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57" r:id="rId4"/>
    <p:sldId id="258" r:id="rId5"/>
    <p:sldId id="265" r:id="rId6"/>
    <p:sldId id="268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143" userDrawn="1">
          <p15:clr>
            <a:srgbClr val="A4A3A4"/>
          </p15:clr>
        </p15:guide>
        <p15:guide id="6" pos="7514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C61"/>
    <a:srgbClr val="BDCCBA"/>
    <a:srgbClr val="F29E8A"/>
    <a:srgbClr val="F8DBCA"/>
    <a:srgbClr val="F3C1A3"/>
    <a:srgbClr val="EBF2D8"/>
    <a:srgbClr val="FBA48F"/>
    <a:srgbClr val="F9DFCF"/>
    <a:srgbClr val="EDB09B"/>
    <a:srgbClr val="FFE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2" autoAdjust="0"/>
    <p:restoredTop sz="94660"/>
  </p:normalViewPr>
  <p:slideViewPr>
    <p:cSldViewPr snapToGrid="0">
      <p:cViewPr>
        <p:scale>
          <a:sx n="75" d="100"/>
          <a:sy n="75" d="100"/>
        </p:scale>
        <p:origin x="162" y="522"/>
      </p:cViewPr>
      <p:guideLst>
        <p:guide orient="horz" pos="2160"/>
        <p:guide orient="horz" pos="2591"/>
        <p:guide orient="horz" pos="958"/>
        <p:guide pos="143"/>
        <p:guide pos="7514"/>
        <p:guide orient="horz" pos="40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 userDrawn="1"/>
        </p:nvGrpSpPr>
        <p:grpSpPr>
          <a:xfrm>
            <a:off x="340343" y="490773"/>
            <a:ext cx="6472781" cy="5811459"/>
            <a:chOff x="340343" y="490773"/>
            <a:chExt cx="6472781" cy="5811459"/>
          </a:xfrm>
        </p:grpSpPr>
        <p:sp>
          <p:nvSpPr>
            <p:cNvPr id="5" name="타원 4"/>
            <p:cNvSpPr/>
            <p:nvPr userDrawn="1"/>
          </p:nvSpPr>
          <p:spPr>
            <a:xfrm>
              <a:off x="355284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355284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 userDrawn="1"/>
          </p:nvSpPr>
          <p:spPr>
            <a:xfrm>
              <a:off x="355284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>
              <a:off x="355284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355284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340343" y="2091322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355284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55284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805227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805227" y="4935677"/>
              <a:ext cx="142302" cy="142302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805227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 userDrawn="1"/>
          </p:nvSpPr>
          <p:spPr>
            <a:xfrm>
              <a:off x="805227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805227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805227" y="1704697"/>
              <a:ext cx="142302" cy="142302"/>
            </a:xfrm>
            <a:prstGeom prst="ellipse">
              <a:avLst/>
            </a:prstGeom>
            <a:solidFill>
              <a:srgbClr val="EBF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805227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1308950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1308950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 userDrawn="1"/>
          </p:nvSpPr>
          <p:spPr>
            <a:xfrm>
              <a:off x="1308950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 userDrawn="1"/>
          </p:nvSpPr>
          <p:spPr>
            <a:xfrm>
              <a:off x="1308950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 userDrawn="1"/>
          </p:nvSpPr>
          <p:spPr>
            <a:xfrm>
              <a:off x="1112037" y="2715159"/>
              <a:ext cx="540000" cy="540000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 userDrawn="1"/>
          </p:nvSpPr>
          <p:spPr>
            <a:xfrm>
              <a:off x="1308950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 userDrawn="1"/>
          </p:nvSpPr>
          <p:spPr>
            <a:xfrm>
              <a:off x="1343589" y="1333157"/>
              <a:ext cx="73024" cy="73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 userDrawn="1"/>
          </p:nvSpPr>
          <p:spPr>
            <a:xfrm>
              <a:off x="1308950" y="490773"/>
              <a:ext cx="142302" cy="142302"/>
            </a:xfrm>
            <a:prstGeom prst="ellipse">
              <a:avLst/>
            </a:prstGeom>
            <a:solidFill>
              <a:srgbClr val="F29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 userDrawn="1"/>
          </p:nvSpPr>
          <p:spPr>
            <a:xfrm>
              <a:off x="1758893" y="5743422"/>
              <a:ext cx="142302" cy="142302"/>
            </a:xfrm>
            <a:prstGeom prst="ellipse">
              <a:avLst/>
            </a:prstGeom>
            <a:solidFill>
              <a:srgbClr val="F29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 userDrawn="1"/>
          </p:nvSpPr>
          <p:spPr>
            <a:xfrm>
              <a:off x="1758893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 userDrawn="1"/>
          </p:nvSpPr>
          <p:spPr>
            <a:xfrm>
              <a:off x="1758893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 userDrawn="1"/>
          </p:nvSpPr>
          <p:spPr>
            <a:xfrm>
              <a:off x="1758893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 userDrawn="1"/>
          </p:nvSpPr>
          <p:spPr>
            <a:xfrm>
              <a:off x="1758893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 userDrawn="1"/>
          </p:nvSpPr>
          <p:spPr>
            <a:xfrm>
              <a:off x="1758893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 userDrawn="1"/>
          </p:nvSpPr>
          <p:spPr>
            <a:xfrm>
              <a:off x="1758893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 userDrawn="1"/>
          </p:nvSpPr>
          <p:spPr>
            <a:xfrm>
              <a:off x="2185120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2185120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 userDrawn="1"/>
          </p:nvSpPr>
          <p:spPr>
            <a:xfrm>
              <a:off x="2141679" y="4486057"/>
              <a:ext cx="229185" cy="22918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 userDrawn="1"/>
          </p:nvSpPr>
          <p:spPr>
            <a:xfrm>
              <a:off x="2185120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 userDrawn="1"/>
          </p:nvSpPr>
          <p:spPr>
            <a:xfrm>
              <a:off x="2185120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 userDrawn="1"/>
          </p:nvSpPr>
          <p:spPr>
            <a:xfrm>
              <a:off x="2185120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 userDrawn="1"/>
          </p:nvSpPr>
          <p:spPr>
            <a:xfrm>
              <a:off x="2185120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 userDrawn="1"/>
          </p:nvSpPr>
          <p:spPr>
            <a:xfrm>
              <a:off x="2185120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 userDrawn="1"/>
          </p:nvSpPr>
          <p:spPr>
            <a:xfrm>
              <a:off x="2635063" y="5743422"/>
              <a:ext cx="142302" cy="142302"/>
            </a:xfrm>
            <a:prstGeom prst="ellipse">
              <a:avLst/>
            </a:prstGeom>
            <a:solidFill>
              <a:srgbClr val="EBF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 userDrawn="1"/>
          </p:nvSpPr>
          <p:spPr>
            <a:xfrm>
              <a:off x="2635063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 userDrawn="1"/>
          </p:nvSpPr>
          <p:spPr>
            <a:xfrm>
              <a:off x="2635063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 userDrawn="1"/>
          </p:nvSpPr>
          <p:spPr>
            <a:xfrm>
              <a:off x="2635063" y="3320187"/>
              <a:ext cx="142302" cy="142302"/>
            </a:xfrm>
            <a:prstGeom prst="ellipse">
              <a:avLst/>
            </a:prstGeom>
            <a:solidFill>
              <a:srgbClr val="EBF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 userDrawn="1"/>
          </p:nvSpPr>
          <p:spPr>
            <a:xfrm>
              <a:off x="2620122" y="2497501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 userDrawn="1"/>
          </p:nvSpPr>
          <p:spPr>
            <a:xfrm>
              <a:off x="2635063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 userDrawn="1"/>
          </p:nvSpPr>
          <p:spPr>
            <a:xfrm>
              <a:off x="2635063" y="896952"/>
              <a:ext cx="142302" cy="142302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 userDrawn="1"/>
          </p:nvSpPr>
          <p:spPr>
            <a:xfrm>
              <a:off x="3067497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 userDrawn="1"/>
          </p:nvSpPr>
          <p:spPr>
            <a:xfrm>
              <a:off x="3067497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 userDrawn="1"/>
          </p:nvSpPr>
          <p:spPr>
            <a:xfrm>
              <a:off x="3067497" y="4529498"/>
              <a:ext cx="142302" cy="142302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 userDrawn="1"/>
          </p:nvSpPr>
          <p:spPr>
            <a:xfrm>
              <a:off x="3067497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 userDrawn="1"/>
          </p:nvSpPr>
          <p:spPr>
            <a:xfrm>
              <a:off x="3067497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 userDrawn="1"/>
          </p:nvSpPr>
          <p:spPr>
            <a:xfrm>
              <a:off x="3067497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 userDrawn="1"/>
          </p:nvSpPr>
          <p:spPr>
            <a:xfrm>
              <a:off x="3067497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 userDrawn="1"/>
          </p:nvSpPr>
          <p:spPr>
            <a:xfrm>
              <a:off x="3067497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 userDrawn="1"/>
          </p:nvSpPr>
          <p:spPr>
            <a:xfrm>
              <a:off x="3517440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 userDrawn="1"/>
          </p:nvSpPr>
          <p:spPr>
            <a:xfrm>
              <a:off x="3517440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 userDrawn="1"/>
          </p:nvSpPr>
          <p:spPr>
            <a:xfrm>
              <a:off x="3517440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 userDrawn="1"/>
          </p:nvSpPr>
          <p:spPr>
            <a:xfrm>
              <a:off x="3552079" y="3354826"/>
              <a:ext cx="73024" cy="73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 userDrawn="1"/>
          </p:nvSpPr>
          <p:spPr>
            <a:xfrm>
              <a:off x="3517440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 userDrawn="1"/>
          </p:nvSpPr>
          <p:spPr>
            <a:xfrm>
              <a:off x="3462543" y="1649800"/>
              <a:ext cx="252096" cy="252096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 userDrawn="1"/>
          </p:nvSpPr>
          <p:spPr>
            <a:xfrm>
              <a:off x="3517440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 userDrawn="1"/>
          </p:nvSpPr>
          <p:spPr>
            <a:xfrm>
              <a:off x="3943667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 userDrawn="1"/>
          </p:nvSpPr>
          <p:spPr>
            <a:xfrm>
              <a:off x="3876165" y="5269741"/>
              <a:ext cx="277306" cy="277306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 userDrawn="1"/>
          </p:nvSpPr>
          <p:spPr>
            <a:xfrm>
              <a:off x="3943667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 userDrawn="1"/>
          </p:nvSpPr>
          <p:spPr>
            <a:xfrm>
              <a:off x="3943667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 userDrawn="1"/>
          </p:nvSpPr>
          <p:spPr>
            <a:xfrm>
              <a:off x="3943667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 userDrawn="1"/>
          </p:nvSpPr>
          <p:spPr>
            <a:xfrm>
              <a:off x="3943667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 userDrawn="1"/>
          </p:nvSpPr>
          <p:spPr>
            <a:xfrm>
              <a:off x="3943667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 userDrawn="1"/>
          </p:nvSpPr>
          <p:spPr>
            <a:xfrm>
              <a:off x="3943667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 userDrawn="1"/>
          </p:nvSpPr>
          <p:spPr>
            <a:xfrm>
              <a:off x="4393610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 userDrawn="1"/>
          </p:nvSpPr>
          <p:spPr>
            <a:xfrm>
              <a:off x="4393610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 userDrawn="1"/>
          </p:nvSpPr>
          <p:spPr>
            <a:xfrm>
              <a:off x="4393610" y="4127932"/>
              <a:ext cx="72000" cy="72000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 userDrawn="1"/>
          </p:nvSpPr>
          <p:spPr>
            <a:xfrm>
              <a:off x="4393610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 userDrawn="1"/>
          </p:nvSpPr>
          <p:spPr>
            <a:xfrm>
              <a:off x="4393610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 userDrawn="1"/>
          </p:nvSpPr>
          <p:spPr>
            <a:xfrm>
              <a:off x="4393610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 userDrawn="1"/>
          </p:nvSpPr>
          <p:spPr>
            <a:xfrm>
              <a:off x="4393610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 userDrawn="1"/>
          </p:nvSpPr>
          <p:spPr>
            <a:xfrm>
              <a:off x="4897333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 userDrawn="1"/>
          </p:nvSpPr>
          <p:spPr>
            <a:xfrm>
              <a:off x="4897333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 userDrawn="1"/>
          </p:nvSpPr>
          <p:spPr>
            <a:xfrm>
              <a:off x="4897333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 userDrawn="1"/>
          </p:nvSpPr>
          <p:spPr>
            <a:xfrm>
              <a:off x="4897333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 userDrawn="1"/>
          </p:nvSpPr>
          <p:spPr>
            <a:xfrm>
              <a:off x="4897333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 userDrawn="1"/>
          </p:nvSpPr>
          <p:spPr>
            <a:xfrm>
              <a:off x="4897333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 userDrawn="1"/>
          </p:nvSpPr>
          <p:spPr>
            <a:xfrm>
              <a:off x="4882392" y="1283577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 userDrawn="1"/>
          </p:nvSpPr>
          <p:spPr>
            <a:xfrm>
              <a:off x="4897333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 userDrawn="1"/>
          </p:nvSpPr>
          <p:spPr>
            <a:xfrm>
              <a:off x="5347276" y="5743422"/>
              <a:ext cx="142302" cy="142302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 userDrawn="1"/>
          </p:nvSpPr>
          <p:spPr>
            <a:xfrm>
              <a:off x="5347276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 userDrawn="1"/>
          </p:nvSpPr>
          <p:spPr>
            <a:xfrm>
              <a:off x="5347276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 userDrawn="1"/>
          </p:nvSpPr>
          <p:spPr>
            <a:xfrm>
              <a:off x="5238427" y="321133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/>
            </a:p>
          </p:txBody>
        </p:sp>
        <p:sp>
          <p:nvSpPr>
            <p:cNvPr id="92" name="타원 91"/>
            <p:cNvSpPr/>
            <p:nvPr userDrawn="1"/>
          </p:nvSpPr>
          <p:spPr>
            <a:xfrm>
              <a:off x="5347276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 userDrawn="1"/>
          </p:nvSpPr>
          <p:spPr>
            <a:xfrm>
              <a:off x="5347276" y="1704697"/>
              <a:ext cx="142302" cy="142302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 userDrawn="1"/>
          </p:nvSpPr>
          <p:spPr>
            <a:xfrm>
              <a:off x="5347276" y="896952"/>
              <a:ext cx="142302" cy="142302"/>
            </a:xfrm>
            <a:prstGeom prst="ellipse">
              <a:avLst/>
            </a:prstGeom>
            <a:solidFill>
              <a:srgbClr val="F29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95" name="타원 94"/>
            <p:cNvSpPr/>
            <p:nvPr userDrawn="1"/>
          </p:nvSpPr>
          <p:spPr>
            <a:xfrm>
              <a:off x="5773503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 userDrawn="1"/>
          </p:nvSpPr>
          <p:spPr>
            <a:xfrm>
              <a:off x="5773503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 userDrawn="1"/>
          </p:nvSpPr>
          <p:spPr>
            <a:xfrm>
              <a:off x="5808142" y="4564137"/>
              <a:ext cx="73024" cy="73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 userDrawn="1"/>
          </p:nvSpPr>
          <p:spPr>
            <a:xfrm>
              <a:off x="5773503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 userDrawn="1"/>
          </p:nvSpPr>
          <p:spPr>
            <a:xfrm>
              <a:off x="5773503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 userDrawn="1"/>
          </p:nvSpPr>
          <p:spPr>
            <a:xfrm>
              <a:off x="5773503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 userDrawn="1"/>
          </p:nvSpPr>
          <p:spPr>
            <a:xfrm>
              <a:off x="5773503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 userDrawn="1"/>
          </p:nvSpPr>
          <p:spPr>
            <a:xfrm>
              <a:off x="5773503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 userDrawn="1"/>
          </p:nvSpPr>
          <p:spPr>
            <a:xfrm>
              <a:off x="6223446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 userDrawn="1"/>
          </p:nvSpPr>
          <p:spPr>
            <a:xfrm>
              <a:off x="6223446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 userDrawn="1"/>
          </p:nvSpPr>
          <p:spPr>
            <a:xfrm>
              <a:off x="6223446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 userDrawn="1"/>
          </p:nvSpPr>
          <p:spPr>
            <a:xfrm>
              <a:off x="6223446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 userDrawn="1"/>
          </p:nvSpPr>
          <p:spPr>
            <a:xfrm>
              <a:off x="6223446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 userDrawn="1"/>
          </p:nvSpPr>
          <p:spPr>
            <a:xfrm>
              <a:off x="6223446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 userDrawn="1"/>
          </p:nvSpPr>
          <p:spPr>
            <a:xfrm>
              <a:off x="6223446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 userDrawn="1"/>
          </p:nvSpPr>
          <p:spPr>
            <a:xfrm>
              <a:off x="6640939" y="6130047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 userDrawn="1"/>
          </p:nvSpPr>
          <p:spPr>
            <a:xfrm>
              <a:off x="6655880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 userDrawn="1"/>
          </p:nvSpPr>
          <p:spPr>
            <a:xfrm>
              <a:off x="6655880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 userDrawn="1"/>
          </p:nvSpPr>
          <p:spPr>
            <a:xfrm>
              <a:off x="6655880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 userDrawn="1"/>
          </p:nvSpPr>
          <p:spPr>
            <a:xfrm>
              <a:off x="6655880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 userDrawn="1"/>
          </p:nvSpPr>
          <p:spPr>
            <a:xfrm>
              <a:off x="6655880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 userDrawn="1"/>
          </p:nvSpPr>
          <p:spPr>
            <a:xfrm>
              <a:off x="6655880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 userDrawn="1"/>
          </p:nvSpPr>
          <p:spPr>
            <a:xfrm>
              <a:off x="6655880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4153470" y="2220068"/>
            <a:ext cx="7432107" cy="1834043"/>
          </a:xfrm>
          <a:prstGeom prst="rect">
            <a:avLst/>
          </a:prstGeom>
        </p:spPr>
        <p:txBody>
          <a:bodyPr anchor="b"/>
          <a:lstStyle>
            <a:lvl1pPr algn="r">
              <a:defRPr lang="ko-KR" altLang="en-US" sz="4800" kern="1200" baseline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프레젠테이션 </a:t>
            </a:r>
            <a:br>
              <a:rPr lang="en-US" altLang="ko-KR" dirty="0"/>
            </a:br>
            <a:r>
              <a:rPr lang="ko-KR" altLang="en-US" dirty="0"/>
              <a:t>제목을 쓰는 곳입니다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489578" y="3975644"/>
            <a:ext cx="6096000" cy="34107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Brightworks.co.kr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50711" y="365928"/>
            <a:ext cx="8690578" cy="562168"/>
          </a:xfrm>
          <a:prstGeom prst="rect">
            <a:avLst/>
          </a:prstGeom>
        </p:spPr>
        <p:txBody>
          <a:bodyPr anchor="ctr"/>
          <a:lstStyle>
            <a:lvl1pPr algn="ctr">
              <a:defRPr lang="ko-KR" altLang="en-US" sz="320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슬라이드 제목을 쓰는 곳입니다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0" y="849629"/>
            <a:ext cx="6096000" cy="34107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buNone/>
              <a:defRPr lang="ko-KR" altLang="en-US" sz="1600" kern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부제목을 쓰는 곳입니다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1509486"/>
            <a:ext cx="12192000" cy="53485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69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  <p15:guide id="4" orient="horz" pos="255" userDrawn="1">
          <p15:clr>
            <a:srgbClr val="FBAE40"/>
          </p15:clr>
        </p15:guide>
        <p15:guide id="5" orient="horz" pos="6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760936" y="3051629"/>
            <a:ext cx="5972123" cy="562168"/>
          </a:xfrm>
          <a:prstGeom prst="rect">
            <a:avLst/>
          </a:prstGeom>
        </p:spPr>
        <p:txBody>
          <a:bodyPr anchor="ctr"/>
          <a:lstStyle>
            <a:lvl1pPr algn="r">
              <a:defRPr lang="ko-KR" altLang="en-US" sz="3200" kern="1200" baseline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발표의 달인 무료 템플릿 </a:t>
            </a:r>
            <a:r>
              <a:rPr lang="en-US" altLang="ko-KR" dirty="0"/>
              <a:t>#24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637060" y="3714843"/>
            <a:ext cx="6096000" cy="34107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err="1"/>
              <a:t>Brightworks.co.k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14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제목 2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</a:rPr>
              <a:t>C++ </a:t>
            </a:r>
            <a:r>
              <a:rPr lang="ko-KR" altLang="en-US" dirty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</a:rPr>
              <a:t>언어</a:t>
            </a:r>
            <a:br>
              <a:rPr lang="en-US" altLang="ko-KR" dirty="0"/>
            </a:br>
            <a:r>
              <a:rPr lang="ko-KR" altLang="en-US" dirty="0">
                <a:latin typeface="아리따-돋움(TTF)-Light" panose="02020603020101020101" pitchFamily="18" charset="-127"/>
                <a:ea typeface="아리따-돋움(TTF)-Thin" panose="02020603020101020101" pitchFamily="18" charset="-127"/>
              </a:rPr>
              <a:t>상속에 대한 학습</a:t>
            </a:r>
          </a:p>
        </p:txBody>
      </p:sp>
      <p:sp>
        <p:nvSpPr>
          <p:cNvPr id="297" name="텍스트 개체 틀 296"/>
          <p:cNvSpPr>
            <a:spLocks noGrp="1"/>
          </p:cNvSpPr>
          <p:nvPr>
            <p:ph type="body" sz="quarter" idx="13"/>
          </p:nvPr>
        </p:nvSpPr>
        <p:spPr>
          <a:xfrm>
            <a:off x="5489578" y="4006124"/>
            <a:ext cx="6096000" cy="697956"/>
          </a:xfrm>
        </p:spPr>
        <p:txBody>
          <a:bodyPr>
            <a:noAutofit/>
          </a:bodyPr>
          <a:lstStyle/>
          <a:p>
            <a:r>
              <a:rPr lang="en-US" altLang="ko-KR" dirty="0"/>
              <a:t>20151230 </a:t>
            </a:r>
            <a:r>
              <a:rPr lang="ko-KR" altLang="en-US" dirty="0"/>
              <a:t>김재훈</a:t>
            </a:r>
            <a:r>
              <a:rPr lang="en-US" altLang="ko-KR" dirty="0"/>
              <a:t>    20151248 </a:t>
            </a:r>
            <a:r>
              <a:rPr lang="ko-KR" altLang="en-US" dirty="0"/>
              <a:t>임   현</a:t>
            </a:r>
            <a:endParaRPr lang="en-US" altLang="ko-KR" dirty="0"/>
          </a:p>
          <a:p>
            <a:r>
              <a:rPr lang="en-US" altLang="ko-KR" dirty="0"/>
              <a:t>20181101 </a:t>
            </a:r>
            <a:r>
              <a:rPr lang="ko-KR" altLang="en-US" dirty="0"/>
              <a:t>권   산</a:t>
            </a:r>
            <a:r>
              <a:rPr lang="en-US" altLang="ko-KR" dirty="0"/>
              <a:t>    20181110 </a:t>
            </a:r>
            <a:r>
              <a:rPr lang="ko-KR" altLang="en-US" dirty="0" err="1"/>
              <a:t>박소윤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09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9BA3ACF-EF0C-41A6-8876-2585C4A31AAA}"/>
              </a:ext>
            </a:extLst>
          </p:cNvPr>
          <p:cNvSpPr txBox="1"/>
          <p:nvPr/>
        </p:nvSpPr>
        <p:spPr>
          <a:xfrm>
            <a:off x="185139" y="174826"/>
            <a:ext cx="184731" cy="36933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ko-KR" altLang="en-US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8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87373" y="2457420"/>
            <a:ext cx="10017253" cy="20133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2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기존에 정의되어 있는 클래스의 모든 </a:t>
            </a:r>
            <a:r>
              <a:rPr lang="ko-KR" altLang="en-US" sz="2400" dirty="0">
                <a:solidFill>
                  <a:srgbClr val="ED7C6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멤버 변수와 멤버 함수를 물려받아</a:t>
            </a:r>
            <a:r>
              <a:rPr lang="en-US" altLang="ko-KR" sz="2400" dirty="0">
                <a:solidFill>
                  <a:srgbClr val="ED7C6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</a:p>
          <a:p>
            <a:pPr latinLnBrk="0">
              <a:lnSpc>
                <a:spcPct val="120000"/>
              </a:lnSpc>
            </a:pPr>
            <a:r>
              <a:rPr lang="ko-KR" altLang="en-US" sz="2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새로운 클래스를 작성하는 것</a:t>
            </a:r>
            <a:endParaRPr lang="en-US" altLang="ko-KR" sz="24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기존에 정의되어 있는 클래스 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: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기초 클래스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부모 클래스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상위 클래스</a:t>
            </a:r>
            <a:endParaRPr lang="en-US" altLang="ko-KR" sz="20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상속을 통해 새롭게 작성되는 클래스 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: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파생 클래스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자식 클래스</a:t>
            </a:r>
            <a:r>
              <a:rPr lang="en-US" altLang="ko-KR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하위 클래스</a:t>
            </a:r>
            <a:endParaRPr lang="en-US" altLang="ko-KR" sz="20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750711" y="359493"/>
            <a:ext cx="8690578" cy="980272"/>
          </a:xfrm>
        </p:spPr>
        <p:txBody>
          <a:bodyPr/>
          <a:lstStyle/>
          <a:p>
            <a:r>
              <a:rPr lang="ko-KR" altLang="en-US" sz="5400" dirty="0"/>
              <a:t>상속</a:t>
            </a:r>
          </a:p>
        </p:txBody>
      </p:sp>
      <p:grpSp>
        <p:nvGrpSpPr>
          <p:cNvPr id="12" name="그래픽 2" descr="갈매기형 화살표">
            <a:extLst>
              <a:ext uri="{FF2B5EF4-FFF2-40B4-BE49-F238E27FC236}">
                <a16:creationId xmlns:a16="http://schemas.microsoft.com/office/drawing/2014/main" id="{32EB9C46-B8C1-409A-8A08-5D228A1BEA81}"/>
              </a:ext>
            </a:extLst>
          </p:cNvPr>
          <p:cNvGrpSpPr>
            <a:grpSpLocks noChangeAspect="1"/>
          </p:cNvGrpSpPr>
          <p:nvPr/>
        </p:nvGrpSpPr>
        <p:grpSpPr>
          <a:xfrm>
            <a:off x="632445" y="2457420"/>
            <a:ext cx="489295" cy="451195"/>
            <a:chOff x="376845" y="2611524"/>
            <a:chExt cx="914400" cy="914400"/>
          </a:xfrm>
          <a:solidFill>
            <a:srgbClr val="ED7C61"/>
          </a:solidFill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FAB6D78-FE74-41E9-B4BC-F03029E70006}"/>
                </a:ext>
              </a:extLst>
            </p:cNvPr>
            <p:cNvSpPr/>
            <p:nvPr/>
          </p:nvSpPr>
          <p:spPr>
            <a:xfrm>
              <a:off x="672120" y="2794880"/>
              <a:ext cx="333375" cy="542925"/>
            </a:xfrm>
            <a:custGeom>
              <a:avLst/>
              <a:gdLst>
                <a:gd name="connsiteX0" fmla="*/ 126206 w 333375"/>
                <a:gd name="connsiteY0" fmla="*/ 7144 h 542925"/>
                <a:gd name="connsiteX1" fmla="*/ 7144 w 333375"/>
                <a:gd name="connsiteY1" fmla="*/ 7144 h 542925"/>
                <a:gd name="connsiteX2" fmla="*/ 207169 w 333375"/>
                <a:gd name="connsiteY2" fmla="*/ 273844 h 542925"/>
                <a:gd name="connsiteX3" fmla="*/ 7144 w 333375"/>
                <a:gd name="connsiteY3" fmla="*/ 540544 h 542925"/>
                <a:gd name="connsiteX4" fmla="*/ 126206 w 333375"/>
                <a:gd name="connsiteY4" fmla="*/ 540544 h 542925"/>
                <a:gd name="connsiteX5" fmla="*/ 326231 w 333375"/>
                <a:gd name="connsiteY5" fmla="*/ 273844 h 542925"/>
                <a:gd name="connsiteX6" fmla="*/ 126206 w 333375"/>
                <a:gd name="connsiteY6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542925">
                  <a:moveTo>
                    <a:pt x="126206" y="7144"/>
                  </a:moveTo>
                  <a:lnTo>
                    <a:pt x="7144" y="7144"/>
                  </a:lnTo>
                  <a:lnTo>
                    <a:pt x="207169" y="273844"/>
                  </a:lnTo>
                  <a:lnTo>
                    <a:pt x="7144" y="540544"/>
                  </a:lnTo>
                  <a:lnTo>
                    <a:pt x="126206" y="540544"/>
                  </a:lnTo>
                  <a:lnTo>
                    <a:pt x="326231" y="273844"/>
                  </a:lnTo>
                  <a:lnTo>
                    <a:pt x="1262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E2CAFDF-5004-4EC5-A859-CCCC2EE04918}"/>
                </a:ext>
              </a:extLst>
            </p:cNvPr>
            <p:cNvSpPr/>
            <p:nvPr/>
          </p:nvSpPr>
          <p:spPr>
            <a:xfrm>
              <a:off x="443520" y="2794880"/>
              <a:ext cx="333375" cy="542925"/>
            </a:xfrm>
            <a:custGeom>
              <a:avLst/>
              <a:gdLst>
                <a:gd name="connsiteX0" fmla="*/ 7144 w 333375"/>
                <a:gd name="connsiteY0" fmla="*/ 540544 h 542925"/>
                <a:gd name="connsiteX1" fmla="*/ 126206 w 333375"/>
                <a:gd name="connsiteY1" fmla="*/ 540544 h 542925"/>
                <a:gd name="connsiteX2" fmla="*/ 326231 w 333375"/>
                <a:gd name="connsiteY2" fmla="*/ 273844 h 542925"/>
                <a:gd name="connsiteX3" fmla="*/ 126206 w 333375"/>
                <a:gd name="connsiteY3" fmla="*/ 7144 h 542925"/>
                <a:gd name="connsiteX4" fmla="*/ 7144 w 333375"/>
                <a:gd name="connsiteY4" fmla="*/ 7144 h 542925"/>
                <a:gd name="connsiteX5" fmla="*/ 207169 w 333375"/>
                <a:gd name="connsiteY5" fmla="*/ 273844 h 542925"/>
                <a:gd name="connsiteX6" fmla="*/ 7144 w 333375"/>
                <a:gd name="connsiteY6" fmla="*/ 5405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542925">
                  <a:moveTo>
                    <a:pt x="7144" y="540544"/>
                  </a:moveTo>
                  <a:lnTo>
                    <a:pt x="126206" y="540544"/>
                  </a:lnTo>
                  <a:lnTo>
                    <a:pt x="326231" y="273844"/>
                  </a:lnTo>
                  <a:lnTo>
                    <a:pt x="126206" y="7144"/>
                  </a:lnTo>
                  <a:lnTo>
                    <a:pt x="7144" y="7144"/>
                  </a:lnTo>
                  <a:lnTo>
                    <a:pt x="207169" y="273844"/>
                  </a:lnTo>
                  <a:lnTo>
                    <a:pt x="7144" y="540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15444635-0486-4301-AA46-EF049FF1B813}"/>
                </a:ext>
              </a:extLst>
            </p:cNvPr>
            <p:cNvSpPr/>
            <p:nvPr/>
          </p:nvSpPr>
          <p:spPr>
            <a:xfrm>
              <a:off x="900720" y="2794880"/>
              <a:ext cx="333375" cy="542925"/>
            </a:xfrm>
            <a:custGeom>
              <a:avLst/>
              <a:gdLst>
                <a:gd name="connsiteX0" fmla="*/ 126206 w 333375"/>
                <a:gd name="connsiteY0" fmla="*/ 7144 h 542925"/>
                <a:gd name="connsiteX1" fmla="*/ 7144 w 333375"/>
                <a:gd name="connsiteY1" fmla="*/ 7144 h 542925"/>
                <a:gd name="connsiteX2" fmla="*/ 207169 w 333375"/>
                <a:gd name="connsiteY2" fmla="*/ 273844 h 542925"/>
                <a:gd name="connsiteX3" fmla="*/ 7144 w 333375"/>
                <a:gd name="connsiteY3" fmla="*/ 540544 h 542925"/>
                <a:gd name="connsiteX4" fmla="*/ 126206 w 333375"/>
                <a:gd name="connsiteY4" fmla="*/ 540544 h 542925"/>
                <a:gd name="connsiteX5" fmla="*/ 326231 w 333375"/>
                <a:gd name="connsiteY5" fmla="*/ 273844 h 542925"/>
                <a:gd name="connsiteX6" fmla="*/ 126206 w 333375"/>
                <a:gd name="connsiteY6" fmla="*/ 71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542925">
                  <a:moveTo>
                    <a:pt x="126206" y="7144"/>
                  </a:moveTo>
                  <a:lnTo>
                    <a:pt x="7144" y="7144"/>
                  </a:lnTo>
                  <a:lnTo>
                    <a:pt x="207169" y="273844"/>
                  </a:lnTo>
                  <a:lnTo>
                    <a:pt x="7144" y="540544"/>
                  </a:lnTo>
                  <a:lnTo>
                    <a:pt x="126206" y="540544"/>
                  </a:lnTo>
                  <a:lnTo>
                    <a:pt x="326231" y="273844"/>
                  </a:lnTo>
                  <a:lnTo>
                    <a:pt x="1262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9BA3ACF-EF0C-41A6-8876-2585C4A31AAA}"/>
              </a:ext>
            </a:extLst>
          </p:cNvPr>
          <p:cNvSpPr txBox="1"/>
          <p:nvPr/>
        </p:nvSpPr>
        <p:spPr>
          <a:xfrm>
            <a:off x="185139" y="174826"/>
            <a:ext cx="184731" cy="36933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ko-KR" altLang="en-US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69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8">
            <a:extLst>
              <a:ext uri="{FF2B5EF4-FFF2-40B4-BE49-F238E27FC236}">
                <a16:creationId xmlns:a16="http://schemas.microsoft.com/office/drawing/2014/main" id="{2DA284C1-FEF7-42DE-B041-B4B4FC229FFB}"/>
              </a:ext>
            </a:extLst>
          </p:cNvPr>
          <p:cNvSpPr txBox="1">
            <a:spLocks/>
          </p:cNvSpPr>
          <p:nvPr/>
        </p:nvSpPr>
        <p:spPr>
          <a:xfrm>
            <a:off x="1750711" y="359493"/>
            <a:ext cx="8690578" cy="98027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r>
              <a:rPr lang="ko-KR" altLang="en-US" sz="5400" dirty="0"/>
              <a:t>상속의 예</a:t>
            </a:r>
          </a:p>
        </p:txBody>
      </p:sp>
      <p:grpSp>
        <p:nvGrpSpPr>
          <p:cNvPr id="24" name="그래픽 22" descr="교수">
            <a:extLst>
              <a:ext uri="{FF2B5EF4-FFF2-40B4-BE49-F238E27FC236}">
                <a16:creationId xmlns:a16="http://schemas.microsoft.com/office/drawing/2014/main" id="{A3401BE5-B06B-4CAC-8204-B014BBB56F17}"/>
              </a:ext>
            </a:extLst>
          </p:cNvPr>
          <p:cNvGrpSpPr>
            <a:grpSpLocks noChangeAspect="1"/>
          </p:cNvGrpSpPr>
          <p:nvPr/>
        </p:nvGrpSpPr>
        <p:grpSpPr>
          <a:xfrm>
            <a:off x="1368707" y="2415367"/>
            <a:ext cx="2700000" cy="2700000"/>
            <a:chOff x="2311400" y="2514600"/>
            <a:chExt cx="914400" cy="914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E0DF48A-7FD8-4CC4-85DA-82FD4B8BD8DB}"/>
                </a:ext>
              </a:extLst>
            </p:cNvPr>
            <p:cNvSpPr/>
            <p:nvPr/>
          </p:nvSpPr>
          <p:spPr>
            <a:xfrm>
              <a:off x="2323772" y="2890017"/>
              <a:ext cx="190500" cy="400050"/>
            </a:xfrm>
            <a:custGeom>
              <a:avLst/>
              <a:gdLst>
                <a:gd name="connsiteX0" fmla="*/ 185844 w 190500"/>
                <a:gd name="connsiteY0" fmla="*/ 319146 h 400050"/>
                <a:gd name="connsiteX1" fmla="*/ 112025 w 190500"/>
                <a:gd name="connsiteY1" fmla="*/ 274093 h 400050"/>
                <a:gd name="connsiteX2" fmla="*/ 25728 w 190500"/>
                <a:gd name="connsiteY2" fmla="*/ 13679 h 400050"/>
                <a:gd name="connsiteX3" fmla="*/ 13679 w 190500"/>
                <a:gd name="connsiteY3" fmla="*/ 7631 h 400050"/>
                <a:gd name="connsiteX4" fmla="*/ 7631 w 190500"/>
                <a:gd name="connsiteY4" fmla="*/ 19680 h 400050"/>
                <a:gd name="connsiteX5" fmla="*/ 93927 w 190500"/>
                <a:gd name="connsiteY5" fmla="*/ 278570 h 400050"/>
                <a:gd name="connsiteX6" fmla="*/ 66114 w 190500"/>
                <a:gd name="connsiteY6" fmla="*/ 349245 h 400050"/>
                <a:gd name="connsiteX7" fmla="*/ 136599 w 190500"/>
                <a:gd name="connsiteY7" fmla="*/ 395441 h 400050"/>
                <a:gd name="connsiteX8" fmla="*/ 185844 w 190500"/>
                <a:gd name="connsiteY8" fmla="*/ 31914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400050">
                  <a:moveTo>
                    <a:pt x="185844" y="319146"/>
                  </a:moveTo>
                  <a:cubicBezTo>
                    <a:pt x="176676" y="287234"/>
                    <a:pt x="144598" y="267656"/>
                    <a:pt x="112025" y="274093"/>
                  </a:cubicBezTo>
                  <a:lnTo>
                    <a:pt x="25728" y="13679"/>
                  </a:lnTo>
                  <a:cubicBezTo>
                    <a:pt x="24071" y="8682"/>
                    <a:pt x="18677" y="5974"/>
                    <a:pt x="13679" y="7631"/>
                  </a:cubicBezTo>
                  <a:cubicBezTo>
                    <a:pt x="8682" y="9288"/>
                    <a:pt x="5974" y="14682"/>
                    <a:pt x="7631" y="19680"/>
                  </a:cubicBezTo>
                  <a:lnTo>
                    <a:pt x="93927" y="278570"/>
                  </a:lnTo>
                  <a:cubicBezTo>
                    <a:pt x="66495" y="286285"/>
                    <a:pt x="53065" y="296667"/>
                    <a:pt x="66114" y="349245"/>
                  </a:cubicBezTo>
                  <a:cubicBezTo>
                    <a:pt x="81164" y="409253"/>
                    <a:pt x="100881" y="404300"/>
                    <a:pt x="136599" y="395441"/>
                  </a:cubicBezTo>
                  <a:cubicBezTo>
                    <a:pt x="171173" y="387838"/>
                    <a:pt x="193154" y="353784"/>
                    <a:pt x="185844" y="319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F997A9D-C338-4EA7-8CF0-A1744339B99C}"/>
                </a:ext>
              </a:extLst>
            </p:cNvPr>
            <p:cNvSpPr/>
            <p:nvPr/>
          </p:nvSpPr>
          <p:spPr>
            <a:xfrm>
              <a:off x="2609056" y="2640806"/>
              <a:ext cx="314325" cy="314325"/>
            </a:xfrm>
            <a:custGeom>
              <a:avLst/>
              <a:gdLst>
                <a:gd name="connsiteX0" fmla="*/ 311944 w 314325"/>
                <a:gd name="connsiteY0" fmla="*/ 159544 h 314325"/>
                <a:gd name="connsiteX1" fmla="*/ 159544 w 314325"/>
                <a:gd name="connsiteY1" fmla="*/ 311944 h 314325"/>
                <a:gd name="connsiteX2" fmla="*/ 7144 w 314325"/>
                <a:gd name="connsiteY2" fmla="*/ 159544 h 314325"/>
                <a:gd name="connsiteX3" fmla="*/ 159544 w 314325"/>
                <a:gd name="connsiteY3" fmla="*/ 7144 h 314325"/>
                <a:gd name="connsiteX4" fmla="*/ 311944 w 314325"/>
                <a:gd name="connsiteY4" fmla="*/ 1595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14325">
                  <a:moveTo>
                    <a:pt x="311944" y="159544"/>
                  </a:moveTo>
                  <a:cubicBezTo>
                    <a:pt x="311944" y="243712"/>
                    <a:pt x="243712" y="311944"/>
                    <a:pt x="159544" y="311944"/>
                  </a:cubicBezTo>
                  <a:cubicBezTo>
                    <a:pt x="75376" y="311944"/>
                    <a:pt x="7144" y="243712"/>
                    <a:pt x="7144" y="159544"/>
                  </a:cubicBezTo>
                  <a:cubicBezTo>
                    <a:pt x="7144" y="75376"/>
                    <a:pt x="75376" y="7144"/>
                    <a:pt x="159544" y="7144"/>
                  </a:cubicBezTo>
                  <a:cubicBezTo>
                    <a:pt x="243712" y="7144"/>
                    <a:pt x="311944" y="75376"/>
                    <a:pt x="311944" y="1595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A11D586-F861-4718-BBA1-E82E74F7303E}"/>
                </a:ext>
              </a:extLst>
            </p:cNvPr>
            <p:cNvSpPr/>
            <p:nvPr/>
          </p:nvSpPr>
          <p:spPr>
            <a:xfrm>
              <a:off x="2456656" y="2983706"/>
              <a:ext cx="581025" cy="314325"/>
            </a:xfrm>
            <a:custGeom>
              <a:avLst/>
              <a:gdLst>
                <a:gd name="connsiteX0" fmla="*/ 28956 w 581025"/>
                <a:gd name="connsiteY0" fmla="*/ 311944 h 314325"/>
                <a:gd name="connsiteX1" fmla="*/ 273844 w 581025"/>
                <a:gd name="connsiteY1" fmla="*/ 311944 h 314325"/>
                <a:gd name="connsiteX2" fmla="*/ 273844 w 581025"/>
                <a:gd name="connsiteY2" fmla="*/ 92869 h 314325"/>
                <a:gd name="connsiteX3" fmla="*/ 578644 w 581025"/>
                <a:gd name="connsiteY3" fmla="*/ 92869 h 314325"/>
                <a:gd name="connsiteX4" fmla="*/ 437674 w 581025"/>
                <a:gd name="connsiteY4" fmla="*/ 26194 h 314325"/>
                <a:gd name="connsiteX5" fmla="*/ 311944 w 581025"/>
                <a:gd name="connsiteY5" fmla="*/ 7144 h 314325"/>
                <a:gd name="connsiteX6" fmla="*/ 186214 w 581025"/>
                <a:gd name="connsiteY6" fmla="*/ 26194 h 314325"/>
                <a:gd name="connsiteX7" fmla="*/ 37624 w 581025"/>
                <a:gd name="connsiteY7" fmla="*/ 98584 h 314325"/>
                <a:gd name="connsiteX8" fmla="*/ 7144 w 581025"/>
                <a:gd name="connsiteY8" fmla="*/ 159544 h 314325"/>
                <a:gd name="connsiteX9" fmla="*/ 7144 w 581025"/>
                <a:gd name="connsiteY9" fmla="*/ 162020 h 314325"/>
                <a:gd name="connsiteX10" fmla="*/ 71438 w 581025"/>
                <a:gd name="connsiteY10" fmla="*/ 220885 h 314325"/>
                <a:gd name="connsiteX11" fmla="*/ 28956 w 581025"/>
                <a:gd name="connsiteY11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025" h="314325">
                  <a:moveTo>
                    <a:pt x="28956" y="311944"/>
                  </a:moveTo>
                  <a:lnTo>
                    <a:pt x="273844" y="311944"/>
                  </a:lnTo>
                  <a:lnTo>
                    <a:pt x="273844" y="92869"/>
                  </a:lnTo>
                  <a:lnTo>
                    <a:pt x="578644" y="92869"/>
                  </a:lnTo>
                  <a:cubicBezTo>
                    <a:pt x="536149" y="62172"/>
                    <a:pt x="488361" y="39569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162020"/>
                  </a:lnTo>
                  <a:cubicBezTo>
                    <a:pt x="38232" y="167401"/>
                    <a:pt x="63342" y="190390"/>
                    <a:pt x="71438" y="220885"/>
                  </a:cubicBezTo>
                  <a:cubicBezTo>
                    <a:pt x="79742" y="257379"/>
                    <a:pt x="62256" y="294860"/>
                    <a:pt x="28956" y="311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4613146-7066-4E79-B343-98BAC6A83D51}"/>
                </a:ext>
              </a:extLst>
            </p:cNvPr>
            <p:cNvSpPr/>
            <p:nvPr/>
          </p:nvSpPr>
          <p:spPr>
            <a:xfrm>
              <a:off x="2751931" y="3098006"/>
              <a:ext cx="361950" cy="285750"/>
            </a:xfrm>
            <a:custGeom>
              <a:avLst/>
              <a:gdLst>
                <a:gd name="connsiteX0" fmla="*/ 7144 w 361950"/>
                <a:gd name="connsiteY0" fmla="*/ 7144 h 285750"/>
                <a:gd name="connsiteX1" fmla="*/ 7144 w 361950"/>
                <a:gd name="connsiteY1" fmla="*/ 268034 h 285750"/>
                <a:gd name="connsiteX2" fmla="*/ 140494 w 361950"/>
                <a:gd name="connsiteY2" fmla="*/ 268034 h 285750"/>
                <a:gd name="connsiteX3" fmla="*/ 155448 w 361950"/>
                <a:gd name="connsiteY3" fmla="*/ 283369 h 285750"/>
                <a:gd name="connsiteX4" fmla="*/ 206597 w 361950"/>
                <a:gd name="connsiteY4" fmla="*/ 283369 h 285750"/>
                <a:gd name="connsiteX5" fmla="*/ 222028 w 361950"/>
                <a:gd name="connsiteY5" fmla="*/ 268034 h 285750"/>
                <a:gd name="connsiteX6" fmla="*/ 355378 w 361950"/>
                <a:gd name="connsiteY6" fmla="*/ 268034 h 285750"/>
                <a:gd name="connsiteX7" fmla="*/ 355378 w 361950"/>
                <a:gd name="connsiteY7" fmla="*/ 7144 h 285750"/>
                <a:gd name="connsiteX8" fmla="*/ 37814 w 361950"/>
                <a:gd name="connsiteY8" fmla="*/ 237363 h 285750"/>
                <a:gd name="connsiteX9" fmla="*/ 37814 w 361950"/>
                <a:gd name="connsiteY9" fmla="*/ 37338 h 285750"/>
                <a:gd name="connsiteX10" fmla="*/ 171164 w 361950"/>
                <a:gd name="connsiteY10" fmla="*/ 37338 h 285750"/>
                <a:gd name="connsiteX11" fmla="*/ 171164 w 361950"/>
                <a:gd name="connsiteY11" fmla="*/ 237363 h 285750"/>
                <a:gd name="connsiteX12" fmla="*/ 324326 w 361950"/>
                <a:gd name="connsiteY12" fmla="*/ 237363 h 285750"/>
                <a:gd name="connsiteX13" fmla="*/ 190976 w 361950"/>
                <a:gd name="connsiteY13" fmla="*/ 237363 h 285750"/>
                <a:gd name="connsiteX14" fmla="*/ 190976 w 361950"/>
                <a:gd name="connsiteY14" fmla="*/ 37338 h 285750"/>
                <a:gd name="connsiteX15" fmla="*/ 324326 w 361950"/>
                <a:gd name="connsiteY15" fmla="*/ 37338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1950" h="285750">
                  <a:moveTo>
                    <a:pt x="7144" y="7144"/>
                  </a:moveTo>
                  <a:lnTo>
                    <a:pt x="7144" y="268034"/>
                  </a:lnTo>
                  <a:lnTo>
                    <a:pt x="140494" y="268034"/>
                  </a:lnTo>
                  <a:cubicBezTo>
                    <a:pt x="140491" y="276356"/>
                    <a:pt x="147128" y="283162"/>
                    <a:pt x="155448" y="283369"/>
                  </a:cubicBezTo>
                  <a:lnTo>
                    <a:pt x="206597" y="283369"/>
                  </a:lnTo>
                  <a:cubicBezTo>
                    <a:pt x="215082" y="283369"/>
                    <a:pt x="221975" y="276518"/>
                    <a:pt x="222028" y="268034"/>
                  </a:cubicBezTo>
                  <a:lnTo>
                    <a:pt x="355378" y="268034"/>
                  </a:lnTo>
                  <a:lnTo>
                    <a:pt x="355378" y="7144"/>
                  </a:lnTo>
                  <a:close/>
                  <a:moveTo>
                    <a:pt x="37814" y="237363"/>
                  </a:moveTo>
                  <a:lnTo>
                    <a:pt x="37814" y="37338"/>
                  </a:lnTo>
                  <a:lnTo>
                    <a:pt x="171164" y="37338"/>
                  </a:lnTo>
                  <a:lnTo>
                    <a:pt x="171164" y="237363"/>
                  </a:lnTo>
                  <a:close/>
                  <a:moveTo>
                    <a:pt x="324326" y="237363"/>
                  </a:moveTo>
                  <a:lnTo>
                    <a:pt x="190976" y="237363"/>
                  </a:lnTo>
                  <a:lnTo>
                    <a:pt x="190976" y="37338"/>
                  </a:lnTo>
                  <a:lnTo>
                    <a:pt x="324326" y="37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FD0FCB8-44E3-4821-863D-F4C2C6D69100}"/>
                </a:ext>
              </a:extLst>
            </p:cNvPr>
            <p:cNvSpPr/>
            <p:nvPr/>
          </p:nvSpPr>
          <p:spPr>
            <a:xfrm>
              <a:off x="2966815" y="3179826"/>
              <a:ext cx="85725" cy="28575"/>
            </a:xfrm>
            <a:custGeom>
              <a:avLst/>
              <a:gdLst>
                <a:gd name="connsiteX0" fmla="*/ 7144 w 85725"/>
                <a:gd name="connsiteY0" fmla="*/ 7144 h 28575"/>
                <a:gd name="connsiteX1" fmla="*/ 78772 w 85725"/>
                <a:gd name="connsiteY1" fmla="*/ 7144 h 28575"/>
                <a:gd name="connsiteX2" fmla="*/ 78772 w 85725"/>
                <a:gd name="connsiteY2" fmla="*/ 22479 h 28575"/>
                <a:gd name="connsiteX3" fmla="*/ 7144 w 85725"/>
                <a:gd name="connsiteY3" fmla="*/ 22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8575">
                  <a:moveTo>
                    <a:pt x="7144" y="7144"/>
                  </a:moveTo>
                  <a:lnTo>
                    <a:pt x="78772" y="7144"/>
                  </a:lnTo>
                  <a:lnTo>
                    <a:pt x="78772" y="22479"/>
                  </a:lnTo>
                  <a:lnTo>
                    <a:pt x="7144" y="22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BA1BEF-BF84-4696-816A-413AF65078ED}"/>
                </a:ext>
              </a:extLst>
            </p:cNvPr>
            <p:cNvSpPr/>
            <p:nvPr/>
          </p:nvSpPr>
          <p:spPr>
            <a:xfrm>
              <a:off x="2966815" y="3210497"/>
              <a:ext cx="85725" cy="28575"/>
            </a:xfrm>
            <a:custGeom>
              <a:avLst/>
              <a:gdLst>
                <a:gd name="connsiteX0" fmla="*/ 7144 w 85725"/>
                <a:gd name="connsiteY0" fmla="*/ 7144 h 28575"/>
                <a:gd name="connsiteX1" fmla="*/ 78772 w 85725"/>
                <a:gd name="connsiteY1" fmla="*/ 7144 h 28575"/>
                <a:gd name="connsiteX2" fmla="*/ 78772 w 85725"/>
                <a:gd name="connsiteY2" fmla="*/ 22479 h 28575"/>
                <a:gd name="connsiteX3" fmla="*/ 7144 w 85725"/>
                <a:gd name="connsiteY3" fmla="*/ 22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8575">
                  <a:moveTo>
                    <a:pt x="7144" y="7144"/>
                  </a:moveTo>
                  <a:lnTo>
                    <a:pt x="78772" y="7144"/>
                  </a:lnTo>
                  <a:lnTo>
                    <a:pt x="78772" y="22479"/>
                  </a:lnTo>
                  <a:lnTo>
                    <a:pt x="7144" y="22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DE849C8-9FA2-4103-B4D6-CE0E32C14D87}"/>
                </a:ext>
              </a:extLst>
            </p:cNvPr>
            <p:cNvSpPr/>
            <p:nvPr/>
          </p:nvSpPr>
          <p:spPr>
            <a:xfrm>
              <a:off x="2966815" y="3241262"/>
              <a:ext cx="57150" cy="28575"/>
            </a:xfrm>
            <a:custGeom>
              <a:avLst/>
              <a:gdLst>
                <a:gd name="connsiteX0" fmla="*/ 7144 w 57150"/>
                <a:gd name="connsiteY0" fmla="*/ 7144 h 28575"/>
                <a:gd name="connsiteX1" fmla="*/ 56769 w 57150"/>
                <a:gd name="connsiteY1" fmla="*/ 7144 h 28575"/>
                <a:gd name="connsiteX2" fmla="*/ 56769 w 57150"/>
                <a:gd name="connsiteY2" fmla="*/ 22479 h 28575"/>
                <a:gd name="connsiteX3" fmla="*/ 7144 w 57150"/>
                <a:gd name="connsiteY3" fmla="*/ 22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4" y="7144"/>
                  </a:moveTo>
                  <a:lnTo>
                    <a:pt x="56769" y="7144"/>
                  </a:lnTo>
                  <a:lnTo>
                    <a:pt x="56769" y="22479"/>
                  </a:lnTo>
                  <a:lnTo>
                    <a:pt x="7144" y="22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72A4B9A-FAA1-4162-B1A3-387CFC7B2CA6}"/>
              </a:ext>
            </a:extLst>
          </p:cNvPr>
          <p:cNvSpPr txBox="1"/>
          <p:nvPr/>
        </p:nvSpPr>
        <p:spPr>
          <a:xfrm>
            <a:off x="807147" y="5066148"/>
            <a:ext cx="380905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C++ </a:t>
            </a:r>
            <a:r>
              <a:rPr lang="ko-KR" altLang="en-US" sz="2800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지식과 코딩 실력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D633E1-4098-42F4-8690-00343086A9D1}"/>
              </a:ext>
            </a:extLst>
          </p:cNvPr>
          <p:cNvSpPr txBox="1"/>
          <p:nvPr/>
        </p:nvSpPr>
        <p:spPr>
          <a:xfrm>
            <a:off x="807147" y="5066148"/>
            <a:ext cx="380905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C++ </a:t>
            </a:r>
            <a:r>
              <a:rPr lang="ko-KR" altLang="en-US" sz="2800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지식과 코딩 실력</a:t>
            </a:r>
          </a:p>
        </p:txBody>
      </p:sp>
      <p:pic>
        <p:nvPicPr>
          <p:cNvPr id="46" name="그래픽 45" descr="먹고 있는 사람">
            <a:extLst>
              <a:ext uri="{FF2B5EF4-FFF2-40B4-BE49-F238E27FC236}">
                <a16:creationId xmlns:a16="http://schemas.microsoft.com/office/drawing/2014/main" id="{A4C920FC-2375-4705-BEFD-1C7D6F943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874387" y="2583148"/>
            <a:ext cx="2520000" cy="2520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E58DBA4-88D4-43BD-8656-7F710F9BBE7F}"/>
              </a:ext>
            </a:extLst>
          </p:cNvPr>
          <p:cNvSpPr txBox="1"/>
          <p:nvPr/>
        </p:nvSpPr>
        <p:spPr>
          <a:xfrm>
            <a:off x="1266407" y="1779331"/>
            <a:ext cx="2890535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&lt;</a:t>
            </a:r>
            <a:r>
              <a:rPr lang="ko-KR" altLang="en-US" sz="2800" b="1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부모 클래스</a:t>
            </a:r>
            <a:r>
              <a:rPr lang="en-US" altLang="ko-KR" sz="2800" b="1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&gt;</a:t>
            </a:r>
          </a:p>
          <a:p>
            <a:pPr algn="ctr"/>
            <a:r>
              <a:rPr lang="en-US" altLang="ko-KR" sz="2800" b="1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 </a:t>
            </a:r>
            <a:r>
              <a:rPr lang="ko-KR" altLang="en-US" sz="2800" b="1" dirty="0" err="1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심재창</a:t>
            </a:r>
            <a:r>
              <a:rPr lang="ko-KR" altLang="en-US" sz="2800" b="1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교수님</a:t>
            </a:r>
            <a:r>
              <a:rPr lang="en-US" altLang="ko-KR" sz="2800" b="1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</a:t>
            </a:r>
            <a:endParaRPr lang="ko-KR" altLang="en-US" sz="2800" b="1" dirty="0">
              <a:solidFill>
                <a:srgbClr val="ED7C6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58CB78-6012-4EA8-BBB0-4ABCDFED88CD}"/>
              </a:ext>
            </a:extLst>
          </p:cNvPr>
          <p:cNvSpPr txBox="1"/>
          <p:nvPr/>
        </p:nvSpPr>
        <p:spPr>
          <a:xfrm>
            <a:off x="7213829" y="1779330"/>
            <a:ext cx="3841116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&lt;</a:t>
            </a:r>
            <a:r>
              <a:rPr lang="ko-KR" altLang="en-US" sz="2800" b="1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자식 클래스</a:t>
            </a:r>
            <a:r>
              <a:rPr lang="en-US" altLang="ko-KR" sz="2800" b="1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&gt;</a:t>
            </a:r>
          </a:p>
          <a:p>
            <a:pPr algn="ctr"/>
            <a:r>
              <a:rPr lang="en-US" altLang="ko-KR" sz="2800" b="1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</a:t>
            </a:r>
            <a:r>
              <a:rPr lang="ko-KR" altLang="en-US" sz="2800" b="1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컴퓨터공학과 학생들</a:t>
            </a:r>
            <a:r>
              <a:rPr lang="en-US" altLang="ko-KR" sz="2800" b="1" dirty="0">
                <a:solidFill>
                  <a:srgbClr val="ED7C6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</a:t>
            </a:r>
            <a:endParaRPr lang="ko-KR" altLang="en-US" sz="2800" b="1" dirty="0">
              <a:solidFill>
                <a:srgbClr val="ED7C6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14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51992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6664467" y="2837537"/>
            <a:ext cx="5021943" cy="1182926"/>
            <a:chOff x="8284766" y="2247983"/>
            <a:chExt cx="5021943" cy="1182926"/>
          </a:xfrm>
        </p:grpSpPr>
        <p:sp>
          <p:nvSpPr>
            <p:cNvPr id="36" name="TextBox 35"/>
            <p:cNvSpPr txBox="1"/>
            <p:nvPr/>
          </p:nvSpPr>
          <p:spPr>
            <a:xfrm>
              <a:off x="8284767" y="2247983"/>
              <a:ext cx="183255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부모 클래스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84766" y="2636333"/>
              <a:ext cx="5021943" cy="7945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자식 클래스에게 상속해 줄 멤버 변수와 멤버 함수를 </a:t>
              </a:r>
              <a:r>
                <a:rPr lang="en-US" altLang="ko-KR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protected </a:t>
              </a:r>
              <a:r>
                <a:rPr lang="ko-KR" altLang="en-US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속에 작성한다</a:t>
              </a:r>
              <a:r>
                <a:rPr lang="en-US" altLang="ko-KR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.</a:t>
              </a:r>
              <a:r>
                <a:rPr lang="ko-KR" altLang="en-US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 </a:t>
              </a:r>
              <a:r>
                <a:rPr lang="en-US" altLang="ko-KR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 </a:t>
              </a:r>
              <a:endPara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  <p:sp>
        <p:nvSpPr>
          <p:cNvPr id="39" name="텍스트 개체 틀 4">
            <a:extLst>
              <a:ext uri="{FF2B5EF4-FFF2-40B4-BE49-F238E27FC236}">
                <a16:creationId xmlns:a16="http://schemas.microsoft.com/office/drawing/2014/main" id="{EAFB1832-FB16-42C2-9AF1-CA1F0C28E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0" y="90210"/>
            <a:ext cx="6096000" cy="341078"/>
          </a:xfrm>
        </p:spPr>
        <p:txBody>
          <a:bodyPr/>
          <a:lstStyle/>
          <a:p>
            <a:r>
              <a:rPr lang="ko-KR" altLang="en-US" sz="2400" dirty="0"/>
              <a:t>부모 클래스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261AE28-9257-47BF-A2B9-86E7B65EC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0" t="29244" r="44528" b="32660"/>
          <a:stretch/>
        </p:blipFill>
        <p:spPr>
          <a:xfrm>
            <a:off x="505588" y="2122714"/>
            <a:ext cx="5021945" cy="2612572"/>
          </a:xfrm>
          <a:prstGeom prst="rect">
            <a:avLst/>
          </a:prstGeom>
          <a:ln w="57150">
            <a:solidFill>
              <a:srgbClr val="ED7C61"/>
            </a:solidFill>
          </a:ln>
        </p:spPr>
      </p:pic>
      <p:sp>
        <p:nvSpPr>
          <p:cNvPr id="44" name="제목 8">
            <a:extLst>
              <a:ext uri="{FF2B5EF4-FFF2-40B4-BE49-F238E27FC236}">
                <a16:creationId xmlns:a16="http://schemas.microsoft.com/office/drawing/2014/main" id="{7539D87D-48A4-4ECC-9761-B18FE5C3F850}"/>
              </a:ext>
            </a:extLst>
          </p:cNvPr>
          <p:cNvSpPr txBox="1">
            <a:spLocks/>
          </p:cNvSpPr>
          <p:nvPr/>
        </p:nvSpPr>
        <p:spPr>
          <a:xfrm>
            <a:off x="1750711" y="2938864"/>
            <a:ext cx="8690578" cy="98027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r>
              <a:rPr lang="ko-KR" altLang="en-US" sz="5400" dirty="0"/>
              <a:t>코드로 상속 살펴보기</a:t>
            </a:r>
          </a:p>
        </p:txBody>
      </p:sp>
    </p:spTree>
    <p:extLst>
      <p:ext uri="{BB962C8B-B14F-4D97-AF65-F5344CB8AC3E}">
        <p14:creationId xmlns:p14="http://schemas.microsoft.com/office/powerpoint/2010/main" val="407486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7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6633030" y="2837536"/>
            <a:ext cx="5021943" cy="1182926"/>
            <a:chOff x="8284766" y="2247983"/>
            <a:chExt cx="5021943" cy="1182926"/>
          </a:xfrm>
        </p:grpSpPr>
        <p:sp>
          <p:nvSpPr>
            <p:cNvPr id="36" name="TextBox 35"/>
            <p:cNvSpPr txBox="1"/>
            <p:nvPr/>
          </p:nvSpPr>
          <p:spPr>
            <a:xfrm>
              <a:off x="8284767" y="2247983"/>
              <a:ext cx="183255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자식 클래스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84766" y="2636333"/>
              <a:ext cx="5021943" cy="7945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부모 클래스를 상속 받으며 상속 받은 멤버 변수 외에 </a:t>
              </a:r>
              <a:r>
                <a:rPr lang="en-US" altLang="ko-KR" sz="2000" dirty="0" err="1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sn</a:t>
              </a:r>
              <a:r>
                <a:rPr lang="en-US" altLang="ko-KR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 </a:t>
              </a:r>
              <a:r>
                <a:rPr lang="ko-KR" altLang="en-US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변수를 추가로 가진다</a:t>
              </a:r>
              <a:r>
                <a:rPr lang="en-US" altLang="ko-KR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.</a:t>
              </a:r>
              <a:endPara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  <p:sp>
        <p:nvSpPr>
          <p:cNvPr id="38" name="제목 8">
            <a:extLst>
              <a:ext uri="{FF2B5EF4-FFF2-40B4-BE49-F238E27FC236}">
                <a16:creationId xmlns:a16="http://schemas.microsoft.com/office/drawing/2014/main" id="{204F3570-1FFD-4CEB-9A93-5125401FA7E9}"/>
              </a:ext>
            </a:extLst>
          </p:cNvPr>
          <p:cNvSpPr txBox="1">
            <a:spLocks/>
          </p:cNvSpPr>
          <p:nvPr/>
        </p:nvSpPr>
        <p:spPr>
          <a:xfrm>
            <a:off x="1750711" y="359493"/>
            <a:ext cx="8690578" cy="98027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r>
              <a:rPr lang="ko-KR" altLang="en-US" sz="5400" dirty="0"/>
              <a:t>코드로 상속 살펴보기</a:t>
            </a:r>
          </a:p>
        </p:txBody>
      </p:sp>
      <p:sp>
        <p:nvSpPr>
          <p:cNvPr id="39" name="텍스트 개체 틀 4">
            <a:extLst>
              <a:ext uri="{FF2B5EF4-FFF2-40B4-BE49-F238E27FC236}">
                <a16:creationId xmlns:a16="http://schemas.microsoft.com/office/drawing/2014/main" id="{EAFB1832-FB16-42C2-9AF1-CA1F0C28E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0" y="90210"/>
            <a:ext cx="6096000" cy="341078"/>
          </a:xfrm>
        </p:spPr>
        <p:txBody>
          <a:bodyPr/>
          <a:lstStyle/>
          <a:p>
            <a:r>
              <a:rPr lang="ko-KR" altLang="en-US" sz="2400" dirty="0"/>
              <a:t>자식 클래스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3640C1-2DB8-4EEC-B88F-BA6AF7CA5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6" t="28655" r="24839" b="27930"/>
          <a:stretch/>
        </p:blipFill>
        <p:spPr>
          <a:xfrm>
            <a:off x="537027" y="1940305"/>
            <a:ext cx="5021945" cy="2977389"/>
          </a:xfrm>
          <a:prstGeom prst="rect">
            <a:avLst/>
          </a:prstGeom>
          <a:ln w="57150">
            <a:solidFill>
              <a:srgbClr val="ED7C61"/>
            </a:solidFill>
          </a:ln>
        </p:spPr>
      </p:pic>
    </p:spTree>
    <p:extLst>
      <p:ext uri="{BB962C8B-B14F-4D97-AF65-F5344CB8AC3E}">
        <p14:creationId xmlns:p14="http://schemas.microsoft.com/office/powerpoint/2010/main" val="130816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6633032" y="2652871"/>
            <a:ext cx="5021943" cy="1552258"/>
            <a:chOff x="8284766" y="2247983"/>
            <a:chExt cx="5021943" cy="1552258"/>
          </a:xfrm>
        </p:grpSpPr>
        <p:sp>
          <p:nvSpPr>
            <p:cNvPr id="36" name="TextBox 35"/>
            <p:cNvSpPr txBox="1"/>
            <p:nvPr/>
          </p:nvSpPr>
          <p:spPr>
            <a:xfrm>
              <a:off x="8284767" y="2247983"/>
              <a:ext cx="163378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메인 함수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84766" y="2636333"/>
              <a:ext cx="5021943" cy="11639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자식 클래스 객체를 생성하고 부모 클래스 객체는 포인터로 선언 한 후 자식 클래스의 주소 값으로 초기화 한다</a:t>
              </a:r>
              <a:r>
                <a:rPr lang="en-US" altLang="ko-KR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.</a:t>
              </a:r>
              <a:r>
                <a:rPr lang="ko-KR" altLang="en-US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 </a:t>
              </a:r>
            </a:p>
          </p:txBody>
        </p:sp>
      </p:grpSp>
      <p:sp>
        <p:nvSpPr>
          <p:cNvPr id="38" name="제목 8">
            <a:extLst>
              <a:ext uri="{FF2B5EF4-FFF2-40B4-BE49-F238E27FC236}">
                <a16:creationId xmlns:a16="http://schemas.microsoft.com/office/drawing/2014/main" id="{204F3570-1FFD-4CEB-9A93-5125401FA7E9}"/>
              </a:ext>
            </a:extLst>
          </p:cNvPr>
          <p:cNvSpPr txBox="1">
            <a:spLocks/>
          </p:cNvSpPr>
          <p:nvPr/>
        </p:nvSpPr>
        <p:spPr>
          <a:xfrm>
            <a:off x="1750711" y="359493"/>
            <a:ext cx="8690578" cy="98027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r>
              <a:rPr lang="ko-KR" altLang="en-US" sz="5400" dirty="0"/>
              <a:t>코드로 상속 살펴보기</a:t>
            </a:r>
          </a:p>
        </p:txBody>
      </p:sp>
      <p:sp>
        <p:nvSpPr>
          <p:cNvPr id="39" name="텍스트 개체 틀 4">
            <a:extLst>
              <a:ext uri="{FF2B5EF4-FFF2-40B4-BE49-F238E27FC236}">
                <a16:creationId xmlns:a16="http://schemas.microsoft.com/office/drawing/2014/main" id="{EAFB1832-FB16-42C2-9AF1-CA1F0C28E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0" y="90210"/>
            <a:ext cx="6096000" cy="341078"/>
          </a:xfrm>
        </p:spPr>
        <p:txBody>
          <a:bodyPr/>
          <a:lstStyle/>
          <a:p>
            <a:r>
              <a:rPr lang="ko-KR" altLang="en-US" sz="2400" dirty="0"/>
              <a:t>메인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32E079-A8C2-4964-89FB-43D80593E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6" t="71708" r="24731" b="2831"/>
          <a:stretch/>
        </p:blipFill>
        <p:spPr>
          <a:xfrm>
            <a:off x="537027" y="2555934"/>
            <a:ext cx="5021945" cy="1746131"/>
          </a:xfrm>
          <a:prstGeom prst="rect">
            <a:avLst/>
          </a:prstGeom>
          <a:ln w="57150">
            <a:solidFill>
              <a:srgbClr val="ED7C61"/>
            </a:solidFill>
          </a:ln>
        </p:spPr>
      </p:pic>
    </p:spTree>
    <p:extLst>
      <p:ext uri="{BB962C8B-B14F-4D97-AF65-F5344CB8AC3E}">
        <p14:creationId xmlns:p14="http://schemas.microsoft.com/office/powerpoint/2010/main" val="148356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6633028" y="2652871"/>
            <a:ext cx="5021943" cy="1552258"/>
            <a:chOff x="8284766" y="2247983"/>
            <a:chExt cx="5021943" cy="1552258"/>
          </a:xfrm>
        </p:grpSpPr>
        <p:sp>
          <p:nvSpPr>
            <p:cNvPr id="36" name="TextBox 35"/>
            <p:cNvSpPr txBox="1"/>
            <p:nvPr/>
          </p:nvSpPr>
          <p:spPr>
            <a:xfrm>
              <a:off x="8284767" y="2247983"/>
              <a:ext cx="152477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실행 결과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84766" y="2636333"/>
              <a:ext cx="5021943" cy="11639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자식 클래스는 자신이 선언한 학번 외에도 부모 클래스에서 받아온 멤버 변수인 이름</a:t>
              </a:r>
              <a:r>
                <a:rPr lang="en-US" altLang="ko-KR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, </a:t>
              </a:r>
              <a:r>
                <a:rPr lang="ko-KR" altLang="en-US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나이도 함께 출력한다</a:t>
              </a:r>
              <a:r>
                <a:rPr lang="en-US" altLang="ko-KR" sz="20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.</a:t>
              </a:r>
              <a:endParaRPr lang="ko-KR" altLang="en-US" sz="20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  <p:sp>
        <p:nvSpPr>
          <p:cNvPr id="38" name="제목 8">
            <a:extLst>
              <a:ext uri="{FF2B5EF4-FFF2-40B4-BE49-F238E27FC236}">
                <a16:creationId xmlns:a16="http://schemas.microsoft.com/office/drawing/2014/main" id="{204F3570-1FFD-4CEB-9A93-5125401FA7E9}"/>
              </a:ext>
            </a:extLst>
          </p:cNvPr>
          <p:cNvSpPr txBox="1">
            <a:spLocks/>
          </p:cNvSpPr>
          <p:nvPr/>
        </p:nvSpPr>
        <p:spPr>
          <a:xfrm>
            <a:off x="1750711" y="359493"/>
            <a:ext cx="8690578" cy="98027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r>
              <a:rPr lang="ko-KR" altLang="en-US" sz="5400" dirty="0"/>
              <a:t>코드로 상속 살펴보기</a:t>
            </a:r>
          </a:p>
        </p:txBody>
      </p:sp>
      <p:sp>
        <p:nvSpPr>
          <p:cNvPr id="39" name="텍스트 개체 틀 4">
            <a:extLst>
              <a:ext uri="{FF2B5EF4-FFF2-40B4-BE49-F238E27FC236}">
                <a16:creationId xmlns:a16="http://schemas.microsoft.com/office/drawing/2014/main" id="{EAFB1832-FB16-42C2-9AF1-CA1F0C28E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0" y="90210"/>
            <a:ext cx="6096000" cy="341078"/>
          </a:xfrm>
        </p:spPr>
        <p:txBody>
          <a:bodyPr/>
          <a:lstStyle/>
          <a:p>
            <a:r>
              <a:rPr lang="ko-KR" altLang="en-US" sz="2400" dirty="0"/>
              <a:t>실행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050CE1-6C34-42F7-9EC3-AB1002F2A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145" b="71274"/>
          <a:stretch/>
        </p:blipFill>
        <p:spPr>
          <a:xfrm>
            <a:off x="537029" y="2728546"/>
            <a:ext cx="5021945" cy="1400908"/>
          </a:xfrm>
          <a:prstGeom prst="rect">
            <a:avLst/>
          </a:prstGeom>
          <a:ln w="57150">
            <a:solidFill>
              <a:srgbClr val="ED7C61"/>
            </a:solidFill>
          </a:ln>
        </p:spPr>
      </p:pic>
    </p:spTree>
    <p:extLst>
      <p:ext uri="{BB962C8B-B14F-4D97-AF65-F5344CB8AC3E}">
        <p14:creationId xmlns:p14="http://schemas.microsoft.com/office/powerpoint/2010/main" val="30752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9BA3ACF-EF0C-41A6-8876-2585C4A31AAA}"/>
              </a:ext>
            </a:extLst>
          </p:cNvPr>
          <p:cNvSpPr txBox="1"/>
          <p:nvPr/>
        </p:nvSpPr>
        <p:spPr>
          <a:xfrm>
            <a:off x="185139" y="174826"/>
            <a:ext cx="184731" cy="36933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endParaRPr lang="ko-KR" altLang="en-US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" name="제목 295">
            <a:extLst>
              <a:ext uri="{FF2B5EF4-FFF2-40B4-BE49-F238E27FC236}">
                <a16:creationId xmlns:a16="http://schemas.microsoft.com/office/drawing/2014/main" id="{54F6BDDE-E987-413F-86FB-49DC4C07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46" y="2511978"/>
            <a:ext cx="7432107" cy="1834043"/>
          </a:xfrm>
        </p:spPr>
        <p:txBody>
          <a:bodyPr/>
          <a:lstStyle/>
          <a:p>
            <a:r>
              <a:rPr lang="ko-KR" altLang="en-US" sz="4400" dirty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</a:rPr>
              <a:t>감사합니다</a:t>
            </a:r>
            <a:r>
              <a:rPr lang="en-US" altLang="ko-KR" sz="4400" dirty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</a:rPr>
              <a:t>.</a:t>
            </a:r>
            <a:endParaRPr lang="ko-KR" altLang="en-US" sz="4400" dirty="0">
              <a:latin typeface="아리따-돋움(TTF)-Light" panose="02020603020101020101" pitchFamily="18" charset="-127"/>
              <a:ea typeface="아리따-돋움(TTF)-Thin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66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5" id="{6EE74710-E1A1-4F72-848B-A88354BBA95F}" vid="{4B8DC24C-1A01-4BE7-8EDA-6A755B6010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1238</TotalTime>
  <Words>174</Words>
  <Application>Microsoft Office PowerPoint</Application>
  <PresentationFormat>와이드스크린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아리따-돋움(TTF)-Bold</vt:lpstr>
      <vt:lpstr>아리따-돋움(TTF)-Light</vt:lpstr>
      <vt:lpstr>아리따-돋움(TTF)-SemiBold</vt:lpstr>
      <vt:lpstr>아리따-돋움(TTF)-Thin</vt:lpstr>
      <vt:lpstr>Arial</vt:lpstr>
      <vt:lpstr>Office 테마</vt:lpstr>
      <vt:lpstr>C++ 언어 상속에 대한 학습</vt:lpstr>
      <vt:lpstr>PowerPoint 프레젠테이션</vt:lpstr>
      <vt:lpstr>상속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ParkSoyun</cp:lastModifiedBy>
  <cp:revision>33</cp:revision>
  <dcterms:created xsi:type="dcterms:W3CDTF">2016-05-23T06:08:25Z</dcterms:created>
  <dcterms:modified xsi:type="dcterms:W3CDTF">2019-04-08T12:13:34Z</dcterms:modified>
</cp:coreProperties>
</file>