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8"/>
  </p:notesMasterIdLst>
  <p:sldIdLst>
    <p:sldId id="260" r:id="rId2"/>
    <p:sldId id="258" r:id="rId3"/>
    <p:sldId id="265" r:id="rId4"/>
    <p:sldId id="261" r:id="rId5"/>
    <p:sldId id="257" r:id="rId6"/>
    <p:sldId id="263" r:id="rId7"/>
    <p:sldId id="266" r:id="rId8"/>
    <p:sldId id="268" r:id="rId9"/>
    <p:sldId id="269" r:id="rId10"/>
    <p:sldId id="264" r:id="rId11"/>
    <p:sldId id="270" r:id="rId12"/>
    <p:sldId id="271" r:id="rId13"/>
    <p:sldId id="272" r:id="rId14"/>
    <p:sldId id="274" r:id="rId15"/>
    <p:sldId id="276" r:id="rId16"/>
    <p:sldId id="277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5"/>
    <p:restoredTop sz="96327"/>
  </p:normalViewPr>
  <p:slideViewPr>
    <p:cSldViewPr snapToGrid="0">
      <p:cViewPr>
        <p:scale>
          <a:sx n="132" d="100"/>
          <a:sy n="132" d="100"/>
        </p:scale>
        <p:origin x="1056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996B1-D1A6-BA43-A55E-DDF6F01EAF43}" type="doc">
      <dgm:prSet loTypeId="urn:microsoft.com/office/officeart/2005/8/layout/chevron1" loCatId="" qsTypeId="urn:microsoft.com/office/officeart/2005/8/quickstyle/simple5" qsCatId="simple" csTypeId="urn:microsoft.com/office/officeart/2005/8/colors/colorful3" csCatId="colorful" phldr="1"/>
      <dgm:spPr/>
    </dgm:pt>
    <dgm:pt modelId="{041319BA-7393-5C49-BE15-94B417FCA913}">
      <dgm:prSet phldrT="[텍스트]"/>
      <dgm:spPr/>
      <dgm:t>
        <a:bodyPr/>
        <a:lstStyle/>
        <a:p>
          <a:pPr latinLnBrk="1"/>
          <a:r>
            <a:rPr lang="ko-KR" altLang="en-US" b="1" dirty="0"/>
            <a:t>제조공정</a:t>
          </a:r>
        </a:p>
      </dgm:t>
    </dgm:pt>
    <dgm:pt modelId="{B52A8B54-ED94-C449-8451-2457D06686CD}" type="parTrans" cxnId="{6B09C7CE-B282-3646-A2AB-10FD102498E9}">
      <dgm:prSet/>
      <dgm:spPr/>
      <dgm:t>
        <a:bodyPr/>
        <a:lstStyle/>
        <a:p>
          <a:pPr latinLnBrk="1"/>
          <a:endParaRPr lang="ko-KR" altLang="en-US" b="1"/>
        </a:p>
      </dgm:t>
    </dgm:pt>
    <dgm:pt modelId="{5766CA92-7293-944F-87D8-B6AF69A91A6F}" type="sibTrans" cxnId="{6B09C7CE-B282-3646-A2AB-10FD102498E9}">
      <dgm:prSet/>
      <dgm:spPr/>
      <dgm:t>
        <a:bodyPr/>
        <a:lstStyle/>
        <a:p>
          <a:pPr latinLnBrk="1"/>
          <a:endParaRPr lang="ko-KR" altLang="en-US" b="1"/>
        </a:p>
      </dgm:t>
    </dgm:pt>
    <dgm:pt modelId="{83431365-9DE5-0A4E-BDC7-45845A782B14}">
      <dgm:prSet phldrT="[텍스트]"/>
      <dgm:spPr/>
      <dgm:t>
        <a:bodyPr/>
        <a:lstStyle/>
        <a:p>
          <a:pPr latinLnBrk="1"/>
          <a:r>
            <a:rPr lang="ko-KR" altLang="en-US" b="1" dirty="0"/>
            <a:t>오디오</a:t>
          </a:r>
          <a:endParaRPr lang="en-US" altLang="ko-KR" b="1" dirty="0"/>
        </a:p>
        <a:p>
          <a:pPr latinLnBrk="1"/>
          <a:r>
            <a:rPr lang="ko-KR" altLang="en-US" b="1" dirty="0"/>
            <a:t>검사공정</a:t>
          </a:r>
        </a:p>
      </dgm:t>
    </dgm:pt>
    <dgm:pt modelId="{49B9C117-78FA-BC4D-A3B3-397F23CE1F2A}" type="parTrans" cxnId="{93E72670-02C5-4B4A-B022-DBC2097FE07F}">
      <dgm:prSet/>
      <dgm:spPr/>
      <dgm:t>
        <a:bodyPr/>
        <a:lstStyle/>
        <a:p>
          <a:pPr latinLnBrk="1"/>
          <a:endParaRPr lang="ko-KR" altLang="en-US" b="1"/>
        </a:p>
      </dgm:t>
    </dgm:pt>
    <dgm:pt modelId="{FC56BD7E-2E60-D04A-A5F5-DF5E47A0311E}" type="sibTrans" cxnId="{93E72670-02C5-4B4A-B022-DBC2097FE07F}">
      <dgm:prSet/>
      <dgm:spPr/>
      <dgm:t>
        <a:bodyPr/>
        <a:lstStyle/>
        <a:p>
          <a:pPr latinLnBrk="1"/>
          <a:endParaRPr lang="ko-KR" altLang="en-US" b="1"/>
        </a:p>
      </dgm:t>
    </dgm:pt>
    <dgm:pt modelId="{29899171-47A5-8642-8CEC-8CF3333139D4}">
      <dgm:prSet phldrT="[텍스트]"/>
      <dgm:spPr/>
      <dgm:t>
        <a:bodyPr/>
        <a:lstStyle/>
        <a:p>
          <a:pPr latinLnBrk="1"/>
          <a:r>
            <a:rPr lang="ko-KR" altLang="en-US" b="1" dirty="0"/>
            <a:t>외관</a:t>
          </a:r>
          <a:endParaRPr lang="en-US" altLang="ko-KR" b="1" dirty="0"/>
        </a:p>
        <a:p>
          <a:pPr latinLnBrk="1"/>
          <a:r>
            <a:rPr lang="ko-KR" altLang="en-US" b="1" dirty="0"/>
            <a:t>검사공정</a:t>
          </a:r>
        </a:p>
      </dgm:t>
    </dgm:pt>
    <dgm:pt modelId="{2D698B9B-77F1-6F49-90A9-7F488D625F1C}" type="parTrans" cxnId="{7F8554DE-6242-7F45-85E6-01CADE090600}">
      <dgm:prSet/>
      <dgm:spPr/>
      <dgm:t>
        <a:bodyPr/>
        <a:lstStyle/>
        <a:p>
          <a:pPr latinLnBrk="1"/>
          <a:endParaRPr lang="ko-KR" altLang="en-US" b="1"/>
        </a:p>
      </dgm:t>
    </dgm:pt>
    <dgm:pt modelId="{8039C64B-B3EE-C346-BD94-4685E6205648}" type="sibTrans" cxnId="{7F8554DE-6242-7F45-85E6-01CADE090600}">
      <dgm:prSet/>
      <dgm:spPr/>
      <dgm:t>
        <a:bodyPr/>
        <a:lstStyle/>
        <a:p>
          <a:pPr latinLnBrk="1"/>
          <a:endParaRPr lang="ko-KR" altLang="en-US" b="1"/>
        </a:p>
      </dgm:t>
    </dgm:pt>
    <dgm:pt modelId="{6628EBE3-4A69-2946-9CC6-F0BE20FB7D20}">
      <dgm:prSet/>
      <dgm:spPr/>
      <dgm:t>
        <a:bodyPr/>
        <a:lstStyle/>
        <a:p>
          <a:pPr latinLnBrk="1"/>
          <a:r>
            <a:rPr lang="ko-KR" altLang="en-US" b="1" dirty="0"/>
            <a:t>제품 출하</a:t>
          </a:r>
        </a:p>
      </dgm:t>
    </dgm:pt>
    <dgm:pt modelId="{3D44BCA5-9A6A-5F48-A224-ACFD6B0B8D40}" type="parTrans" cxnId="{7FBEACD2-1AF5-BC4C-ACDF-619805DF645B}">
      <dgm:prSet/>
      <dgm:spPr/>
      <dgm:t>
        <a:bodyPr/>
        <a:lstStyle/>
        <a:p>
          <a:pPr latinLnBrk="1"/>
          <a:endParaRPr lang="ko-KR" altLang="en-US" b="1"/>
        </a:p>
      </dgm:t>
    </dgm:pt>
    <dgm:pt modelId="{C9CAABB0-4DF9-E546-A198-C17EFA5ABB6F}" type="sibTrans" cxnId="{7FBEACD2-1AF5-BC4C-ACDF-619805DF645B}">
      <dgm:prSet/>
      <dgm:spPr/>
      <dgm:t>
        <a:bodyPr/>
        <a:lstStyle/>
        <a:p>
          <a:pPr latinLnBrk="1"/>
          <a:endParaRPr lang="ko-KR" altLang="en-US" b="1"/>
        </a:p>
      </dgm:t>
    </dgm:pt>
    <dgm:pt modelId="{67B495CD-E658-074B-A365-A4ADFD236D2F}" type="pres">
      <dgm:prSet presAssocID="{FBA996B1-D1A6-BA43-A55E-DDF6F01EAF43}" presName="Name0" presStyleCnt="0">
        <dgm:presLayoutVars>
          <dgm:dir/>
          <dgm:animLvl val="lvl"/>
          <dgm:resizeHandles val="exact"/>
        </dgm:presLayoutVars>
      </dgm:prSet>
      <dgm:spPr/>
    </dgm:pt>
    <dgm:pt modelId="{52AD7D84-C58B-1940-8A55-5F94C332025A}" type="pres">
      <dgm:prSet presAssocID="{041319BA-7393-5C49-BE15-94B417FCA9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ACB05F-8DAB-B440-AD1D-DEE086E0C473}" type="pres">
      <dgm:prSet presAssocID="{5766CA92-7293-944F-87D8-B6AF69A91A6F}" presName="parTxOnlySpace" presStyleCnt="0"/>
      <dgm:spPr/>
    </dgm:pt>
    <dgm:pt modelId="{10058977-40EF-6B49-9D1F-CF06FD750E0D}" type="pres">
      <dgm:prSet presAssocID="{83431365-9DE5-0A4E-BDC7-45845A782B1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5E9AAC-3654-0F41-9D78-A94831BC4DDD}" type="pres">
      <dgm:prSet presAssocID="{FC56BD7E-2E60-D04A-A5F5-DF5E47A0311E}" presName="parTxOnlySpace" presStyleCnt="0"/>
      <dgm:spPr/>
    </dgm:pt>
    <dgm:pt modelId="{17FCF007-83C5-304A-9DEF-D6F29E5C5AD0}" type="pres">
      <dgm:prSet presAssocID="{29899171-47A5-8642-8CEC-8CF3333139D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FE9AEB-45D7-5A44-920A-FFD240BE3EEA}" type="pres">
      <dgm:prSet presAssocID="{8039C64B-B3EE-C346-BD94-4685E6205648}" presName="parTxOnlySpace" presStyleCnt="0"/>
      <dgm:spPr/>
    </dgm:pt>
    <dgm:pt modelId="{D08A5871-5702-E548-9685-919937C0ED06}" type="pres">
      <dgm:prSet presAssocID="{6628EBE3-4A69-2946-9CC6-F0BE20FB7D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A0B807-5A36-BD49-8408-FABE5A64567E}" type="presOf" srcId="{041319BA-7393-5C49-BE15-94B417FCA913}" destId="{52AD7D84-C58B-1940-8A55-5F94C332025A}" srcOrd="0" destOrd="0" presId="urn:microsoft.com/office/officeart/2005/8/layout/chevron1"/>
    <dgm:cxn modelId="{035C5C5C-4B8A-E54D-BF28-C5868E6CAD15}" type="presOf" srcId="{FBA996B1-D1A6-BA43-A55E-DDF6F01EAF43}" destId="{67B495CD-E658-074B-A365-A4ADFD236D2F}" srcOrd="0" destOrd="0" presId="urn:microsoft.com/office/officeart/2005/8/layout/chevron1"/>
    <dgm:cxn modelId="{93E72670-02C5-4B4A-B022-DBC2097FE07F}" srcId="{FBA996B1-D1A6-BA43-A55E-DDF6F01EAF43}" destId="{83431365-9DE5-0A4E-BDC7-45845A782B14}" srcOrd="1" destOrd="0" parTransId="{49B9C117-78FA-BC4D-A3B3-397F23CE1F2A}" sibTransId="{FC56BD7E-2E60-D04A-A5F5-DF5E47A0311E}"/>
    <dgm:cxn modelId="{082C8487-EBB7-6D40-AD9F-2E713773B62B}" type="presOf" srcId="{83431365-9DE5-0A4E-BDC7-45845A782B14}" destId="{10058977-40EF-6B49-9D1F-CF06FD750E0D}" srcOrd="0" destOrd="0" presId="urn:microsoft.com/office/officeart/2005/8/layout/chevron1"/>
    <dgm:cxn modelId="{E740729D-DFEF-A34F-8C79-9DDF644D3D82}" type="presOf" srcId="{6628EBE3-4A69-2946-9CC6-F0BE20FB7D20}" destId="{D08A5871-5702-E548-9685-919937C0ED06}" srcOrd="0" destOrd="0" presId="urn:microsoft.com/office/officeart/2005/8/layout/chevron1"/>
    <dgm:cxn modelId="{6B09C7CE-B282-3646-A2AB-10FD102498E9}" srcId="{FBA996B1-D1A6-BA43-A55E-DDF6F01EAF43}" destId="{041319BA-7393-5C49-BE15-94B417FCA913}" srcOrd="0" destOrd="0" parTransId="{B52A8B54-ED94-C449-8451-2457D06686CD}" sibTransId="{5766CA92-7293-944F-87D8-B6AF69A91A6F}"/>
    <dgm:cxn modelId="{7FBEACD2-1AF5-BC4C-ACDF-619805DF645B}" srcId="{FBA996B1-D1A6-BA43-A55E-DDF6F01EAF43}" destId="{6628EBE3-4A69-2946-9CC6-F0BE20FB7D20}" srcOrd="3" destOrd="0" parTransId="{3D44BCA5-9A6A-5F48-A224-ACFD6B0B8D40}" sibTransId="{C9CAABB0-4DF9-E546-A198-C17EFA5ABB6F}"/>
    <dgm:cxn modelId="{7F8554DE-6242-7F45-85E6-01CADE090600}" srcId="{FBA996B1-D1A6-BA43-A55E-DDF6F01EAF43}" destId="{29899171-47A5-8642-8CEC-8CF3333139D4}" srcOrd="2" destOrd="0" parTransId="{2D698B9B-77F1-6F49-90A9-7F488D625F1C}" sibTransId="{8039C64B-B3EE-C346-BD94-4685E6205648}"/>
    <dgm:cxn modelId="{E6333CE9-C17A-E04F-B8F6-133B25B0E141}" type="presOf" srcId="{29899171-47A5-8642-8CEC-8CF3333139D4}" destId="{17FCF007-83C5-304A-9DEF-D6F29E5C5AD0}" srcOrd="0" destOrd="0" presId="urn:microsoft.com/office/officeart/2005/8/layout/chevron1"/>
    <dgm:cxn modelId="{5B3C142D-73E6-3342-8CE9-DEB191272080}" type="presParOf" srcId="{67B495CD-E658-074B-A365-A4ADFD236D2F}" destId="{52AD7D84-C58B-1940-8A55-5F94C332025A}" srcOrd="0" destOrd="0" presId="urn:microsoft.com/office/officeart/2005/8/layout/chevron1"/>
    <dgm:cxn modelId="{1A62A624-8B63-454D-83F0-515B180291DE}" type="presParOf" srcId="{67B495CD-E658-074B-A365-A4ADFD236D2F}" destId="{0BACB05F-8DAB-B440-AD1D-DEE086E0C473}" srcOrd="1" destOrd="0" presId="urn:microsoft.com/office/officeart/2005/8/layout/chevron1"/>
    <dgm:cxn modelId="{788C70FB-ABE7-2D41-BEFA-C5F0068CC29E}" type="presParOf" srcId="{67B495CD-E658-074B-A365-A4ADFD236D2F}" destId="{10058977-40EF-6B49-9D1F-CF06FD750E0D}" srcOrd="2" destOrd="0" presId="urn:microsoft.com/office/officeart/2005/8/layout/chevron1"/>
    <dgm:cxn modelId="{45EC0089-1E52-4641-8484-4F1307838033}" type="presParOf" srcId="{67B495CD-E658-074B-A365-A4ADFD236D2F}" destId="{B95E9AAC-3654-0F41-9D78-A94831BC4DDD}" srcOrd="3" destOrd="0" presId="urn:microsoft.com/office/officeart/2005/8/layout/chevron1"/>
    <dgm:cxn modelId="{5EE8C481-4675-E94D-9150-C6E9800828A8}" type="presParOf" srcId="{67B495CD-E658-074B-A365-A4ADFD236D2F}" destId="{17FCF007-83C5-304A-9DEF-D6F29E5C5AD0}" srcOrd="4" destOrd="0" presId="urn:microsoft.com/office/officeart/2005/8/layout/chevron1"/>
    <dgm:cxn modelId="{4D7CC59D-EBBC-C748-9953-903FA3E5E4F7}" type="presParOf" srcId="{67B495CD-E658-074B-A365-A4ADFD236D2F}" destId="{74FE9AEB-45D7-5A44-920A-FFD240BE3EEA}" srcOrd="5" destOrd="0" presId="urn:microsoft.com/office/officeart/2005/8/layout/chevron1"/>
    <dgm:cxn modelId="{F2125AE3-CE25-8448-8ABB-3044C232846F}" type="presParOf" srcId="{67B495CD-E658-074B-A365-A4ADFD236D2F}" destId="{D08A5871-5702-E548-9685-919937C0ED0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996B1-D1A6-BA43-A55E-DDF6F01EAF43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041319BA-7393-5C49-BE15-94B417FCA913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100%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B52A8B54-ED94-C449-8451-2457D06686CD}" type="par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5766CA92-7293-944F-87D8-B6AF69A91A6F}" type="sib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3431365-9DE5-0A4E-BDC7-45845A782B14}">
      <dgm:prSet phldrT="[텍스트]" custT="1"/>
      <dgm:spPr/>
      <dgm:t>
        <a:bodyPr/>
        <a:lstStyle/>
        <a:p>
          <a:pPr latinLnBrk="1"/>
          <a:r>
            <a:rPr lang="ko-KR" altLang="en-US" sz="800" b="1" dirty="0">
              <a:highlight>
                <a:srgbClr val="324DF3"/>
              </a:highlight>
            </a:rPr>
            <a:t>자동검사에서 놓친 불량은 다시 모델 학습에 사용</a:t>
          </a:r>
        </a:p>
      </dgm:t>
    </dgm:pt>
    <dgm:pt modelId="{49B9C117-78FA-BC4D-A3B3-397F23CE1F2A}" type="par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FC56BD7E-2E60-D04A-A5F5-DF5E47A0311E}" type="sib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29899171-47A5-8642-8CEC-8CF3333139D4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50%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2D698B9B-77F1-6F49-90A9-7F488D625F1C}" type="par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039C64B-B3EE-C346-BD94-4685E6205648}" type="sib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628EBE3-4A69-2946-9CC6-F0BE20FB7D20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20%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3D44BCA5-9A6A-5F48-A224-ACFD6B0B8D40}" type="par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C9CAABB0-4DF9-E546-A198-C17EFA5ABB6F}" type="sib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3BD5970-30DB-2D40-BAF4-BD250C58A3FA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AQL </a:t>
          </a:r>
          <a:r>
            <a:rPr lang="ko-KR" altLang="en-US" sz="800" b="1" dirty="0">
              <a:solidFill>
                <a:srgbClr val="FFFF00"/>
              </a:solidFill>
            </a:rPr>
            <a:t>샘플링</a:t>
          </a:r>
          <a:endParaRPr lang="ko-KR" altLang="en-US" sz="800" dirty="0">
            <a:solidFill>
              <a:srgbClr val="FFFF00"/>
            </a:solidFill>
          </a:endParaRPr>
        </a:p>
      </dgm:t>
    </dgm:pt>
    <dgm:pt modelId="{F6B6B646-D3A2-C543-85B9-BCD4B3C7EECF}" type="par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ADAB2224-93DC-9B4C-B850-913CEB2E7050}" type="sib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67B495CD-E658-074B-A365-A4ADFD236D2F}" type="pres">
      <dgm:prSet presAssocID="{FBA996B1-D1A6-BA43-A55E-DDF6F01EAF43}" presName="Name0" presStyleCnt="0">
        <dgm:presLayoutVars>
          <dgm:dir/>
          <dgm:animLvl val="lvl"/>
          <dgm:resizeHandles val="exact"/>
        </dgm:presLayoutVars>
      </dgm:prSet>
      <dgm:spPr/>
    </dgm:pt>
    <dgm:pt modelId="{52AD7D84-C58B-1940-8A55-5F94C332025A}" type="pres">
      <dgm:prSet presAssocID="{041319BA-7393-5C49-BE15-94B417FCA91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ACB05F-8DAB-B440-AD1D-DEE086E0C473}" type="pres">
      <dgm:prSet presAssocID="{5766CA92-7293-944F-87D8-B6AF69A91A6F}" presName="parTxOnlySpace" presStyleCnt="0"/>
      <dgm:spPr/>
    </dgm:pt>
    <dgm:pt modelId="{10058977-40EF-6B49-9D1F-CF06FD750E0D}" type="pres">
      <dgm:prSet presAssocID="{83431365-9DE5-0A4E-BDC7-45845A782B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95E9AAC-3654-0F41-9D78-A94831BC4DDD}" type="pres">
      <dgm:prSet presAssocID="{FC56BD7E-2E60-D04A-A5F5-DF5E47A0311E}" presName="parTxOnlySpace" presStyleCnt="0"/>
      <dgm:spPr/>
    </dgm:pt>
    <dgm:pt modelId="{17FCF007-83C5-304A-9DEF-D6F29E5C5AD0}" type="pres">
      <dgm:prSet presAssocID="{29899171-47A5-8642-8CEC-8CF3333139D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4FE9AEB-45D7-5A44-920A-FFD240BE3EEA}" type="pres">
      <dgm:prSet presAssocID="{8039C64B-B3EE-C346-BD94-4685E6205648}" presName="parTxOnlySpace" presStyleCnt="0"/>
      <dgm:spPr/>
    </dgm:pt>
    <dgm:pt modelId="{D08A5871-5702-E548-9685-919937C0ED06}" type="pres">
      <dgm:prSet presAssocID="{6628EBE3-4A69-2946-9CC6-F0BE20FB7D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DC75275-C616-2B4C-AC5A-DFBCE8DFF36D}" type="pres">
      <dgm:prSet presAssocID="{C9CAABB0-4DF9-E546-A198-C17EFA5ABB6F}" presName="parTxOnlySpace" presStyleCnt="0"/>
      <dgm:spPr/>
    </dgm:pt>
    <dgm:pt modelId="{12B72DE4-CBEE-694B-BE4C-BD71C827F9A1}" type="pres">
      <dgm:prSet presAssocID="{63BD5970-30DB-2D40-BAF4-BD250C58A3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DA0B807-5A36-BD49-8408-FABE5A64567E}" type="presOf" srcId="{041319BA-7393-5C49-BE15-94B417FCA913}" destId="{52AD7D84-C58B-1940-8A55-5F94C332025A}" srcOrd="0" destOrd="0" presId="urn:microsoft.com/office/officeart/2005/8/layout/chevron1"/>
    <dgm:cxn modelId="{0B250C1A-E2DA-2A4C-ADFB-81DBDEB195FE}" type="presOf" srcId="{63BD5970-30DB-2D40-BAF4-BD250C58A3FA}" destId="{12B72DE4-CBEE-694B-BE4C-BD71C827F9A1}" srcOrd="0" destOrd="0" presId="urn:microsoft.com/office/officeart/2005/8/layout/chevron1"/>
    <dgm:cxn modelId="{7C6A1F52-8C20-554A-BBCC-F34F4120040A}" srcId="{FBA996B1-D1A6-BA43-A55E-DDF6F01EAF43}" destId="{63BD5970-30DB-2D40-BAF4-BD250C58A3FA}" srcOrd="4" destOrd="0" parTransId="{F6B6B646-D3A2-C543-85B9-BCD4B3C7EECF}" sibTransId="{ADAB2224-93DC-9B4C-B850-913CEB2E7050}"/>
    <dgm:cxn modelId="{035C5C5C-4B8A-E54D-BF28-C5868E6CAD15}" type="presOf" srcId="{FBA996B1-D1A6-BA43-A55E-DDF6F01EAF43}" destId="{67B495CD-E658-074B-A365-A4ADFD236D2F}" srcOrd="0" destOrd="0" presId="urn:microsoft.com/office/officeart/2005/8/layout/chevron1"/>
    <dgm:cxn modelId="{93E72670-02C5-4B4A-B022-DBC2097FE07F}" srcId="{FBA996B1-D1A6-BA43-A55E-DDF6F01EAF43}" destId="{83431365-9DE5-0A4E-BDC7-45845A782B14}" srcOrd="1" destOrd="0" parTransId="{49B9C117-78FA-BC4D-A3B3-397F23CE1F2A}" sibTransId="{FC56BD7E-2E60-D04A-A5F5-DF5E47A0311E}"/>
    <dgm:cxn modelId="{082C8487-EBB7-6D40-AD9F-2E713773B62B}" type="presOf" srcId="{83431365-9DE5-0A4E-BDC7-45845A782B14}" destId="{10058977-40EF-6B49-9D1F-CF06FD750E0D}" srcOrd="0" destOrd="0" presId="urn:microsoft.com/office/officeart/2005/8/layout/chevron1"/>
    <dgm:cxn modelId="{E740729D-DFEF-A34F-8C79-9DDF644D3D82}" type="presOf" srcId="{6628EBE3-4A69-2946-9CC6-F0BE20FB7D20}" destId="{D08A5871-5702-E548-9685-919937C0ED06}" srcOrd="0" destOrd="0" presId="urn:microsoft.com/office/officeart/2005/8/layout/chevron1"/>
    <dgm:cxn modelId="{6B09C7CE-B282-3646-A2AB-10FD102498E9}" srcId="{FBA996B1-D1A6-BA43-A55E-DDF6F01EAF43}" destId="{041319BA-7393-5C49-BE15-94B417FCA913}" srcOrd="0" destOrd="0" parTransId="{B52A8B54-ED94-C449-8451-2457D06686CD}" sibTransId="{5766CA92-7293-944F-87D8-B6AF69A91A6F}"/>
    <dgm:cxn modelId="{7FBEACD2-1AF5-BC4C-ACDF-619805DF645B}" srcId="{FBA996B1-D1A6-BA43-A55E-DDF6F01EAF43}" destId="{6628EBE3-4A69-2946-9CC6-F0BE20FB7D20}" srcOrd="3" destOrd="0" parTransId="{3D44BCA5-9A6A-5F48-A224-ACFD6B0B8D40}" sibTransId="{C9CAABB0-4DF9-E546-A198-C17EFA5ABB6F}"/>
    <dgm:cxn modelId="{7F8554DE-6242-7F45-85E6-01CADE090600}" srcId="{FBA996B1-D1A6-BA43-A55E-DDF6F01EAF43}" destId="{29899171-47A5-8642-8CEC-8CF3333139D4}" srcOrd="2" destOrd="0" parTransId="{2D698B9B-77F1-6F49-90A9-7F488D625F1C}" sibTransId="{8039C64B-B3EE-C346-BD94-4685E6205648}"/>
    <dgm:cxn modelId="{E6333CE9-C17A-E04F-B8F6-133B25B0E141}" type="presOf" srcId="{29899171-47A5-8642-8CEC-8CF3333139D4}" destId="{17FCF007-83C5-304A-9DEF-D6F29E5C5AD0}" srcOrd="0" destOrd="0" presId="urn:microsoft.com/office/officeart/2005/8/layout/chevron1"/>
    <dgm:cxn modelId="{5B3C142D-73E6-3342-8CE9-DEB191272080}" type="presParOf" srcId="{67B495CD-E658-074B-A365-A4ADFD236D2F}" destId="{52AD7D84-C58B-1940-8A55-5F94C332025A}" srcOrd="0" destOrd="0" presId="urn:microsoft.com/office/officeart/2005/8/layout/chevron1"/>
    <dgm:cxn modelId="{1A62A624-8B63-454D-83F0-515B180291DE}" type="presParOf" srcId="{67B495CD-E658-074B-A365-A4ADFD236D2F}" destId="{0BACB05F-8DAB-B440-AD1D-DEE086E0C473}" srcOrd="1" destOrd="0" presId="urn:microsoft.com/office/officeart/2005/8/layout/chevron1"/>
    <dgm:cxn modelId="{788C70FB-ABE7-2D41-BEFA-C5F0068CC29E}" type="presParOf" srcId="{67B495CD-E658-074B-A365-A4ADFD236D2F}" destId="{10058977-40EF-6B49-9D1F-CF06FD750E0D}" srcOrd="2" destOrd="0" presId="urn:microsoft.com/office/officeart/2005/8/layout/chevron1"/>
    <dgm:cxn modelId="{45EC0089-1E52-4641-8484-4F1307838033}" type="presParOf" srcId="{67B495CD-E658-074B-A365-A4ADFD236D2F}" destId="{B95E9AAC-3654-0F41-9D78-A94831BC4DDD}" srcOrd="3" destOrd="0" presId="urn:microsoft.com/office/officeart/2005/8/layout/chevron1"/>
    <dgm:cxn modelId="{5EE8C481-4675-E94D-9150-C6E9800828A8}" type="presParOf" srcId="{67B495CD-E658-074B-A365-A4ADFD236D2F}" destId="{17FCF007-83C5-304A-9DEF-D6F29E5C5AD0}" srcOrd="4" destOrd="0" presId="urn:microsoft.com/office/officeart/2005/8/layout/chevron1"/>
    <dgm:cxn modelId="{4D7CC59D-EBBC-C748-9953-903FA3E5E4F7}" type="presParOf" srcId="{67B495CD-E658-074B-A365-A4ADFD236D2F}" destId="{74FE9AEB-45D7-5A44-920A-FFD240BE3EEA}" srcOrd="5" destOrd="0" presId="urn:microsoft.com/office/officeart/2005/8/layout/chevron1"/>
    <dgm:cxn modelId="{F2125AE3-CE25-8448-8ABB-3044C232846F}" type="presParOf" srcId="{67B495CD-E658-074B-A365-A4ADFD236D2F}" destId="{D08A5871-5702-E548-9685-919937C0ED06}" srcOrd="6" destOrd="0" presId="urn:microsoft.com/office/officeart/2005/8/layout/chevron1"/>
    <dgm:cxn modelId="{5A98AC4A-92C6-0040-81AC-1BA92351B0EF}" type="presParOf" srcId="{67B495CD-E658-074B-A365-A4ADFD236D2F}" destId="{FDC75275-C616-2B4C-AC5A-DFBCE8DFF36D}" srcOrd="7" destOrd="0" presId="urn:microsoft.com/office/officeart/2005/8/layout/chevron1"/>
    <dgm:cxn modelId="{C4A4EF1D-1A53-AD49-865C-74C16CF3C53A}" type="presParOf" srcId="{67B495CD-E658-074B-A365-A4ADFD236D2F}" destId="{12B72DE4-CBEE-694B-BE4C-BD71C827F9A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D7D84-C58B-1940-8A55-5F94C332025A}">
      <dsp:nvSpPr>
        <dsp:cNvPr id="0" name=""/>
        <dsp:cNvSpPr/>
      </dsp:nvSpPr>
      <dsp:spPr>
        <a:xfrm>
          <a:off x="2306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제조공정</a:t>
          </a:r>
        </a:p>
      </dsp:txBody>
      <dsp:txXfrm>
        <a:off x="270821" y="1408332"/>
        <a:ext cx="805544" cy="537029"/>
      </dsp:txXfrm>
    </dsp:sp>
    <dsp:sp modelId="{10058977-40EF-6B49-9D1F-CF06FD750E0D}">
      <dsp:nvSpPr>
        <dsp:cNvPr id="0" name=""/>
        <dsp:cNvSpPr/>
      </dsp:nvSpPr>
      <dsp:spPr>
        <a:xfrm>
          <a:off x="1210622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오디오</a:t>
          </a:r>
          <a:endParaRPr lang="en-US" altLang="ko-KR" sz="1000" b="1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검사공정</a:t>
          </a:r>
        </a:p>
      </dsp:txBody>
      <dsp:txXfrm>
        <a:off x="1479137" y="1408332"/>
        <a:ext cx="805544" cy="537029"/>
      </dsp:txXfrm>
    </dsp:sp>
    <dsp:sp modelId="{17FCF007-83C5-304A-9DEF-D6F29E5C5AD0}">
      <dsp:nvSpPr>
        <dsp:cNvPr id="0" name=""/>
        <dsp:cNvSpPr/>
      </dsp:nvSpPr>
      <dsp:spPr>
        <a:xfrm>
          <a:off x="2418937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외관</a:t>
          </a:r>
          <a:endParaRPr lang="en-US" altLang="ko-KR" sz="1000" b="1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검사공정</a:t>
          </a:r>
        </a:p>
      </dsp:txBody>
      <dsp:txXfrm>
        <a:off x="2687452" y="1408332"/>
        <a:ext cx="805544" cy="537029"/>
      </dsp:txXfrm>
    </dsp:sp>
    <dsp:sp modelId="{D08A5871-5702-E548-9685-919937C0ED06}">
      <dsp:nvSpPr>
        <dsp:cNvPr id="0" name=""/>
        <dsp:cNvSpPr/>
      </dsp:nvSpPr>
      <dsp:spPr>
        <a:xfrm>
          <a:off x="3627253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제품 출하</a:t>
          </a:r>
        </a:p>
      </dsp:txBody>
      <dsp:txXfrm>
        <a:off x="3895768" y="1408332"/>
        <a:ext cx="805544" cy="53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D7D84-C58B-1940-8A55-5F94C332025A}">
      <dsp:nvSpPr>
        <dsp:cNvPr id="0" name=""/>
        <dsp:cNvSpPr/>
      </dsp:nvSpPr>
      <dsp:spPr>
        <a:xfrm>
          <a:off x="1499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100%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8395" y="214392"/>
        <a:ext cx="800687" cy="533791"/>
      </dsp:txXfrm>
    </dsp:sp>
    <dsp:sp modelId="{10058977-40EF-6B49-9D1F-CF06FD750E0D}">
      <dsp:nvSpPr>
        <dsp:cNvPr id="0" name=""/>
        <dsp:cNvSpPr/>
      </dsp:nvSpPr>
      <dsp:spPr>
        <a:xfrm>
          <a:off x="120253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highlight>
                <a:srgbClr val="324DF3"/>
              </a:highlight>
            </a:rPr>
            <a:t>자동검사에서 놓친 불량은 다시 모델 학습에 사용</a:t>
          </a:r>
        </a:p>
      </dsp:txBody>
      <dsp:txXfrm>
        <a:off x="1469426" y="214392"/>
        <a:ext cx="800687" cy="533791"/>
      </dsp:txXfrm>
    </dsp:sp>
    <dsp:sp modelId="{17FCF007-83C5-304A-9DEF-D6F29E5C5AD0}">
      <dsp:nvSpPr>
        <dsp:cNvPr id="0" name=""/>
        <dsp:cNvSpPr/>
      </dsp:nvSpPr>
      <dsp:spPr>
        <a:xfrm>
          <a:off x="240356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50%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70456" y="214392"/>
        <a:ext cx="800687" cy="533791"/>
      </dsp:txXfrm>
    </dsp:sp>
    <dsp:sp modelId="{D08A5871-5702-E548-9685-919937C0ED06}">
      <dsp:nvSpPr>
        <dsp:cNvPr id="0" name=""/>
        <dsp:cNvSpPr/>
      </dsp:nvSpPr>
      <dsp:spPr>
        <a:xfrm>
          <a:off x="3604591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20%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3871487" y="214392"/>
        <a:ext cx="800687" cy="533791"/>
      </dsp:txXfrm>
    </dsp:sp>
    <dsp:sp modelId="{12B72DE4-CBEE-694B-BE4C-BD71C827F9A1}">
      <dsp:nvSpPr>
        <dsp:cNvPr id="0" name=""/>
        <dsp:cNvSpPr/>
      </dsp:nvSpPr>
      <dsp:spPr>
        <a:xfrm>
          <a:off x="4805622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AQL </a:t>
          </a:r>
          <a:r>
            <a:rPr lang="ko-KR" altLang="en-US" sz="800" b="1" kern="1200" dirty="0">
              <a:solidFill>
                <a:srgbClr val="FFFF00"/>
              </a:solidFill>
            </a:rPr>
            <a:t>샘플링</a:t>
          </a:r>
          <a:endParaRPr lang="ko-KR" altLang="en-US" sz="800" kern="1200" dirty="0">
            <a:solidFill>
              <a:srgbClr val="FFFF00"/>
            </a:solidFill>
          </a:endParaRPr>
        </a:p>
      </dsp:txBody>
      <dsp:txXfrm>
        <a:off x="5072518" y="214392"/>
        <a:ext cx="800687" cy="53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489D-FD45-7540-B29A-75B2F372E35F}" type="datetimeFigureOut">
              <a:rPr kumimoji="1" lang="ko-Kore-KR" altLang="en-US" smtClean="0"/>
              <a:t>2023. 9. 20.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F5F0-DC47-0040-B15E-745491E61B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6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BFEB-FC2A-B74D-AE7A-9B51B330C081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2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611-9D0F-3943-AD2E-EDCD3C7F1909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6E84-9FF2-BB4B-AA3C-3894B11A61CC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EB7-76FE-DC43-85BA-5D0EE839C0CD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3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8F90-B190-504C-B812-A82958B20841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77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C51-0C20-D348-9898-EE8733F81CF3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9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BCD1-E195-7A45-8672-66B04EFFED73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7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11B-1673-774D-BB31-298D8AAB181A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46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F1E-E07B-E745-8DD8-1F0FB7A3FD47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3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CBF1-E89E-EA4A-BEB3-2C47841308BB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9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7DA-D388-6149-9BA9-5E95F0EE9890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81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84C9-F2DA-974E-A117-318E90303539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65B4359-D5E7-E630-4C53-86E33D5875F9}"/>
              </a:ext>
            </a:extLst>
          </p:cNvPr>
          <p:cNvSpPr/>
          <p:nvPr/>
        </p:nvSpPr>
        <p:spPr>
          <a:xfrm>
            <a:off x="1045800" y="1598571"/>
            <a:ext cx="4766400" cy="1288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/>
              <a:t>음향기기</a:t>
            </a:r>
            <a:r>
              <a:rPr kumimoji="1" lang="ko-KR" altLang="en-US" sz="2800" b="1" dirty="0"/>
              <a:t> 오디오 검사 모델</a:t>
            </a:r>
            <a:endParaRPr kumimoji="1" lang="en-US" altLang="ko-KR" sz="2800" b="1" dirty="0"/>
          </a:p>
          <a:p>
            <a:pPr algn="ctr"/>
            <a:r>
              <a:rPr kumimoji="1" lang="en-US" altLang="ko-KR" sz="2800" b="1" dirty="0"/>
              <a:t>(LSTM, CNN)</a:t>
            </a:r>
            <a:endParaRPr kumimoji="1" lang="ko-Kore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8F7A1-FA4D-6F0A-5B97-6D8B53CBC5E9}"/>
              </a:ext>
            </a:extLst>
          </p:cNvPr>
          <p:cNvSpPr txBox="1"/>
          <p:nvPr/>
        </p:nvSpPr>
        <p:spPr>
          <a:xfrm>
            <a:off x="4268889" y="7781371"/>
            <a:ext cx="1412682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1600" dirty="0"/>
              <a:t>2023. 09. 20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1600" dirty="0"/>
              <a:t>박성현</a:t>
            </a:r>
            <a:endParaRPr kumimoji="1" lang="en-US" altLang="ko-Kore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ADB9-2173-13F7-A3C1-A443AAB7F69C}"/>
              </a:ext>
            </a:extLst>
          </p:cNvPr>
          <p:cNvSpPr txBox="1"/>
          <p:nvPr/>
        </p:nvSpPr>
        <p:spPr>
          <a:xfrm>
            <a:off x="959631" y="3165829"/>
            <a:ext cx="5593569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오디오 데이터</a:t>
            </a:r>
            <a:r>
              <a:rPr kumimoji="1" lang="en-US" altLang="ko-KR" sz="1600" dirty="0"/>
              <a:t>(wav)</a:t>
            </a:r>
            <a:r>
              <a:rPr kumimoji="1" lang="ko-KR" altLang="en-US" sz="1600" dirty="0"/>
              <a:t> 학습을 통한 자동 검사 모델 만들기</a:t>
            </a:r>
            <a:r>
              <a:rPr kumimoji="1" lang="en-US" altLang="ko-KR" sz="1600" dirty="0"/>
              <a:t> </a:t>
            </a:r>
            <a:endParaRPr kumimoji="1" lang="en-US" altLang="ko-Kore-KR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D1652-B8C7-10F5-051C-580F915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  <p:pic>
        <p:nvPicPr>
          <p:cNvPr id="8" name="그림 7" descr="장치, 나침반이(가) 표시된 사진&#10;&#10;자동 생성된 설명">
            <a:extLst>
              <a:ext uri="{FF2B5EF4-FFF2-40B4-BE49-F238E27FC236}">
                <a16:creationId xmlns:a16="http://schemas.microsoft.com/office/drawing/2014/main" id="{B2E715E6-9AD7-B821-5A7D-387B1430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24" y="4708969"/>
            <a:ext cx="1504402" cy="109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29ED2-4669-38F7-9D21-75C22556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09" y="4754720"/>
            <a:ext cx="1507331" cy="857615"/>
          </a:xfrm>
          <a:prstGeom prst="rect">
            <a:avLst/>
          </a:prstGeom>
        </p:spPr>
      </p:pic>
      <p:sp>
        <p:nvSpPr>
          <p:cNvPr id="10" name="번개[L] 9">
            <a:extLst>
              <a:ext uri="{FF2B5EF4-FFF2-40B4-BE49-F238E27FC236}">
                <a16:creationId xmlns:a16="http://schemas.microsoft.com/office/drawing/2014/main" id="{B28F8A44-279C-931C-5DAB-88E049063F13}"/>
              </a:ext>
            </a:extLst>
          </p:cNvPr>
          <p:cNvSpPr/>
          <p:nvPr/>
        </p:nvSpPr>
        <p:spPr>
          <a:xfrm>
            <a:off x="2531970" y="4722395"/>
            <a:ext cx="243348" cy="454479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번개[L] 10">
            <a:extLst>
              <a:ext uri="{FF2B5EF4-FFF2-40B4-BE49-F238E27FC236}">
                <a16:creationId xmlns:a16="http://schemas.microsoft.com/office/drawing/2014/main" id="{1873CA98-BE7F-191E-ADAB-F70CBDA65178}"/>
              </a:ext>
            </a:extLst>
          </p:cNvPr>
          <p:cNvSpPr/>
          <p:nvPr/>
        </p:nvSpPr>
        <p:spPr>
          <a:xfrm rot="2700000">
            <a:off x="2809421" y="4567227"/>
            <a:ext cx="242643" cy="455800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번개[L] 11">
            <a:extLst>
              <a:ext uri="{FF2B5EF4-FFF2-40B4-BE49-F238E27FC236}">
                <a16:creationId xmlns:a16="http://schemas.microsoft.com/office/drawing/2014/main" id="{E3876440-BFD9-9E1E-B864-8C8C1ACA0644}"/>
              </a:ext>
            </a:extLst>
          </p:cNvPr>
          <p:cNvSpPr/>
          <p:nvPr/>
        </p:nvSpPr>
        <p:spPr>
          <a:xfrm>
            <a:off x="3507658" y="4592359"/>
            <a:ext cx="243348" cy="454479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번개[L] 12">
            <a:extLst>
              <a:ext uri="{FF2B5EF4-FFF2-40B4-BE49-F238E27FC236}">
                <a16:creationId xmlns:a16="http://schemas.microsoft.com/office/drawing/2014/main" id="{7A4133BC-2825-4B2C-8963-6F4B7CD3B2F8}"/>
              </a:ext>
            </a:extLst>
          </p:cNvPr>
          <p:cNvSpPr/>
          <p:nvPr/>
        </p:nvSpPr>
        <p:spPr>
          <a:xfrm rot="2700000">
            <a:off x="3939029" y="4500200"/>
            <a:ext cx="242643" cy="455800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08793-0620-0AB7-FDF4-00A252DF490B}"/>
              </a:ext>
            </a:extLst>
          </p:cNvPr>
          <p:cNvSpPr txBox="1"/>
          <p:nvPr/>
        </p:nvSpPr>
        <p:spPr>
          <a:xfrm>
            <a:off x="2289029" y="4282954"/>
            <a:ext cx="993875" cy="2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rgbClr val="FF0000"/>
                </a:solidFill>
              </a:rPr>
              <a:t>노이즈 검사</a:t>
            </a:r>
            <a:endParaRPr kumimoji="1" lang="ko-Kore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7A752-06F9-39E8-E8C4-67B746739333}"/>
              </a:ext>
            </a:extLst>
          </p:cNvPr>
          <p:cNvSpPr txBox="1"/>
          <p:nvPr/>
        </p:nvSpPr>
        <p:spPr>
          <a:xfrm>
            <a:off x="3376603" y="4259387"/>
            <a:ext cx="993875" cy="2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rgbClr val="FF0000"/>
                </a:solidFill>
              </a:rPr>
              <a:t>노이즈 검사</a:t>
            </a:r>
            <a:endParaRPr kumimoji="1" lang="ko-Kore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0A79FC-DF42-1C17-02FA-E5D329337783}"/>
              </a:ext>
            </a:extLst>
          </p:cNvPr>
          <p:cNvSpPr/>
          <p:nvPr/>
        </p:nvSpPr>
        <p:spPr>
          <a:xfrm>
            <a:off x="1266409" y="4138861"/>
            <a:ext cx="4142987" cy="1982804"/>
          </a:xfrm>
          <a:prstGeom prst="ellipse">
            <a:avLst/>
          </a:prstGeom>
          <a:solidFill>
            <a:schemeClr val="accent1">
              <a:lumMod val="40000"/>
              <a:lumOff val="60000"/>
              <a:alpha val="248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80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데이터셋 분할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(train, test,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val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56C61-C793-8133-0123-3A3655EA9FB6}"/>
              </a:ext>
            </a:extLst>
          </p:cNvPr>
          <p:cNvSpPr txBox="1"/>
          <p:nvPr/>
        </p:nvSpPr>
        <p:spPr>
          <a:xfrm>
            <a:off x="744650" y="1336127"/>
            <a:ext cx="564895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4</a:t>
            </a:r>
            <a:r>
              <a:rPr kumimoji="1" lang="ko-Kore-KR" altLang="en-US" sz="1000" dirty="0"/>
              <a:t>개의</a:t>
            </a:r>
            <a:r>
              <a:rPr kumimoji="1" lang="ko-KR" altLang="en-US" sz="1000" dirty="0"/>
              <a:t> 데이터셋 중 학습에 사용할 데이터셋 선택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MFCC : </a:t>
            </a:r>
            <a:r>
              <a:rPr kumimoji="1" lang="ko-KR" altLang="en-US" sz="1000" dirty="0"/>
              <a:t>스케일링 필요 없음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하면 조기 </a:t>
            </a:r>
            <a:r>
              <a:rPr kumimoji="1" lang="ko-KR" altLang="en-US" sz="1000" dirty="0" err="1"/>
              <a:t>과적합</a:t>
            </a:r>
            <a:r>
              <a:rPr kumimoji="1" lang="ko-KR" altLang="en-US" sz="1000" dirty="0"/>
              <a:t> 발생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데이터 크기가 </a:t>
            </a:r>
            <a:r>
              <a:rPr kumimoji="1" lang="en-US" altLang="ko-KR" sz="1000" dirty="0"/>
              <a:t>STFT</a:t>
            </a:r>
            <a:r>
              <a:rPr kumimoji="1" lang="ko-KR" altLang="en-US" sz="1000" dirty="0"/>
              <a:t>에 비해 작음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STFT_dB</a:t>
            </a:r>
            <a:r>
              <a:rPr kumimoji="1" lang="en-US" altLang="ko-Kore-KR" sz="1000" dirty="0"/>
              <a:t> : </a:t>
            </a:r>
            <a:r>
              <a:rPr kumimoji="1" lang="ko-KR" altLang="en-US" sz="1000" dirty="0"/>
              <a:t>스케일링 필요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</a:t>
            </a:r>
            <a:r>
              <a:rPr kumimoji="1" lang="ko-KR" altLang="en-US" sz="1000" dirty="0" err="1"/>
              <a:t>안하면</a:t>
            </a:r>
            <a:r>
              <a:rPr kumimoji="1" lang="ko-KR" altLang="en-US" sz="1000" dirty="0"/>
              <a:t> 학습이 안됨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데이터 크기와 값의 범위가 크기 때문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STFT : </a:t>
            </a:r>
            <a:r>
              <a:rPr kumimoji="1" lang="ko-KR" altLang="en-US" sz="1000" dirty="0"/>
              <a:t>복소수 형태로 학습은 안되나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STFT_dB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형태로 변환하여 학습 가능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Waveform : 1D </a:t>
            </a:r>
            <a:r>
              <a:rPr kumimoji="1" lang="ko-KR" altLang="en-US" sz="1000" dirty="0"/>
              <a:t>형태로 </a:t>
            </a:r>
            <a:r>
              <a:rPr kumimoji="1" lang="en-US" altLang="ko-KR" sz="1000" dirty="0"/>
              <a:t>CNN </a:t>
            </a:r>
            <a:r>
              <a:rPr kumimoji="1" lang="ko-KR" altLang="en-US" sz="1000" dirty="0" err="1"/>
              <a:t>으로</a:t>
            </a:r>
            <a:r>
              <a:rPr kumimoji="1" lang="ko-KR" altLang="en-US" sz="1000" dirty="0"/>
              <a:t> 학습 가능</a:t>
            </a:r>
            <a:endParaRPr kumimoji="1" lang="ko-Kore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DA647-86E1-9C0C-9A12-99946CA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0" y="2688249"/>
            <a:ext cx="5397500" cy="4787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1061-D29B-B56B-A56F-A0ACDA25F828}"/>
              </a:ext>
            </a:extLst>
          </p:cNvPr>
          <p:cNvSpPr/>
          <p:nvPr/>
        </p:nvSpPr>
        <p:spPr>
          <a:xfrm>
            <a:off x="933125" y="2777888"/>
            <a:ext cx="1243809" cy="683799"/>
          </a:xfrm>
          <a:custGeom>
            <a:avLst/>
            <a:gdLst>
              <a:gd name="connsiteX0" fmla="*/ 0 w 1243809"/>
              <a:gd name="connsiteY0" fmla="*/ 0 h 683799"/>
              <a:gd name="connsiteX1" fmla="*/ 1243809 w 1243809"/>
              <a:gd name="connsiteY1" fmla="*/ 0 h 683799"/>
              <a:gd name="connsiteX2" fmla="*/ 1243809 w 1243809"/>
              <a:gd name="connsiteY2" fmla="*/ 683799 h 683799"/>
              <a:gd name="connsiteX3" fmla="*/ 0 w 1243809"/>
              <a:gd name="connsiteY3" fmla="*/ 683799 h 683799"/>
              <a:gd name="connsiteX4" fmla="*/ 0 w 1243809"/>
              <a:gd name="connsiteY4" fmla="*/ 0 h 68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09" h="683799" extrusionOk="0">
                <a:moveTo>
                  <a:pt x="0" y="0"/>
                </a:moveTo>
                <a:cubicBezTo>
                  <a:pt x="360605" y="-77858"/>
                  <a:pt x="847980" y="-11192"/>
                  <a:pt x="1243809" y="0"/>
                </a:cubicBezTo>
                <a:cubicBezTo>
                  <a:pt x="1217929" y="116037"/>
                  <a:pt x="1249292" y="467381"/>
                  <a:pt x="1243809" y="683799"/>
                </a:cubicBezTo>
                <a:cubicBezTo>
                  <a:pt x="956327" y="786326"/>
                  <a:pt x="271829" y="626300"/>
                  <a:pt x="0" y="683799"/>
                </a:cubicBezTo>
                <a:cubicBezTo>
                  <a:pt x="43063" y="368527"/>
                  <a:pt x="-33560" y="10101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324DF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579B6-45BD-DF91-A99F-2A8DE358D1BD}"/>
              </a:ext>
            </a:extLst>
          </p:cNvPr>
          <p:cNvSpPr txBox="1"/>
          <p:nvPr/>
        </p:nvSpPr>
        <p:spPr>
          <a:xfrm>
            <a:off x="744650" y="7606459"/>
            <a:ext cx="539750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test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</a:t>
            </a:r>
            <a:r>
              <a:rPr kumimoji="1" lang="en-US" altLang="ko-Kore-KR" sz="1000" dirty="0" err="1"/>
              <a:t>val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라벨 클래스 </a:t>
            </a:r>
            <a:r>
              <a:rPr kumimoji="1" lang="en-US" altLang="ko-KR" sz="1000" dirty="0"/>
              <a:t>0</a:t>
            </a:r>
            <a:r>
              <a:rPr kumimoji="1" lang="ko-KR" altLang="en-US" sz="1000" dirty="0"/>
              <a:t>과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의 비율은 약 </a:t>
            </a:r>
            <a:r>
              <a:rPr kumimoji="1" lang="en-US" altLang="ko-KR" sz="1000" dirty="0"/>
              <a:t>8:2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데이터셋 분할 시 라벨 클래스의 비율이 유지되도록 </a:t>
            </a:r>
            <a:r>
              <a:rPr kumimoji="1" lang="en-US" altLang="ko-KR" sz="1000" dirty="0"/>
              <a:t>stratify </a:t>
            </a:r>
            <a:r>
              <a:rPr kumimoji="1" lang="ko-KR" altLang="en-US" sz="1000" dirty="0"/>
              <a:t>인자로 고정</a:t>
            </a:r>
            <a:endParaRPr kumimoji="1"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8F0FA-736D-AC3E-AF4D-3529994F78EB}"/>
              </a:ext>
            </a:extLst>
          </p:cNvPr>
          <p:cNvSpPr txBox="1"/>
          <p:nvPr/>
        </p:nvSpPr>
        <p:spPr>
          <a:xfrm>
            <a:off x="2465286" y="2785088"/>
            <a:ext cx="2582077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sz="1000" dirty="0">
                <a:solidFill>
                  <a:srgbClr val="324DF3"/>
                </a:solidFill>
              </a:rPr>
              <a:t>4</a:t>
            </a:r>
            <a:r>
              <a:rPr lang="ko-KR" altLang="en-US" sz="1000" dirty="0">
                <a:solidFill>
                  <a:srgbClr val="324DF3"/>
                </a:solidFill>
              </a:rPr>
              <a:t>개의 데이터셋 중 선택하여 학습에 사용</a:t>
            </a:r>
            <a:endParaRPr lang="ko-Kore-KR" altLang="en-US" sz="10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28DE457-57A4-4EDC-13E3-891ED13E3B0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2176934" y="2908198"/>
            <a:ext cx="288352" cy="211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970FFAD-FD65-9ACD-1F38-DCB1B0CD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526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E7F10-A39F-8D88-7C05-140F271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5" y="1326669"/>
            <a:ext cx="5981700" cy="76581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B426-76B9-EFF2-6E26-CB5CA47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72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17CC0-B261-BC75-FAA4-B262C1DEF194}"/>
              </a:ext>
            </a:extLst>
          </p:cNvPr>
          <p:cNvSpPr txBox="1"/>
          <p:nvPr/>
        </p:nvSpPr>
        <p:spPr>
          <a:xfrm>
            <a:off x="695635" y="1329139"/>
            <a:ext cx="17094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/>
            </a:lvl1pPr>
          </a:lstStyle>
          <a:p>
            <a:pPr>
              <a:lnSpc>
                <a:spcPct val="150000"/>
              </a:lnSpc>
            </a:pPr>
            <a:r>
              <a:rPr lang="en" altLang="ko-Kore-KR" sz="1000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sz="1000" dirty="0">
                <a:solidFill>
                  <a:srgbClr val="FF0000"/>
                </a:solidFill>
              </a:rPr>
              <a:t>- Accuracy: 	94.90%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Precision: 	77.78%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F1 Score: 	84.85%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AUC: 		98.71%</a:t>
            </a:r>
            <a:endParaRPr lang="ko-Kore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E09EA-BE8D-C54B-C666-6AD9A6A6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03" y="1424281"/>
            <a:ext cx="3965158" cy="14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C8299B-A765-BD1E-E473-25C48B3F5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2"/>
          <a:stretch/>
        </p:blipFill>
        <p:spPr>
          <a:xfrm>
            <a:off x="738835" y="3098859"/>
            <a:ext cx="5666998" cy="646377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30312-75E2-0FC0-E17B-1FA8D51F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13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 err="1">
                <a:solidFill>
                  <a:srgbClr val="324DF3"/>
                </a:solidFill>
              </a:rPr>
              <a:t>STFT_dB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98.98%)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DD2B-CA05-8E55-E083-E93FA428F172}"/>
              </a:ext>
            </a:extLst>
          </p:cNvPr>
          <p:cNvSpPr txBox="1"/>
          <p:nvPr/>
        </p:nvSpPr>
        <p:spPr>
          <a:xfrm>
            <a:off x="803635" y="1442663"/>
            <a:ext cx="20727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" altLang="ko-Kore-KR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	98.98%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96.55%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99.60%</a:t>
            </a:r>
            <a:endParaRPr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DB80C0-5A7F-4379-7B25-29369A3D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89" y="1485863"/>
            <a:ext cx="4086138" cy="15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9CA59-A604-9028-F47D-6B22A639B924}"/>
              </a:ext>
            </a:extLst>
          </p:cNvPr>
          <p:cNvSpPr txBox="1"/>
          <p:nvPr/>
        </p:nvSpPr>
        <p:spPr>
          <a:xfrm>
            <a:off x="803635" y="3519755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학습</a:t>
            </a:r>
            <a:r>
              <a:rPr kumimoji="1" lang="ko-KR" altLang="en-US" sz="1200" dirty="0"/>
              <a:t> 및 평가 코드는 </a:t>
            </a:r>
            <a:r>
              <a:rPr kumimoji="1" lang="en-US" altLang="ko-KR" sz="1200" dirty="0"/>
              <a:t>MFCC </a:t>
            </a:r>
            <a:r>
              <a:rPr kumimoji="1" lang="ko-KR" altLang="en-US" sz="1200" dirty="0"/>
              <a:t>와 동일하므로 생략</a:t>
            </a:r>
            <a:endParaRPr kumimoji="1" lang="ko-Kore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0E41-C093-1446-D834-ADFF794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47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73152B-D9DC-0598-2C12-B31807D6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3" y="1274400"/>
            <a:ext cx="5588000" cy="84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BE846-F08E-58D3-3B6C-BFDCF764069D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DE118-184C-69DD-5D99-62B7BCB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12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B4EDE-96B8-65F0-314E-C0B2FCA6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5" y="1294461"/>
            <a:ext cx="59563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A075E-B3DA-4CE7-3536-02666D416DC1}"/>
              </a:ext>
            </a:extLst>
          </p:cNvPr>
          <p:cNvSpPr txBox="1"/>
          <p:nvPr/>
        </p:nvSpPr>
        <p:spPr>
          <a:xfrm>
            <a:off x="777231" y="7071325"/>
            <a:ext cx="1886769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" altLang="ko-Kore-KR" dirty="0"/>
              <a:t>Metrics</a:t>
            </a:r>
            <a:r>
              <a:rPr lang="en-US" altLang="ko-KR" dirty="0"/>
              <a:t>]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</a:t>
            </a:r>
            <a:r>
              <a:rPr lang="en-US" altLang="ko-Kore-KR" dirty="0">
                <a:solidFill>
                  <a:srgbClr val="FF0000"/>
                </a:solidFill>
              </a:rPr>
              <a:t>	</a:t>
            </a:r>
            <a:r>
              <a:rPr lang="en" altLang="ko-Kore-KR" dirty="0">
                <a:solidFill>
                  <a:srgbClr val="FF0000"/>
                </a:solidFill>
              </a:rPr>
              <a:t>96.94%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80.0</a:t>
            </a:r>
            <a:r>
              <a:rPr lang="en-US" altLang="ko-KR" dirty="0"/>
              <a:t>0</a:t>
            </a:r>
            <a:r>
              <a:rPr lang="en" altLang="ko-Kore-KR" dirty="0"/>
              <a:t>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88.89%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100.0%</a:t>
            </a:r>
            <a:endParaRPr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864EE9-EB94-4753-A8AD-10C9B353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00" y="7110576"/>
            <a:ext cx="3852112" cy="14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40C4E-888D-C3AF-07B3-2B29521FD8EA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DBF91CF-8239-9512-F214-AE586C3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72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013025-DF1F-C678-6F97-1DDA9927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5EFA0-93BF-BB34-71B4-2B5E4F8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122"/>
            <a:ext cx="6858000" cy="630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3A71C-382D-C01B-2315-3376835F8604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완료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60CBD-0DEB-1859-BB18-175E4B0F6789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학습 결과 요약은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2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페이지 참조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E7F41-FEB5-5171-3364-921F4EBB9D7A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배경</a:t>
            </a:r>
            <a:endParaRPr kumimoji="1"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BC54D-05B7-EEC6-8951-7803FC6A8396}"/>
              </a:ext>
            </a:extLst>
          </p:cNvPr>
          <p:cNvSpPr txBox="1"/>
          <p:nvPr/>
        </p:nvSpPr>
        <p:spPr>
          <a:xfrm>
            <a:off x="685800" y="967006"/>
            <a:ext cx="586985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음향 기기 제조업체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공정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오디오 검사 공정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노이즈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무음 등 불량 검출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내용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	</a:t>
            </a:r>
            <a:r>
              <a:rPr kumimoji="1" lang="en-US" altLang="ko-KR" sz="1000" dirty="0"/>
              <a:t>1)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현재</a:t>
            </a:r>
            <a:r>
              <a:rPr kumimoji="1" lang="ko-KR" altLang="en-US" sz="1000" dirty="0"/>
              <a:t> 사람이 직접 청각으로 검사한다</a:t>
            </a:r>
            <a:r>
              <a:rPr kumimoji="1" lang="en-US" altLang="ko-KR" sz="1000" dirty="0"/>
              <a:t>.</a:t>
            </a: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최소 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개월 이상의 숙련공 필요 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검사 인력 한계에 의한 생산 </a:t>
            </a:r>
            <a:r>
              <a:rPr lang="en" altLang="ko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Capa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문제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),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스피커를 귀에 대고 고주파음을 </a:t>
            </a:r>
            <a:r>
              <a:rPr lang="ko-KR" altLang="ko-Kore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하루종일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듣다보면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검사자의 청력에 문제 생길 수 있음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4)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검사자의 실수로 불량을 양품으로 판정할 수 있음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32410-469A-D289-67A4-12D4001D626C}"/>
              </a:ext>
            </a:extLst>
          </p:cNvPr>
          <p:cNvSpPr txBox="1"/>
          <p:nvPr/>
        </p:nvSpPr>
        <p:spPr>
          <a:xfrm>
            <a:off x="680887" y="302124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전체 공정 흐름도</a:t>
            </a:r>
            <a:endParaRPr kumimoji="1" lang="en-US" altLang="ko-KR" sz="1200" b="1" dirty="0">
              <a:solidFill>
                <a:srgbClr val="324DF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97B0A-4659-9C4C-E9EE-365521F0F081}"/>
              </a:ext>
            </a:extLst>
          </p:cNvPr>
          <p:cNvSpPr txBox="1"/>
          <p:nvPr/>
        </p:nvSpPr>
        <p:spPr>
          <a:xfrm>
            <a:off x="481783" y="659965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목적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80A4B-4AB2-9E60-6D1C-34BE1A9F8C1A}"/>
              </a:ext>
            </a:extLst>
          </p:cNvPr>
          <p:cNvSpPr txBox="1"/>
          <p:nvPr/>
        </p:nvSpPr>
        <p:spPr>
          <a:xfrm>
            <a:off x="688261" y="7037457"/>
            <a:ext cx="4844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ko-KR" altLang="en-US" sz="1200" dirty="0">
                <a:solidFill>
                  <a:srgbClr val="FF0000"/>
                </a:solidFill>
              </a:rPr>
              <a:t>양품과 불량의 오디오파일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(wav)</a:t>
            </a:r>
            <a:r>
              <a:rPr kumimoji="1" lang="ko-KR" altLang="en-US" sz="1200" dirty="0">
                <a:solidFill>
                  <a:srgbClr val="FF0000"/>
                </a:solidFill>
              </a:rPr>
              <a:t> 학습을 통한 자동 검사 모델 개발 </a:t>
            </a:r>
            <a:endParaRPr kumimoji="1"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959A0-9D4B-740C-B9CC-F22123FB8BAA}"/>
              </a:ext>
            </a:extLst>
          </p:cNvPr>
          <p:cNvGrpSpPr/>
          <p:nvPr/>
        </p:nvGrpSpPr>
        <p:grpSpPr>
          <a:xfrm>
            <a:off x="1073541" y="2166717"/>
            <a:ext cx="4972133" cy="3353694"/>
            <a:chOff x="1244311" y="3871452"/>
            <a:chExt cx="4972133" cy="3353694"/>
          </a:xfrm>
        </p:grpSpPr>
        <p:graphicFrame>
          <p:nvGraphicFramePr>
            <p:cNvPr id="27" name="다이어그램 26">
              <a:extLst>
                <a:ext uri="{FF2B5EF4-FFF2-40B4-BE49-F238E27FC236}">
                  <a16:creationId xmlns:a16="http://schemas.microsoft.com/office/drawing/2014/main" id="{0021E035-197B-D2E3-67F4-7D9A2D55A5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8243665"/>
                </p:ext>
              </p:extLst>
            </p:nvPr>
          </p:nvGraphicFramePr>
          <p:xfrm>
            <a:off x="1244311" y="3871452"/>
            <a:ext cx="4972133" cy="3353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697B7B-A365-9397-79C4-50A87361C369}"/>
                </a:ext>
              </a:extLst>
            </p:cNvPr>
            <p:cNvSpPr/>
            <p:nvPr/>
          </p:nvSpPr>
          <p:spPr>
            <a:xfrm>
              <a:off x="2467502" y="5203575"/>
              <a:ext cx="1271427" cy="751428"/>
            </a:xfrm>
            <a:custGeom>
              <a:avLst/>
              <a:gdLst>
                <a:gd name="connsiteX0" fmla="*/ 0 w 1271427"/>
                <a:gd name="connsiteY0" fmla="*/ 0 h 751428"/>
                <a:gd name="connsiteX1" fmla="*/ 1271427 w 1271427"/>
                <a:gd name="connsiteY1" fmla="*/ 0 h 751428"/>
                <a:gd name="connsiteX2" fmla="*/ 1271427 w 1271427"/>
                <a:gd name="connsiteY2" fmla="*/ 751428 h 751428"/>
                <a:gd name="connsiteX3" fmla="*/ 0 w 1271427"/>
                <a:gd name="connsiteY3" fmla="*/ 751428 h 751428"/>
                <a:gd name="connsiteX4" fmla="*/ 0 w 1271427"/>
                <a:gd name="connsiteY4" fmla="*/ 0 h 7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427" h="751428" extrusionOk="0">
                  <a:moveTo>
                    <a:pt x="0" y="0"/>
                  </a:moveTo>
                  <a:cubicBezTo>
                    <a:pt x="371780" y="-93384"/>
                    <a:pt x="1086678" y="-15273"/>
                    <a:pt x="1271427" y="0"/>
                  </a:cubicBezTo>
                  <a:cubicBezTo>
                    <a:pt x="1268324" y="272091"/>
                    <a:pt x="1271511" y="445899"/>
                    <a:pt x="1271427" y="751428"/>
                  </a:cubicBezTo>
                  <a:cubicBezTo>
                    <a:pt x="678795" y="745136"/>
                    <a:pt x="392057" y="728864"/>
                    <a:pt x="0" y="751428"/>
                  </a:cubicBezTo>
                  <a:cubicBezTo>
                    <a:pt x="-63122" y="526111"/>
                    <a:pt x="-16018" y="102551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1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9D3A99-7932-B496-B324-F51A9DC7BCC7}"/>
                </a:ext>
              </a:extLst>
            </p:cNvPr>
            <p:cNvSpPr txBox="1"/>
            <p:nvPr/>
          </p:nvSpPr>
          <p:spPr>
            <a:xfrm>
              <a:off x="2587520" y="4882133"/>
              <a:ext cx="135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rgbClr val="FF0000"/>
                  </a:solidFill>
                </a:rPr>
                <a:t>자동화 목표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7B3D60-DB39-7386-B464-9466EB030B5C}"/>
              </a:ext>
            </a:extLst>
          </p:cNvPr>
          <p:cNvGrpSpPr/>
          <p:nvPr/>
        </p:nvGrpSpPr>
        <p:grpSpPr>
          <a:xfrm>
            <a:off x="1369841" y="4357450"/>
            <a:ext cx="3322846" cy="1551027"/>
            <a:chOff x="1691747" y="6566305"/>
            <a:chExt cx="3322846" cy="1551027"/>
          </a:xfrm>
        </p:grpSpPr>
        <p:pic>
          <p:nvPicPr>
            <p:cNvPr id="19" name="그림 18" descr="장치, 나침반이(가) 표시된 사진&#10;&#10;자동 생성된 설명">
              <a:extLst>
                <a:ext uri="{FF2B5EF4-FFF2-40B4-BE49-F238E27FC236}">
                  <a16:creationId xmlns:a16="http://schemas.microsoft.com/office/drawing/2014/main" id="{9C169038-87C0-C882-535F-B8DC0F23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7262" y="7017194"/>
              <a:ext cx="1507331" cy="110013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4A1B0C0-996F-7022-71AD-6DFD74C5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1747" y="7063078"/>
              <a:ext cx="1507331" cy="860108"/>
            </a:xfrm>
            <a:prstGeom prst="rect">
              <a:avLst/>
            </a:prstGeom>
          </p:spPr>
        </p:pic>
        <p:sp>
          <p:nvSpPr>
            <p:cNvPr id="21" name="번개[L] 20">
              <a:extLst>
                <a:ext uri="{FF2B5EF4-FFF2-40B4-BE49-F238E27FC236}">
                  <a16:creationId xmlns:a16="http://schemas.microsoft.com/office/drawing/2014/main" id="{C80DF9DB-A63A-7712-4590-D253D90E030C}"/>
                </a:ext>
              </a:extLst>
            </p:cNvPr>
            <p:cNvSpPr/>
            <p:nvPr/>
          </p:nvSpPr>
          <p:spPr>
            <a:xfrm>
              <a:off x="2523208" y="7030659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번개[L] 21">
              <a:extLst>
                <a:ext uri="{FF2B5EF4-FFF2-40B4-BE49-F238E27FC236}">
                  <a16:creationId xmlns:a16="http://schemas.microsoft.com/office/drawing/2014/main" id="{762BCA09-B091-09D4-F6FF-4B789C67BE86}"/>
                </a:ext>
              </a:extLst>
            </p:cNvPr>
            <p:cNvSpPr/>
            <p:nvPr/>
          </p:nvSpPr>
          <p:spPr>
            <a:xfrm rot="2700000">
              <a:off x="2800306" y="6875702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번개[L] 22">
              <a:extLst>
                <a:ext uri="{FF2B5EF4-FFF2-40B4-BE49-F238E27FC236}">
                  <a16:creationId xmlns:a16="http://schemas.microsoft.com/office/drawing/2014/main" id="{FB44A595-0B0B-4848-341C-BDB0E9A35543}"/>
                </a:ext>
              </a:extLst>
            </p:cNvPr>
            <p:cNvSpPr/>
            <p:nvPr/>
          </p:nvSpPr>
          <p:spPr>
            <a:xfrm>
              <a:off x="3498896" y="6900245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번개[L] 23">
              <a:extLst>
                <a:ext uri="{FF2B5EF4-FFF2-40B4-BE49-F238E27FC236}">
                  <a16:creationId xmlns:a16="http://schemas.microsoft.com/office/drawing/2014/main" id="{67EB034D-BE11-EE83-5DC8-804EBCD0A86D}"/>
                </a:ext>
              </a:extLst>
            </p:cNvPr>
            <p:cNvSpPr/>
            <p:nvPr/>
          </p:nvSpPr>
          <p:spPr>
            <a:xfrm rot="2700000">
              <a:off x="3929914" y="6808480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588FAA-90A1-C5EC-1ADD-A4A8E73F8D47}"/>
                </a:ext>
              </a:extLst>
            </p:cNvPr>
            <p:cNvSpPr txBox="1"/>
            <p:nvPr/>
          </p:nvSpPr>
          <p:spPr>
            <a:xfrm>
              <a:off x="2280267" y="6589940"/>
              <a:ext cx="993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노이즈 검사</a:t>
              </a:r>
              <a:endParaRPr kumimoji="1" lang="ko-Kore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541FD-B9C7-A492-AF80-997E5C06802A}"/>
                </a:ext>
              </a:extLst>
            </p:cNvPr>
            <p:cNvSpPr txBox="1"/>
            <p:nvPr/>
          </p:nvSpPr>
          <p:spPr>
            <a:xfrm>
              <a:off x="3367841" y="6566305"/>
              <a:ext cx="993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노이즈 검사</a:t>
              </a:r>
              <a:endParaRPr kumimoji="1" lang="ko-Kore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741375-46F7-78DE-FC8C-C35FA84169B9}"/>
              </a:ext>
            </a:extLst>
          </p:cNvPr>
          <p:cNvSpPr txBox="1"/>
          <p:nvPr/>
        </p:nvSpPr>
        <p:spPr>
          <a:xfrm>
            <a:off x="481783" y="7760039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효과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F9BE3-ECDE-B369-D653-371FCC3600BF}"/>
              </a:ext>
            </a:extLst>
          </p:cNvPr>
          <p:cNvSpPr txBox="1"/>
          <p:nvPr/>
        </p:nvSpPr>
        <p:spPr>
          <a:xfrm>
            <a:off x="688261" y="8197844"/>
            <a:ext cx="5447068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정상 소리와 불량 시료의 미세한 차이는 일반인은 구분하기 어려운 정도이나 모델 학습을 통해 자동검사 가능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검사자의 교육 기간이 필요 없고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검사 시간에 제약이 없어 생산 </a:t>
            </a:r>
            <a:r>
              <a:rPr kumimoji="1" lang="en" altLang="ko-KR" sz="1200" dirty="0" err="1"/>
              <a:t>Capa</a:t>
            </a:r>
            <a:r>
              <a:rPr kumimoji="1" lang="ko-KR" altLang="en-US" sz="1200" dirty="0"/>
              <a:t> 증가 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사람의 실수가 발생 되지 않아 불량 </a:t>
            </a:r>
            <a:r>
              <a:rPr kumimoji="1" lang="ko-KR" altLang="en-US" sz="1200" dirty="0" err="1"/>
              <a:t>검출력</a:t>
            </a:r>
            <a:r>
              <a:rPr kumimoji="1" lang="ko-KR" altLang="en-US" sz="1200" dirty="0"/>
              <a:t> 향상</a:t>
            </a:r>
            <a:endParaRPr kumimoji="1" lang="ko-Kore-KR" altLang="en-US" sz="1200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D6D7D869-41A9-B2DA-FB57-F642853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33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587E8-C178-0390-5B39-54EE5F44BDDA}"/>
              </a:ext>
            </a:extLst>
          </p:cNvPr>
          <p:cNvSpPr txBox="1"/>
          <p:nvPr/>
        </p:nvSpPr>
        <p:spPr>
          <a:xfrm>
            <a:off x="695635" y="1144431"/>
            <a:ext cx="115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결과 요약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C926-2E24-3957-2D9A-8EFA52BAEB84}"/>
              </a:ext>
            </a:extLst>
          </p:cNvPr>
          <p:cNvSpPr txBox="1"/>
          <p:nvPr/>
        </p:nvSpPr>
        <p:spPr>
          <a:xfrm>
            <a:off x="753235" y="1452371"/>
            <a:ext cx="517956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가장 학습이 잘 되는 데이터셋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STFT_dB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(STFT</a:t>
            </a:r>
            <a:r>
              <a:rPr kumimoji="1" lang="ko-KR" altLang="en-US" sz="1000" dirty="0"/>
              <a:t>의 진폭을 </a:t>
            </a:r>
            <a:r>
              <a:rPr kumimoji="1" lang="ko-KR" altLang="en-US" sz="1000" dirty="0" err="1"/>
              <a:t>데시벨로</a:t>
            </a:r>
            <a:r>
              <a:rPr kumimoji="1" lang="ko-KR" altLang="en-US" sz="1000" dirty="0"/>
              <a:t> 스케일링 한 데이터</a:t>
            </a:r>
            <a:r>
              <a:rPr kumimoji="1" lang="en-US" altLang="ko-KR" sz="1000" dirty="0"/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(Long Short-Term Memory)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정확도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99.0%</a:t>
            </a:r>
            <a:endParaRPr kumimoji="1" lang="ko-Kore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50B41-FC70-0C83-220D-81249DE277FB}"/>
              </a:ext>
            </a:extLst>
          </p:cNvPr>
          <p:cNvSpPr txBox="1"/>
          <p:nvPr/>
        </p:nvSpPr>
        <p:spPr>
          <a:xfrm>
            <a:off x="695635" y="2730651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>
                <a:solidFill>
                  <a:srgbClr val="324DF3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q"/>
            </a:pPr>
            <a:r>
              <a:rPr lang="ko-KR" altLang="en-US" dirty="0" err="1"/>
              <a:t>모델별</a:t>
            </a:r>
            <a:r>
              <a:rPr lang="ko-KR" altLang="en-US" dirty="0"/>
              <a:t> 평가 결과</a:t>
            </a:r>
            <a:endParaRPr lang="ko-Kore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9DB936-5FF3-59F8-BEEC-FE0E227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14458"/>
              </p:ext>
            </p:extLst>
          </p:nvPr>
        </p:nvGraphicFramePr>
        <p:xfrm>
          <a:off x="767746" y="3116250"/>
          <a:ext cx="5179564" cy="991688"/>
        </p:xfrm>
        <a:graphic>
          <a:graphicData uri="http://schemas.openxmlformats.org/drawingml/2006/table">
            <a:tbl>
              <a:tblPr/>
              <a:tblGrid>
                <a:gridCol w="714688">
                  <a:extLst>
                    <a:ext uri="{9D8B030D-6E8A-4147-A177-3AD203B41FA5}">
                      <a16:colId xmlns:a16="http://schemas.microsoft.com/office/drawing/2014/main" val="3291424329"/>
                    </a:ext>
                  </a:extLst>
                </a:gridCol>
                <a:gridCol w="714688">
                  <a:extLst>
                    <a:ext uri="{9D8B030D-6E8A-4147-A177-3AD203B41FA5}">
                      <a16:colId xmlns:a16="http://schemas.microsoft.com/office/drawing/2014/main" val="2802871797"/>
                    </a:ext>
                  </a:extLst>
                </a:gridCol>
                <a:gridCol w="714688">
                  <a:extLst>
                    <a:ext uri="{9D8B030D-6E8A-4147-A177-3AD203B41FA5}">
                      <a16:colId xmlns:a16="http://schemas.microsoft.com/office/drawing/2014/main" val="1165272075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648903920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3235056838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4203542749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2503073159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3262716338"/>
                    </a:ext>
                  </a:extLst>
                </a:gridCol>
              </a:tblGrid>
              <a:tr h="201848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DataSet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Data Structure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Model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Accuracy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Precision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Recall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F1 Score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AUC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350812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MFCC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LSTM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94.9%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77.8%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93.3%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98.7%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00251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STFT_dB</a:t>
                      </a:r>
                    </a:p>
                  </a:txBody>
                  <a:tcPr marL="6582" marR="6582" marT="658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LSTM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93.3%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96.7%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99.6%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009631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Waveform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CNN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96.9%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88.9%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1137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195C7B-9433-2ACD-E572-D9D4F317E40F}"/>
              </a:ext>
            </a:extLst>
          </p:cNvPr>
          <p:cNvSpPr txBox="1"/>
          <p:nvPr/>
        </p:nvSpPr>
        <p:spPr>
          <a:xfrm>
            <a:off x="695635" y="5315979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>
                <a:solidFill>
                  <a:srgbClr val="324DF3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q"/>
            </a:pPr>
            <a:r>
              <a:rPr lang="ko-KR" altLang="en-US" dirty="0"/>
              <a:t>모델 보완 필요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12501-82F9-9824-3994-CFCD3E7C8447}"/>
              </a:ext>
            </a:extLst>
          </p:cNvPr>
          <p:cNvSpPr txBox="1"/>
          <p:nvPr/>
        </p:nvSpPr>
        <p:spPr>
          <a:xfrm>
            <a:off x="710035" y="6747061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실제 공정에 적용 방법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5DE7F-24B1-ADA6-FBB6-37E41022B96E}"/>
              </a:ext>
            </a:extLst>
          </p:cNvPr>
          <p:cNvSpPr txBox="1"/>
          <p:nvPr/>
        </p:nvSpPr>
        <p:spPr>
          <a:xfrm>
            <a:off x="753235" y="5635578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데이터 개수가 </a:t>
            </a:r>
            <a:r>
              <a:rPr kumimoji="1" lang="en-US" altLang="ko-KR" sz="1000" dirty="0"/>
              <a:t>348</a:t>
            </a:r>
            <a:r>
              <a:rPr kumimoji="1" lang="ko-KR" altLang="en-US" sz="1000" dirty="0"/>
              <a:t>개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양품</a:t>
            </a:r>
            <a:r>
              <a:rPr kumimoji="1" lang="en-US" altLang="ko-KR" sz="1000" dirty="0"/>
              <a:t>:55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불량</a:t>
            </a:r>
            <a:r>
              <a:rPr kumimoji="1" lang="en-US" altLang="ko-KR" sz="1000" dirty="0"/>
              <a:t>:293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로 모델을 학습시키기에는 부족함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학습 데이터 개수가 늘어나면 모델 정확도가 </a:t>
            </a:r>
            <a:r>
              <a:rPr kumimoji="1" lang="en-US" altLang="ko-KR" sz="1000" dirty="0"/>
              <a:t>100%</a:t>
            </a:r>
            <a:r>
              <a:rPr kumimoji="1" lang="ko-KR" altLang="en-US" sz="1000" dirty="0"/>
              <a:t> 에 가까워 질 것으로 예상</a:t>
            </a:r>
            <a:endParaRPr kumimoji="1"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340D1-5676-28AD-77B2-4969AFEF70D7}"/>
              </a:ext>
            </a:extLst>
          </p:cNvPr>
          <p:cNvSpPr txBox="1"/>
          <p:nvPr/>
        </p:nvSpPr>
        <p:spPr>
          <a:xfrm>
            <a:off x="774835" y="7075930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자동 검사 설비를 초기에 </a:t>
            </a:r>
            <a:r>
              <a:rPr kumimoji="1" lang="en-US" altLang="ko-KR" sz="1000" dirty="0"/>
              <a:t>100%</a:t>
            </a:r>
            <a:r>
              <a:rPr kumimoji="1" lang="ko-KR" altLang="en-US" sz="1000" dirty="0"/>
              <a:t> 신뢰할 수 없기 때문에 기존 검사자와 검사를 병행하며 모델을 개선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점차 검사자의 검사 비율을 줄여가는 방식으로 공정에 적용 가능</a:t>
            </a:r>
            <a:endParaRPr kumimoji="1" lang="en-US" altLang="ko-KR" sz="1000" dirty="0"/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FD052B14-BFCB-387E-6AE0-7B6F6E49F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31065"/>
              </p:ext>
            </p:extLst>
          </p:nvPr>
        </p:nvGraphicFramePr>
        <p:xfrm>
          <a:off x="529723" y="8198653"/>
          <a:ext cx="6141600" cy="96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C99F03A-CCD9-6E96-A8EE-A8FD16FC3943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학습 결과</a:t>
            </a:r>
            <a:endParaRPr kumimoji="1" lang="ko-Kore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904B2-F7E8-16E7-AC4A-DA5245FB148A}"/>
              </a:ext>
            </a:extLst>
          </p:cNvPr>
          <p:cNvSpPr txBox="1"/>
          <p:nvPr/>
        </p:nvSpPr>
        <p:spPr>
          <a:xfrm>
            <a:off x="498290" y="7978332"/>
            <a:ext cx="1650254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dirty="0">
                <a:highlight>
                  <a:srgbClr val="FFFF00"/>
                </a:highlight>
              </a:rPr>
              <a:t>[</a:t>
            </a:r>
            <a:r>
              <a:rPr kumimoji="1" lang="ko-KR" altLang="en-US" sz="1000" dirty="0">
                <a:highlight>
                  <a:srgbClr val="FFFF00"/>
                </a:highlight>
              </a:rPr>
              <a:t>실제 공정 적용 예시</a:t>
            </a:r>
            <a:r>
              <a:rPr kumimoji="1" lang="en-US" altLang="ko-KR" sz="1000" dirty="0">
                <a:highlight>
                  <a:srgbClr val="FFFF00"/>
                </a:highlight>
              </a:rPr>
              <a:t>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0E472-07E6-5EBF-5A97-0CBEC31FAE88}"/>
              </a:ext>
            </a:extLst>
          </p:cNvPr>
          <p:cNvSpPr txBox="1"/>
          <p:nvPr/>
        </p:nvSpPr>
        <p:spPr>
          <a:xfrm>
            <a:off x="753234" y="4130791"/>
            <a:ext cx="5568365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RNN</a:t>
            </a:r>
            <a:r>
              <a:rPr kumimoji="1" lang="ko-KR" altLang="en-US" sz="1000" dirty="0"/>
              <a:t> 모델의 </a:t>
            </a:r>
            <a:r>
              <a:rPr kumimoji="1" lang="en-US" altLang="ko-KR" sz="1000" dirty="0"/>
              <a:t>Vanishing Gradient </a:t>
            </a:r>
            <a:r>
              <a:rPr kumimoji="1" lang="ko-KR" altLang="en-US" sz="1000" dirty="0"/>
              <a:t>문제를 개선한 </a:t>
            </a:r>
            <a:r>
              <a:rPr kumimoji="1" lang="en-US" altLang="ko-KR" sz="1000" dirty="0"/>
              <a:t>LSTM </a:t>
            </a:r>
            <a:r>
              <a:rPr kumimoji="1" lang="ko-KR" altLang="en-US" sz="1000" dirty="0"/>
              <a:t>모델은 시계열 데이터 분석에 효과적이다</a:t>
            </a:r>
            <a:r>
              <a:rPr kumimoji="1"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오디오데이터는 시간에 따라 변하는 연속적인 신호로서 시계열 데이터이다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47078B5-1B56-9C66-117A-2EBA819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92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71D46-A7B9-E2FF-A953-67B9CF253466}"/>
              </a:ext>
            </a:extLst>
          </p:cNvPr>
          <p:cNvSpPr txBox="1"/>
          <p:nvPr/>
        </p:nvSpPr>
        <p:spPr>
          <a:xfrm>
            <a:off x="444912" y="2686161"/>
            <a:ext cx="327168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데이터셋 형태 및 개수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8D8FB-5A35-A26C-E9BF-B52E92873E94}"/>
              </a:ext>
            </a:extLst>
          </p:cNvPr>
          <p:cNvSpPr txBox="1"/>
          <p:nvPr/>
        </p:nvSpPr>
        <p:spPr>
          <a:xfrm>
            <a:off x="695635" y="1098037"/>
            <a:ext cx="5042765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언어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Python3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패키지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numpy</a:t>
            </a:r>
            <a:r>
              <a:rPr kumimoji="1" lang="en-US" altLang="ko-KR" sz="1200" dirty="0"/>
              <a:t>, pandas, matplotlib, </a:t>
            </a:r>
            <a:r>
              <a:rPr kumimoji="1" lang="en-US" altLang="ko-KR" sz="1200" dirty="0" err="1"/>
              <a:t>sklearn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tensorflow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librosa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분석 환경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[CPU] Apple M2, [RAM] 8GB, [GPU] T4 (</a:t>
            </a:r>
            <a:r>
              <a:rPr kumimoji="1" lang="en-US" altLang="ko-KR" sz="1200" dirty="0" err="1"/>
              <a:t>colab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357D-6DB6-D1A0-CC6E-4CCEA770B2C4}"/>
              </a:ext>
            </a:extLst>
          </p:cNvPr>
          <p:cNvSpPr txBox="1"/>
          <p:nvPr/>
        </p:nvSpPr>
        <p:spPr>
          <a:xfrm>
            <a:off x="641557" y="3303473"/>
            <a:ext cx="4532261" cy="144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형태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ko-KR" altLang="en-US" sz="1200" dirty="0"/>
              <a:t>비정형 오디오 파일</a:t>
            </a:r>
            <a:r>
              <a:rPr kumimoji="1" lang="en-US" altLang="ko-KR" sz="1200" dirty="0"/>
              <a:t>(wav)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수집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ko-KR" altLang="en-US" sz="1200" dirty="0"/>
              <a:t>음향기기 제조사의 오디오 검사 공정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개수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348</a:t>
            </a:r>
            <a:r>
              <a:rPr kumimoji="1" lang="ko-KR" altLang="en-US" sz="1200" dirty="0"/>
              <a:t>개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양품</a:t>
            </a:r>
            <a:r>
              <a:rPr kumimoji="1" lang="en-US" altLang="ko-KR" sz="1200" dirty="0"/>
              <a:t>:55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불량</a:t>
            </a:r>
            <a:r>
              <a:rPr kumimoji="1" lang="en-US" altLang="ko-KR" sz="1200" dirty="0"/>
              <a:t>:293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용량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1.14 GB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Sample data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정보</a:t>
            </a:r>
            <a:endParaRPr kumimoji="1" lang="en-US" altLang="ko-KR" sz="1200" b="1" dirty="0">
              <a:solidFill>
                <a:srgbClr val="324DF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1DC2A-2252-E9D1-B109-96A899F019C5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환경</a:t>
            </a:r>
            <a:endParaRPr kumimoji="1" lang="ko-Kore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514AC6-B3D3-1B97-773C-1AAB1B36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2" y="5670799"/>
            <a:ext cx="2083565" cy="2065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66B566-64EC-9F61-847B-5887F4FB4F15}"/>
              </a:ext>
            </a:extLst>
          </p:cNvPr>
          <p:cNvSpPr txBox="1"/>
          <p:nvPr/>
        </p:nvSpPr>
        <p:spPr>
          <a:xfrm>
            <a:off x="284923" y="4773982"/>
            <a:ext cx="244933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재생 시간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약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초</a:t>
            </a:r>
            <a:endParaRPr kumimoji="1" lang="en-US" altLang="ko-KR" sz="10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Sample rate : 192 kHz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용량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3.5MB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D669804-1886-00D9-7FC3-60D85DAD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1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ACEA1B-B842-0FED-7EB6-B59856CD7ED3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파일명 저장 및 라벨 클래스 균형 확인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D6EEC2-85D2-04FD-A4D9-F196BEDE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4" y="1277169"/>
            <a:ext cx="5054600" cy="471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6169AE-5263-59AD-BB98-97C58CE73AD9}"/>
              </a:ext>
            </a:extLst>
          </p:cNvPr>
          <p:cNvSpPr txBox="1"/>
          <p:nvPr/>
        </p:nvSpPr>
        <p:spPr>
          <a:xfrm>
            <a:off x="695634" y="6301760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파일 리스트 정렬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라벨 리스트 만들기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CEC14B-913B-9DCE-7426-314BD438B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430"/>
          <a:stretch/>
        </p:blipFill>
        <p:spPr>
          <a:xfrm>
            <a:off x="768964" y="6578759"/>
            <a:ext cx="3222831" cy="182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51790C-7063-2FD4-FD42-70385E9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8" y="8436646"/>
            <a:ext cx="3086100" cy="977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97E24A-DF2F-63A0-1A6E-8318170CD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3"/>
          <a:stretch/>
        </p:blipFill>
        <p:spPr>
          <a:xfrm>
            <a:off x="3915285" y="6536972"/>
            <a:ext cx="2792720" cy="96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64F2A-AC88-85CE-F570-77133D7A5BA2}"/>
              </a:ext>
            </a:extLst>
          </p:cNvPr>
          <p:cNvSpPr/>
          <p:nvPr/>
        </p:nvSpPr>
        <p:spPr>
          <a:xfrm>
            <a:off x="2383055" y="7437404"/>
            <a:ext cx="498087" cy="924931"/>
          </a:xfrm>
          <a:custGeom>
            <a:avLst/>
            <a:gdLst>
              <a:gd name="connsiteX0" fmla="*/ 0 w 498087"/>
              <a:gd name="connsiteY0" fmla="*/ 0 h 924931"/>
              <a:gd name="connsiteX1" fmla="*/ 498087 w 498087"/>
              <a:gd name="connsiteY1" fmla="*/ 0 h 924931"/>
              <a:gd name="connsiteX2" fmla="*/ 498087 w 498087"/>
              <a:gd name="connsiteY2" fmla="*/ 924931 h 924931"/>
              <a:gd name="connsiteX3" fmla="*/ 0 w 498087"/>
              <a:gd name="connsiteY3" fmla="*/ 924931 h 924931"/>
              <a:gd name="connsiteX4" fmla="*/ 0 w 498087"/>
              <a:gd name="connsiteY4" fmla="*/ 0 h 92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7" h="924931" extrusionOk="0">
                <a:moveTo>
                  <a:pt x="0" y="0"/>
                </a:moveTo>
                <a:cubicBezTo>
                  <a:pt x="138811" y="-34003"/>
                  <a:pt x="390123" y="16521"/>
                  <a:pt x="498087" y="0"/>
                </a:cubicBezTo>
                <a:cubicBezTo>
                  <a:pt x="540815" y="197733"/>
                  <a:pt x="556991" y="686125"/>
                  <a:pt x="498087" y="924931"/>
                </a:cubicBezTo>
                <a:cubicBezTo>
                  <a:pt x="297433" y="945442"/>
                  <a:pt x="67419" y="936228"/>
                  <a:pt x="0" y="924931"/>
                </a:cubicBezTo>
                <a:cubicBezTo>
                  <a:pt x="-48636" y="646229"/>
                  <a:pt x="59460" y="1771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9DB2E-09BA-4262-7DDC-439255EA9D26}"/>
              </a:ext>
            </a:extLst>
          </p:cNvPr>
          <p:cNvSpPr/>
          <p:nvPr/>
        </p:nvSpPr>
        <p:spPr>
          <a:xfrm>
            <a:off x="2436843" y="8531402"/>
            <a:ext cx="498087" cy="924931"/>
          </a:xfrm>
          <a:custGeom>
            <a:avLst/>
            <a:gdLst>
              <a:gd name="connsiteX0" fmla="*/ 0 w 498087"/>
              <a:gd name="connsiteY0" fmla="*/ 0 h 924931"/>
              <a:gd name="connsiteX1" fmla="*/ 498087 w 498087"/>
              <a:gd name="connsiteY1" fmla="*/ 0 h 924931"/>
              <a:gd name="connsiteX2" fmla="*/ 498087 w 498087"/>
              <a:gd name="connsiteY2" fmla="*/ 924931 h 924931"/>
              <a:gd name="connsiteX3" fmla="*/ 0 w 498087"/>
              <a:gd name="connsiteY3" fmla="*/ 924931 h 924931"/>
              <a:gd name="connsiteX4" fmla="*/ 0 w 498087"/>
              <a:gd name="connsiteY4" fmla="*/ 0 h 92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7" h="924931" extrusionOk="0">
                <a:moveTo>
                  <a:pt x="0" y="0"/>
                </a:moveTo>
                <a:cubicBezTo>
                  <a:pt x="138811" y="-34003"/>
                  <a:pt x="390123" y="16521"/>
                  <a:pt x="498087" y="0"/>
                </a:cubicBezTo>
                <a:cubicBezTo>
                  <a:pt x="540815" y="197733"/>
                  <a:pt x="556991" y="686125"/>
                  <a:pt x="498087" y="924931"/>
                </a:cubicBezTo>
                <a:cubicBezTo>
                  <a:pt x="297433" y="945442"/>
                  <a:pt x="67419" y="936228"/>
                  <a:pt x="0" y="924931"/>
                </a:cubicBezTo>
                <a:cubicBezTo>
                  <a:pt x="-48636" y="646229"/>
                  <a:pt x="59460" y="1771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324DF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0381C57-FB8E-407B-B856-FA4F94532AF9}"/>
              </a:ext>
            </a:extLst>
          </p:cNvPr>
          <p:cNvCxnSpPr>
            <a:cxnSpLocks/>
          </p:cNvCxnSpPr>
          <p:nvPr/>
        </p:nvCxnSpPr>
        <p:spPr>
          <a:xfrm>
            <a:off x="4549876" y="6962180"/>
            <a:ext cx="208438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AA8A175-B1F7-B7A6-E440-AAAEA7737CAA}"/>
              </a:ext>
            </a:extLst>
          </p:cNvPr>
          <p:cNvCxnSpPr>
            <a:cxnSpLocks/>
          </p:cNvCxnSpPr>
          <p:nvPr/>
        </p:nvCxnSpPr>
        <p:spPr>
          <a:xfrm>
            <a:off x="4554791" y="7121954"/>
            <a:ext cx="2084385" cy="0"/>
          </a:xfrm>
          <a:prstGeom prst="line">
            <a:avLst/>
          </a:prstGeom>
          <a:ln w="19050">
            <a:solidFill>
              <a:srgbClr val="324DF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3E594CA-E6F2-C3CE-42F3-EF09CCB65DF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934930" y="7121954"/>
            <a:ext cx="1740309" cy="1871914"/>
          </a:xfrm>
          <a:prstGeom prst="curvedConnector2">
            <a:avLst/>
          </a:prstGeom>
          <a:ln>
            <a:solidFill>
              <a:srgbClr val="324DF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E28CF3B-8FD7-10AE-697A-F1E2C03A4C63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310381" y="6266446"/>
            <a:ext cx="492677" cy="184924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0DFBA-3C4C-5C3B-F824-31139211EDE6}"/>
              </a:ext>
            </a:extLst>
          </p:cNvPr>
          <p:cNvSpPr txBox="1"/>
          <p:nvPr/>
        </p:nvSpPr>
        <p:spPr>
          <a:xfrm>
            <a:off x="4065796" y="8436646"/>
            <a:ext cx="2491698" cy="9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불량 파일이 앞 쪽에 나열</a:t>
            </a:r>
            <a:r>
              <a:rPr kumimoji="1" lang="en-US" altLang="ko-KR" sz="1000" dirty="0"/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양품 파일이 </a:t>
            </a:r>
            <a:r>
              <a:rPr kumimoji="1" lang="ko-KR" altLang="en-US" sz="1000" dirty="0" err="1"/>
              <a:t>뒷</a:t>
            </a:r>
            <a:r>
              <a:rPr kumimoji="1" lang="ko-KR" altLang="en-US" sz="1000" dirty="0"/>
              <a:t> 쪽에 나열</a:t>
            </a:r>
            <a:r>
              <a:rPr kumimoji="1" lang="en-US" altLang="ko-KR" sz="1000" dirty="0"/>
              <a:t>.</a:t>
            </a:r>
            <a:endParaRPr kumimoji="1" lang="en-US" altLang="ko-Kore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불량과 양품의 개수만큼 라벨 </a:t>
            </a:r>
            <a:r>
              <a:rPr kumimoji="1" lang="en-US" altLang="ko-KR" sz="1000" dirty="0"/>
              <a:t>0</a:t>
            </a:r>
            <a:r>
              <a:rPr kumimoji="1" lang="ko-KR" altLang="en-US" sz="1000" dirty="0"/>
              <a:t>과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 만들기</a:t>
            </a:r>
            <a:endParaRPr kumimoji="1" lang="ko-Kore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E15F4-B266-4693-0717-54D15CFA9E0E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20F84669-FA64-170E-B32F-10427697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7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6D5EB-2C4E-4AB1-2CFE-E542807A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7" y="1387571"/>
            <a:ext cx="5994400" cy="513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484DE-458B-95EE-F170-0E311FA53357}"/>
              </a:ext>
            </a:extLst>
          </p:cNvPr>
          <p:cNvSpPr txBox="1"/>
          <p:nvPr/>
        </p:nvSpPr>
        <p:spPr>
          <a:xfrm>
            <a:off x="833284" y="7474324"/>
            <a:ext cx="4532261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>
                <a:solidFill>
                  <a:srgbClr val="324DF3"/>
                </a:solidFill>
              </a:rPr>
              <a:t>Waveform</a:t>
            </a:r>
            <a:r>
              <a:rPr kumimoji="1" lang="ko-KR" altLang="en-US" sz="1000" dirty="0">
                <a:solidFill>
                  <a:srgbClr val="324DF3"/>
                </a:solidFill>
              </a:rPr>
              <a:t>은 </a:t>
            </a:r>
            <a:r>
              <a:rPr kumimoji="1" lang="en-US" altLang="ko-KR" sz="1000" dirty="0">
                <a:solidFill>
                  <a:srgbClr val="324DF3"/>
                </a:solidFill>
              </a:rPr>
              <a:t>1D </a:t>
            </a:r>
            <a:r>
              <a:rPr kumimoji="1" lang="ko-KR" altLang="en-US" sz="1000" dirty="0">
                <a:solidFill>
                  <a:srgbClr val="324DF3"/>
                </a:solidFill>
              </a:rPr>
              <a:t>데이터로 </a:t>
            </a:r>
            <a:r>
              <a:rPr kumimoji="1" lang="en-US" altLang="ko-Kore-KR" sz="1000" dirty="0">
                <a:solidFill>
                  <a:srgbClr val="324DF3"/>
                </a:solidFill>
              </a:rPr>
              <a:t>1D Convolution layer</a:t>
            </a:r>
            <a:r>
              <a:rPr kumimoji="1" lang="ko-KR" altLang="en-US" sz="1000" dirty="0" err="1">
                <a:solidFill>
                  <a:srgbClr val="324DF3"/>
                </a:solidFill>
              </a:rPr>
              <a:t>를</a:t>
            </a:r>
            <a:r>
              <a:rPr kumimoji="1" lang="ko-KR" altLang="en-US" sz="1000" dirty="0">
                <a:solidFill>
                  <a:srgbClr val="324DF3"/>
                </a:solidFill>
              </a:rPr>
              <a:t> 사용하여 학습 할 수 있음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77F4A-F33F-0A0B-29CC-49F9D6E375AA}"/>
              </a:ext>
            </a:extLst>
          </p:cNvPr>
          <p:cNvSpPr txBox="1"/>
          <p:nvPr/>
        </p:nvSpPr>
        <p:spPr>
          <a:xfrm>
            <a:off x="833284" y="6700512"/>
            <a:ext cx="514991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X</a:t>
            </a:r>
            <a:r>
              <a:rPr kumimoji="1" lang="ko-KR" altLang="en-US" sz="1000" dirty="0"/>
              <a:t>축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시간에 따른 </a:t>
            </a:r>
            <a:r>
              <a:rPr kumimoji="1" lang="en-US" altLang="ko-KR" sz="1000" dirty="0"/>
              <a:t>Sample (1</a:t>
            </a:r>
            <a:r>
              <a:rPr kumimoji="1" lang="ko-KR" altLang="en-US" sz="1000" dirty="0"/>
              <a:t>초당 </a:t>
            </a:r>
            <a:r>
              <a:rPr kumimoji="1" lang="en-US" altLang="ko-KR" sz="1000" dirty="0"/>
              <a:t>192000</a:t>
            </a:r>
            <a:r>
              <a:rPr kumimoji="1" lang="ko-KR" altLang="en-US" sz="1000" dirty="0"/>
              <a:t>개 이므로 이 파일은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초가 약간 넘는다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Y</a:t>
            </a:r>
            <a:r>
              <a:rPr kumimoji="1" lang="ko-KR" altLang="en-US" sz="1000" dirty="0"/>
              <a:t>축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진폭 </a:t>
            </a:r>
            <a:r>
              <a:rPr kumimoji="1" lang="en-US" altLang="ko-KR" sz="1000" dirty="0"/>
              <a:t>(Stereo</a:t>
            </a:r>
            <a:r>
              <a:rPr kumimoji="1" lang="ko-KR" altLang="en-US" sz="1000" dirty="0"/>
              <a:t> 두 채널의 평균값으로 </a:t>
            </a:r>
            <a:r>
              <a:rPr kumimoji="1" lang="en-US" altLang="ko-KR" sz="1000" dirty="0"/>
              <a:t>-1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~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 사이의 값으로 변환 됨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42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64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STFT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(Sort Time Fourier Transform)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15C3C-0A9C-4345-51C7-F2D27120B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0" b="81847"/>
          <a:stretch/>
        </p:blipFill>
        <p:spPr>
          <a:xfrm>
            <a:off x="722831" y="1309540"/>
            <a:ext cx="5511800" cy="885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84212A-4ED0-FB0A-9B89-40A65EA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1" y="2358891"/>
            <a:ext cx="5511800" cy="500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690F9-6E1E-6CF3-7466-34C50499C179}"/>
              </a:ext>
            </a:extLst>
          </p:cNvPr>
          <p:cNvSpPr txBox="1"/>
          <p:nvPr/>
        </p:nvSpPr>
        <p:spPr>
          <a:xfrm>
            <a:off x="1031081" y="8392174"/>
            <a:ext cx="5306219" cy="121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인간의 청각은 주파수에 대해 로그 스케일로 반응 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(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주파수 차이를 절대적인 헤르츠 값보다는 상대적인 비율로 인식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)</a:t>
            </a:r>
            <a:endParaRPr lang="ko-KR" altLang="en-US" sz="1000" b="0" dirty="0">
              <a:effectLst/>
              <a:latin typeface="Menlo" panose="020B060903080402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이러한 인간의 청각 특성을 반영하기 위해 주파수 축을 로그 스케일로 표시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로그 스케일에서는 낮은 주파수 대역이 더 넓게 표시되고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, 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높은 주파수 대역은 더 좁게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98D1-759E-9164-B257-30B66D8A8214}"/>
              </a:ext>
            </a:extLst>
          </p:cNvPr>
          <p:cNvSpPr txBox="1"/>
          <p:nvPr/>
        </p:nvSpPr>
        <p:spPr>
          <a:xfrm>
            <a:off x="1031081" y="7414814"/>
            <a:ext cx="5511800" cy="757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0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altLang="ko-KR" dirty="0"/>
              <a:t>Waveform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STFT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STFT_dB</a:t>
            </a:r>
            <a:r>
              <a:rPr lang="en-US" altLang="ko-KR" dirty="0"/>
              <a:t>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/>
              <a:t>STFT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시간에 따른 주파수 성분의 특성 변화를 분석 할 수 있음</a:t>
            </a:r>
            <a:endParaRPr lang="en-US" altLang="ko-KR" dirty="0"/>
          </a:p>
          <a:p>
            <a:r>
              <a:rPr lang="en-US" altLang="ko-KR" dirty="0" err="1"/>
              <a:t>STFT_dB</a:t>
            </a:r>
            <a:r>
              <a:rPr lang="en-US" altLang="ko-KR" dirty="0"/>
              <a:t> : STFT</a:t>
            </a:r>
            <a:r>
              <a:rPr lang="ko-KR" altLang="en-US" dirty="0"/>
              <a:t>의 진폭을 </a:t>
            </a:r>
            <a:r>
              <a:rPr lang="ko-KR" altLang="en-US" dirty="0" err="1"/>
              <a:t>데시벨로</a:t>
            </a:r>
            <a:r>
              <a:rPr lang="ko-KR" altLang="en-US" dirty="0"/>
              <a:t> 변환</a:t>
            </a:r>
            <a:r>
              <a:rPr lang="en-US" altLang="ko-KR" dirty="0"/>
              <a:t>(</a:t>
            </a:r>
            <a:r>
              <a:rPr lang="ko-KR" altLang="en-US" dirty="0"/>
              <a:t>스케일링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324DF3"/>
                </a:solidFill>
              </a:rPr>
              <a:t>LSTM </a:t>
            </a:r>
            <a:r>
              <a:rPr lang="ko-KR" altLang="en-US" dirty="0">
                <a:solidFill>
                  <a:srgbClr val="324DF3"/>
                </a:solidFill>
              </a:rPr>
              <a:t>학습에 사용</a:t>
            </a:r>
            <a:endParaRPr lang="en-US" altLang="ko-KR" dirty="0">
              <a:solidFill>
                <a:srgbClr val="324DF3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F28460-0F94-E0C7-30FC-3D7129C1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874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97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(Mel-Frequency Cepstral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Cefficients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B619A-35CF-CA7D-0BE1-50361A08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" y="1387571"/>
            <a:ext cx="5372100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0CCE5-B049-B1AF-9A01-6E1DE60ADE33}"/>
              </a:ext>
            </a:extLst>
          </p:cNvPr>
          <p:cNvSpPr txBox="1"/>
          <p:nvPr/>
        </p:nvSpPr>
        <p:spPr>
          <a:xfrm>
            <a:off x="803635" y="6651614"/>
            <a:ext cx="5511800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는 오디오 신호의 특징을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ko-KR" altLang="en-US" sz="1000" dirty="0">
                <a:latin typeface="+mn-ea"/>
              </a:rPr>
              <a:t> 개수만큼 추출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solidFill>
                  <a:srgbClr val="324DF3"/>
                </a:solidFill>
                <a:latin typeface="+mn-ea"/>
              </a:rPr>
              <a:t>LSTM </a:t>
            </a:r>
            <a:r>
              <a:rPr lang="ko-KR" altLang="en-US" sz="1000" dirty="0">
                <a:solidFill>
                  <a:srgbClr val="324DF3"/>
                </a:solidFill>
                <a:latin typeface="+mn-ea"/>
              </a:rPr>
              <a:t>모델 학습에 사용</a:t>
            </a: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STFT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(1025,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1025</a:t>
            </a:r>
            <a:r>
              <a:rPr lang="ko-KR" altLang="en-US" sz="1000" dirty="0">
                <a:latin typeface="+mn-ea"/>
              </a:rPr>
              <a:t>개의 주파수 구간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</a:t>
            </a:r>
            <a:r>
              <a:rPr lang="ko-KR" altLang="en-US" sz="1000" dirty="0">
                <a:latin typeface="+mn-ea"/>
              </a:rPr>
              <a:t>개의 </a:t>
            </a:r>
            <a:r>
              <a:rPr lang="en-US" altLang="ko-KR" sz="1000" dirty="0">
                <a:latin typeface="+mn-ea"/>
              </a:rPr>
              <a:t>time step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dirty="0">
                <a:effectLst/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 : (50, 1148)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en-US" altLang="ko-KR" sz="1000" dirty="0">
                <a:latin typeface="+mn-ea"/>
              </a:rPr>
              <a:t>=50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50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MFCC </a:t>
            </a:r>
            <a:r>
              <a:rPr lang="ko-KR" altLang="en-US" sz="1000" b="0" dirty="0">
                <a:effectLst/>
                <a:latin typeface="+mn-ea"/>
              </a:rPr>
              <a:t>계수</a:t>
            </a:r>
            <a:r>
              <a:rPr lang="en-US" altLang="ko-KR" sz="1000" b="0" dirty="0">
                <a:effectLst/>
                <a:latin typeface="+mn-ea"/>
              </a:rPr>
              <a:t>,</a:t>
            </a:r>
            <a:r>
              <a:rPr lang="ko-KR" altLang="en-US" sz="1000" b="0" dirty="0">
                <a:effectLst/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1148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time step</a:t>
            </a:r>
            <a:endParaRPr lang="ko-KR" altLang="en-US" sz="1000" b="0" dirty="0">
              <a:effectLst/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46D2E-0128-9978-82A9-E3E2CB0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8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885231"/>
            <a:ext cx="5758953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전체 파일을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4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가지 형식으로 변환하여 리스트 만들기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모델 학습에 사용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/>
              <a:t>    (Waveform, STFT, </a:t>
            </a:r>
            <a:r>
              <a:rPr kumimoji="1" lang="en-US" altLang="ko-KR" sz="1200" dirty="0" err="1"/>
              <a:t>STFT_dB</a:t>
            </a:r>
            <a:r>
              <a:rPr kumimoji="1" lang="en-US" altLang="ko-KR" sz="1200" dirty="0"/>
              <a:t>, MFCC)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B5926-DED5-A8D1-7A50-CF3CE820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" y="1687369"/>
            <a:ext cx="5181600" cy="734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27817-04EC-6FA0-6A1E-DB6A97F856E8}"/>
              </a:ext>
            </a:extLst>
          </p:cNvPr>
          <p:cNvSpPr txBox="1"/>
          <p:nvPr/>
        </p:nvSpPr>
        <p:spPr>
          <a:xfrm>
            <a:off x="4658204" y="1776689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324DF3"/>
                </a:solidFill>
              </a:rPr>
              <a:t>Waveform type</a:t>
            </a:r>
            <a:r>
              <a:rPr kumimoji="1" lang="ko-KR" altLang="en-US" sz="1200" dirty="0">
                <a:solidFill>
                  <a:srgbClr val="324DF3"/>
                </a:solidFill>
              </a:rPr>
              <a:t> </a:t>
            </a:r>
            <a:r>
              <a:rPr kumimoji="1" lang="en-US" altLang="ko-KR" sz="1200" dirty="0">
                <a:solidFill>
                  <a:srgbClr val="324DF3"/>
                </a:solidFill>
              </a:rPr>
              <a:t>:</a:t>
            </a:r>
            <a:endParaRPr kumimoji="1" lang="en-US" altLang="ko-Kore-KR" sz="1200" dirty="0">
              <a:solidFill>
                <a:srgbClr val="324DF3"/>
              </a:solidFill>
            </a:endParaRPr>
          </a:p>
          <a:p>
            <a:pPr algn="ctr"/>
            <a:r>
              <a:rPr kumimoji="1" lang="en-US" altLang="ko-Kore-KR" sz="1200" dirty="0" err="1"/>
              <a:t>wave_list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64C2-8529-8D8A-880D-B12F53319298}"/>
              </a:ext>
            </a:extLst>
          </p:cNvPr>
          <p:cNvSpPr txBox="1"/>
          <p:nvPr/>
        </p:nvSpPr>
        <p:spPr>
          <a:xfrm>
            <a:off x="4658203" y="3757889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>
                <a:solidFill>
                  <a:srgbClr val="324DF3"/>
                </a:solidFill>
              </a:rPr>
              <a:t>STFT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stft_list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CB29-5363-BC6B-C851-049C734BF135}"/>
              </a:ext>
            </a:extLst>
          </p:cNvPr>
          <p:cNvSpPr txBox="1"/>
          <p:nvPr/>
        </p:nvSpPr>
        <p:spPr>
          <a:xfrm>
            <a:off x="4658202" y="4335218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 err="1">
                <a:solidFill>
                  <a:srgbClr val="324DF3"/>
                </a:solidFill>
              </a:rPr>
              <a:t>STFT_dB</a:t>
            </a:r>
            <a:r>
              <a:rPr lang="en-US" altLang="ko-Kore-KR" dirty="0">
                <a:solidFill>
                  <a:srgbClr val="324DF3"/>
                </a:solidFill>
              </a:rPr>
              <a:t>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db_list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1C3BB-23E4-FE90-8BF0-D0FC3760C021}"/>
              </a:ext>
            </a:extLst>
          </p:cNvPr>
          <p:cNvSpPr txBox="1"/>
          <p:nvPr/>
        </p:nvSpPr>
        <p:spPr>
          <a:xfrm>
            <a:off x="4658201" y="6983067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>
                <a:solidFill>
                  <a:srgbClr val="324DF3"/>
                </a:solidFill>
              </a:rPr>
              <a:t>MFCC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mfcc_list</a:t>
            </a:r>
            <a:endParaRPr lang="ko-Kore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48D52EA-915D-2770-C24C-99440283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67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1422</TotalTime>
  <Words>1208</Words>
  <Application>Microsoft Macintosh PowerPoint</Application>
  <PresentationFormat>A4 용지(210x297mm)</PresentationFormat>
  <Paragraphs>197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Menlo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Office365</dc:creator>
  <cp:lastModifiedBy>Office365</cp:lastModifiedBy>
  <cp:revision>16</cp:revision>
  <dcterms:created xsi:type="dcterms:W3CDTF">2023-09-19T07:30:05Z</dcterms:created>
  <dcterms:modified xsi:type="dcterms:W3CDTF">2023-09-20T07:12:41Z</dcterms:modified>
</cp:coreProperties>
</file>