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24"/>
  </p:notesMasterIdLst>
  <p:sldIdLst>
    <p:sldId id="260" r:id="rId2"/>
    <p:sldId id="258" r:id="rId3"/>
    <p:sldId id="265" r:id="rId4"/>
    <p:sldId id="261" r:id="rId5"/>
    <p:sldId id="257" r:id="rId6"/>
    <p:sldId id="263" r:id="rId7"/>
    <p:sldId id="278" r:id="rId8"/>
    <p:sldId id="279" r:id="rId9"/>
    <p:sldId id="280" r:id="rId10"/>
    <p:sldId id="281" r:id="rId11"/>
    <p:sldId id="282" r:id="rId12"/>
    <p:sldId id="283" r:id="rId13"/>
    <p:sldId id="266" r:id="rId14"/>
    <p:sldId id="268" r:id="rId15"/>
    <p:sldId id="269" r:id="rId16"/>
    <p:sldId id="264" r:id="rId17"/>
    <p:sldId id="270" r:id="rId18"/>
    <p:sldId id="271" r:id="rId19"/>
    <p:sldId id="272" r:id="rId20"/>
    <p:sldId id="274" r:id="rId21"/>
    <p:sldId id="276" r:id="rId22"/>
    <p:sldId id="277" r:id="rId2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6"/>
    <p:restoredTop sz="96327"/>
  </p:normalViewPr>
  <p:slideViewPr>
    <p:cSldViewPr snapToGrid="0">
      <p:cViewPr>
        <p:scale>
          <a:sx n="159" d="100"/>
          <a:sy n="159" d="100"/>
        </p:scale>
        <p:origin x="488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996B1-D1A6-BA43-A55E-DDF6F01EAF43}" type="doc">
      <dgm:prSet loTypeId="urn:microsoft.com/office/officeart/2005/8/layout/chevron1" loCatId="" qsTypeId="urn:microsoft.com/office/officeart/2005/8/quickstyle/simple5" qsCatId="simple" csTypeId="urn:microsoft.com/office/officeart/2005/8/colors/accent0_3" csCatId="mainScheme" phldr="1"/>
      <dgm:spPr/>
    </dgm:pt>
    <dgm:pt modelId="{041319BA-7393-5C49-BE15-94B417FCA913}">
      <dgm:prSet phldrT="[텍스트]"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</a:t>
          </a:r>
          <a:r>
            <a:rPr lang="en-US" altLang="ko-KR" sz="800" b="1" dirty="0">
              <a:solidFill>
                <a:srgbClr val="FFFF00"/>
              </a:solidFill>
            </a:rPr>
            <a:t>100%</a:t>
          </a:r>
          <a:endParaRPr lang="ko-KR" altLang="en-US" sz="800" b="1" dirty="0">
            <a:solidFill>
              <a:srgbClr val="FFFF00"/>
            </a:solidFill>
          </a:endParaRPr>
        </a:p>
      </dgm:t>
    </dgm:pt>
    <dgm:pt modelId="{B52A8B54-ED94-C449-8451-2457D06686CD}" type="parTrans" cxnId="{6B09C7CE-B282-3646-A2AB-10FD102498E9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5766CA92-7293-944F-87D8-B6AF69A91A6F}" type="sibTrans" cxnId="{6B09C7CE-B282-3646-A2AB-10FD102498E9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83431365-9DE5-0A4E-BDC7-45845A782B14}">
      <dgm:prSet phldrT="[텍스트]" custT="1"/>
      <dgm:spPr/>
      <dgm:t>
        <a:bodyPr/>
        <a:lstStyle/>
        <a:p>
          <a:pPr latinLnBrk="1"/>
          <a:r>
            <a:rPr lang="ko-KR" altLang="en-US" sz="800" b="1" dirty="0">
              <a:highlight>
                <a:srgbClr val="324DF3"/>
              </a:highlight>
            </a:rPr>
            <a:t>자동검사에서 놓친 불량은 다시 모델 학습에 사용</a:t>
          </a:r>
        </a:p>
      </dgm:t>
    </dgm:pt>
    <dgm:pt modelId="{49B9C117-78FA-BC4D-A3B3-397F23CE1F2A}" type="parTrans" cxnId="{93E72670-02C5-4B4A-B022-DBC2097FE07F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FC56BD7E-2E60-D04A-A5F5-DF5E47A0311E}" type="sibTrans" cxnId="{93E72670-02C5-4B4A-B022-DBC2097FE07F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29899171-47A5-8642-8CEC-8CF3333139D4}">
      <dgm:prSet phldrT="[텍스트]"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샘플링 </a:t>
          </a:r>
          <a:r>
            <a:rPr lang="en-US" altLang="ko-KR" sz="800" b="1" dirty="0">
              <a:solidFill>
                <a:srgbClr val="FFFF00"/>
              </a:solidFill>
            </a:rPr>
            <a:t>50%</a:t>
          </a:r>
          <a:endParaRPr lang="ko-KR" altLang="en-US" sz="800" b="1" dirty="0">
            <a:solidFill>
              <a:srgbClr val="FFFF00"/>
            </a:solidFill>
          </a:endParaRPr>
        </a:p>
      </dgm:t>
    </dgm:pt>
    <dgm:pt modelId="{2D698B9B-77F1-6F49-90A9-7F488D625F1C}" type="parTrans" cxnId="{7F8554DE-6242-7F45-85E6-01CADE090600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8039C64B-B3EE-C346-BD94-4685E6205648}" type="sibTrans" cxnId="{7F8554DE-6242-7F45-85E6-01CADE090600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6628EBE3-4A69-2946-9CC6-F0BE20FB7D20}">
      <dgm:prSet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샘플링 </a:t>
          </a:r>
          <a:r>
            <a:rPr lang="en-US" altLang="ko-KR" sz="800" b="1" dirty="0">
              <a:solidFill>
                <a:srgbClr val="FFFF00"/>
              </a:solidFill>
            </a:rPr>
            <a:t>20%</a:t>
          </a:r>
          <a:endParaRPr lang="ko-KR" altLang="en-US" sz="800" b="1" dirty="0">
            <a:solidFill>
              <a:srgbClr val="FFFF00"/>
            </a:solidFill>
          </a:endParaRPr>
        </a:p>
      </dgm:t>
    </dgm:pt>
    <dgm:pt modelId="{3D44BCA5-9A6A-5F48-A224-ACFD6B0B8D40}" type="parTrans" cxnId="{7FBEACD2-1AF5-BC4C-ACDF-619805DF645B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C9CAABB0-4DF9-E546-A198-C17EFA5ABB6F}" type="sibTrans" cxnId="{7FBEACD2-1AF5-BC4C-ACDF-619805DF645B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63BD5970-30DB-2D40-BAF4-BD250C58A3FA}">
      <dgm:prSet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</a:t>
          </a:r>
          <a:r>
            <a:rPr lang="en-US" altLang="ko-KR" sz="800" b="1" dirty="0">
              <a:solidFill>
                <a:srgbClr val="FFFF00"/>
              </a:solidFill>
            </a:rPr>
            <a:t>AQL </a:t>
          </a:r>
          <a:r>
            <a:rPr lang="ko-KR" altLang="en-US" sz="800" b="1" dirty="0">
              <a:solidFill>
                <a:srgbClr val="FFFF00"/>
              </a:solidFill>
            </a:rPr>
            <a:t>샘플링</a:t>
          </a:r>
          <a:endParaRPr lang="ko-KR" altLang="en-US" sz="800" dirty="0">
            <a:solidFill>
              <a:srgbClr val="FFFF00"/>
            </a:solidFill>
          </a:endParaRPr>
        </a:p>
      </dgm:t>
    </dgm:pt>
    <dgm:pt modelId="{F6B6B646-D3A2-C543-85B9-BCD4B3C7EECF}" type="parTrans" cxnId="{7C6A1F52-8C20-554A-BBCC-F34F4120040A}">
      <dgm:prSet/>
      <dgm:spPr/>
      <dgm:t>
        <a:bodyPr/>
        <a:lstStyle/>
        <a:p>
          <a:pPr latinLnBrk="1"/>
          <a:endParaRPr lang="ko-KR" altLang="en-US" sz="800"/>
        </a:p>
      </dgm:t>
    </dgm:pt>
    <dgm:pt modelId="{ADAB2224-93DC-9B4C-B850-913CEB2E7050}" type="sibTrans" cxnId="{7C6A1F52-8C20-554A-BBCC-F34F4120040A}">
      <dgm:prSet/>
      <dgm:spPr/>
      <dgm:t>
        <a:bodyPr/>
        <a:lstStyle/>
        <a:p>
          <a:pPr latinLnBrk="1"/>
          <a:endParaRPr lang="ko-KR" altLang="en-US" sz="800"/>
        </a:p>
      </dgm:t>
    </dgm:pt>
    <dgm:pt modelId="{67B495CD-E658-074B-A365-A4ADFD236D2F}" type="pres">
      <dgm:prSet presAssocID="{FBA996B1-D1A6-BA43-A55E-DDF6F01EAF43}" presName="Name0" presStyleCnt="0">
        <dgm:presLayoutVars>
          <dgm:dir/>
          <dgm:animLvl val="lvl"/>
          <dgm:resizeHandles val="exact"/>
        </dgm:presLayoutVars>
      </dgm:prSet>
      <dgm:spPr/>
    </dgm:pt>
    <dgm:pt modelId="{52AD7D84-C58B-1940-8A55-5F94C332025A}" type="pres">
      <dgm:prSet presAssocID="{041319BA-7393-5C49-BE15-94B417FCA91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BACB05F-8DAB-B440-AD1D-DEE086E0C473}" type="pres">
      <dgm:prSet presAssocID="{5766CA92-7293-944F-87D8-B6AF69A91A6F}" presName="parTxOnlySpace" presStyleCnt="0"/>
      <dgm:spPr/>
    </dgm:pt>
    <dgm:pt modelId="{10058977-40EF-6B49-9D1F-CF06FD750E0D}" type="pres">
      <dgm:prSet presAssocID="{83431365-9DE5-0A4E-BDC7-45845A782B1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95E9AAC-3654-0F41-9D78-A94831BC4DDD}" type="pres">
      <dgm:prSet presAssocID="{FC56BD7E-2E60-D04A-A5F5-DF5E47A0311E}" presName="parTxOnlySpace" presStyleCnt="0"/>
      <dgm:spPr/>
    </dgm:pt>
    <dgm:pt modelId="{17FCF007-83C5-304A-9DEF-D6F29E5C5AD0}" type="pres">
      <dgm:prSet presAssocID="{29899171-47A5-8642-8CEC-8CF3333139D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4FE9AEB-45D7-5A44-920A-FFD240BE3EEA}" type="pres">
      <dgm:prSet presAssocID="{8039C64B-B3EE-C346-BD94-4685E6205648}" presName="parTxOnlySpace" presStyleCnt="0"/>
      <dgm:spPr/>
    </dgm:pt>
    <dgm:pt modelId="{D08A5871-5702-E548-9685-919937C0ED06}" type="pres">
      <dgm:prSet presAssocID="{6628EBE3-4A69-2946-9CC6-F0BE20FB7D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DC75275-C616-2B4C-AC5A-DFBCE8DFF36D}" type="pres">
      <dgm:prSet presAssocID="{C9CAABB0-4DF9-E546-A198-C17EFA5ABB6F}" presName="parTxOnlySpace" presStyleCnt="0"/>
      <dgm:spPr/>
    </dgm:pt>
    <dgm:pt modelId="{12B72DE4-CBEE-694B-BE4C-BD71C827F9A1}" type="pres">
      <dgm:prSet presAssocID="{63BD5970-30DB-2D40-BAF4-BD250C58A3F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DA0B807-5A36-BD49-8408-FABE5A64567E}" type="presOf" srcId="{041319BA-7393-5C49-BE15-94B417FCA913}" destId="{52AD7D84-C58B-1940-8A55-5F94C332025A}" srcOrd="0" destOrd="0" presId="urn:microsoft.com/office/officeart/2005/8/layout/chevron1"/>
    <dgm:cxn modelId="{0B250C1A-E2DA-2A4C-ADFB-81DBDEB195FE}" type="presOf" srcId="{63BD5970-30DB-2D40-BAF4-BD250C58A3FA}" destId="{12B72DE4-CBEE-694B-BE4C-BD71C827F9A1}" srcOrd="0" destOrd="0" presId="urn:microsoft.com/office/officeart/2005/8/layout/chevron1"/>
    <dgm:cxn modelId="{7C6A1F52-8C20-554A-BBCC-F34F4120040A}" srcId="{FBA996B1-D1A6-BA43-A55E-DDF6F01EAF43}" destId="{63BD5970-30DB-2D40-BAF4-BD250C58A3FA}" srcOrd="4" destOrd="0" parTransId="{F6B6B646-D3A2-C543-85B9-BCD4B3C7EECF}" sibTransId="{ADAB2224-93DC-9B4C-B850-913CEB2E7050}"/>
    <dgm:cxn modelId="{035C5C5C-4B8A-E54D-BF28-C5868E6CAD15}" type="presOf" srcId="{FBA996B1-D1A6-BA43-A55E-DDF6F01EAF43}" destId="{67B495CD-E658-074B-A365-A4ADFD236D2F}" srcOrd="0" destOrd="0" presId="urn:microsoft.com/office/officeart/2005/8/layout/chevron1"/>
    <dgm:cxn modelId="{93E72670-02C5-4B4A-B022-DBC2097FE07F}" srcId="{FBA996B1-D1A6-BA43-A55E-DDF6F01EAF43}" destId="{83431365-9DE5-0A4E-BDC7-45845A782B14}" srcOrd="1" destOrd="0" parTransId="{49B9C117-78FA-BC4D-A3B3-397F23CE1F2A}" sibTransId="{FC56BD7E-2E60-D04A-A5F5-DF5E47A0311E}"/>
    <dgm:cxn modelId="{082C8487-EBB7-6D40-AD9F-2E713773B62B}" type="presOf" srcId="{83431365-9DE5-0A4E-BDC7-45845A782B14}" destId="{10058977-40EF-6B49-9D1F-CF06FD750E0D}" srcOrd="0" destOrd="0" presId="urn:microsoft.com/office/officeart/2005/8/layout/chevron1"/>
    <dgm:cxn modelId="{E740729D-DFEF-A34F-8C79-9DDF644D3D82}" type="presOf" srcId="{6628EBE3-4A69-2946-9CC6-F0BE20FB7D20}" destId="{D08A5871-5702-E548-9685-919937C0ED06}" srcOrd="0" destOrd="0" presId="urn:microsoft.com/office/officeart/2005/8/layout/chevron1"/>
    <dgm:cxn modelId="{6B09C7CE-B282-3646-A2AB-10FD102498E9}" srcId="{FBA996B1-D1A6-BA43-A55E-DDF6F01EAF43}" destId="{041319BA-7393-5C49-BE15-94B417FCA913}" srcOrd="0" destOrd="0" parTransId="{B52A8B54-ED94-C449-8451-2457D06686CD}" sibTransId="{5766CA92-7293-944F-87D8-B6AF69A91A6F}"/>
    <dgm:cxn modelId="{7FBEACD2-1AF5-BC4C-ACDF-619805DF645B}" srcId="{FBA996B1-D1A6-BA43-A55E-DDF6F01EAF43}" destId="{6628EBE3-4A69-2946-9CC6-F0BE20FB7D20}" srcOrd="3" destOrd="0" parTransId="{3D44BCA5-9A6A-5F48-A224-ACFD6B0B8D40}" sibTransId="{C9CAABB0-4DF9-E546-A198-C17EFA5ABB6F}"/>
    <dgm:cxn modelId="{7F8554DE-6242-7F45-85E6-01CADE090600}" srcId="{FBA996B1-D1A6-BA43-A55E-DDF6F01EAF43}" destId="{29899171-47A5-8642-8CEC-8CF3333139D4}" srcOrd="2" destOrd="0" parTransId="{2D698B9B-77F1-6F49-90A9-7F488D625F1C}" sibTransId="{8039C64B-B3EE-C346-BD94-4685E6205648}"/>
    <dgm:cxn modelId="{E6333CE9-C17A-E04F-B8F6-133B25B0E141}" type="presOf" srcId="{29899171-47A5-8642-8CEC-8CF3333139D4}" destId="{17FCF007-83C5-304A-9DEF-D6F29E5C5AD0}" srcOrd="0" destOrd="0" presId="urn:microsoft.com/office/officeart/2005/8/layout/chevron1"/>
    <dgm:cxn modelId="{5B3C142D-73E6-3342-8CE9-DEB191272080}" type="presParOf" srcId="{67B495CD-E658-074B-A365-A4ADFD236D2F}" destId="{52AD7D84-C58B-1940-8A55-5F94C332025A}" srcOrd="0" destOrd="0" presId="urn:microsoft.com/office/officeart/2005/8/layout/chevron1"/>
    <dgm:cxn modelId="{1A62A624-8B63-454D-83F0-515B180291DE}" type="presParOf" srcId="{67B495CD-E658-074B-A365-A4ADFD236D2F}" destId="{0BACB05F-8DAB-B440-AD1D-DEE086E0C473}" srcOrd="1" destOrd="0" presId="urn:microsoft.com/office/officeart/2005/8/layout/chevron1"/>
    <dgm:cxn modelId="{788C70FB-ABE7-2D41-BEFA-C5F0068CC29E}" type="presParOf" srcId="{67B495CD-E658-074B-A365-A4ADFD236D2F}" destId="{10058977-40EF-6B49-9D1F-CF06FD750E0D}" srcOrd="2" destOrd="0" presId="urn:microsoft.com/office/officeart/2005/8/layout/chevron1"/>
    <dgm:cxn modelId="{45EC0089-1E52-4641-8484-4F1307838033}" type="presParOf" srcId="{67B495CD-E658-074B-A365-A4ADFD236D2F}" destId="{B95E9AAC-3654-0F41-9D78-A94831BC4DDD}" srcOrd="3" destOrd="0" presId="urn:microsoft.com/office/officeart/2005/8/layout/chevron1"/>
    <dgm:cxn modelId="{5EE8C481-4675-E94D-9150-C6E9800828A8}" type="presParOf" srcId="{67B495CD-E658-074B-A365-A4ADFD236D2F}" destId="{17FCF007-83C5-304A-9DEF-D6F29E5C5AD0}" srcOrd="4" destOrd="0" presId="urn:microsoft.com/office/officeart/2005/8/layout/chevron1"/>
    <dgm:cxn modelId="{4D7CC59D-EBBC-C748-9953-903FA3E5E4F7}" type="presParOf" srcId="{67B495CD-E658-074B-A365-A4ADFD236D2F}" destId="{74FE9AEB-45D7-5A44-920A-FFD240BE3EEA}" srcOrd="5" destOrd="0" presId="urn:microsoft.com/office/officeart/2005/8/layout/chevron1"/>
    <dgm:cxn modelId="{F2125AE3-CE25-8448-8ABB-3044C232846F}" type="presParOf" srcId="{67B495CD-E658-074B-A365-A4ADFD236D2F}" destId="{D08A5871-5702-E548-9685-919937C0ED06}" srcOrd="6" destOrd="0" presId="urn:microsoft.com/office/officeart/2005/8/layout/chevron1"/>
    <dgm:cxn modelId="{5A98AC4A-92C6-0040-81AC-1BA92351B0EF}" type="presParOf" srcId="{67B495CD-E658-074B-A365-A4ADFD236D2F}" destId="{FDC75275-C616-2B4C-AC5A-DFBCE8DFF36D}" srcOrd="7" destOrd="0" presId="urn:microsoft.com/office/officeart/2005/8/layout/chevron1"/>
    <dgm:cxn modelId="{C4A4EF1D-1A53-AD49-865C-74C16CF3C53A}" type="presParOf" srcId="{67B495CD-E658-074B-A365-A4ADFD236D2F}" destId="{12B72DE4-CBEE-694B-BE4C-BD71C827F9A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D7D84-C58B-1940-8A55-5F94C332025A}">
      <dsp:nvSpPr>
        <dsp:cNvPr id="0" name=""/>
        <dsp:cNvSpPr/>
      </dsp:nvSpPr>
      <dsp:spPr>
        <a:xfrm>
          <a:off x="1499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</a:t>
          </a:r>
          <a:r>
            <a:rPr lang="en-US" altLang="ko-KR" sz="800" b="1" kern="1200" dirty="0">
              <a:solidFill>
                <a:srgbClr val="FFFF00"/>
              </a:solidFill>
            </a:rPr>
            <a:t>100%</a:t>
          </a:r>
          <a:endParaRPr lang="ko-KR" altLang="en-US" sz="800" b="1" kern="1200" dirty="0">
            <a:solidFill>
              <a:srgbClr val="FFFF00"/>
            </a:solidFill>
          </a:endParaRPr>
        </a:p>
      </dsp:txBody>
      <dsp:txXfrm>
        <a:off x="268395" y="214392"/>
        <a:ext cx="800687" cy="533791"/>
      </dsp:txXfrm>
    </dsp:sp>
    <dsp:sp modelId="{10058977-40EF-6B49-9D1F-CF06FD750E0D}">
      <dsp:nvSpPr>
        <dsp:cNvPr id="0" name=""/>
        <dsp:cNvSpPr/>
      </dsp:nvSpPr>
      <dsp:spPr>
        <a:xfrm>
          <a:off x="1202530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highlight>
                <a:srgbClr val="324DF3"/>
              </a:highlight>
            </a:rPr>
            <a:t>자동검사에서 놓친 불량은 다시 모델 학습에 사용</a:t>
          </a:r>
        </a:p>
      </dsp:txBody>
      <dsp:txXfrm>
        <a:off x="1469426" y="214392"/>
        <a:ext cx="800687" cy="533791"/>
      </dsp:txXfrm>
    </dsp:sp>
    <dsp:sp modelId="{17FCF007-83C5-304A-9DEF-D6F29E5C5AD0}">
      <dsp:nvSpPr>
        <dsp:cNvPr id="0" name=""/>
        <dsp:cNvSpPr/>
      </dsp:nvSpPr>
      <dsp:spPr>
        <a:xfrm>
          <a:off x="2403560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샘플링 </a:t>
          </a:r>
          <a:r>
            <a:rPr lang="en-US" altLang="ko-KR" sz="800" b="1" kern="1200" dirty="0">
              <a:solidFill>
                <a:srgbClr val="FFFF00"/>
              </a:solidFill>
            </a:rPr>
            <a:t>50%</a:t>
          </a:r>
          <a:endParaRPr lang="ko-KR" altLang="en-US" sz="800" b="1" kern="1200" dirty="0">
            <a:solidFill>
              <a:srgbClr val="FFFF00"/>
            </a:solidFill>
          </a:endParaRPr>
        </a:p>
      </dsp:txBody>
      <dsp:txXfrm>
        <a:off x="2670456" y="214392"/>
        <a:ext cx="800687" cy="533791"/>
      </dsp:txXfrm>
    </dsp:sp>
    <dsp:sp modelId="{D08A5871-5702-E548-9685-919937C0ED06}">
      <dsp:nvSpPr>
        <dsp:cNvPr id="0" name=""/>
        <dsp:cNvSpPr/>
      </dsp:nvSpPr>
      <dsp:spPr>
        <a:xfrm>
          <a:off x="3604591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샘플링 </a:t>
          </a:r>
          <a:r>
            <a:rPr lang="en-US" altLang="ko-KR" sz="800" b="1" kern="1200" dirty="0">
              <a:solidFill>
                <a:srgbClr val="FFFF00"/>
              </a:solidFill>
            </a:rPr>
            <a:t>20%</a:t>
          </a:r>
          <a:endParaRPr lang="ko-KR" altLang="en-US" sz="800" b="1" kern="1200" dirty="0">
            <a:solidFill>
              <a:srgbClr val="FFFF00"/>
            </a:solidFill>
          </a:endParaRPr>
        </a:p>
      </dsp:txBody>
      <dsp:txXfrm>
        <a:off x="3871487" y="214392"/>
        <a:ext cx="800687" cy="533791"/>
      </dsp:txXfrm>
    </dsp:sp>
    <dsp:sp modelId="{12B72DE4-CBEE-694B-BE4C-BD71C827F9A1}">
      <dsp:nvSpPr>
        <dsp:cNvPr id="0" name=""/>
        <dsp:cNvSpPr/>
      </dsp:nvSpPr>
      <dsp:spPr>
        <a:xfrm>
          <a:off x="4805622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</a:t>
          </a:r>
          <a:r>
            <a:rPr lang="en-US" altLang="ko-KR" sz="800" b="1" kern="1200" dirty="0">
              <a:solidFill>
                <a:srgbClr val="FFFF00"/>
              </a:solidFill>
            </a:rPr>
            <a:t>AQL </a:t>
          </a:r>
          <a:r>
            <a:rPr lang="ko-KR" altLang="en-US" sz="800" b="1" kern="1200" dirty="0">
              <a:solidFill>
                <a:srgbClr val="FFFF00"/>
              </a:solidFill>
            </a:rPr>
            <a:t>샘플링</a:t>
          </a:r>
          <a:endParaRPr lang="ko-KR" altLang="en-US" sz="800" kern="1200" dirty="0">
            <a:solidFill>
              <a:srgbClr val="FFFF00"/>
            </a:solidFill>
          </a:endParaRPr>
        </a:p>
      </dsp:txBody>
      <dsp:txXfrm>
        <a:off x="5072518" y="214392"/>
        <a:ext cx="800687" cy="533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F489D-FD45-7540-B29A-75B2F372E35F}" type="datetimeFigureOut">
              <a:rPr kumimoji="1" lang="ko-Kore-KR" altLang="en-US" smtClean="0"/>
              <a:t>2023. 9. 20.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F5F0-DC47-0040-B15E-745491E61B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60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BFEB-FC2A-B74D-AE7A-9B51B330C081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22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611-9D0F-3943-AD2E-EDCD3C7F1909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73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6E84-9FF2-BB4B-AA3C-3894B11A61CC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943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6EB7-76FE-DC43-85BA-5D0EE839C0CD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937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8F90-B190-504C-B812-A82958B20841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577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C51-0C20-D348-9898-EE8733F81CF3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9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BCD1-E195-7A45-8672-66B04EFFED73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672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11B-1673-774D-BB31-298D8AAB181A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46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F1E-E07B-E745-8DD8-1F0FB7A3FD47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39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CBF1-E89E-EA4A-BEB3-2C47841308BB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898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E7DA-D388-6149-9BA9-5E95F0EE9890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081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84C9-F2DA-974E-A117-318E90303539}" type="datetime1">
              <a:rPr kumimoji="1" lang="ko-KR" altLang="en-US" smtClean="0"/>
              <a:t>2023. 9. 20.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3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65B4359-D5E7-E630-4C53-86E33D5875F9}"/>
              </a:ext>
            </a:extLst>
          </p:cNvPr>
          <p:cNvSpPr/>
          <p:nvPr/>
        </p:nvSpPr>
        <p:spPr>
          <a:xfrm>
            <a:off x="1045800" y="1369971"/>
            <a:ext cx="4766400" cy="1288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/>
              <a:t>자동차 엔진 주변 </a:t>
            </a:r>
            <a:r>
              <a:rPr kumimoji="1" lang="ko-KR" altLang="en-US" sz="2800" b="1" dirty="0" err="1"/>
              <a:t>센서값</a:t>
            </a:r>
            <a:r>
              <a:rPr kumimoji="1" lang="ko-KR" altLang="en-US" sz="2800" b="1" dirty="0"/>
              <a:t> 학습을 통한 엔진 상태 예측 </a:t>
            </a:r>
            <a:endParaRPr kumimoji="1" lang="ko-Kore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8F7A1-FA4D-6F0A-5B97-6D8B53CBC5E9}"/>
              </a:ext>
            </a:extLst>
          </p:cNvPr>
          <p:cNvSpPr txBox="1"/>
          <p:nvPr/>
        </p:nvSpPr>
        <p:spPr>
          <a:xfrm>
            <a:off x="4268889" y="7909707"/>
            <a:ext cx="1412682" cy="790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ko-Kore-KR" sz="1600" dirty="0"/>
              <a:t>2023. 0</a:t>
            </a:r>
            <a:r>
              <a:rPr kumimoji="1" lang="en-US" altLang="ko-KR" sz="1600" dirty="0"/>
              <a:t>8</a:t>
            </a:r>
            <a:r>
              <a:rPr kumimoji="1" lang="en-US" altLang="ko-Kore-KR" sz="1600" dirty="0"/>
              <a:t>. 2</a:t>
            </a:r>
            <a:r>
              <a:rPr kumimoji="1" lang="en-US" altLang="ko-KR" sz="1600" dirty="0"/>
              <a:t>2</a:t>
            </a:r>
            <a:endParaRPr kumimoji="1" lang="en-US" altLang="ko-Kore-KR" sz="1600" dirty="0"/>
          </a:p>
          <a:p>
            <a:pPr algn="r">
              <a:lnSpc>
                <a:spcPct val="150000"/>
              </a:lnSpc>
            </a:pPr>
            <a:r>
              <a:rPr kumimoji="1" lang="ko-KR" altLang="en-US" sz="1600" dirty="0"/>
              <a:t>박성현</a:t>
            </a:r>
            <a:endParaRPr kumimoji="1" lang="en-US" altLang="ko-Kore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BADB9-2173-13F7-A3C1-A443AAB7F69C}"/>
              </a:ext>
            </a:extLst>
          </p:cNvPr>
          <p:cNvSpPr txBox="1"/>
          <p:nvPr/>
        </p:nvSpPr>
        <p:spPr>
          <a:xfrm>
            <a:off x="582559" y="2878237"/>
            <a:ext cx="6081252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엔진 주변 </a:t>
            </a:r>
            <a:r>
              <a:rPr kumimoji="1" lang="en-US" altLang="ko-KR" sz="1600" dirty="0"/>
              <a:t>500</a:t>
            </a:r>
            <a:r>
              <a:rPr kumimoji="1" lang="ko-KR" altLang="en-US" sz="1600" dirty="0"/>
              <a:t>개 센서 값 학습을 통한 엔진 상태 예측 모델 만들기</a:t>
            </a:r>
            <a:endParaRPr kumimoji="1" lang="en-US" altLang="ko-Kore-KR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D1652-B8C7-10F5-051C-580F915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C7136A-156E-AE8E-A85F-C503D2657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7" t="11935" r="1488" b="3128"/>
          <a:stretch/>
        </p:blipFill>
        <p:spPr bwMode="auto">
          <a:xfrm>
            <a:off x="1319212" y="3767266"/>
            <a:ext cx="3959942" cy="367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 err="1">
                <a:solidFill>
                  <a:srgbClr val="324DF3"/>
                </a:solidFill>
              </a:rPr>
              <a:t>센서별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클래스 평균 값 분포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00FE-1C8D-246D-EECF-A425F7C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778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 err="1">
                <a:solidFill>
                  <a:srgbClr val="324DF3"/>
                </a:solidFill>
              </a:rPr>
              <a:t>센서별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클래스 평균 값 분포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00FE-1C8D-246D-EECF-A425F7C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61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 err="1">
                <a:solidFill>
                  <a:srgbClr val="324DF3"/>
                </a:solidFill>
              </a:rPr>
              <a:t>센서별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클래스 평균 값 분포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00FE-1C8D-246D-EECF-A425F7C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768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564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원본 오디오 파일을 </a:t>
            </a:r>
            <a:r>
              <a:rPr kumimoji="1" lang="en-US" altLang="ko-Kore-KR" sz="1200" b="1" dirty="0">
                <a:solidFill>
                  <a:srgbClr val="324DF3"/>
                </a:solidFill>
              </a:rPr>
              <a:t>STFT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형식</a:t>
            </a:r>
            <a:r>
              <a:rPr kumimoji="1" lang="ko-Kore-KR" altLang="en-US" sz="1200" b="1" dirty="0">
                <a:solidFill>
                  <a:srgbClr val="324DF3"/>
                </a:solidFill>
              </a:rPr>
              <a:t>으로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변환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시각화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(Sort Time Fourier Transform)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D15C3C-0A9C-4345-51C7-F2D27120B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0" b="81847"/>
          <a:stretch/>
        </p:blipFill>
        <p:spPr>
          <a:xfrm>
            <a:off x="722831" y="1309540"/>
            <a:ext cx="5511800" cy="885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84212A-4ED0-FB0A-9B89-40A65EAA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1" y="2358891"/>
            <a:ext cx="5511800" cy="500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690F9-6E1E-6CF3-7466-34C50499C179}"/>
              </a:ext>
            </a:extLst>
          </p:cNvPr>
          <p:cNvSpPr txBox="1"/>
          <p:nvPr/>
        </p:nvSpPr>
        <p:spPr>
          <a:xfrm>
            <a:off x="1031081" y="8392174"/>
            <a:ext cx="5306219" cy="1219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effectLst/>
                <a:latin typeface="Menlo" panose="020B0609030804020204" pitchFamily="49" charset="0"/>
              </a:rPr>
              <a:t>인간의 청각은 주파수에 대해 로그 스케일로 반응 </a:t>
            </a:r>
            <a:r>
              <a:rPr lang="en-US" altLang="ko-KR" sz="1000" b="0" dirty="0">
                <a:effectLst/>
                <a:latin typeface="Menlo" panose="020B0609030804020204" pitchFamily="49" charset="0"/>
              </a:rPr>
              <a:t>(</a:t>
            </a:r>
            <a:r>
              <a:rPr lang="ko-KR" altLang="en-US" sz="1000" b="0" dirty="0">
                <a:effectLst/>
                <a:latin typeface="Menlo" panose="020B0609030804020204" pitchFamily="49" charset="0"/>
              </a:rPr>
              <a:t>주파수 차이를 절대적인 헤르츠 값보다는 상대적인 비율로 인식</a:t>
            </a:r>
            <a:r>
              <a:rPr lang="en-US" altLang="ko-KR" sz="1000" b="0" dirty="0">
                <a:effectLst/>
                <a:latin typeface="Menlo" panose="020B0609030804020204" pitchFamily="49" charset="0"/>
              </a:rPr>
              <a:t>)</a:t>
            </a:r>
            <a:endParaRPr lang="ko-KR" altLang="en-US" sz="1000" b="0" dirty="0">
              <a:effectLst/>
              <a:latin typeface="Menlo" panose="020B060903080402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effectLst/>
                <a:latin typeface="Menlo" panose="020B0609030804020204" pitchFamily="49" charset="0"/>
              </a:rPr>
              <a:t>이러한 인간의 청각 특성을 반영하기 위해 주파수 축을 로그 스케일로 표시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effectLst/>
                <a:latin typeface="Menlo" panose="020B0609030804020204" pitchFamily="49" charset="0"/>
              </a:rPr>
              <a:t>로그 스케일에서는 낮은 주파수 대역이 더 넓게 표시되고</a:t>
            </a:r>
            <a:r>
              <a:rPr lang="en-US" altLang="ko-KR" sz="1000" b="0" dirty="0">
                <a:effectLst/>
                <a:latin typeface="Menlo" panose="020B0609030804020204" pitchFamily="49" charset="0"/>
              </a:rPr>
              <a:t>, </a:t>
            </a:r>
            <a:r>
              <a:rPr lang="ko-KR" altLang="en-US" sz="1000" b="0" dirty="0">
                <a:effectLst/>
                <a:latin typeface="Menlo" panose="020B0609030804020204" pitchFamily="49" charset="0"/>
              </a:rPr>
              <a:t>높은 주파수 대역은 더 좁게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98D1-759E-9164-B257-30B66D8A8214}"/>
              </a:ext>
            </a:extLst>
          </p:cNvPr>
          <p:cNvSpPr txBox="1"/>
          <p:nvPr/>
        </p:nvSpPr>
        <p:spPr>
          <a:xfrm>
            <a:off x="1031081" y="7414814"/>
            <a:ext cx="5511800" cy="757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0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US" altLang="ko-KR" dirty="0"/>
              <a:t>Waveform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STFT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STFT_dB</a:t>
            </a:r>
            <a:r>
              <a:rPr lang="en-US" altLang="ko-KR" dirty="0"/>
              <a:t> 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r>
              <a:rPr lang="en-US" altLang="ko-KR" dirty="0"/>
              <a:t>STFT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시간에 따른 주파수 성분의 특성 변화를 분석 할 수 있음</a:t>
            </a:r>
            <a:endParaRPr lang="en-US" altLang="ko-KR" dirty="0"/>
          </a:p>
          <a:p>
            <a:r>
              <a:rPr lang="en-US" altLang="ko-KR" dirty="0" err="1"/>
              <a:t>STFT_dB</a:t>
            </a:r>
            <a:r>
              <a:rPr lang="en-US" altLang="ko-KR" dirty="0"/>
              <a:t> : STFT</a:t>
            </a:r>
            <a:r>
              <a:rPr lang="ko-KR" altLang="en-US" dirty="0"/>
              <a:t>의 진폭을 </a:t>
            </a:r>
            <a:r>
              <a:rPr lang="ko-KR" altLang="en-US" dirty="0" err="1"/>
              <a:t>데시벨로</a:t>
            </a:r>
            <a:r>
              <a:rPr lang="ko-KR" altLang="en-US" dirty="0"/>
              <a:t> 변환</a:t>
            </a:r>
            <a:r>
              <a:rPr lang="en-US" altLang="ko-KR" dirty="0"/>
              <a:t>(</a:t>
            </a:r>
            <a:r>
              <a:rPr lang="ko-KR" altLang="en-US" dirty="0"/>
              <a:t>스케일링</a:t>
            </a:r>
            <a:r>
              <a:rPr lang="en-US" altLang="ko-KR" dirty="0"/>
              <a:t>) – </a:t>
            </a:r>
            <a:r>
              <a:rPr lang="en-US" altLang="ko-KR" dirty="0">
                <a:solidFill>
                  <a:srgbClr val="324DF3"/>
                </a:solidFill>
              </a:rPr>
              <a:t>LSTM </a:t>
            </a:r>
            <a:r>
              <a:rPr lang="ko-KR" altLang="en-US" dirty="0">
                <a:solidFill>
                  <a:srgbClr val="324DF3"/>
                </a:solidFill>
              </a:rPr>
              <a:t>학습에 사용</a:t>
            </a:r>
            <a:endParaRPr lang="en-US" altLang="ko-KR" dirty="0">
              <a:solidFill>
                <a:srgbClr val="324DF3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F28460-0F94-E0C7-30FC-3D7129C1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87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597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원본 오디오 파일을 </a:t>
            </a:r>
            <a:r>
              <a:rPr kumimoji="1" lang="en-US" altLang="ko-Kore-KR" sz="1200" b="1" dirty="0">
                <a:solidFill>
                  <a:srgbClr val="324DF3"/>
                </a:solidFill>
              </a:rPr>
              <a:t>MFCC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형식</a:t>
            </a:r>
            <a:r>
              <a:rPr kumimoji="1" lang="ko-Kore-KR" altLang="en-US" sz="1200" b="1" dirty="0">
                <a:solidFill>
                  <a:srgbClr val="324DF3"/>
                </a:solidFill>
              </a:rPr>
              <a:t>으로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변환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시각화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 (Mel-Frequency Cepstral </a:t>
            </a:r>
            <a:r>
              <a:rPr kumimoji="1" lang="en-US" altLang="ko-KR" sz="1200" b="1" dirty="0" err="1">
                <a:solidFill>
                  <a:srgbClr val="324DF3"/>
                </a:solidFill>
              </a:rPr>
              <a:t>Cefficients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B619A-35CF-CA7D-0BE1-50361A08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" y="1387571"/>
            <a:ext cx="5372100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0CCE5-B049-B1AF-9A01-6E1DE60ADE33}"/>
              </a:ext>
            </a:extLst>
          </p:cNvPr>
          <p:cNvSpPr txBox="1"/>
          <p:nvPr/>
        </p:nvSpPr>
        <p:spPr>
          <a:xfrm>
            <a:off x="803635" y="6651614"/>
            <a:ext cx="5511800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MFCC</a:t>
            </a:r>
            <a:r>
              <a:rPr lang="ko-KR" altLang="en-US" sz="1000" dirty="0">
                <a:latin typeface="+mn-ea"/>
              </a:rPr>
              <a:t>는 오디오 신호의 특징을 </a:t>
            </a:r>
            <a:r>
              <a:rPr lang="en-US" altLang="ko-KR" sz="1000" dirty="0" err="1">
                <a:latin typeface="+mn-ea"/>
              </a:rPr>
              <a:t>n_mfcc</a:t>
            </a:r>
            <a:r>
              <a:rPr lang="ko-KR" altLang="en-US" sz="1000" dirty="0">
                <a:latin typeface="+mn-ea"/>
              </a:rPr>
              <a:t> 개수만큼 추출 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solidFill>
                  <a:srgbClr val="324DF3"/>
                </a:solidFill>
                <a:latin typeface="+mn-ea"/>
              </a:rPr>
              <a:t>LSTM </a:t>
            </a:r>
            <a:r>
              <a:rPr lang="ko-KR" altLang="en-US" sz="1000" dirty="0">
                <a:solidFill>
                  <a:srgbClr val="324DF3"/>
                </a:solidFill>
                <a:latin typeface="+mn-ea"/>
              </a:rPr>
              <a:t>모델 학습에 사용</a:t>
            </a:r>
            <a:endParaRPr lang="en-US" altLang="ko-KR" sz="1000" dirty="0">
              <a:solidFill>
                <a:srgbClr val="324DF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324DF3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STFT</a:t>
            </a:r>
            <a:r>
              <a:rPr lang="ko-KR" altLang="en-US" sz="1000" dirty="0">
                <a:latin typeface="+mn-ea"/>
              </a:rPr>
              <a:t>의 </a:t>
            </a:r>
            <a:r>
              <a:rPr lang="en-US" altLang="ko-KR" sz="1000" dirty="0">
                <a:latin typeface="+mn-ea"/>
              </a:rPr>
              <a:t>shape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(1025,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1148)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	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1025</a:t>
            </a:r>
            <a:r>
              <a:rPr lang="ko-KR" altLang="en-US" sz="1000" dirty="0">
                <a:latin typeface="+mn-ea"/>
              </a:rPr>
              <a:t>개의 주파수 구간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1148</a:t>
            </a:r>
            <a:r>
              <a:rPr lang="ko-KR" altLang="en-US" sz="1000" dirty="0">
                <a:latin typeface="+mn-ea"/>
              </a:rPr>
              <a:t>개의 </a:t>
            </a:r>
            <a:r>
              <a:rPr lang="en-US" altLang="ko-KR" sz="1000" dirty="0">
                <a:latin typeface="+mn-ea"/>
              </a:rPr>
              <a:t>time step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dirty="0">
                <a:effectLst/>
                <a:latin typeface="+mn-ea"/>
              </a:rPr>
              <a:t>MFCC</a:t>
            </a:r>
            <a:r>
              <a:rPr lang="ko-KR" altLang="en-US" sz="1000" dirty="0">
                <a:latin typeface="+mn-ea"/>
              </a:rPr>
              <a:t>의 </a:t>
            </a:r>
            <a:r>
              <a:rPr lang="en-US" altLang="ko-KR" sz="1000" dirty="0">
                <a:latin typeface="+mn-ea"/>
              </a:rPr>
              <a:t>shape : (50, 1148) </a:t>
            </a:r>
            <a:r>
              <a:rPr lang="en-US" altLang="ko-KR" sz="1000" dirty="0" err="1">
                <a:latin typeface="+mn-ea"/>
              </a:rPr>
              <a:t>n_mfcc</a:t>
            </a:r>
            <a:r>
              <a:rPr lang="en-US" altLang="ko-KR" sz="1000" dirty="0">
                <a:latin typeface="+mn-ea"/>
              </a:rPr>
              <a:t>=50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	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b="0" dirty="0">
                <a:effectLst/>
                <a:latin typeface="+mn-ea"/>
              </a:rPr>
              <a:t>50</a:t>
            </a:r>
            <a:r>
              <a:rPr lang="ko-KR" altLang="en-US" sz="1000" b="0" dirty="0">
                <a:effectLst/>
                <a:latin typeface="+mn-ea"/>
              </a:rPr>
              <a:t>개의 </a:t>
            </a:r>
            <a:r>
              <a:rPr lang="en-US" altLang="ko-KR" sz="1000" b="0" dirty="0">
                <a:effectLst/>
                <a:latin typeface="+mn-ea"/>
              </a:rPr>
              <a:t>MFCC </a:t>
            </a:r>
            <a:r>
              <a:rPr lang="ko-KR" altLang="en-US" sz="1000" b="0" dirty="0">
                <a:effectLst/>
                <a:latin typeface="+mn-ea"/>
              </a:rPr>
              <a:t>계수</a:t>
            </a:r>
            <a:r>
              <a:rPr lang="en-US" altLang="ko-KR" sz="1000" b="0" dirty="0">
                <a:effectLst/>
                <a:latin typeface="+mn-ea"/>
              </a:rPr>
              <a:t>,</a:t>
            </a:r>
            <a:r>
              <a:rPr lang="ko-KR" altLang="en-US" sz="1000" b="0" dirty="0">
                <a:effectLst/>
                <a:latin typeface="+mn-ea"/>
              </a:rPr>
              <a:t> </a:t>
            </a:r>
            <a:r>
              <a:rPr lang="en-US" altLang="ko-KR" sz="1000" b="0" dirty="0">
                <a:effectLst/>
                <a:latin typeface="+mn-ea"/>
              </a:rPr>
              <a:t>1148</a:t>
            </a:r>
            <a:r>
              <a:rPr lang="ko-KR" altLang="en-US" sz="1000" b="0" dirty="0">
                <a:effectLst/>
                <a:latin typeface="+mn-ea"/>
              </a:rPr>
              <a:t>개의 </a:t>
            </a:r>
            <a:r>
              <a:rPr lang="en-US" altLang="ko-KR" sz="1000" b="0" dirty="0">
                <a:effectLst/>
                <a:latin typeface="+mn-ea"/>
              </a:rPr>
              <a:t>time step</a:t>
            </a:r>
            <a:endParaRPr lang="ko-KR" altLang="en-US" sz="1000" b="0" dirty="0">
              <a:effectLst/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46D2E-0128-9978-82A9-E3E2CB01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48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885231"/>
            <a:ext cx="5758953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전체 파일을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4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가지 형식으로 변환하여 리스트 만들기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 (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모델 학습에 사용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/>
              <a:t>    (Waveform, STFT, </a:t>
            </a:r>
            <a:r>
              <a:rPr kumimoji="1" lang="en-US" altLang="ko-KR" sz="1200" dirty="0" err="1"/>
              <a:t>STFT_dB</a:t>
            </a:r>
            <a:r>
              <a:rPr kumimoji="1" lang="en-US" altLang="ko-KR" sz="1200" dirty="0"/>
              <a:t>, MFCC)</a:t>
            </a:r>
            <a:endParaRPr kumimoji="1" lang="ko-Kore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B5926-DED5-A8D1-7A50-CF3CE820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35" y="1687369"/>
            <a:ext cx="5181600" cy="734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27817-04EC-6FA0-6A1E-DB6A97F856E8}"/>
              </a:ext>
            </a:extLst>
          </p:cNvPr>
          <p:cNvSpPr txBox="1"/>
          <p:nvPr/>
        </p:nvSpPr>
        <p:spPr>
          <a:xfrm>
            <a:off x="4658204" y="1776689"/>
            <a:ext cx="124307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324DF3"/>
                </a:solidFill>
              </a:rPr>
              <a:t>Waveform type</a:t>
            </a:r>
            <a:r>
              <a:rPr kumimoji="1" lang="ko-KR" altLang="en-US" sz="1200" dirty="0">
                <a:solidFill>
                  <a:srgbClr val="324DF3"/>
                </a:solidFill>
              </a:rPr>
              <a:t> </a:t>
            </a:r>
            <a:r>
              <a:rPr kumimoji="1" lang="en-US" altLang="ko-KR" sz="1200" dirty="0">
                <a:solidFill>
                  <a:srgbClr val="324DF3"/>
                </a:solidFill>
              </a:rPr>
              <a:t>:</a:t>
            </a:r>
            <a:endParaRPr kumimoji="1" lang="en-US" altLang="ko-Kore-KR" sz="1200" dirty="0">
              <a:solidFill>
                <a:srgbClr val="324DF3"/>
              </a:solidFill>
            </a:endParaRPr>
          </a:p>
          <a:p>
            <a:pPr algn="ctr"/>
            <a:r>
              <a:rPr kumimoji="1" lang="en-US" altLang="ko-Kore-KR" sz="1200" dirty="0" err="1"/>
              <a:t>wave_list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364C2-8529-8D8A-880D-B12F53319298}"/>
              </a:ext>
            </a:extLst>
          </p:cNvPr>
          <p:cNvSpPr txBox="1"/>
          <p:nvPr/>
        </p:nvSpPr>
        <p:spPr>
          <a:xfrm>
            <a:off x="4658203" y="3757889"/>
            <a:ext cx="124307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ore-KR" dirty="0">
                <a:solidFill>
                  <a:srgbClr val="324DF3"/>
                </a:solidFill>
              </a:rPr>
              <a:t>STFT type</a:t>
            </a:r>
            <a:r>
              <a:rPr lang="ko-KR" altLang="en-US" dirty="0">
                <a:solidFill>
                  <a:srgbClr val="324DF3"/>
                </a:solidFill>
              </a:rPr>
              <a:t> </a:t>
            </a:r>
            <a:r>
              <a:rPr lang="en-US" altLang="ko-KR" dirty="0">
                <a:solidFill>
                  <a:srgbClr val="324DF3"/>
                </a:solidFill>
              </a:rPr>
              <a:t>:</a:t>
            </a:r>
            <a:endParaRPr lang="en-US" altLang="ko-Kore-KR" dirty="0">
              <a:solidFill>
                <a:srgbClr val="324DF3"/>
              </a:solidFill>
            </a:endParaRPr>
          </a:p>
          <a:p>
            <a:r>
              <a:rPr lang="en-US" altLang="ko-Kore-KR" dirty="0" err="1"/>
              <a:t>stft_list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CB29-5363-BC6B-C851-049C734BF135}"/>
              </a:ext>
            </a:extLst>
          </p:cNvPr>
          <p:cNvSpPr txBox="1"/>
          <p:nvPr/>
        </p:nvSpPr>
        <p:spPr>
          <a:xfrm>
            <a:off x="4658202" y="4335218"/>
            <a:ext cx="124307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ore-KR" dirty="0" err="1">
                <a:solidFill>
                  <a:srgbClr val="324DF3"/>
                </a:solidFill>
              </a:rPr>
              <a:t>STFT_dB</a:t>
            </a:r>
            <a:r>
              <a:rPr lang="en-US" altLang="ko-Kore-KR" dirty="0">
                <a:solidFill>
                  <a:srgbClr val="324DF3"/>
                </a:solidFill>
              </a:rPr>
              <a:t> type</a:t>
            </a:r>
            <a:r>
              <a:rPr lang="ko-KR" altLang="en-US" dirty="0">
                <a:solidFill>
                  <a:srgbClr val="324DF3"/>
                </a:solidFill>
              </a:rPr>
              <a:t> </a:t>
            </a:r>
            <a:r>
              <a:rPr lang="en-US" altLang="ko-KR" dirty="0">
                <a:solidFill>
                  <a:srgbClr val="324DF3"/>
                </a:solidFill>
              </a:rPr>
              <a:t>:</a:t>
            </a:r>
            <a:endParaRPr lang="en-US" altLang="ko-Kore-KR" dirty="0">
              <a:solidFill>
                <a:srgbClr val="324DF3"/>
              </a:solidFill>
            </a:endParaRPr>
          </a:p>
          <a:p>
            <a:r>
              <a:rPr lang="en-US" altLang="ko-Kore-KR" dirty="0" err="1"/>
              <a:t>db_list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1C3BB-23E4-FE90-8BF0-D0FC3760C021}"/>
              </a:ext>
            </a:extLst>
          </p:cNvPr>
          <p:cNvSpPr txBox="1"/>
          <p:nvPr/>
        </p:nvSpPr>
        <p:spPr>
          <a:xfrm>
            <a:off x="4658201" y="6983067"/>
            <a:ext cx="124307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ore-KR" dirty="0">
                <a:solidFill>
                  <a:srgbClr val="324DF3"/>
                </a:solidFill>
              </a:rPr>
              <a:t>MFCC type</a:t>
            </a:r>
            <a:r>
              <a:rPr lang="ko-KR" altLang="en-US" dirty="0">
                <a:solidFill>
                  <a:srgbClr val="324DF3"/>
                </a:solidFill>
              </a:rPr>
              <a:t> </a:t>
            </a:r>
            <a:r>
              <a:rPr lang="en-US" altLang="ko-KR" dirty="0">
                <a:solidFill>
                  <a:srgbClr val="324DF3"/>
                </a:solidFill>
              </a:rPr>
              <a:t>:</a:t>
            </a:r>
            <a:endParaRPr lang="en-US" altLang="ko-Kore-KR" dirty="0">
              <a:solidFill>
                <a:srgbClr val="324DF3"/>
              </a:solidFill>
            </a:endParaRPr>
          </a:p>
          <a:p>
            <a:r>
              <a:rPr lang="en-US" altLang="ko-Kore-KR" dirty="0" err="1"/>
              <a:t>mfcc_list</a:t>
            </a:r>
            <a:endParaRPr lang="ko-Kore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48D52EA-915D-2770-C24C-99440283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67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데이터셋 분할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(train, test, </a:t>
            </a:r>
            <a:r>
              <a:rPr kumimoji="1" lang="en-US" altLang="ko-KR" sz="1200" b="1" dirty="0" err="1">
                <a:solidFill>
                  <a:srgbClr val="324DF3"/>
                </a:solidFill>
              </a:rPr>
              <a:t>val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56C61-C793-8133-0123-3A3655EA9FB6}"/>
              </a:ext>
            </a:extLst>
          </p:cNvPr>
          <p:cNvSpPr txBox="1"/>
          <p:nvPr/>
        </p:nvSpPr>
        <p:spPr>
          <a:xfrm>
            <a:off x="744650" y="1336127"/>
            <a:ext cx="5648950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4</a:t>
            </a:r>
            <a:r>
              <a:rPr kumimoji="1" lang="ko-Kore-KR" altLang="en-US" sz="1000" dirty="0"/>
              <a:t>개의</a:t>
            </a:r>
            <a:r>
              <a:rPr kumimoji="1" lang="ko-KR" altLang="en-US" sz="1000" dirty="0"/>
              <a:t> 데이터셋 중 학습에 사용할 데이터셋 선택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MFCC : </a:t>
            </a:r>
            <a:r>
              <a:rPr kumimoji="1" lang="ko-KR" altLang="en-US" sz="1000" dirty="0"/>
              <a:t>스케일링 필요 없음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스케일링 하면 조기 </a:t>
            </a:r>
            <a:r>
              <a:rPr kumimoji="1" lang="ko-KR" altLang="en-US" sz="1000" dirty="0" err="1"/>
              <a:t>과적합</a:t>
            </a:r>
            <a:r>
              <a:rPr kumimoji="1" lang="ko-KR" altLang="en-US" sz="1000" dirty="0"/>
              <a:t> 발생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데이터 크기가 </a:t>
            </a:r>
            <a:r>
              <a:rPr kumimoji="1" lang="en-US" altLang="ko-KR" sz="1000" dirty="0"/>
              <a:t>STFT</a:t>
            </a:r>
            <a:r>
              <a:rPr kumimoji="1" lang="ko-KR" altLang="en-US" sz="1000" dirty="0"/>
              <a:t>에 비해 작음</a:t>
            </a:r>
            <a:r>
              <a:rPr kumimoji="1"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 err="1"/>
              <a:t>STFT_dB</a:t>
            </a:r>
            <a:r>
              <a:rPr kumimoji="1" lang="en-US" altLang="ko-Kore-KR" sz="1000" dirty="0"/>
              <a:t> : </a:t>
            </a:r>
            <a:r>
              <a:rPr kumimoji="1" lang="ko-KR" altLang="en-US" sz="1000" dirty="0"/>
              <a:t>스케일링 필요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스케일링 </a:t>
            </a:r>
            <a:r>
              <a:rPr kumimoji="1" lang="ko-KR" altLang="en-US" sz="1000" dirty="0" err="1"/>
              <a:t>안하면</a:t>
            </a:r>
            <a:r>
              <a:rPr kumimoji="1" lang="ko-KR" altLang="en-US" sz="1000" dirty="0"/>
              <a:t> 학습이 안됨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데이터 크기와 값의 범위가 크기 때문</a:t>
            </a:r>
            <a:r>
              <a:rPr kumimoji="1"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STFT : </a:t>
            </a:r>
            <a:r>
              <a:rPr kumimoji="1" lang="ko-KR" altLang="en-US" sz="1000" dirty="0"/>
              <a:t>복소수 형태로 학습은 안되나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STFT_dB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형태로 변환하여 학습 가능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Waveform : 1D </a:t>
            </a:r>
            <a:r>
              <a:rPr kumimoji="1" lang="ko-KR" altLang="en-US" sz="1000" dirty="0"/>
              <a:t>형태로 </a:t>
            </a:r>
            <a:r>
              <a:rPr kumimoji="1" lang="en-US" altLang="ko-KR" sz="1000" dirty="0"/>
              <a:t>CNN </a:t>
            </a:r>
            <a:r>
              <a:rPr kumimoji="1" lang="ko-KR" altLang="en-US" sz="1000" dirty="0" err="1"/>
              <a:t>으로</a:t>
            </a:r>
            <a:r>
              <a:rPr kumimoji="1" lang="ko-KR" altLang="en-US" sz="1000" dirty="0"/>
              <a:t> 학습 가능</a:t>
            </a:r>
            <a:endParaRPr kumimoji="1" lang="ko-Kore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DA647-86E1-9C0C-9A12-99946CA1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0" y="2688249"/>
            <a:ext cx="5397500" cy="4787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1061-D29B-B56B-A56F-A0ACDA25F828}"/>
              </a:ext>
            </a:extLst>
          </p:cNvPr>
          <p:cNvSpPr/>
          <p:nvPr/>
        </p:nvSpPr>
        <p:spPr>
          <a:xfrm>
            <a:off x="933125" y="2777888"/>
            <a:ext cx="1243809" cy="683799"/>
          </a:xfrm>
          <a:custGeom>
            <a:avLst/>
            <a:gdLst>
              <a:gd name="connsiteX0" fmla="*/ 0 w 1243809"/>
              <a:gd name="connsiteY0" fmla="*/ 0 h 683799"/>
              <a:gd name="connsiteX1" fmla="*/ 1243809 w 1243809"/>
              <a:gd name="connsiteY1" fmla="*/ 0 h 683799"/>
              <a:gd name="connsiteX2" fmla="*/ 1243809 w 1243809"/>
              <a:gd name="connsiteY2" fmla="*/ 683799 h 683799"/>
              <a:gd name="connsiteX3" fmla="*/ 0 w 1243809"/>
              <a:gd name="connsiteY3" fmla="*/ 683799 h 683799"/>
              <a:gd name="connsiteX4" fmla="*/ 0 w 1243809"/>
              <a:gd name="connsiteY4" fmla="*/ 0 h 68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809" h="683799" extrusionOk="0">
                <a:moveTo>
                  <a:pt x="0" y="0"/>
                </a:moveTo>
                <a:cubicBezTo>
                  <a:pt x="360605" y="-77858"/>
                  <a:pt x="847980" y="-11192"/>
                  <a:pt x="1243809" y="0"/>
                </a:cubicBezTo>
                <a:cubicBezTo>
                  <a:pt x="1217929" y="116037"/>
                  <a:pt x="1249292" y="467381"/>
                  <a:pt x="1243809" y="683799"/>
                </a:cubicBezTo>
                <a:cubicBezTo>
                  <a:pt x="956327" y="786326"/>
                  <a:pt x="271829" y="626300"/>
                  <a:pt x="0" y="683799"/>
                </a:cubicBezTo>
                <a:cubicBezTo>
                  <a:pt x="43063" y="368527"/>
                  <a:pt x="-33560" y="10101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324DF3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579B6-45BD-DF91-A99F-2A8DE358D1BD}"/>
              </a:ext>
            </a:extLst>
          </p:cNvPr>
          <p:cNvSpPr txBox="1"/>
          <p:nvPr/>
        </p:nvSpPr>
        <p:spPr>
          <a:xfrm>
            <a:off x="744650" y="7606459"/>
            <a:ext cx="5397500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Train, test</a:t>
            </a:r>
            <a:r>
              <a:rPr kumimoji="1" lang="ko-KR" altLang="en-US" sz="1000" dirty="0"/>
              <a:t> 분할 시 비율 </a:t>
            </a:r>
            <a:r>
              <a:rPr kumimoji="1" lang="en-US" altLang="ko-KR" sz="1000" dirty="0"/>
              <a:t>0.72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0.28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Train, </a:t>
            </a:r>
            <a:r>
              <a:rPr kumimoji="1" lang="en-US" altLang="ko-Kore-KR" sz="1000" dirty="0" err="1"/>
              <a:t>val</a:t>
            </a:r>
            <a:r>
              <a:rPr kumimoji="1" lang="ko-KR" altLang="en-US" sz="1000" dirty="0"/>
              <a:t> 분할 시 비율 </a:t>
            </a:r>
            <a:r>
              <a:rPr kumimoji="1" lang="en-US" altLang="ko-KR" sz="1000" dirty="0"/>
              <a:t>0.72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0.28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라벨 클래스 </a:t>
            </a:r>
            <a:r>
              <a:rPr kumimoji="1" lang="en-US" altLang="ko-KR" sz="1000" dirty="0"/>
              <a:t>0</a:t>
            </a:r>
            <a:r>
              <a:rPr kumimoji="1" lang="ko-KR" altLang="en-US" sz="1000" dirty="0"/>
              <a:t>과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의 비율은 약 </a:t>
            </a:r>
            <a:r>
              <a:rPr kumimoji="1" lang="en-US" altLang="ko-KR" sz="1000" dirty="0"/>
              <a:t>8:2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데이터셋 분할 시 라벨 클래스의 비율이 유지되도록 </a:t>
            </a:r>
            <a:r>
              <a:rPr kumimoji="1" lang="en-US" altLang="ko-KR" sz="1000" dirty="0"/>
              <a:t>stratify </a:t>
            </a:r>
            <a:r>
              <a:rPr kumimoji="1" lang="ko-KR" altLang="en-US" sz="1000" dirty="0"/>
              <a:t>인자로 고정</a:t>
            </a:r>
            <a:endParaRPr kumimoji="1" lang="ko-Kore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8F0FA-736D-AC3E-AF4D-3529994F78EB}"/>
              </a:ext>
            </a:extLst>
          </p:cNvPr>
          <p:cNvSpPr txBox="1"/>
          <p:nvPr/>
        </p:nvSpPr>
        <p:spPr>
          <a:xfrm>
            <a:off x="2465286" y="2785088"/>
            <a:ext cx="2582077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ore-KR" sz="1000" dirty="0">
                <a:solidFill>
                  <a:srgbClr val="324DF3"/>
                </a:solidFill>
              </a:rPr>
              <a:t>4</a:t>
            </a:r>
            <a:r>
              <a:rPr lang="ko-KR" altLang="en-US" sz="1000" dirty="0">
                <a:solidFill>
                  <a:srgbClr val="324DF3"/>
                </a:solidFill>
              </a:rPr>
              <a:t>개의 데이터셋 중 선택하여 학습에 사용</a:t>
            </a:r>
            <a:endParaRPr lang="ko-Kore-KR" altLang="en-US" sz="10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28DE457-57A4-4EDC-13E3-891ED13E3B0B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2176934" y="2908198"/>
            <a:ext cx="288352" cy="211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970FFAD-FD65-9ACD-1F38-DCB1B0CD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526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ore-KR" sz="1200" b="1" dirty="0">
                <a:solidFill>
                  <a:srgbClr val="324DF3"/>
                </a:solidFill>
              </a:rPr>
              <a:t>MFCC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94.9%)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DE7F10-A39F-8D88-7C05-140F2711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5" y="1326669"/>
            <a:ext cx="5981700" cy="76581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BB426-76B9-EFF2-6E26-CB5CA479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72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ore-KR" sz="1200" b="1" dirty="0">
                <a:solidFill>
                  <a:srgbClr val="324DF3"/>
                </a:solidFill>
              </a:rPr>
              <a:t>MFCC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94.9%)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17CC0-B261-BC75-FAA4-B262C1DEF194}"/>
              </a:ext>
            </a:extLst>
          </p:cNvPr>
          <p:cNvSpPr txBox="1"/>
          <p:nvPr/>
        </p:nvSpPr>
        <p:spPr>
          <a:xfrm>
            <a:off x="695635" y="1329139"/>
            <a:ext cx="1709468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/>
            </a:lvl1pPr>
          </a:lstStyle>
          <a:p>
            <a:pPr>
              <a:lnSpc>
                <a:spcPct val="150000"/>
              </a:lnSpc>
            </a:pPr>
            <a:r>
              <a:rPr lang="en" altLang="ko-Kore-KR" sz="1000" dirty="0"/>
              <a:t>[Metrics]</a:t>
            </a:r>
          </a:p>
          <a:p>
            <a:pPr>
              <a:lnSpc>
                <a:spcPct val="150000"/>
              </a:lnSpc>
            </a:pPr>
            <a:r>
              <a:rPr lang="en" altLang="ko-Kore-KR" sz="1000" dirty="0">
                <a:solidFill>
                  <a:srgbClr val="FF0000"/>
                </a:solidFill>
              </a:rPr>
              <a:t>- Accuracy: 	94.90%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Precision: 	77.78%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Recall: 		93.33%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F1 Score: 	84.85%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AUC: 		98.71%</a:t>
            </a:r>
            <a:endParaRPr lang="ko-Kore-KR" alt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E09EA-BE8D-C54B-C666-6AD9A6A6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03" y="1424281"/>
            <a:ext cx="3965158" cy="145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C8299B-A765-BD1E-E473-25C48B3F5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42"/>
          <a:stretch/>
        </p:blipFill>
        <p:spPr>
          <a:xfrm>
            <a:off x="738835" y="3098859"/>
            <a:ext cx="5666998" cy="646377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30312-75E2-0FC0-E17B-1FA8D51F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13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 err="1">
                <a:solidFill>
                  <a:srgbClr val="324DF3"/>
                </a:solidFill>
              </a:rPr>
              <a:t>STFT_dB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98.98%)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DD2B-CA05-8E55-E083-E93FA428F172}"/>
              </a:ext>
            </a:extLst>
          </p:cNvPr>
          <p:cNvSpPr txBox="1"/>
          <p:nvPr/>
        </p:nvSpPr>
        <p:spPr>
          <a:xfrm>
            <a:off x="803635" y="1442663"/>
            <a:ext cx="2072768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000"/>
            </a:lvl1pPr>
          </a:lstStyle>
          <a:p>
            <a:pPr>
              <a:lnSpc>
                <a:spcPct val="150000"/>
              </a:lnSpc>
            </a:pPr>
            <a:r>
              <a:rPr lang="en" altLang="ko-Kore-KR" dirty="0"/>
              <a:t>[Metrics]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0000"/>
                </a:solidFill>
              </a:rPr>
              <a:t>- Accuracy: 	98.98%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Precision: 	100.0%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Recall: 		93.33%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F1 Score: 	96.55%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AUC: 		99.60%</a:t>
            </a:r>
            <a:endParaRPr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DB80C0-5A7F-4379-7B25-29369A3D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89" y="1485863"/>
            <a:ext cx="4086138" cy="15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9CA59-A604-9028-F47D-6B22A639B924}"/>
              </a:ext>
            </a:extLst>
          </p:cNvPr>
          <p:cNvSpPr txBox="1"/>
          <p:nvPr/>
        </p:nvSpPr>
        <p:spPr>
          <a:xfrm>
            <a:off x="803635" y="3519755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200" dirty="0"/>
              <a:t>학습</a:t>
            </a:r>
            <a:r>
              <a:rPr kumimoji="1" lang="ko-KR" altLang="en-US" sz="1200" dirty="0"/>
              <a:t> 및 평가 코드는 </a:t>
            </a:r>
            <a:r>
              <a:rPr kumimoji="1" lang="en-US" altLang="ko-KR" sz="1200" dirty="0"/>
              <a:t>MFCC </a:t>
            </a:r>
            <a:r>
              <a:rPr kumimoji="1" lang="ko-KR" altLang="en-US" sz="1200" dirty="0"/>
              <a:t>와 동일하므로 생략</a:t>
            </a:r>
            <a:endParaRPr kumimoji="1" lang="ko-Kore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50E41-C093-1446-D834-ADFF7948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44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E7F41-FEB5-5171-3364-921F4EBB9D7A}"/>
              </a:ext>
            </a:extLst>
          </p:cNvPr>
          <p:cNvSpPr txBox="1"/>
          <p:nvPr/>
        </p:nvSpPr>
        <p:spPr>
          <a:xfrm>
            <a:off x="479323" y="46457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분석 배경</a:t>
            </a:r>
            <a:endParaRPr kumimoji="1"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BC54D-05B7-EEC6-8951-7803FC6A8396}"/>
              </a:ext>
            </a:extLst>
          </p:cNvPr>
          <p:cNvSpPr txBox="1"/>
          <p:nvPr/>
        </p:nvSpPr>
        <p:spPr>
          <a:xfrm>
            <a:off x="685800" y="967006"/>
            <a:ext cx="5869858" cy="232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발생 장소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Ford </a:t>
            </a:r>
            <a:r>
              <a:rPr kumimoji="1" lang="ko-KR" altLang="en-US" sz="1200" dirty="0"/>
              <a:t>자동차 제조사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발생 공정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엔진 상태 검사 공정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발생 내용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1">
              <a:lnSpc>
                <a:spcPct val="150000"/>
              </a:lnSpc>
            </a:pPr>
            <a:r>
              <a:rPr kumimoji="1" lang="en-US" altLang="ko-KR" sz="1000" dirty="0"/>
              <a:t>1)</a:t>
            </a:r>
            <a:r>
              <a:rPr kumimoji="1" lang="ko-KR" altLang="en-US" sz="1000" dirty="0"/>
              <a:t> 자동차에서 엔진 이상 여부를 검사하기 위해 엔진을 들어내는 것은 큰 손실 발생</a:t>
            </a:r>
            <a:endParaRPr kumimoji="1" lang="en-US" altLang="ko-KR" sz="1000" dirty="0"/>
          </a:p>
          <a:p>
            <a:pPr lvl="1">
              <a:lnSpc>
                <a:spcPct val="150000"/>
              </a:lnSpc>
            </a:pPr>
            <a:r>
              <a:rPr kumimoji="1" lang="en-US" altLang="ko-KR" sz="1000" dirty="0"/>
              <a:t>2)</a:t>
            </a:r>
            <a:r>
              <a:rPr kumimoji="1" lang="ko-KR" altLang="en-US" sz="1000" dirty="0"/>
              <a:t> 고도로 숙련된 작업자만 엔진 이상여부를 판단 할 수 있음 </a:t>
            </a:r>
            <a:endParaRPr kumimoji="1" lang="en-US" altLang="ko-KR" sz="1000" dirty="0"/>
          </a:p>
          <a:p>
            <a:pPr lvl="1">
              <a:lnSpc>
                <a:spcPct val="150000"/>
              </a:lnSpc>
            </a:pPr>
            <a:r>
              <a:rPr kumimoji="1" lang="en-US" altLang="ko-KR" sz="1000" dirty="0"/>
              <a:t>3)</a:t>
            </a:r>
            <a:r>
              <a:rPr kumimoji="1" lang="ko-KR" altLang="en-US" sz="1000" dirty="0"/>
              <a:t> 판단이 잘 못 될 경우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차량 운행에서 문제가 발생 될 수 있음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해결 방안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: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endParaRPr kumimoji="1" lang="en-US" altLang="ko-KR" sz="1200" b="1" dirty="0">
              <a:solidFill>
                <a:srgbClr val="324DF3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/>
              <a:t>1)</a:t>
            </a:r>
            <a:r>
              <a:rPr kumimoji="1" lang="ko-KR" altLang="en-US" sz="1000" dirty="0"/>
              <a:t> 자동차에서 엔진을 들어내지 않고도 엔진 이상여부를 판단 할 수 있어야 함</a:t>
            </a:r>
            <a:endParaRPr kumimoji="1" lang="en-US" altLang="ko-KR" sz="1000" dirty="0"/>
          </a:p>
          <a:p>
            <a:pPr lvl="1">
              <a:lnSpc>
                <a:spcPct val="150000"/>
              </a:lnSpc>
            </a:pPr>
            <a:r>
              <a:rPr kumimoji="1" lang="en-US" altLang="ko-KR" sz="1000" dirty="0"/>
              <a:t>2)</a:t>
            </a:r>
            <a:r>
              <a:rPr kumimoji="1" lang="ko-KR" altLang="en-US" sz="1000" dirty="0"/>
              <a:t> 객관적인 데이터로 검사가 될 수 있어야 함</a:t>
            </a:r>
            <a:endParaRPr lang="ko-Kore-KR" altLang="ko-Kore-KR" sz="10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97B0A-4659-9C4C-E9EE-365521F0F081}"/>
              </a:ext>
            </a:extLst>
          </p:cNvPr>
          <p:cNvSpPr txBox="1"/>
          <p:nvPr/>
        </p:nvSpPr>
        <p:spPr>
          <a:xfrm>
            <a:off x="481783" y="6400549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분석 목적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80A4B-4AB2-9E60-6D1C-34BE1A9F8C1A}"/>
              </a:ext>
            </a:extLst>
          </p:cNvPr>
          <p:cNvSpPr txBox="1"/>
          <p:nvPr/>
        </p:nvSpPr>
        <p:spPr>
          <a:xfrm>
            <a:off x="688261" y="6838354"/>
            <a:ext cx="5447068" cy="61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>
                <a:solidFill>
                  <a:srgbClr val="FF0000"/>
                </a:solidFill>
              </a:rPr>
              <a:t>엔진을 차량에서 들어내지 않고도 객관적인 센서 데이터로 엔진상태를 판단 할</a:t>
            </a:r>
            <a:r>
              <a:rPr kumimoji="1" lang="en-US" altLang="ko-KR" sz="1200" dirty="0">
                <a:solidFill>
                  <a:srgbClr val="FF0000"/>
                </a:solidFill>
              </a:rPr>
              <a:t> </a:t>
            </a:r>
            <a:r>
              <a:rPr kumimoji="1" lang="ko-KR" altLang="en-US" sz="1200" dirty="0">
                <a:solidFill>
                  <a:srgbClr val="FF0000"/>
                </a:solidFill>
              </a:rPr>
              <a:t>수 있는 모델 개발 </a:t>
            </a:r>
            <a:endParaRPr kumimoji="1"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741375-46F7-78DE-FC8C-C35FA84169B9}"/>
              </a:ext>
            </a:extLst>
          </p:cNvPr>
          <p:cNvSpPr txBox="1"/>
          <p:nvPr/>
        </p:nvSpPr>
        <p:spPr>
          <a:xfrm>
            <a:off x="481783" y="7760039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분석 효과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F9BE3-ECDE-B369-D653-371FCC3600BF}"/>
              </a:ext>
            </a:extLst>
          </p:cNvPr>
          <p:cNvSpPr txBox="1"/>
          <p:nvPr/>
        </p:nvSpPr>
        <p:spPr>
          <a:xfrm>
            <a:off x="688261" y="8197844"/>
            <a:ext cx="5447068" cy="89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/>
              <a:t>엔진을 차량에서 들어내지 않으므로 시간과 비용의 손실을 줄일 수 있음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/>
              <a:t>고도로 숙련된 작업자가 필요 하지 않으므로 검사에 제약이 없음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/>
              <a:t>객관적인 데이터로 자동으로 판정하므로 사람의 실수가 없음</a:t>
            </a:r>
            <a:endParaRPr kumimoji="1" lang="en-US" altLang="ko-KR" sz="1200" dirty="0"/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D6D7D869-41A9-B2DA-FB57-F642853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E20DB-3536-8553-1590-379E5BA58D4F}"/>
              </a:ext>
            </a:extLst>
          </p:cNvPr>
          <p:cNvSpPr txBox="1"/>
          <p:nvPr/>
        </p:nvSpPr>
        <p:spPr>
          <a:xfrm>
            <a:off x="1157761" y="3283779"/>
            <a:ext cx="44712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0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ko-KR" altLang="en-US" sz="1000" dirty="0">
                <a:solidFill>
                  <a:srgbClr val="FF0000"/>
                </a:solidFill>
                <a:sym typeface="Wingdings" pitchFamily="2" charset="2"/>
              </a:rPr>
              <a:t> 엔진 주변 </a:t>
            </a:r>
            <a:r>
              <a:rPr kumimoji="1" lang="en-US" altLang="ko-KR" sz="1000" dirty="0">
                <a:solidFill>
                  <a:srgbClr val="FF0000"/>
                </a:solidFill>
                <a:sym typeface="Wingdings" pitchFamily="2" charset="2"/>
              </a:rPr>
              <a:t>500</a:t>
            </a:r>
            <a:r>
              <a:rPr kumimoji="1" lang="ko-KR" altLang="en-US" sz="1000" dirty="0">
                <a:solidFill>
                  <a:srgbClr val="FF0000"/>
                </a:solidFill>
                <a:sym typeface="Wingdings" pitchFamily="2" charset="2"/>
              </a:rPr>
              <a:t>개 센서 값에 의한 엔진 이상 여부 판단 </a:t>
            </a:r>
            <a:r>
              <a:rPr kumimoji="1" lang="en-US" altLang="ko-KR" sz="1000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kumimoji="1" lang="ko-KR" altLang="en-US" sz="1000" dirty="0">
                <a:solidFill>
                  <a:srgbClr val="FF0000"/>
                </a:solidFill>
                <a:sym typeface="Wingdings" pitchFamily="2" charset="2"/>
              </a:rPr>
              <a:t>자동 검사 가능</a:t>
            </a:r>
            <a:r>
              <a:rPr kumimoji="1" lang="en-US" altLang="ko-KR" sz="1000" dirty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kumimoji="1" lang="en-US" altLang="ko-KR" sz="1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graphic">
            <a:extLst>
              <a:ext uri="{FF2B5EF4-FFF2-40B4-BE49-F238E27FC236}">
                <a16:creationId xmlns:a16="http://schemas.microsoft.com/office/drawing/2014/main" id="{BC97964C-A7D8-47DA-4881-408E7BD3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3" y="3606437"/>
            <a:ext cx="2882191" cy="216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ic">
            <a:extLst>
              <a:ext uri="{FF2B5EF4-FFF2-40B4-BE49-F238E27FC236}">
                <a16:creationId xmlns:a16="http://schemas.microsoft.com/office/drawing/2014/main" id="{E3BFD655-F824-FE5D-7FF5-DA4192B9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43" y="3588634"/>
            <a:ext cx="2839408" cy="216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3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73152B-D9DC-0598-2C12-B31807D6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3" y="1274400"/>
            <a:ext cx="5588000" cy="846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BE846-F08E-58D3-3B6C-BFDCF764069D}"/>
              </a:ext>
            </a:extLst>
          </p:cNvPr>
          <p:cNvSpPr txBox="1"/>
          <p:nvPr/>
        </p:nvSpPr>
        <p:spPr>
          <a:xfrm>
            <a:off x="695635" y="9212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324DF3"/>
                </a:solidFill>
              </a:rPr>
              <a:t>Waveform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CNN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96.94%)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DE118-184C-69DD-5D99-62B7BCB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12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B4EDE-96B8-65F0-314E-C0B2FCA6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5" y="1294461"/>
            <a:ext cx="59563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0A075E-B3DA-4CE7-3536-02666D416DC1}"/>
              </a:ext>
            </a:extLst>
          </p:cNvPr>
          <p:cNvSpPr txBox="1"/>
          <p:nvPr/>
        </p:nvSpPr>
        <p:spPr>
          <a:xfrm>
            <a:off x="777231" y="7071325"/>
            <a:ext cx="1886769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000"/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en" altLang="ko-Kore-KR" dirty="0"/>
              <a:t>Metrics</a:t>
            </a:r>
            <a:r>
              <a:rPr lang="en-US" altLang="ko-KR" dirty="0"/>
              <a:t>]</a:t>
            </a:r>
            <a:endParaRPr lang="en" altLang="ko-Kore-KR" dirty="0"/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0000"/>
                </a:solidFill>
              </a:rPr>
              <a:t>- Accuracy: </a:t>
            </a:r>
            <a:r>
              <a:rPr lang="en-US" altLang="ko-Kore-KR" dirty="0">
                <a:solidFill>
                  <a:srgbClr val="FF0000"/>
                </a:solidFill>
              </a:rPr>
              <a:t>	</a:t>
            </a:r>
            <a:r>
              <a:rPr lang="en" altLang="ko-Kore-KR" dirty="0">
                <a:solidFill>
                  <a:srgbClr val="FF0000"/>
                </a:solidFill>
              </a:rPr>
              <a:t>96.94%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Precision: 	100.0%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Recall: 		80.0</a:t>
            </a:r>
            <a:r>
              <a:rPr lang="en-US" altLang="ko-KR" dirty="0"/>
              <a:t>0</a:t>
            </a:r>
            <a:r>
              <a:rPr lang="en" altLang="ko-Kore-KR" dirty="0"/>
              <a:t>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F1 Score: 	88.89%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AUC: 		100.0%</a:t>
            </a:r>
            <a:endParaRPr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864EE9-EB94-4753-A8AD-10C9B353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00" y="7110576"/>
            <a:ext cx="3852112" cy="141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40C4E-888D-C3AF-07B3-2B29521FD8EA}"/>
              </a:ext>
            </a:extLst>
          </p:cNvPr>
          <p:cNvSpPr txBox="1"/>
          <p:nvPr/>
        </p:nvSpPr>
        <p:spPr>
          <a:xfrm>
            <a:off x="695635" y="9212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324DF3"/>
                </a:solidFill>
              </a:rPr>
              <a:t>Waveform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CNN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96.94%)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DBF91CF-8239-9512-F214-AE586C3C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372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013025-DF1F-C678-6F97-1DDA9927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5EFA0-93BF-BB34-71B4-2B5E4F85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122"/>
            <a:ext cx="6858000" cy="630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3A71C-382D-C01B-2315-3376835F8604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완료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60CBD-0DEB-1859-BB18-175E4B0F6789}"/>
              </a:ext>
            </a:extLst>
          </p:cNvPr>
          <p:cNvSpPr txBox="1"/>
          <p:nvPr/>
        </p:nvSpPr>
        <p:spPr>
          <a:xfrm>
            <a:off x="695635" y="9212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학습 결과 요약은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2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페이지 참조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5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587E8-C178-0390-5B39-54EE5F44BDDA}"/>
              </a:ext>
            </a:extLst>
          </p:cNvPr>
          <p:cNvSpPr txBox="1"/>
          <p:nvPr/>
        </p:nvSpPr>
        <p:spPr>
          <a:xfrm>
            <a:off x="695635" y="1144431"/>
            <a:ext cx="115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결과 요약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9C926-2E24-3957-2D9A-8EFA52BAEB84}"/>
              </a:ext>
            </a:extLst>
          </p:cNvPr>
          <p:cNvSpPr txBox="1"/>
          <p:nvPr/>
        </p:nvSpPr>
        <p:spPr>
          <a:xfrm>
            <a:off x="753235" y="1452371"/>
            <a:ext cx="5179566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베스트 모델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CNN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(Convolutional Neural Network)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베스트 모델 정확도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97.4%</a:t>
            </a:r>
            <a:endParaRPr kumimoji="1" lang="ko-Kore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50B41-FC70-0C83-220D-81249DE277FB}"/>
              </a:ext>
            </a:extLst>
          </p:cNvPr>
          <p:cNvSpPr txBox="1"/>
          <p:nvPr/>
        </p:nvSpPr>
        <p:spPr>
          <a:xfrm>
            <a:off x="695635" y="2545390"/>
            <a:ext cx="328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 b="1">
                <a:solidFill>
                  <a:srgbClr val="324DF3"/>
                </a:solidFill>
              </a:defRPr>
            </a:lvl1pPr>
          </a:lstStyle>
          <a:p>
            <a:pPr marL="171450" indent="-171450">
              <a:buFont typeface="Wingdings" pitchFamily="2" charset="2"/>
              <a:buChar char="q"/>
            </a:pPr>
            <a:r>
              <a:rPr lang="ko-KR" altLang="en-US" dirty="0" err="1"/>
              <a:t>모델별</a:t>
            </a:r>
            <a:r>
              <a:rPr lang="ko-KR" altLang="en-US" dirty="0"/>
              <a:t> 평가 결과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12501-82F9-9824-3994-CFCD3E7C8447}"/>
              </a:ext>
            </a:extLst>
          </p:cNvPr>
          <p:cNvSpPr txBox="1"/>
          <p:nvPr/>
        </p:nvSpPr>
        <p:spPr>
          <a:xfrm>
            <a:off x="710035" y="6378095"/>
            <a:ext cx="328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실제 공정에 적용 방법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340D1-5676-28AD-77B2-4969AFEF70D7}"/>
              </a:ext>
            </a:extLst>
          </p:cNvPr>
          <p:cNvSpPr txBox="1"/>
          <p:nvPr/>
        </p:nvSpPr>
        <p:spPr>
          <a:xfrm>
            <a:off x="774835" y="6706964"/>
            <a:ext cx="5179566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자동 검사를 초기에 </a:t>
            </a:r>
            <a:r>
              <a:rPr kumimoji="1" lang="en-US" altLang="ko-KR" sz="1000" dirty="0"/>
              <a:t>100%</a:t>
            </a:r>
            <a:r>
              <a:rPr kumimoji="1" lang="ko-KR" altLang="en-US" sz="1000" dirty="0"/>
              <a:t> 신뢰할 수 없기 때문에 기존 검사자와 검사를 병행하며 모델을 개선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점차 검사자의 검사 비율을 줄여가는 방식으로 공정에 적용 가능</a:t>
            </a:r>
            <a:endParaRPr kumimoji="1" lang="en-US" altLang="ko-KR" sz="1000" dirty="0"/>
          </a:p>
        </p:txBody>
      </p:sp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FD052B14-BFCB-387E-6AE0-7B6F6E49F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09728"/>
              </p:ext>
            </p:extLst>
          </p:nvPr>
        </p:nvGraphicFramePr>
        <p:xfrm>
          <a:off x="529723" y="7829687"/>
          <a:ext cx="6141600" cy="962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C99F03A-CCD9-6E96-A8EE-A8FD16FC3943}"/>
              </a:ext>
            </a:extLst>
          </p:cNvPr>
          <p:cNvSpPr txBox="1"/>
          <p:nvPr/>
        </p:nvSpPr>
        <p:spPr>
          <a:xfrm>
            <a:off x="479323" y="46457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학습 결과</a:t>
            </a:r>
            <a:endParaRPr kumimoji="1" lang="ko-Kore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8904B2-F7E8-16E7-AC4A-DA5245FB148A}"/>
              </a:ext>
            </a:extLst>
          </p:cNvPr>
          <p:cNvSpPr txBox="1"/>
          <p:nvPr/>
        </p:nvSpPr>
        <p:spPr>
          <a:xfrm>
            <a:off x="498290" y="7609366"/>
            <a:ext cx="1650254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dirty="0">
                <a:highlight>
                  <a:srgbClr val="FFFF00"/>
                </a:highlight>
              </a:rPr>
              <a:t>[</a:t>
            </a:r>
            <a:r>
              <a:rPr kumimoji="1" lang="ko-KR" altLang="en-US" sz="1000" dirty="0">
                <a:highlight>
                  <a:srgbClr val="FFFF00"/>
                </a:highlight>
              </a:rPr>
              <a:t>실제 공정 적용 예시</a:t>
            </a:r>
            <a:r>
              <a:rPr kumimoji="1" lang="en-US" altLang="ko-KR" sz="1000" dirty="0">
                <a:highlight>
                  <a:srgbClr val="FFFF00"/>
                </a:highlight>
              </a:rPr>
              <a:t>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0E472-07E6-5EBF-5A97-0CBEC31FAE88}"/>
              </a:ext>
            </a:extLst>
          </p:cNvPr>
          <p:cNvSpPr txBox="1"/>
          <p:nvPr/>
        </p:nvSpPr>
        <p:spPr>
          <a:xfrm>
            <a:off x="753234" y="4887359"/>
            <a:ext cx="5568365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000" dirty="0"/>
              <a:t>CNN 모델은 주로 이미지나 지역적 패턴이 있는 데이터를 학습 및 예측할 때 사용되는 모델로, 분석 대상인 데이터셋도 인접 하는 센서 값과 함께 패턴을 이루는 특성이 있기 때문에 CNN 모델에서 효과적으로 학습 되는 것으로 보임</a:t>
            </a:r>
            <a:endParaRPr kumimoji="1" lang="en-US" altLang="ko-KR" sz="1000" dirty="0"/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047078B5-1B56-9C66-117A-2EBA819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25B0B4D-92D1-405B-C3B7-B14BC49181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955"/>
          <a:stretch/>
        </p:blipFill>
        <p:spPr bwMode="auto">
          <a:xfrm>
            <a:off x="774835" y="2901317"/>
            <a:ext cx="5565775" cy="1844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920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271D46-A7B9-E2FF-A953-67B9CF253466}"/>
              </a:ext>
            </a:extLst>
          </p:cNvPr>
          <p:cNvSpPr txBox="1"/>
          <p:nvPr/>
        </p:nvSpPr>
        <p:spPr>
          <a:xfrm>
            <a:off x="444912" y="2902728"/>
            <a:ext cx="3271682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데이터셋 구조 및 개수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8D8FB-5A35-A26C-E9BF-B52E92873E94}"/>
              </a:ext>
            </a:extLst>
          </p:cNvPr>
          <p:cNvSpPr txBox="1"/>
          <p:nvPr/>
        </p:nvSpPr>
        <p:spPr>
          <a:xfrm>
            <a:off x="719698" y="1009806"/>
            <a:ext cx="5921733" cy="117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사용 언어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Python3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사용 패키지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numpy</a:t>
            </a:r>
            <a:r>
              <a:rPr kumimoji="1" lang="en-US" altLang="ko-KR" sz="1200" dirty="0"/>
              <a:t>, pandas, matplotlib, seaborn,  </a:t>
            </a:r>
            <a:r>
              <a:rPr kumimoji="1" lang="en-US" altLang="ko-KR" sz="1200" dirty="0" err="1"/>
              <a:t>sklearn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tensorflow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xgboost</a:t>
            </a:r>
            <a:r>
              <a:rPr kumimoji="1" lang="en-US" altLang="ko-KR" sz="1200" dirty="0"/>
              <a:t>, 			</a:t>
            </a:r>
            <a:r>
              <a:rPr kumimoji="1" lang="en-US" altLang="ko-KR" sz="1200" dirty="0" err="1"/>
              <a:t>lightgbm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catboost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분석 환경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[CPU] Apple M2, [RAM] 8GB, [GPU] T4 (</a:t>
            </a:r>
            <a:r>
              <a:rPr kumimoji="1" lang="en-US" altLang="ko-KR" sz="1200" dirty="0" err="1"/>
              <a:t>colab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1357D-6DB6-D1A0-CC6E-4CCEA770B2C4}"/>
              </a:ext>
            </a:extLst>
          </p:cNvPr>
          <p:cNvSpPr txBox="1"/>
          <p:nvPr/>
        </p:nvSpPr>
        <p:spPr>
          <a:xfrm>
            <a:off x="665619" y="3455872"/>
            <a:ext cx="5809125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형태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ARFF </a:t>
            </a:r>
            <a:r>
              <a:rPr kumimoji="1" lang="ko-KR" altLang="en-US" sz="1200" dirty="0"/>
              <a:t>파일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정형 데이터</a:t>
            </a:r>
            <a:r>
              <a:rPr kumimoji="1"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수집 장소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Ford </a:t>
            </a:r>
            <a:r>
              <a:rPr kumimoji="1" lang="ko-KR" altLang="en-US" sz="1200" dirty="0"/>
              <a:t>자동차 제조사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데이터 분류 대회 오픈 데이터셋</a:t>
            </a:r>
            <a:r>
              <a:rPr kumimoji="1"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개수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4,921</a:t>
            </a:r>
            <a:r>
              <a:rPr kumimoji="1" lang="ko-KR" altLang="en-US" sz="1200" dirty="0"/>
              <a:t>개 </a:t>
            </a:r>
            <a:r>
              <a:rPr kumimoji="1" lang="en-US" altLang="ko-KR" sz="1200" dirty="0"/>
              <a:t>(train : 3,601</a:t>
            </a:r>
            <a:r>
              <a:rPr kumimoji="1" lang="ko-KR" altLang="en-US" sz="1200" dirty="0"/>
              <a:t>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test : 1,320</a:t>
            </a:r>
            <a:r>
              <a:rPr kumimoji="1" lang="ko-KR" altLang="en-US" sz="1200" dirty="0"/>
              <a:t>개</a:t>
            </a:r>
            <a:r>
              <a:rPr kumimoji="1"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용량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30MB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Features </a:t>
            </a:r>
            <a:r>
              <a:rPr kumimoji="1" lang="en-US" altLang="ko-KR" sz="1200" dirty="0"/>
              <a:t>:	</a:t>
            </a:r>
            <a:r>
              <a:rPr kumimoji="1" lang="ko-KR" altLang="en-US" sz="1200" dirty="0"/>
              <a:t>센서 </a:t>
            </a:r>
            <a:r>
              <a:rPr kumimoji="1" lang="en-US" altLang="ko-KR" sz="1200" dirty="0"/>
              <a:t>500</a:t>
            </a:r>
            <a:r>
              <a:rPr kumimoji="1" lang="ko-KR" altLang="en-US" sz="1200" dirty="0"/>
              <a:t>개의 측정 값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소음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압력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진동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온도 등</a:t>
            </a:r>
            <a:r>
              <a:rPr kumimoji="1"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Class </a:t>
            </a:r>
            <a:r>
              <a:rPr kumimoji="1" lang="en-US" altLang="ko-KR" sz="1200" dirty="0"/>
              <a:t>: 	</a:t>
            </a:r>
            <a:r>
              <a:rPr kumimoji="1" lang="ko-KR" altLang="en-US" sz="1200" dirty="0"/>
              <a:t>비정상</a:t>
            </a:r>
            <a:r>
              <a:rPr kumimoji="1" lang="en-US" altLang="ko-KR" sz="1200" dirty="0"/>
              <a:t>(0),</a:t>
            </a:r>
            <a:r>
              <a:rPr kumimoji="1" lang="ko-KR" altLang="en-US" sz="1200" dirty="0"/>
              <a:t> 정상</a:t>
            </a:r>
            <a:r>
              <a:rPr kumimoji="1" lang="en-US" altLang="ko-KR" sz="1200" dirty="0"/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1DC2A-2252-E9D1-B109-96A899F019C5}"/>
              </a:ext>
            </a:extLst>
          </p:cNvPr>
          <p:cNvSpPr txBox="1"/>
          <p:nvPr/>
        </p:nvSpPr>
        <p:spPr>
          <a:xfrm>
            <a:off x="479323" y="46457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분석 환경</a:t>
            </a:r>
            <a:endParaRPr kumimoji="1" lang="ko-Kore-KR" altLang="en-US" sz="16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D669804-1886-00D9-7FC3-60D85DAD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DB6E3-7BA2-24CA-3D04-7E62053F4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7" y="5363744"/>
            <a:ext cx="3566423" cy="1758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F8237-C759-FBBD-C66C-6029C65FBA68}"/>
              </a:ext>
            </a:extLst>
          </p:cNvPr>
          <p:cNvSpPr txBox="1"/>
          <p:nvPr/>
        </p:nvSpPr>
        <p:spPr>
          <a:xfrm>
            <a:off x="735931" y="7376774"/>
            <a:ext cx="2389943" cy="9891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0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" altLang="ko-Kore-KR" dirty="0"/>
              <a:t>train_df_0_class : 1846</a:t>
            </a:r>
          </a:p>
          <a:p>
            <a:r>
              <a:rPr lang="en" altLang="ko-Kore-KR" dirty="0"/>
              <a:t>train_df_1_class : 1755</a:t>
            </a:r>
          </a:p>
          <a:p>
            <a:r>
              <a:rPr lang="en" altLang="ko-Kore-KR" dirty="0"/>
              <a:t>test_df_0_class : 681</a:t>
            </a:r>
          </a:p>
          <a:p>
            <a:r>
              <a:rPr lang="en" altLang="ko-Kore-KR" dirty="0"/>
              <a:t>test_df_1_class : 639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C186D-F195-45CE-9688-9D6ABFC9CDDB}"/>
              </a:ext>
            </a:extLst>
          </p:cNvPr>
          <p:cNvSpPr txBox="1"/>
          <p:nvPr/>
        </p:nvSpPr>
        <p:spPr>
          <a:xfrm>
            <a:off x="3292642" y="7591396"/>
            <a:ext cx="2041358" cy="759760"/>
          </a:xfrm>
          <a:custGeom>
            <a:avLst/>
            <a:gdLst>
              <a:gd name="connsiteX0" fmla="*/ 0 w 2041358"/>
              <a:gd name="connsiteY0" fmla="*/ 0 h 759760"/>
              <a:gd name="connsiteX1" fmla="*/ 2041358 w 2041358"/>
              <a:gd name="connsiteY1" fmla="*/ 0 h 759760"/>
              <a:gd name="connsiteX2" fmla="*/ 2041358 w 2041358"/>
              <a:gd name="connsiteY2" fmla="*/ 759760 h 759760"/>
              <a:gd name="connsiteX3" fmla="*/ 0 w 2041358"/>
              <a:gd name="connsiteY3" fmla="*/ 759760 h 759760"/>
              <a:gd name="connsiteX4" fmla="*/ 0 w 2041358"/>
              <a:gd name="connsiteY4" fmla="*/ 0 h 7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1358" h="759760" fill="none" extrusionOk="0">
                <a:moveTo>
                  <a:pt x="0" y="0"/>
                </a:moveTo>
                <a:cubicBezTo>
                  <a:pt x="735200" y="-49533"/>
                  <a:pt x="1590580" y="-14809"/>
                  <a:pt x="2041358" y="0"/>
                </a:cubicBezTo>
                <a:cubicBezTo>
                  <a:pt x="1981391" y="100599"/>
                  <a:pt x="2097181" y="418537"/>
                  <a:pt x="2041358" y="759760"/>
                </a:cubicBezTo>
                <a:cubicBezTo>
                  <a:pt x="1686571" y="711529"/>
                  <a:pt x="470904" y="844215"/>
                  <a:pt x="0" y="759760"/>
                </a:cubicBezTo>
                <a:cubicBezTo>
                  <a:pt x="27005" y="644216"/>
                  <a:pt x="-63138" y="320020"/>
                  <a:pt x="0" y="0"/>
                </a:cubicBezTo>
                <a:close/>
              </a:path>
              <a:path w="2041358" h="759760" stroke="0" extrusionOk="0">
                <a:moveTo>
                  <a:pt x="0" y="0"/>
                </a:moveTo>
                <a:cubicBezTo>
                  <a:pt x="921134" y="118645"/>
                  <a:pt x="1128320" y="116012"/>
                  <a:pt x="2041358" y="0"/>
                </a:cubicBezTo>
                <a:cubicBezTo>
                  <a:pt x="2088752" y="183108"/>
                  <a:pt x="1989931" y="515963"/>
                  <a:pt x="2041358" y="759760"/>
                </a:cubicBezTo>
                <a:cubicBezTo>
                  <a:pt x="1687040" y="894360"/>
                  <a:pt x="434497" y="602564"/>
                  <a:pt x="0" y="759760"/>
                </a:cubicBezTo>
                <a:cubicBezTo>
                  <a:pt x="-45596" y="648003"/>
                  <a:pt x="9359" y="122285"/>
                  <a:pt x="0" y="0"/>
                </a:cubicBezTo>
                <a:close/>
              </a:path>
            </a:pathLst>
          </a:custGeom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solidFill>
                  <a:srgbClr val="FF0000"/>
                </a:solidFill>
              </a:rPr>
              <a:t>비정상 </a:t>
            </a:r>
            <a:r>
              <a:rPr kumimoji="1" lang="en-US" altLang="ko-KR" sz="1000" dirty="0">
                <a:solidFill>
                  <a:srgbClr val="FF0000"/>
                </a:solidFill>
              </a:rPr>
              <a:t>:</a:t>
            </a:r>
            <a:r>
              <a:rPr kumimoji="1" lang="ko-KR" altLang="en-US" sz="1000" dirty="0">
                <a:solidFill>
                  <a:srgbClr val="FF0000"/>
                </a:solidFill>
              </a:rPr>
              <a:t> </a:t>
            </a:r>
            <a:r>
              <a:rPr kumimoji="1" lang="en-US" altLang="ko-KR" sz="1000" dirty="0">
                <a:solidFill>
                  <a:srgbClr val="FF0000"/>
                </a:solidFill>
              </a:rPr>
              <a:t>class_0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solidFill>
                  <a:srgbClr val="324DF3"/>
                </a:solidFill>
              </a:rPr>
              <a:t>정상 </a:t>
            </a:r>
            <a:r>
              <a:rPr kumimoji="1" lang="en-US" altLang="ko-KR" sz="1000" dirty="0">
                <a:solidFill>
                  <a:srgbClr val="324DF3"/>
                </a:solidFill>
              </a:rPr>
              <a:t>: class_1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000" dirty="0">
                <a:solidFill>
                  <a:srgbClr val="324DF3"/>
                </a:solidFill>
                <a:sym typeface="Wingdings" pitchFamily="2" charset="2"/>
              </a:rPr>
              <a:t> </a:t>
            </a:r>
            <a:r>
              <a:rPr kumimoji="1" lang="ko-KR" altLang="en-US" sz="1000" dirty="0">
                <a:solidFill>
                  <a:srgbClr val="324DF3"/>
                </a:solidFill>
                <a:sym typeface="Wingdings" pitchFamily="2" charset="2"/>
              </a:rPr>
              <a:t>클래스 빈도의 균형은 맞음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0118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ACEA1B-B842-0FED-7EB6-B59856CD7ED3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324DF3"/>
                </a:solidFill>
              </a:rPr>
              <a:t>0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과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1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클래스 각 샘플의 센서 값 분포 비교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(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각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3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개 샘플 비교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E15F4-B266-4693-0717-54D15CFA9E0E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20F84669-FA64-170E-B32F-10427697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D389C47-A9D5-BB26-DA55-B75F9EB1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92" y="1299210"/>
            <a:ext cx="5731510" cy="7307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6896C-838A-3CB9-BBEA-D71DE44B3264}"/>
              </a:ext>
            </a:extLst>
          </p:cNvPr>
          <p:cNvSpPr txBox="1"/>
          <p:nvPr/>
        </p:nvSpPr>
        <p:spPr>
          <a:xfrm>
            <a:off x="945579" y="8777130"/>
            <a:ext cx="5149916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solidFill>
                  <a:srgbClr val="324DF3"/>
                </a:solidFill>
              </a:rPr>
              <a:t>클래스별 센서 값에 차이가 나타남 </a:t>
            </a:r>
            <a:r>
              <a:rPr kumimoji="1" lang="en-US" altLang="ko-KR" sz="1000" dirty="0">
                <a:solidFill>
                  <a:srgbClr val="324DF3"/>
                </a:solidFill>
              </a:rPr>
              <a:t>-&gt;</a:t>
            </a:r>
            <a:r>
              <a:rPr kumimoji="1" lang="ko-KR" altLang="en-US" sz="1000" dirty="0">
                <a:solidFill>
                  <a:srgbClr val="324DF3"/>
                </a:solidFill>
              </a:rPr>
              <a:t> 모델 학습 가능</a:t>
            </a:r>
            <a:endParaRPr kumimoji="1" lang="en-US" altLang="ko-KR" sz="1000" dirty="0">
              <a:solidFill>
                <a:srgbClr val="324D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2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 err="1">
                <a:solidFill>
                  <a:srgbClr val="324DF3"/>
                </a:solidFill>
              </a:rPr>
              <a:t>센서별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클래스 평균 값 분포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77F4A-F33F-0A0B-29CC-49F9D6E375AA}"/>
              </a:ext>
            </a:extLst>
          </p:cNvPr>
          <p:cNvSpPr txBox="1"/>
          <p:nvPr/>
        </p:nvSpPr>
        <p:spPr>
          <a:xfrm>
            <a:off x="833284" y="7743242"/>
            <a:ext cx="5149916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후반부 센서 </a:t>
            </a:r>
            <a:r>
              <a:rPr kumimoji="1" lang="en-US" altLang="ko-KR" sz="1000" dirty="0"/>
              <a:t>(s403~)</a:t>
            </a:r>
            <a:r>
              <a:rPr kumimoji="1" lang="ko-KR" altLang="en-US" sz="1000" dirty="0"/>
              <a:t>에서 클래스에 따라 센서 값이 양수와 음수로 구분 됨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solidFill>
                  <a:srgbClr val="324DF3"/>
                </a:solidFill>
              </a:rPr>
              <a:t>후반부 센서만 학습시켜볼 필요 있음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00FE-1C8D-246D-EECF-A425F7C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16" name="그림 1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35AD7373-C188-43D8-27AB-966FF59B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4" y="1349808"/>
            <a:ext cx="5731510" cy="4207510"/>
          </a:xfrm>
          <a:prstGeom prst="rect">
            <a:avLst/>
          </a:prstGeom>
        </p:spPr>
      </p:pic>
      <p:pic>
        <p:nvPicPr>
          <p:cNvPr id="17" name="그림 16" descr="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C9DF4DD3-9DCA-3B80-89D5-9E0FF4F7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49" y="5711567"/>
            <a:ext cx="3453765" cy="164401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B34FCC-6550-D713-DEFE-B33F0F6E1BF6}"/>
              </a:ext>
            </a:extLst>
          </p:cNvPr>
          <p:cNvSpPr/>
          <p:nvPr/>
        </p:nvSpPr>
        <p:spPr>
          <a:xfrm>
            <a:off x="5118752" y="4142673"/>
            <a:ext cx="1056640" cy="11322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9D3B58F-D51D-6893-4522-06E1A684E7E2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5400000">
            <a:off x="4897208" y="4961702"/>
            <a:ext cx="436689" cy="1063040"/>
          </a:xfrm>
          <a:prstGeom prst="curvedConnector3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5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샘플들의 전체 센서 값 평균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00FE-1C8D-246D-EECF-A425F7C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B927F5-A3B1-1581-11E5-9461A1D1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45" y="4293531"/>
            <a:ext cx="5161129" cy="2072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0852B2-077B-312C-6129-43B1F1B3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46" y="6481707"/>
            <a:ext cx="5161128" cy="20729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E461C1-5F79-7007-9289-8347FC24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1280589"/>
            <a:ext cx="5816600" cy="29591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B74733-913B-F0AC-C798-FA71C784921B}"/>
              </a:ext>
            </a:extLst>
          </p:cNvPr>
          <p:cNvSpPr/>
          <p:nvPr/>
        </p:nvSpPr>
        <p:spPr>
          <a:xfrm>
            <a:off x="1429068" y="5666674"/>
            <a:ext cx="3798828" cy="440360"/>
          </a:xfrm>
          <a:custGeom>
            <a:avLst/>
            <a:gdLst>
              <a:gd name="connsiteX0" fmla="*/ 0 w 3798828"/>
              <a:gd name="connsiteY0" fmla="*/ 0 h 440360"/>
              <a:gd name="connsiteX1" fmla="*/ 709115 w 3798828"/>
              <a:gd name="connsiteY1" fmla="*/ 0 h 440360"/>
              <a:gd name="connsiteX2" fmla="*/ 1342253 w 3798828"/>
              <a:gd name="connsiteY2" fmla="*/ 0 h 440360"/>
              <a:gd name="connsiteX3" fmla="*/ 1899414 w 3798828"/>
              <a:gd name="connsiteY3" fmla="*/ 0 h 440360"/>
              <a:gd name="connsiteX4" fmla="*/ 2532552 w 3798828"/>
              <a:gd name="connsiteY4" fmla="*/ 0 h 440360"/>
              <a:gd name="connsiteX5" fmla="*/ 3241667 w 3798828"/>
              <a:gd name="connsiteY5" fmla="*/ 0 h 440360"/>
              <a:gd name="connsiteX6" fmla="*/ 3798828 w 3798828"/>
              <a:gd name="connsiteY6" fmla="*/ 0 h 440360"/>
              <a:gd name="connsiteX7" fmla="*/ 3798828 w 3798828"/>
              <a:gd name="connsiteY7" fmla="*/ 440360 h 440360"/>
              <a:gd name="connsiteX8" fmla="*/ 3279655 w 3798828"/>
              <a:gd name="connsiteY8" fmla="*/ 440360 h 440360"/>
              <a:gd name="connsiteX9" fmla="*/ 2760482 w 3798828"/>
              <a:gd name="connsiteY9" fmla="*/ 440360 h 440360"/>
              <a:gd name="connsiteX10" fmla="*/ 2165332 w 3798828"/>
              <a:gd name="connsiteY10" fmla="*/ 440360 h 440360"/>
              <a:gd name="connsiteX11" fmla="*/ 1570182 w 3798828"/>
              <a:gd name="connsiteY11" fmla="*/ 440360 h 440360"/>
              <a:gd name="connsiteX12" fmla="*/ 899056 w 3798828"/>
              <a:gd name="connsiteY12" fmla="*/ 440360 h 440360"/>
              <a:gd name="connsiteX13" fmla="*/ 0 w 3798828"/>
              <a:gd name="connsiteY13" fmla="*/ 440360 h 440360"/>
              <a:gd name="connsiteX14" fmla="*/ 0 w 3798828"/>
              <a:gd name="connsiteY14" fmla="*/ 0 h 44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98828" h="440360" extrusionOk="0">
                <a:moveTo>
                  <a:pt x="0" y="0"/>
                </a:moveTo>
                <a:cubicBezTo>
                  <a:pt x="344139" y="-6499"/>
                  <a:pt x="419672" y="-30983"/>
                  <a:pt x="709115" y="0"/>
                </a:cubicBezTo>
                <a:cubicBezTo>
                  <a:pt x="998559" y="30983"/>
                  <a:pt x="1040006" y="28396"/>
                  <a:pt x="1342253" y="0"/>
                </a:cubicBezTo>
                <a:cubicBezTo>
                  <a:pt x="1644500" y="-28396"/>
                  <a:pt x="1653877" y="-25947"/>
                  <a:pt x="1899414" y="0"/>
                </a:cubicBezTo>
                <a:cubicBezTo>
                  <a:pt x="2144951" y="25947"/>
                  <a:pt x="2291627" y="10673"/>
                  <a:pt x="2532552" y="0"/>
                </a:cubicBezTo>
                <a:cubicBezTo>
                  <a:pt x="2773477" y="-10673"/>
                  <a:pt x="2929640" y="-14731"/>
                  <a:pt x="3241667" y="0"/>
                </a:cubicBezTo>
                <a:cubicBezTo>
                  <a:pt x="3553694" y="14731"/>
                  <a:pt x="3653940" y="11539"/>
                  <a:pt x="3798828" y="0"/>
                </a:cubicBezTo>
                <a:cubicBezTo>
                  <a:pt x="3802560" y="116515"/>
                  <a:pt x="3794208" y="236197"/>
                  <a:pt x="3798828" y="440360"/>
                </a:cubicBezTo>
                <a:cubicBezTo>
                  <a:pt x="3636652" y="424981"/>
                  <a:pt x="3401010" y="442923"/>
                  <a:pt x="3279655" y="440360"/>
                </a:cubicBezTo>
                <a:cubicBezTo>
                  <a:pt x="3158300" y="437797"/>
                  <a:pt x="2962407" y="433300"/>
                  <a:pt x="2760482" y="440360"/>
                </a:cubicBezTo>
                <a:cubicBezTo>
                  <a:pt x="2558557" y="447420"/>
                  <a:pt x="2426449" y="426463"/>
                  <a:pt x="2165332" y="440360"/>
                </a:cubicBezTo>
                <a:cubicBezTo>
                  <a:pt x="1904215" y="454258"/>
                  <a:pt x="1771621" y="437376"/>
                  <a:pt x="1570182" y="440360"/>
                </a:cubicBezTo>
                <a:cubicBezTo>
                  <a:pt x="1368743" y="443345"/>
                  <a:pt x="1213304" y="440465"/>
                  <a:pt x="899056" y="440360"/>
                </a:cubicBezTo>
                <a:cubicBezTo>
                  <a:pt x="584808" y="440255"/>
                  <a:pt x="275486" y="475605"/>
                  <a:pt x="0" y="440360"/>
                </a:cubicBezTo>
                <a:cubicBezTo>
                  <a:pt x="2471" y="267978"/>
                  <a:pt x="-15613" y="115488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0492D3-B001-261E-75BB-2FA6F5AD56B8}"/>
              </a:ext>
            </a:extLst>
          </p:cNvPr>
          <p:cNvSpPr/>
          <p:nvPr/>
        </p:nvSpPr>
        <p:spPr>
          <a:xfrm>
            <a:off x="1926373" y="6674241"/>
            <a:ext cx="528069" cy="280011"/>
          </a:xfrm>
          <a:custGeom>
            <a:avLst/>
            <a:gdLst>
              <a:gd name="connsiteX0" fmla="*/ 0 w 528069"/>
              <a:gd name="connsiteY0" fmla="*/ 0 h 280011"/>
              <a:gd name="connsiteX1" fmla="*/ 528069 w 528069"/>
              <a:gd name="connsiteY1" fmla="*/ 0 h 280011"/>
              <a:gd name="connsiteX2" fmla="*/ 528069 w 528069"/>
              <a:gd name="connsiteY2" fmla="*/ 280011 h 280011"/>
              <a:gd name="connsiteX3" fmla="*/ 0 w 528069"/>
              <a:gd name="connsiteY3" fmla="*/ 280011 h 280011"/>
              <a:gd name="connsiteX4" fmla="*/ 0 w 528069"/>
              <a:gd name="connsiteY4" fmla="*/ 0 h 28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069" h="280011" extrusionOk="0">
                <a:moveTo>
                  <a:pt x="0" y="0"/>
                </a:moveTo>
                <a:cubicBezTo>
                  <a:pt x="167692" y="-5368"/>
                  <a:pt x="415161" y="-1717"/>
                  <a:pt x="528069" y="0"/>
                </a:cubicBezTo>
                <a:cubicBezTo>
                  <a:pt x="514265" y="66476"/>
                  <a:pt x="541620" y="161946"/>
                  <a:pt x="528069" y="280011"/>
                </a:cubicBezTo>
                <a:cubicBezTo>
                  <a:pt x="342027" y="259187"/>
                  <a:pt x="187444" y="279964"/>
                  <a:pt x="0" y="280011"/>
                </a:cubicBezTo>
                <a:cubicBezTo>
                  <a:pt x="-6431" y="189149"/>
                  <a:pt x="8907" y="89684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C9B25B-5A48-6567-451B-245279BD3778}"/>
              </a:ext>
            </a:extLst>
          </p:cNvPr>
          <p:cNvSpPr/>
          <p:nvPr/>
        </p:nvSpPr>
        <p:spPr>
          <a:xfrm>
            <a:off x="1942416" y="7813224"/>
            <a:ext cx="528069" cy="440439"/>
          </a:xfrm>
          <a:custGeom>
            <a:avLst/>
            <a:gdLst>
              <a:gd name="connsiteX0" fmla="*/ 0 w 528069"/>
              <a:gd name="connsiteY0" fmla="*/ 0 h 440439"/>
              <a:gd name="connsiteX1" fmla="*/ 528069 w 528069"/>
              <a:gd name="connsiteY1" fmla="*/ 0 h 440439"/>
              <a:gd name="connsiteX2" fmla="*/ 528069 w 528069"/>
              <a:gd name="connsiteY2" fmla="*/ 440439 h 440439"/>
              <a:gd name="connsiteX3" fmla="*/ 0 w 528069"/>
              <a:gd name="connsiteY3" fmla="*/ 440439 h 440439"/>
              <a:gd name="connsiteX4" fmla="*/ 0 w 528069"/>
              <a:gd name="connsiteY4" fmla="*/ 0 h 44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069" h="440439" extrusionOk="0">
                <a:moveTo>
                  <a:pt x="0" y="0"/>
                </a:moveTo>
                <a:cubicBezTo>
                  <a:pt x="167692" y="-5368"/>
                  <a:pt x="415161" y="-1717"/>
                  <a:pt x="528069" y="0"/>
                </a:cubicBezTo>
                <a:cubicBezTo>
                  <a:pt x="513902" y="97799"/>
                  <a:pt x="545312" y="276441"/>
                  <a:pt x="528069" y="440439"/>
                </a:cubicBezTo>
                <a:cubicBezTo>
                  <a:pt x="342027" y="419615"/>
                  <a:pt x="187444" y="440392"/>
                  <a:pt x="0" y="440439"/>
                </a:cubicBezTo>
                <a:cubicBezTo>
                  <a:pt x="3175" y="251997"/>
                  <a:pt x="-11887" y="179741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13637-3FBA-D7E3-1295-C3579FC4DE07}"/>
              </a:ext>
            </a:extLst>
          </p:cNvPr>
          <p:cNvSpPr txBox="1"/>
          <p:nvPr/>
        </p:nvSpPr>
        <p:spPr>
          <a:xfrm>
            <a:off x="833284" y="8553363"/>
            <a:ext cx="5149916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0</a:t>
            </a:r>
            <a:r>
              <a:rPr kumimoji="1" lang="ko-KR" altLang="en-US" sz="1000" dirty="0"/>
              <a:t>클래스 데이터에 노이즈 샘플이 있음 </a:t>
            </a:r>
            <a:r>
              <a:rPr kumimoji="1" lang="en-US" altLang="ko-KR" sz="1000" dirty="0"/>
              <a:t>(red box </a:t>
            </a:r>
            <a:r>
              <a:rPr kumimoji="1" lang="ko-KR" altLang="en-US" sz="1000" dirty="0"/>
              <a:t>부분</a:t>
            </a:r>
            <a:r>
              <a:rPr kumimoji="1"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solidFill>
                  <a:srgbClr val="324DF3"/>
                </a:solidFill>
              </a:rPr>
              <a:t>노이즈 샘플 제거 후 학습시켜볼 필요 있음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 err="1">
                <a:solidFill>
                  <a:srgbClr val="324DF3"/>
                </a:solidFill>
              </a:rPr>
              <a:t>센서별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클래스 평균 값 분포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00FE-1C8D-246D-EECF-A425F7C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953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 err="1">
                <a:solidFill>
                  <a:srgbClr val="324DF3"/>
                </a:solidFill>
              </a:rPr>
              <a:t>센서별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클래스 평균 값 분포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00FE-1C8D-246D-EECF-A425F7C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691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1521</TotalTime>
  <Words>1248</Words>
  <Application>Microsoft Macintosh PowerPoint</Application>
  <PresentationFormat>A4 용지(210x297mm)</PresentationFormat>
  <Paragraphs>171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Menlo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Office365</dc:creator>
  <cp:lastModifiedBy>Office365</cp:lastModifiedBy>
  <cp:revision>18</cp:revision>
  <dcterms:created xsi:type="dcterms:W3CDTF">2023-09-19T07:30:05Z</dcterms:created>
  <dcterms:modified xsi:type="dcterms:W3CDTF">2023-09-20T09:06:19Z</dcterms:modified>
</cp:coreProperties>
</file>