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2" r:id="rId4"/>
    <p:sldId id="260" r:id="rId5"/>
    <p:sldId id="263" r:id="rId6"/>
    <p:sldId id="266" r:id="rId7"/>
    <p:sldId id="267" r:id="rId8"/>
    <p:sldId id="269" r:id="rId9"/>
    <p:sldId id="272" r:id="rId10"/>
    <p:sldId id="27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18"/>
    <p:restoredTop sz="94640"/>
  </p:normalViewPr>
  <p:slideViewPr>
    <p:cSldViewPr snapToGrid="0" snapToObjects="1">
      <p:cViewPr varScale="1">
        <p:scale>
          <a:sx n="115" d="100"/>
          <a:sy n="115" d="100"/>
        </p:scale>
        <p:origin x="1688" y="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13615C-3207-474E-B699-663B33A8F459}" type="doc">
      <dgm:prSet loTypeId="urn:microsoft.com/office/officeart/2008/layout/AlternatingHexagons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949C2CE-0FBA-4FBB-9F88-1E47BEA29C30}">
      <dgm:prSet/>
      <dgm:spPr/>
      <dgm:t>
        <a:bodyPr/>
        <a:lstStyle/>
        <a:p>
          <a:r>
            <a:rPr lang="en-US"/>
            <a:t>Shows that Kolmogorov-like spectra can emerge from simple random-field constructions.</a:t>
          </a:r>
        </a:p>
      </dgm:t>
    </dgm:pt>
    <dgm:pt modelId="{972619FF-D26A-4FAB-8206-37693C9E43B5}" type="parTrans" cxnId="{32BC2C01-FAEE-4A1C-ADB7-9CE1A57377AF}">
      <dgm:prSet/>
      <dgm:spPr/>
      <dgm:t>
        <a:bodyPr/>
        <a:lstStyle/>
        <a:p>
          <a:endParaRPr lang="en-US"/>
        </a:p>
      </dgm:t>
    </dgm:pt>
    <dgm:pt modelId="{EA534F8F-53E7-4AED-97E7-577F9A1940D4}" type="sibTrans" cxnId="{32BC2C01-FAEE-4A1C-ADB7-9CE1A57377AF}">
      <dgm:prSet/>
      <dgm:spPr/>
      <dgm:t>
        <a:bodyPr/>
        <a:lstStyle/>
        <a:p>
          <a:endParaRPr lang="en-US"/>
        </a:p>
      </dgm:t>
    </dgm:pt>
    <dgm:pt modelId="{CB4C1534-A627-43AC-8324-22AD7F821A28}">
      <dgm:prSet/>
      <dgm:spPr/>
      <dgm:t>
        <a:bodyPr/>
        <a:lstStyle/>
        <a:p>
          <a:r>
            <a:rPr lang="en-US"/>
            <a:t>Demonstrates Monte Carlo convergence of a turbulence-related statistic.</a:t>
          </a:r>
        </a:p>
      </dgm:t>
    </dgm:pt>
    <dgm:pt modelId="{EA448BED-ECC4-450E-911F-E12885BEDF8C}" type="parTrans" cxnId="{7A3BBAFD-268F-43E6-BD2E-27F93FC23E8D}">
      <dgm:prSet/>
      <dgm:spPr/>
      <dgm:t>
        <a:bodyPr/>
        <a:lstStyle/>
        <a:p>
          <a:endParaRPr lang="en-US"/>
        </a:p>
      </dgm:t>
    </dgm:pt>
    <dgm:pt modelId="{F8215AEA-D83F-4755-937F-A37E85E435A5}" type="sibTrans" cxnId="{7A3BBAFD-268F-43E6-BD2E-27F93FC23E8D}">
      <dgm:prSet/>
      <dgm:spPr/>
      <dgm:t>
        <a:bodyPr/>
        <a:lstStyle/>
        <a:p>
          <a:endParaRPr lang="en-US"/>
        </a:p>
      </dgm:t>
    </dgm:pt>
    <dgm:pt modelId="{ABEB136B-DC77-C74D-87DC-D8E33ED0E7ED}" type="pres">
      <dgm:prSet presAssocID="{4813615C-3207-474E-B699-663B33A8F459}" presName="Name0" presStyleCnt="0">
        <dgm:presLayoutVars>
          <dgm:chMax/>
          <dgm:chPref/>
          <dgm:dir/>
          <dgm:animLvl val="lvl"/>
        </dgm:presLayoutVars>
      </dgm:prSet>
      <dgm:spPr/>
    </dgm:pt>
    <dgm:pt modelId="{7D0B7AC0-037C-EE45-9671-3C0C2A807E3D}" type="pres">
      <dgm:prSet presAssocID="{C949C2CE-0FBA-4FBB-9F88-1E47BEA29C30}" presName="composite" presStyleCnt="0"/>
      <dgm:spPr/>
    </dgm:pt>
    <dgm:pt modelId="{35579E9F-E30D-5545-86EF-4206628F746F}" type="pres">
      <dgm:prSet presAssocID="{C949C2CE-0FBA-4FBB-9F88-1E47BEA29C30}" presName="Parent1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2FE1CCA9-DCA9-F248-AF9A-464B6245CAB0}" type="pres">
      <dgm:prSet presAssocID="{C949C2CE-0FBA-4FBB-9F88-1E47BEA29C30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E6C3D5F2-AF52-7443-AC79-2CDB620E5C9B}" type="pres">
      <dgm:prSet presAssocID="{C949C2CE-0FBA-4FBB-9F88-1E47BEA29C30}" presName="BalanceSpacing" presStyleCnt="0"/>
      <dgm:spPr/>
    </dgm:pt>
    <dgm:pt modelId="{2A7D3A00-E304-C541-BF1D-13414326BA78}" type="pres">
      <dgm:prSet presAssocID="{C949C2CE-0FBA-4FBB-9F88-1E47BEA29C30}" presName="BalanceSpacing1" presStyleCnt="0"/>
      <dgm:spPr/>
    </dgm:pt>
    <dgm:pt modelId="{507A0CD4-5AA1-1746-9100-BF303A6997F4}" type="pres">
      <dgm:prSet presAssocID="{EA534F8F-53E7-4AED-97E7-577F9A1940D4}" presName="Accent1Text" presStyleLbl="node1" presStyleIdx="1" presStyleCnt="4"/>
      <dgm:spPr/>
    </dgm:pt>
    <dgm:pt modelId="{CF283867-5691-104B-B647-0667960AA50B}" type="pres">
      <dgm:prSet presAssocID="{EA534F8F-53E7-4AED-97E7-577F9A1940D4}" presName="spaceBetweenRectangles" presStyleCnt="0"/>
      <dgm:spPr/>
    </dgm:pt>
    <dgm:pt modelId="{3EA58F33-CC53-7F4A-9472-5C391E85036D}" type="pres">
      <dgm:prSet presAssocID="{CB4C1534-A627-43AC-8324-22AD7F821A28}" presName="composite" presStyleCnt="0"/>
      <dgm:spPr/>
    </dgm:pt>
    <dgm:pt modelId="{68A52EC0-BC69-9749-B718-4846054C2A4F}" type="pres">
      <dgm:prSet presAssocID="{CB4C1534-A627-43AC-8324-22AD7F821A28}" presName="Parent1" presStyleLbl="node1" presStyleIdx="2" presStyleCnt="4">
        <dgm:presLayoutVars>
          <dgm:chMax val="1"/>
          <dgm:chPref val="1"/>
          <dgm:bulletEnabled val="1"/>
        </dgm:presLayoutVars>
      </dgm:prSet>
      <dgm:spPr/>
    </dgm:pt>
    <dgm:pt modelId="{641B90E1-9D0C-7448-8E22-2B4549B633AD}" type="pres">
      <dgm:prSet presAssocID="{CB4C1534-A627-43AC-8324-22AD7F821A28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FF9CDBD7-E582-9D4B-ADD5-837FFEFDCA7A}" type="pres">
      <dgm:prSet presAssocID="{CB4C1534-A627-43AC-8324-22AD7F821A28}" presName="BalanceSpacing" presStyleCnt="0"/>
      <dgm:spPr/>
    </dgm:pt>
    <dgm:pt modelId="{CFE1159E-D228-AE4B-AD54-02414C448197}" type="pres">
      <dgm:prSet presAssocID="{CB4C1534-A627-43AC-8324-22AD7F821A28}" presName="BalanceSpacing1" presStyleCnt="0"/>
      <dgm:spPr/>
    </dgm:pt>
    <dgm:pt modelId="{6C9F2279-6203-CB4D-BA27-EFCAE0E6249E}" type="pres">
      <dgm:prSet presAssocID="{F8215AEA-D83F-4755-937F-A37E85E435A5}" presName="Accent1Text" presStyleLbl="node1" presStyleIdx="3" presStyleCnt="4"/>
      <dgm:spPr/>
    </dgm:pt>
  </dgm:ptLst>
  <dgm:cxnLst>
    <dgm:cxn modelId="{32BC2C01-FAEE-4A1C-ADB7-9CE1A57377AF}" srcId="{4813615C-3207-474E-B699-663B33A8F459}" destId="{C949C2CE-0FBA-4FBB-9F88-1E47BEA29C30}" srcOrd="0" destOrd="0" parTransId="{972619FF-D26A-4FAB-8206-37693C9E43B5}" sibTransId="{EA534F8F-53E7-4AED-97E7-577F9A1940D4}"/>
    <dgm:cxn modelId="{B58C8723-3B65-1A44-9D87-07955003B6EA}" type="presOf" srcId="{EA534F8F-53E7-4AED-97E7-577F9A1940D4}" destId="{507A0CD4-5AA1-1746-9100-BF303A6997F4}" srcOrd="0" destOrd="0" presId="urn:microsoft.com/office/officeart/2008/layout/AlternatingHexagons"/>
    <dgm:cxn modelId="{D26A3926-7037-384E-B0C1-89B99B7A33DE}" type="presOf" srcId="{4813615C-3207-474E-B699-663B33A8F459}" destId="{ABEB136B-DC77-C74D-87DC-D8E33ED0E7ED}" srcOrd="0" destOrd="0" presId="urn:microsoft.com/office/officeart/2008/layout/AlternatingHexagons"/>
    <dgm:cxn modelId="{F26A6581-27C1-3B48-97CE-DB083B35702F}" type="presOf" srcId="{C949C2CE-0FBA-4FBB-9F88-1E47BEA29C30}" destId="{35579E9F-E30D-5545-86EF-4206628F746F}" srcOrd="0" destOrd="0" presId="urn:microsoft.com/office/officeart/2008/layout/AlternatingHexagons"/>
    <dgm:cxn modelId="{465CA891-4719-6E4E-930A-8380453A6EF5}" type="presOf" srcId="{F8215AEA-D83F-4755-937F-A37E85E435A5}" destId="{6C9F2279-6203-CB4D-BA27-EFCAE0E6249E}" srcOrd="0" destOrd="0" presId="urn:microsoft.com/office/officeart/2008/layout/AlternatingHexagons"/>
    <dgm:cxn modelId="{218C5C9C-D6AA-0645-9509-A60921CCA143}" type="presOf" srcId="{CB4C1534-A627-43AC-8324-22AD7F821A28}" destId="{68A52EC0-BC69-9749-B718-4846054C2A4F}" srcOrd="0" destOrd="0" presId="urn:microsoft.com/office/officeart/2008/layout/AlternatingHexagons"/>
    <dgm:cxn modelId="{7A3BBAFD-268F-43E6-BD2E-27F93FC23E8D}" srcId="{4813615C-3207-474E-B699-663B33A8F459}" destId="{CB4C1534-A627-43AC-8324-22AD7F821A28}" srcOrd="1" destOrd="0" parTransId="{EA448BED-ECC4-450E-911F-E12885BEDF8C}" sibTransId="{F8215AEA-D83F-4755-937F-A37E85E435A5}"/>
    <dgm:cxn modelId="{22E96D77-3B7C-3C49-A809-FB2BEC0DAEEF}" type="presParOf" srcId="{ABEB136B-DC77-C74D-87DC-D8E33ED0E7ED}" destId="{7D0B7AC0-037C-EE45-9671-3C0C2A807E3D}" srcOrd="0" destOrd="0" presId="urn:microsoft.com/office/officeart/2008/layout/AlternatingHexagons"/>
    <dgm:cxn modelId="{DCBE952C-5529-414B-BE8E-F572872C144D}" type="presParOf" srcId="{7D0B7AC0-037C-EE45-9671-3C0C2A807E3D}" destId="{35579E9F-E30D-5545-86EF-4206628F746F}" srcOrd="0" destOrd="0" presId="urn:microsoft.com/office/officeart/2008/layout/AlternatingHexagons"/>
    <dgm:cxn modelId="{1ABC0643-A7AE-974C-9847-C4812ABA6059}" type="presParOf" srcId="{7D0B7AC0-037C-EE45-9671-3C0C2A807E3D}" destId="{2FE1CCA9-DCA9-F248-AF9A-464B6245CAB0}" srcOrd="1" destOrd="0" presId="urn:microsoft.com/office/officeart/2008/layout/AlternatingHexagons"/>
    <dgm:cxn modelId="{F54E9DAD-4DF2-3F44-9778-5CC79EF613C0}" type="presParOf" srcId="{7D0B7AC0-037C-EE45-9671-3C0C2A807E3D}" destId="{E6C3D5F2-AF52-7443-AC79-2CDB620E5C9B}" srcOrd="2" destOrd="0" presId="urn:microsoft.com/office/officeart/2008/layout/AlternatingHexagons"/>
    <dgm:cxn modelId="{04C435C7-06F1-2246-B5EF-AE8820102508}" type="presParOf" srcId="{7D0B7AC0-037C-EE45-9671-3C0C2A807E3D}" destId="{2A7D3A00-E304-C541-BF1D-13414326BA78}" srcOrd="3" destOrd="0" presId="urn:microsoft.com/office/officeart/2008/layout/AlternatingHexagons"/>
    <dgm:cxn modelId="{0D16BD1C-C8D4-EF41-A1D7-3037E9793A5C}" type="presParOf" srcId="{7D0B7AC0-037C-EE45-9671-3C0C2A807E3D}" destId="{507A0CD4-5AA1-1746-9100-BF303A6997F4}" srcOrd="4" destOrd="0" presId="urn:microsoft.com/office/officeart/2008/layout/AlternatingHexagons"/>
    <dgm:cxn modelId="{476C703B-CC9A-B944-BEF1-AF6CEF69B778}" type="presParOf" srcId="{ABEB136B-DC77-C74D-87DC-D8E33ED0E7ED}" destId="{CF283867-5691-104B-B647-0667960AA50B}" srcOrd="1" destOrd="0" presId="urn:microsoft.com/office/officeart/2008/layout/AlternatingHexagons"/>
    <dgm:cxn modelId="{495DFFFF-967E-6044-B103-918429BCBAA9}" type="presParOf" srcId="{ABEB136B-DC77-C74D-87DC-D8E33ED0E7ED}" destId="{3EA58F33-CC53-7F4A-9472-5C391E85036D}" srcOrd="2" destOrd="0" presId="urn:microsoft.com/office/officeart/2008/layout/AlternatingHexagons"/>
    <dgm:cxn modelId="{1366A1D4-6AB2-634C-BD4D-DFE92C5D2DF0}" type="presParOf" srcId="{3EA58F33-CC53-7F4A-9472-5C391E85036D}" destId="{68A52EC0-BC69-9749-B718-4846054C2A4F}" srcOrd="0" destOrd="0" presId="urn:microsoft.com/office/officeart/2008/layout/AlternatingHexagons"/>
    <dgm:cxn modelId="{2C252E0F-999F-5248-81CC-D780E3D71915}" type="presParOf" srcId="{3EA58F33-CC53-7F4A-9472-5C391E85036D}" destId="{641B90E1-9D0C-7448-8E22-2B4549B633AD}" srcOrd="1" destOrd="0" presId="urn:microsoft.com/office/officeart/2008/layout/AlternatingHexagons"/>
    <dgm:cxn modelId="{77E021D3-FA03-1040-BA24-00B351E49061}" type="presParOf" srcId="{3EA58F33-CC53-7F4A-9472-5C391E85036D}" destId="{FF9CDBD7-E582-9D4B-ADD5-837FFEFDCA7A}" srcOrd="2" destOrd="0" presId="urn:microsoft.com/office/officeart/2008/layout/AlternatingHexagons"/>
    <dgm:cxn modelId="{A871C7ED-366E-6649-9506-CB72E8C5A19A}" type="presParOf" srcId="{3EA58F33-CC53-7F4A-9472-5C391E85036D}" destId="{CFE1159E-D228-AE4B-AD54-02414C448197}" srcOrd="3" destOrd="0" presId="urn:microsoft.com/office/officeart/2008/layout/AlternatingHexagons"/>
    <dgm:cxn modelId="{9DDF68FA-AD1B-9F46-950B-A50CD850E45B}" type="presParOf" srcId="{3EA58F33-CC53-7F4A-9472-5C391E85036D}" destId="{6C9F2279-6203-CB4D-BA27-EFCAE0E6249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579E9F-E30D-5545-86EF-4206628F746F}">
      <dsp:nvSpPr>
        <dsp:cNvPr id="0" name=""/>
        <dsp:cNvSpPr/>
      </dsp:nvSpPr>
      <dsp:spPr>
        <a:xfrm rot="5400000">
          <a:off x="2187016" y="507515"/>
          <a:ext cx="1436370" cy="1249641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Shows that Kolmogorov-like spectra can emerge from simple random-field constructions.</a:t>
          </a:r>
        </a:p>
      </dsp:txBody>
      <dsp:txXfrm rot="-5400000">
        <a:off x="2475116" y="637985"/>
        <a:ext cx="860169" cy="988702"/>
      </dsp:txXfrm>
    </dsp:sp>
    <dsp:sp modelId="{2FE1CCA9-DCA9-F248-AF9A-464B6245CAB0}">
      <dsp:nvSpPr>
        <dsp:cNvPr id="0" name=""/>
        <dsp:cNvSpPr/>
      </dsp:nvSpPr>
      <dsp:spPr>
        <a:xfrm>
          <a:off x="3567943" y="701425"/>
          <a:ext cx="1602988" cy="861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7A0CD4-5AA1-1746-9100-BF303A6997F4}">
      <dsp:nvSpPr>
        <dsp:cNvPr id="0" name=""/>
        <dsp:cNvSpPr/>
      </dsp:nvSpPr>
      <dsp:spPr>
        <a:xfrm rot="5400000">
          <a:off x="837403" y="507515"/>
          <a:ext cx="1436370" cy="1249641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125503" y="637985"/>
        <a:ext cx="860169" cy="988702"/>
      </dsp:txXfrm>
    </dsp:sp>
    <dsp:sp modelId="{68A52EC0-BC69-9749-B718-4846054C2A4F}">
      <dsp:nvSpPr>
        <dsp:cNvPr id="0" name=""/>
        <dsp:cNvSpPr/>
      </dsp:nvSpPr>
      <dsp:spPr>
        <a:xfrm rot="5400000">
          <a:off x="1509624" y="1726706"/>
          <a:ext cx="1436370" cy="1249641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Demonstrates Monte Carlo convergence of a turbulence-related statistic.</a:t>
          </a:r>
        </a:p>
      </dsp:txBody>
      <dsp:txXfrm rot="-5400000">
        <a:off x="1797724" y="1857176"/>
        <a:ext cx="860169" cy="988702"/>
      </dsp:txXfrm>
    </dsp:sp>
    <dsp:sp modelId="{641B90E1-9D0C-7448-8E22-2B4549B633AD}">
      <dsp:nvSpPr>
        <dsp:cNvPr id="0" name=""/>
        <dsp:cNvSpPr/>
      </dsp:nvSpPr>
      <dsp:spPr>
        <a:xfrm>
          <a:off x="0" y="1920616"/>
          <a:ext cx="1551279" cy="861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9F2279-6203-CB4D-BA27-EFCAE0E6249E}">
      <dsp:nvSpPr>
        <dsp:cNvPr id="0" name=""/>
        <dsp:cNvSpPr/>
      </dsp:nvSpPr>
      <dsp:spPr>
        <a:xfrm rot="5400000">
          <a:off x="2859238" y="1726706"/>
          <a:ext cx="1436370" cy="1249641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147338" y="1857176"/>
        <a:ext cx="860169" cy="988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그림, 현대 미술, 아크릴 물감, 아트 페인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56B8340-5187-2CC6-8B52-32A688246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06" r="13805"/>
          <a:stretch>
            <a:fillRect/>
          </a:stretch>
        </p:blipFill>
        <p:spPr bwMode="auto">
          <a:xfrm>
            <a:off x="3082595" y="10"/>
            <a:ext cx="6061405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35" name="Freeform: Shape 1034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9285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37" name="Freeform: Shape 1036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1665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rmAutofit/>
          </a:bodyPr>
          <a:lstStyle/>
          <a:p>
            <a:pPr algn="l"/>
            <a:r>
              <a:rPr lang="en" altLang="ko-KR" sz="3900" b="0" i="0" u="none" strike="noStrike" dirty="0">
                <a:effectLst/>
                <a:latin typeface="-webkit-standard"/>
              </a:rPr>
              <a:t>Turbulence and </a:t>
            </a:r>
            <a:br>
              <a:rPr lang="en" altLang="ko-KR" sz="3900" b="0" i="0" u="none" strike="noStrike" dirty="0">
                <a:effectLst/>
                <a:latin typeface="-webkit-standard"/>
              </a:rPr>
            </a:br>
            <a:r>
              <a:rPr lang="en" altLang="ko-KR" sz="3900" b="0" i="0" u="none" strike="noStrike" dirty="0">
                <a:effectLst/>
                <a:latin typeface="-webkit-standard"/>
              </a:rPr>
              <a:t>Kolmogorov’s Theory</a:t>
            </a:r>
            <a:endParaRPr lang="en" sz="39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485" y="4872922"/>
            <a:ext cx="2949980" cy="1208141"/>
          </a:xfrm>
        </p:spPr>
        <p:txBody>
          <a:bodyPr>
            <a:noAutofit/>
          </a:bodyPr>
          <a:lstStyle/>
          <a:p>
            <a:pPr algn="l">
              <a:lnSpc>
                <a:spcPct val="90000"/>
              </a:lnSpc>
            </a:pPr>
            <a:r>
              <a:rPr lang="en" sz="1100" dirty="0"/>
              <a:t>Inspired by van Gogh’s </a:t>
            </a:r>
          </a:p>
          <a:p>
            <a:pPr algn="l">
              <a:lnSpc>
                <a:spcPct val="90000"/>
              </a:lnSpc>
            </a:pPr>
            <a:r>
              <a:rPr lang="en" sz="1100" dirty="0"/>
              <a:t>*The Starry Night*</a:t>
            </a:r>
          </a:p>
          <a:p>
            <a:pPr algn="l">
              <a:lnSpc>
                <a:spcPct val="90000"/>
              </a:lnSpc>
            </a:pPr>
            <a:r>
              <a:rPr lang="en" altLang="ko-KR" sz="1100" b="0" i="0" u="none" strike="noStrike" dirty="0">
                <a:effectLst/>
                <a:latin typeface="-webkit-standard"/>
              </a:rPr>
              <a:t>Aragón, J. L., </a:t>
            </a:r>
            <a:r>
              <a:rPr lang="en" altLang="ko-KR" sz="1100" b="0" i="0" u="none" strike="noStrike" dirty="0" err="1">
                <a:effectLst/>
                <a:latin typeface="-webkit-standard"/>
              </a:rPr>
              <a:t>Naumis</a:t>
            </a:r>
            <a:r>
              <a:rPr lang="en" altLang="ko-KR" sz="1100" b="0" i="0" u="none" strike="noStrike" dirty="0">
                <a:effectLst/>
                <a:latin typeface="-webkit-standard"/>
              </a:rPr>
              <a:t>, G. G., Bai, M., Torres, M., &amp; Maini, P. K. (2008). </a:t>
            </a:r>
            <a:r>
              <a:rPr lang="en" altLang="ko-KR" sz="1100" b="0" i="1" u="none" strike="noStrike" dirty="0">
                <a:effectLst/>
              </a:rPr>
              <a:t>Turbulent luminance in impassioned van Gogh paintings</a:t>
            </a:r>
            <a:r>
              <a:rPr lang="en" altLang="ko-KR" sz="1100" b="0" i="0" u="none" strike="noStrike" dirty="0">
                <a:effectLst/>
                <a:latin typeface="-webkit-standard"/>
              </a:rPr>
              <a:t>. </a:t>
            </a:r>
            <a:r>
              <a:rPr lang="en" altLang="ko-KR" sz="1100" b="1" i="0" u="none" strike="noStrike" dirty="0">
                <a:effectLst/>
              </a:rPr>
              <a:t>Journal of Mathematical Imaging and Vision, 30</a:t>
            </a:r>
            <a:r>
              <a:rPr lang="en" altLang="ko-KR" sz="1100" b="0" i="0" u="none" strike="noStrike" dirty="0">
                <a:effectLst/>
                <a:latin typeface="-webkit-standard"/>
              </a:rPr>
              <a:t>(3), 275–283.</a:t>
            </a:r>
            <a:endParaRPr lang="en" sz="1100" dirty="0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30175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E61B563-A4B2-5783-81AF-A2A053D74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5352229"/>
            <a:ext cx="9144000" cy="1519356"/>
            <a:chOff x="0" y="-29768"/>
            <a:chExt cx="12202174" cy="151935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0633BBC-8C60-7DC4-F0CC-CE32251096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CC98078-F2A2-725C-ED61-320B63B69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289101" y="-1429602"/>
              <a:ext cx="1507122" cy="4319024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1CD4C03-24F0-57A9-530E-8F2ABABDC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80884" y="-2910652"/>
              <a:ext cx="1519356" cy="7281123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  <a:alpha val="70000"/>
                  </a:schemeClr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8BC80D2C-C3E4-1ADA-3FE5-6CA1502E7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609902"/>
            <a:ext cx="5193019" cy="913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kumimoji="1" lang="en-US" altLang="ko-KR" sz="2800" dirty="0">
                <a:solidFill>
                  <a:srgbClr val="FFFFFF"/>
                </a:solidFill>
              </a:rPr>
              <a:t>Q&amp;A</a:t>
            </a:r>
          </a:p>
        </p:txBody>
      </p:sp>
      <p:pic>
        <p:nvPicPr>
          <p:cNvPr id="5" name="Picture 4" descr="빨간색 벽의 물음표">
            <a:extLst>
              <a:ext uri="{FF2B5EF4-FFF2-40B4-BE49-F238E27FC236}">
                <a16:creationId xmlns:a16="http://schemas.microsoft.com/office/drawing/2014/main" id="{5F25EC78-8E0F-6C36-C1EF-2D968A60CF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252"/>
          <a:stretch>
            <a:fillRect/>
          </a:stretch>
        </p:blipFill>
        <p:spPr>
          <a:xfrm>
            <a:off x="20" y="10"/>
            <a:ext cx="9143979" cy="535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618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40080"/>
            <a:ext cx="3614166" cy="148132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" sz="4700"/>
              <a:t>Research question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372868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202" y="2660904"/>
            <a:ext cx="3614166" cy="3547872"/>
          </a:xfrm>
        </p:spPr>
        <p:txBody>
          <a:bodyPr anchor="t">
            <a:normAutofit/>
          </a:bodyPr>
          <a:lstStyle/>
          <a:p>
            <a:r>
              <a:rPr lang="en" sz="1900" dirty="0"/>
              <a:t>If we generate many random, divergence-free velocity fields,</a:t>
            </a:r>
          </a:p>
          <a:p>
            <a:r>
              <a:rPr lang="en" sz="1900" dirty="0"/>
              <a:t>and enforce a Kolmogorov-like scaling in k-space,</a:t>
            </a:r>
          </a:p>
          <a:p>
            <a:r>
              <a:rPr lang="en" sz="1900" dirty="0"/>
              <a:t>will the ensemble-averaged energy spectrum converge to −5/3?</a:t>
            </a:r>
          </a:p>
          <a:p>
            <a:r>
              <a:rPr lang="en" sz="1900" dirty="0"/>
              <a:t>check this in a Monte Carlo style experiment.</a:t>
            </a:r>
          </a:p>
        </p:txBody>
      </p:sp>
      <p:pic>
        <p:nvPicPr>
          <p:cNvPr id="18" name="Graphic 17" descr="로봇 개요">
            <a:extLst>
              <a:ext uri="{FF2B5EF4-FFF2-40B4-BE49-F238E27FC236}">
                <a16:creationId xmlns:a16="http://schemas.microsoft.com/office/drawing/2014/main" id="{633F0654-435E-3F28-0B30-1649924D9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4286" y="1381887"/>
            <a:ext cx="4094226" cy="409422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548640"/>
            <a:ext cx="2700645" cy="5431536"/>
          </a:xfrm>
        </p:spPr>
        <p:txBody>
          <a:bodyPr>
            <a:normAutofit/>
          </a:bodyPr>
          <a:lstStyle/>
          <a:p>
            <a:r>
              <a:rPr lang="en" sz="4700"/>
              <a:t>Method overview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7917" y="3261001"/>
            <a:ext cx="4480560" cy="13716"/>
          </a:xfrm>
          <a:custGeom>
            <a:avLst/>
            <a:gdLst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651406 w 4480560"/>
              <a:gd name="connsiteY3" fmla="*/ 0 h 13716"/>
              <a:gd name="connsiteX4" fmla="*/ 2336292 w 4480560"/>
              <a:gd name="connsiteY4" fmla="*/ 0 h 13716"/>
              <a:gd name="connsiteX5" fmla="*/ 2931566 w 4480560"/>
              <a:gd name="connsiteY5" fmla="*/ 0 h 13716"/>
              <a:gd name="connsiteX6" fmla="*/ 3482035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840480 w 4480560"/>
              <a:gd name="connsiteY9" fmla="*/ 13716 h 13716"/>
              <a:gd name="connsiteX10" fmla="*/ 3290011 w 4480560"/>
              <a:gd name="connsiteY10" fmla="*/ 13716 h 13716"/>
              <a:gd name="connsiteX11" fmla="*/ 2560320 w 4480560"/>
              <a:gd name="connsiteY11" fmla="*/ 13716 h 13716"/>
              <a:gd name="connsiteX12" fmla="*/ 1965046 w 4480560"/>
              <a:gd name="connsiteY12" fmla="*/ 13716 h 13716"/>
              <a:gd name="connsiteX13" fmla="*/ 1459382 w 4480560"/>
              <a:gd name="connsiteY13" fmla="*/ 13716 h 13716"/>
              <a:gd name="connsiteX14" fmla="*/ 774497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273" y="3379"/>
                  <a:pt x="4480768" y="9289"/>
                  <a:pt x="4480560" y="13716"/>
                </a:cubicBezTo>
                <a:cubicBezTo>
                  <a:pt x="4314132" y="10352"/>
                  <a:pt x="4028383" y="32060"/>
                  <a:pt x="3840480" y="13716"/>
                </a:cubicBezTo>
                <a:cubicBezTo>
                  <a:pt x="3652577" y="-4628"/>
                  <a:pt x="3547615" y="-1724"/>
                  <a:pt x="3290011" y="13716"/>
                </a:cubicBezTo>
                <a:cubicBezTo>
                  <a:pt x="3032407" y="29156"/>
                  <a:pt x="2830268" y="4147"/>
                  <a:pt x="2560320" y="13716"/>
                </a:cubicBezTo>
                <a:cubicBezTo>
                  <a:pt x="2290372" y="23285"/>
                  <a:pt x="2147422" y="2156"/>
                  <a:pt x="1965046" y="13716"/>
                </a:cubicBezTo>
                <a:cubicBezTo>
                  <a:pt x="1782670" y="25276"/>
                  <a:pt x="1689791" y="36108"/>
                  <a:pt x="1459382" y="13716"/>
                </a:cubicBezTo>
                <a:cubicBezTo>
                  <a:pt x="1228973" y="-8676"/>
                  <a:pt x="915486" y="31929"/>
                  <a:pt x="774497" y="13716"/>
                </a:cubicBezTo>
                <a:cubicBezTo>
                  <a:pt x="633508" y="-4497"/>
                  <a:pt x="361442" y="-15679"/>
                  <a:pt x="0" y="13716"/>
                </a:cubicBezTo>
                <a:cubicBezTo>
                  <a:pt x="-362" y="8190"/>
                  <a:pt x="-434" y="6098"/>
                  <a:pt x="0" y="0"/>
                </a:cubicBezTo>
                <a:close/>
              </a:path>
              <a:path w="4480560" h="13716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0360" y="3832"/>
                  <a:pt x="4481152" y="9314"/>
                  <a:pt x="4480560" y="13716"/>
                </a:cubicBezTo>
                <a:cubicBezTo>
                  <a:pt x="4279652" y="-11422"/>
                  <a:pt x="4200762" y="36994"/>
                  <a:pt x="3930091" y="13716"/>
                </a:cubicBezTo>
                <a:cubicBezTo>
                  <a:pt x="3659420" y="-9562"/>
                  <a:pt x="3456052" y="17722"/>
                  <a:pt x="3290011" y="13716"/>
                </a:cubicBezTo>
                <a:cubicBezTo>
                  <a:pt x="3123970" y="9710"/>
                  <a:pt x="2882392" y="28246"/>
                  <a:pt x="2649931" y="13716"/>
                </a:cubicBezTo>
                <a:cubicBezTo>
                  <a:pt x="2417470" y="-814"/>
                  <a:pt x="2238426" y="2765"/>
                  <a:pt x="2054657" y="13716"/>
                </a:cubicBezTo>
                <a:cubicBezTo>
                  <a:pt x="1870888" y="24667"/>
                  <a:pt x="1566368" y="40468"/>
                  <a:pt x="1324966" y="13716"/>
                </a:cubicBezTo>
                <a:cubicBezTo>
                  <a:pt x="1083564" y="-13036"/>
                  <a:pt x="787410" y="6374"/>
                  <a:pt x="595274" y="13716"/>
                </a:cubicBezTo>
                <a:cubicBezTo>
                  <a:pt x="403138" y="21058"/>
                  <a:pt x="169622" y="5927"/>
                  <a:pt x="0" y="13716"/>
                </a:cubicBezTo>
                <a:cubicBezTo>
                  <a:pt x="-475" y="8699"/>
                  <a:pt x="-565" y="440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4813" y="552091"/>
            <a:ext cx="4668251" cy="5431536"/>
          </a:xfrm>
        </p:spPr>
        <p:txBody>
          <a:bodyPr anchor="ctr">
            <a:normAutofit/>
          </a:bodyPr>
          <a:lstStyle/>
          <a:p>
            <a:r>
              <a:rPr lang="en" sz="1900"/>
              <a:t>1) Random velocity field on N×N grid.</a:t>
            </a:r>
          </a:p>
          <a:p>
            <a:r>
              <a:rPr lang="en" sz="1900"/>
              <a:t>2) FFT → k-space representation.</a:t>
            </a:r>
          </a:p>
          <a:p>
            <a:r>
              <a:rPr lang="en" sz="1900"/>
              <a:t>3) Divergence-free projection (∇·u = 0).</a:t>
            </a:r>
          </a:p>
          <a:p>
            <a:r>
              <a:rPr lang="en" sz="1900"/>
              <a:t>4) Apply Kolmogorov-like scaling |û| ∼ k^{−4/3}.</a:t>
            </a:r>
          </a:p>
          <a:p>
            <a:r>
              <a:rPr lang="en" sz="1900"/>
              <a:t>5) Shell integration to obtain 1D E(k).</a:t>
            </a:r>
          </a:p>
          <a:p>
            <a:r>
              <a:rPr lang="en" sz="1900"/>
              <a:t>6) Repeat for many trials and average.</a:t>
            </a:r>
          </a:p>
          <a:p>
            <a:r>
              <a:rPr lang="en" sz="1900"/>
              <a:t>7) Fit slope on the inertial-range band.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548640"/>
            <a:ext cx="2700645" cy="5431536"/>
          </a:xfrm>
        </p:spPr>
        <p:txBody>
          <a:bodyPr>
            <a:normAutofit/>
          </a:bodyPr>
          <a:lstStyle/>
          <a:p>
            <a:r>
              <a:rPr lang="en" sz="4000"/>
              <a:t>Kolmogorov basics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7917" y="3261001"/>
            <a:ext cx="4480560" cy="13716"/>
          </a:xfrm>
          <a:custGeom>
            <a:avLst/>
            <a:gdLst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651406 w 4480560"/>
              <a:gd name="connsiteY3" fmla="*/ 0 h 13716"/>
              <a:gd name="connsiteX4" fmla="*/ 2336292 w 4480560"/>
              <a:gd name="connsiteY4" fmla="*/ 0 h 13716"/>
              <a:gd name="connsiteX5" fmla="*/ 2931566 w 4480560"/>
              <a:gd name="connsiteY5" fmla="*/ 0 h 13716"/>
              <a:gd name="connsiteX6" fmla="*/ 3482035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840480 w 4480560"/>
              <a:gd name="connsiteY9" fmla="*/ 13716 h 13716"/>
              <a:gd name="connsiteX10" fmla="*/ 3290011 w 4480560"/>
              <a:gd name="connsiteY10" fmla="*/ 13716 h 13716"/>
              <a:gd name="connsiteX11" fmla="*/ 2560320 w 4480560"/>
              <a:gd name="connsiteY11" fmla="*/ 13716 h 13716"/>
              <a:gd name="connsiteX12" fmla="*/ 1965046 w 4480560"/>
              <a:gd name="connsiteY12" fmla="*/ 13716 h 13716"/>
              <a:gd name="connsiteX13" fmla="*/ 1459382 w 4480560"/>
              <a:gd name="connsiteY13" fmla="*/ 13716 h 13716"/>
              <a:gd name="connsiteX14" fmla="*/ 774497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273" y="3379"/>
                  <a:pt x="4480768" y="9289"/>
                  <a:pt x="4480560" y="13716"/>
                </a:cubicBezTo>
                <a:cubicBezTo>
                  <a:pt x="4314132" y="10352"/>
                  <a:pt x="4028383" y="32060"/>
                  <a:pt x="3840480" y="13716"/>
                </a:cubicBezTo>
                <a:cubicBezTo>
                  <a:pt x="3652577" y="-4628"/>
                  <a:pt x="3547615" y="-1724"/>
                  <a:pt x="3290011" y="13716"/>
                </a:cubicBezTo>
                <a:cubicBezTo>
                  <a:pt x="3032407" y="29156"/>
                  <a:pt x="2830268" y="4147"/>
                  <a:pt x="2560320" y="13716"/>
                </a:cubicBezTo>
                <a:cubicBezTo>
                  <a:pt x="2290372" y="23285"/>
                  <a:pt x="2147422" y="2156"/>
                  <a:pt x="1965046" y="13716"/>
                </a:cubicBezTo>
                <a:cubicBezTo>
                  <a:pt x="1782670" y="25276"/>
                  <a:pt x="1689791" y="36108"/>
                  <a:pt x="1459382" y="13716"/>
                </a:cubicBezTo>
                <a:cubicBezTo>
                  <a:pt x="1228973" y="-8676"/>
                  <a:pt x="915486" y="31929"/>
                  <a:pt x="774497" y="13716"/>
                </a:cubicBezTo>
                <a:cubicBezTo>
                  <a:pt x="633508" y="-4497"/>
                  <a:pt x="361442" y="-15679"/>
                  <a:pt x="0" y="13716"/>
                </a:cubicBezTo>
                <a:cubicBezTo>
                  <a:pt x="-362" y="8190"/>
                  <a:pt x="-434" y="6098"/>
                  <a:pt x="0" y="0"/>
                </a:cubicBezTo>
                <a:close/>
              </a:path>
              <a:path w="4480560" h="13716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0360" y="3832"/>
                  <a:pt x="4481152" y="9314"/>
                  <a:pt x="4480560" y="13716"/>
                </a:cubicBezTo>
                <a:cubicBezTo>
                  <a:pt x="4279652" y="-11422"/>
                  <a:pt x="4200762" y="36994"/>
                  <a:pt x="3930091" y="13716"/>
                </a:cubicBezTo>
                <a:cubicBezTo>
                  <a:pt x="3659420" y="-9562"/>
                  <a:pt x="3456052" y="17722"/>
                  <a:pt x="3290011" y="13716"/>
                </a:cubicBezTo>
                <a:cubicBezTo>
                  <a:pt x="3123970" y="9710"/>
                  <a:pt x="2882392" y="28246"/>
                  <a:pt x="2649931" y="13716"/>
                </a:cubicBezTo>
                <a:cubicBezTo>
                  <a:pt x="2417470" y="-814"/>
                  <a:pt x="2238426" y="2765"/>
                  <a:pt x="2054657" y="13716"/>
                </a:cubicBezTo>
                <a:cubicBezTo>
                  <a:pt x="1870888" y="24667"/>
                  <a:pt x="1566368" y="40468"/>
                  <a:pt x="1324966" y="13716"/>
                </a:cubicBezTo>
                <a:cubicBezTo>
                  <a:pt x="1083564" y="-13036"/>
                  <a:pt x="787410" y="6374"/>
                  <a:pt x="595274" y="13716"/>
                </a:cubicBezTo>
                <a:cubicBezTo>
                  <a:pt x="403138" y="21058"/>
                  <a:pt x="169622" y="5927"/>
                  <a:pt x="0" y="13716"/>
                </a:cubicBezTo>
                <a:cubicBezTo>
                  <a:pt x="-475" y="8699"/>
                  <a:pt x="-565" y="440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4813" y="552091"/>
            <a:ext cx="4668251" cy="5431536"/>
          </a:xfrm>
        </p:spPr>
        <p:txBody>
          <a:bodyPr anchor="ctr">
            <a:normAutofit/>
          </a:bodyPr>
          <a:lstStyle/>
          <a:p>
            <a:r>
              <a:rPr lang="en" sz="1900" dirty="0"/>
              <a:t>High-Re turbulence: energy injected at large scales, </a:t>
            </a:r>
            <a:r>
              <a:rPr lang="en-US" sz="1900" dirty="0"/>
              <a:t>eliminated</a:t>
            </a:r>
            <a:r>
              <a:rPr lang="en" sz="1900" dirty="0"/>
              <a:t> at small scales.</a:t>
            </a:r>
          </a:p>
          <a:p>
            <a:r>
              <a:rPr lang="en" sz="1900" dirty="0"/>
              <a:t>In the inertial range, only the energy dissipation rate </a:t>
            </a:r>
            <a:r>
              <a:rPr lang="el-GR" sz="1900" dirty="0"/>
              <a:t>ε </a:t>
            </a:r>
            <a:r>
              <a:rPr lang="en" sz="1900" dirty="0"/>
              <a:t>and k matter.</a:t>
            </a:r>
          </a:p>
          <a:p>
            <a:r>
              <a:rPr lang="en" sz="1900" dirty="0"/>
              <a:t>Dimensional analysis </a:t>
            </a:r>
          </a:p>
          <a:p>
            <a:r>
              <a:rPr lang="en" sz="1900" dirty="0"/>
              <a:t>→ E(k) = C </a:t>
            </a:r>
            <a:r>
              <a:rPr lang="el-GR" sz="1900" dirty="0"/>
              <a:t>ε^{2/3} </a:t>
            </a:r>
            <a:r>
              <a:rPr lang="en" sz="1900" dirty="0"/>
              <a:t>k^{−5/3}.</a:t>
            </a:r>
          </a:p>
          <a:p>
            <a:r>
              <a:rPr lang="en" sz="1900" dirty="0"/>
              <a:t>So log(E) vs log(k) should have slope −5/3 ≈ −1.6667.</a:t>
            </a:r>
            <a:r>
              <a:rPr lang="ko-KR" altLang="en-US" sz="1900" dirty="0"/>
              <a:t> </a:t>
            </a:r>
            <a:r>
              <a:rPr lang="en-US" altLang="ko-KR" sz="1900" dirty="0"/>
              <a:t>(dimension)</a:t>
            </a:r>
            <a:endParaRPr lang="en" sz="1900" dirty="0"/>
          </a:p>
          <a:p>
            <a:pPr marL="0" indent="0">
              <a:buNone/>
            </a:pPr>
            <a:endParaRPr lang="en-US" altLang="ko-KR" sz="1900" b="1" i="0" u="none" strike="noStrike" dirty="0">
              <a:effectLst/>
            </a:endParaRPr>
          </a:p>
          <a:p>
            <a:pPr marL="0" indent="0">
              <a:buNone/>
            </a:pPr>
            <a:endParaRPr lang="en-US" altLang="ko-KR" sz="1900" b="1" dirty="0"/>
          </a:p>
          <a:p>
            <a:pPr marL="0" indent="0">
              <a:buNone/>
            </a:pPr>
            <a:r>
              <a:rPr lang="en" altLang="ko-KR" sz="1900" b="1" i="0" u="none" strike="noStrike" dirty="0">
                <a:effectLst/>
              </a:rPr>
              <a:t>Kolmogorov, A. N. (1941).</a:t>
            </a:r>
            <a:r>
              <a:rPr lang="en" altLang="ko-KR" sz="1900" b="0" i="0" u="none" strike="noStrike" dirty="0">
                <a:effectLst/>
                <a:latin typeface="-webkit-standard"/>
              </a:rPr>
              <a:t> </a:t>
            </a:r>
            <a:r>
              <a:rPr lang="en" altLang="ko-KR" sz="1900" b="0" i="1" u="none" strike="noStrike" dirty="0">
                <a:effectLst/>
              </a:rPr>
              <a:t>The local structure of turbulence in incompressible viscous fluid for very large Reynolds numbers.</a:t>
            </a:r>
            <a:r>
              <a:rPr lang="en" altLang="ko-KR" sz="1900" b="0" i="0" u="none" strike="noStrike" dirty="0">
                <a:effectLst/>
                <a:latin typeface="-webkit-standard"/>
              </a:rPr>
              <a:t> </a:t>
            </a:r>
            <a:r>
              <a:rPr lang="en" altLang="ko-KR" sz="1900" b="1" i="0" u="none" strike="noStrike" dirty="0" err="1">
                <a:effectLst/>
              </a:rPr>
              <a:t>Doklady</a:t>
            </a:r>
            <a:r>
              <a:rPr lang="en" altLang="ko-KR" sz="1900" b="1" i="0" u="none" strike="noStrike" dirty="0">
                <a:effectLst/>
              </a:rPr>
              <a:t> </a:t>
            </a:r>
            <a:r>
              <a:rPr lang="en" altLang="ko-KR" sz="1900" b="1" i="0" u="none" strike="noStrike" dirty="0" err="1">
                <a:effectLst/>
              </a:rPr>
              <a:t>Akademii</a:t>
            </a:r>
            <a:r>
              <a:rPr lang="en" altLang="ko-KR" sz="1900" b="1" i="0" u="none" strike="noStrike" dirty="0">
                <a:effectLst/>
              </a:rPr>
              <a:t> </a:t>
            </a:r>
            <a:r>
              <a:rPr lang="en" altLang="ko-KR" sz="1900" b="1" i="0" u="none" strike="noStrike" dirty="0" err="1">
                <a:effectLst/>
              </a:rPr>
              <a:t>Nauk</a:t>
            </a:r>
            <a:r>
              <a:rPr lang="en" altLang="ko-KR" sz="1900" b="1" i="0" u="none" strike="noStrike" dirty="0">
                <a:effectLst/>
              </a:rPr>
              <a:t> SSSR, 30</a:t>
            </a:r>
            <a:r>
              <a:rPr lang="en" altLang="ko-KR" sz="1900" b="0" i="0" u="none" strike="noStrike" dirty="0">
                <a:effectLst/>
                <a:latin typeface="-webkit-standard"/>
              </a:rPr>
              <a:t>, 301–305.</a:t>
            </a:r>
            <a:endParaRPr lang="en" sz="1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372868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202" y="2660904"/>
            <a:ext cx="3614166" cy="3547872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" altLang="ko-KR" sz="1000" b="1" i="0" u="none" strike="noStrike" dirty="0">
                <a:effectLst/>
              </a:rPr>
              <a:t>Goal:</a:t>
            </a:r>
            <a:r>
              <a:rPr lang="en" altLang="ko-KR" sz="1000" b="0" i="0" u="none" strike="noStrike" dirty="0">
                <a:effectLst/>
              </a:rPr>
              <a:t> enforce incompressibility (∇·u = 0) in Fourier space and build a consistent k-grid.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" altLang="ko-KR" sz="1000" b="1" i="0" u="none" strike="noStrike" dirty="0">
                <a:effectLst/>
              </a:rPr>
              <a:t>Divergence</a:t>
            </a:r>
            <a:r>
              <a:rPr lang="en" altLang="ko-KR" sz="1000" b="1" dirty="0"/>
              <a:t>=0 </a:t>
            </a:r>
            <a:r>
              <a:rPr lang="en" altLang="ko-KR" sz="1000" b="1" i="0" u="none" strike="noStrike" dirty="0">
                <a:effectLst/>
              </a:rPr>
              <a:t>:</a:t>
            </a:r>
            <a:endParaRPr lang="en" altLang="ko-KR" sz="1000" b="0" i="0" u="none" strike="noStrike" dirty="0">
              <a:effectLst/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/>
              <a:t> </a:t>
            </a:r>
            <a:r>
              <a:rPr lang="en" altLang="ko-KR" sz="1000" b="0" i="0" u="none" strike="noStrike" dirty="0">
                <a:effectLst/>
              </a:rPr>
              <a:t>u^⊥​=u − (</a:t>
            </a:r>
            <a:r>
              <a:rPr lang="en" altLang="ko-KR" sz="1000" b="0" i="0" u="none" strike="noStrike" dirty="0" err="1">
                <a:effectLst/>
              </a:rPr>
              <a:t>k⋅u</a:t>
            </a:r>
            <a:r>
              <a:rPr lang="en" altLang="ko-KR" sz="1000" b="0" i="0" u="none" strike="noStrike" dirty="0">
                <a:effectLst/>
              </a:rPr>
              <a:t>)k</a:t>
            </a:r>
            <a:r>
              <a:rPr lang="ko-KR" altLang="en-US" sz="1000" b="0" i="0" u="none" strike="noStrike" dirty="0">
                <a:effectLst/>
              </a:rPr>
              <a:t> </a:t>
            </a:r>
            <a:r>
              <a:rPr lang="en-US" altLang="ko-KR" sz="1000" b="0" i="0" u="none" strike="noStrike" dirty="0">
                <a:effectLst/>
              </a:rPr>
              <a:t>//</a:t>
            </a:r>
            <a:r>
              <a:rPr lang="ko-KR" altLang="en-US" sz="1000" b="0" i="0" u="none" strike="noStrike" dirty="0">
                <a:effectLst/>
              </a:rPr>
              <a:t> </a:t>
            </a:r>
            <a:r>
              <a:rPr lang="en-US" altLang="ko-KR" sz="1000" b="0" i="0" u="none" strike="noStrike" dirty="0">
                <a:effectLst/>
              </a:rPr>
              <a:t>|</a:t>
            </a:r>
            <a:r>
              <a:rPr lang="en-US" altLang="ko-KR" sz="1000" dirty="0"/>
              <a:t>k|^2</a:t>
            </a:r>
            <a:endParaRPr lang="en" altLang="ko-KR" sz="1000" b="0" i="0" u="none" strike="noStrike" dirty="0">
              <a:effectLst/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" altLang="ko-KR" sz="1000" b="0" i="0" u="none" strike="noStrike" dirty="0">
                <a:effectLst/>
              </a:rPr>
              <a:t>Sets the zero mode</a:t>
            </a:r>
            <a:r>
              <a:rPr lang="ko-KR" altLang="en-US" sz="1000" b="0" i="0" u="none" strike="noStrike" dirty="0">
                <a:effectLst/>
              </a:rPr>
              <a:t> </a:t>
            </a:r>
            <a:r>
              <a:rPr lang="en" altLang="ko-KR" sz="1000" b="0" i="0" u="none" strike="noStrike" dirty="0">
                <a:effectLst/>
              </a:rPr>
              <a:t>to avoid division-by-zero.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" altLang="ko-KR" sz="1000" b="0" i="0" u="none" strike="noStrike" dirty="0">
                <a:effectLst/>
              </a:rPr>
              <a:t>only </a:t>
            </a:r>
            <a:r>
              <a:rPr lang="en" altLang="ko-KR" sz="1000" b="1" i="0" u="none" strike="noStrike" dirty="0">
                <a:effectLst/>
              </a:rPr>
              <a:t>solenoidal</a:t>
            </a:r>
            <a:r>
              <a:rPr lang="en" altLang="ko-KR" sz="1000" b="0" i="0" u="none" strike="noStrike" dirty="0">
                <a:effectLst/>
              </a:rPr>
              <a:t> part remains → consistent with incompressible turbulence.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" altLang="ko-KR" sz="1000" b="1" i="0" u="none" strike="noStrike" dirty="0">
                <a:effectLst/>
              </a:rPr>
              <a:t>k-space grid:</a:t>
            </a:r>
            <a:endParaRPr lang="en" altLang="ko-KR" sz="1000" b="0" i="0" u="none" strike="noStrike" dirty="0">
              <a:effectLst/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" altLang="ko-KR" sz="1000" b="0" i="0" u="none" strike="noStrike" dirty="0" err="1">
                <a:effectLst/>
              </a:rPr>
              <a:t>np.fft.fftfreq</a:t>
            </a:r>
            <a:r>
              <a:rPr lang="en" altLang="ko-KR" sz="1000" b="0" i="0" u="none" strike="noStrike" dirty="0">
                <a:effectLst/>
              </a:rPr>
              <a:t>(N) * N gives integer-like wavenumbers for an N×N FFT.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" altLang="ko-KR" sz="1000" b="0" i="0" u="none" strike="noStrike" dirty="0" err="1">
                <a:effectLst/>
              </a:rPr>
              <a:t>np.meshgrid</a:t>
            </a:r>
            <a:r>
              <a:rPr lang="en" altLang="ko-KR" sz="1000" b="0" i="0" u="none" strike="noStrike" dirty="0">
                <a:effectLst/>
              </a:rPr>
              <a:t>(...) builds the 2D wavenumber field (</a:t>
            </a:r>
            <a:r>
              <a:rPr lang="en" altLang="ko-KR" sz="1000" b="0" i="0" u="none" strike="noStrike" dirty="0" err="1">
                <a:effectLst/>
              </a:rPr>
              <a:t>kx,ky</a:t>
            </a:r>
            <a:r>
              <a:rPr lang="en" altLang="ko-KR" sz="1000" b="0" i="0" u="none" strike="noStrike" dirty="0">
                <a:effectLst/>
              </a:rPr>
              <a:t>)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" altLang="ko-KR" sz="1000" b="0" i="0" u="none" strike="noStrike" dirty="0">
                <a:effectLst/>
              </a:rPr>
              <a:t>Magnitude k=kx^2​+ky^2​​ is used later for shell-averaging and for scaling.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" altLang="ko-KR" sz="1000" b="1" i="0" u="none" strike="noStrike" dirty="0">
                <a:effectLst/>
              </a:rPr>
              <a:t>Scaling:</a:t>
            </a:r>
            <a:endParaRPr lang="en" altLang="ko-KR" sz="1000" b="0" i="0" u="none" strike="noStrike" dirty="0">
              <a:effectLst/>
            </a:endParaRP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" altLang="ko-KR" sz="1000" b="0" i="0" u="none" strike="noStrike" dirty="0">
                <a:effectLst/>
              </a:rPr>
              <a:t>scale = k**(-alpha) imposes the desired spectral decay (e.g. </a:t>
            </a:r>
            <a:r>
              <a:rPr lang="el-GR" altLang="ko-KR" sz="1000" b="0" i="0" u="none" strike="noStrike" dirty="0">
                <a:effectLst/>
              </a:rPr>
              <a:t>α=4/3).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" altLang="ko-KR" sz="1000" b="0" i="0" u="none" strike="noStrike" dirty="0">
                <a:effectLst/>
              </a:rPr>
              <a:t>Zero mode set to 0 because we don’t want a mean flow</a:t>
            </a:r>
          </a:p>
        </p:txBody>
      </p:sp>
      <p:pic>
        <p:nvPicPr>
          <p:cNvPr id="7" name="그림 6" descr="텍스트, 스크린샷, 소프트웨어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840A7DB-F304-AB73-7E13-B694357FD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286" y="1822017"/>
            <a:ext cx="4094226" cy="321396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372868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202" y="2660904"/>
            <a:ext cx="3614166" cy="3547872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" altLang="ko-KR" sz="1000" b="1" dirty="0"/>
              <a:t>Outer loop = Monte Carlo ensemble</a:t>
            </a:r>
            <a:endParaRPr lang="en" altLang="ko-KR" sz="10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" altLang="ko-KR" sz="1000" dirty="0"/>
              <a:t>for t in range(1, TRIALS+1):</a:t>
            </a:r>
            <a:br>
              <a:rPr lang="en" altLang="ko-KR" sz="1000" dirty="0"/>
            </a:br>
            <a:r>
              <a:rPr lang="en" altLang="ko-KR" sz="1000" dirty="0"/>
              <a:t>generate </a:t>
            </a:r>
            <a:r>
              <a:rPr lang="en" altLang="ko-KR" sz="1000" b="1" dirty="0"/>
              <a:t>many realizations</a:t>
            </a:r>
            <a:r>
              <a:rPr lang="en" altLang="ko-KR" sz="1000" dirty="0"/>
              <a:t>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" altLang="ko-KR" sz="1000" dirty="0" err="1"/>
              <a:t>np.random.seed</a:t>
            </a:r>
            <a:r>
              <a:rPr lang="en" altLang="ko-KR" sz="1000" dirty="0"/>
              <a:t>(seed0 + t)</a:t>
            </a:r>
            <a:br>
              <a:rPr lang="en" altLang="ko-KR" sz="1000" dirty="0"/>
            </a:br>
            <a:r>
              <a:rPr lang="en" altLang="ko-KR" sz="1000" dirty="0"/>
              <a:t>→ reproducible but still different sample each time.</a:t>
            </a:r>
          </a:p>
          <a:p>
            <a:pPr>
              <a:lnSpc>
                <a:spcPct val="90000"/>
              </a:lnSpc>
              <a:buNone/>
            </a:pPr>
            <a:r>
              <a:rPr lang="en" altLang="ko-KR" sz="1000" b="1" dirty="0"/>
              <a:t>Per trial pipeline</a:t>
            </a:r>
            <a:endParaRPr lang="en" altLang="ko-KR" sz="1000" dirty="0"/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" altLang="ko-KR" sz="1000" b="1" dirty="0"/>
              <a:t>Random field in real space</a:t>
            </a:r>
            <a:r>
              <a:rPr lang="en" altLang="ko-KR" sz="1000" dirty="0"/>
              <a:t>: </a:t>
            </a:r>
            <a:r>
              <a:rPr lang="en" altLang="ko-KR" sz="1000" dirty="0" err="1"/>
              <a:t>ux</a:t>
            </a:r>
            <a:r>
              <a:rPr lang="en" altLang="ko-KR" sz="1000" dirty="0"/>
              <a:t>, </a:t>
            </a:r>
            <a:r>
              <a:rPr lang="en" altLang="ko-KR" sz="1000" dirty="0" err="1"/>
              <a:t>uy</a:t>
            </a:r>
            <a:r>
              <a:rPr lang="en" altLang="ko-KR" sz="1000" dirty="0"/>
              <a:t> 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" altLang="ko-KR" sz="1000" b="1" dirty="0"/>
              <a:t>Move to k-space</a:t>
            </a:r>
            <a:r>
              <a:rPr lang="en" altLang="ko-KR" sz="1000" dirty="0"/>
              <a:t>: fft2(...)</a:t>
            </a:r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" altLang="ko-KR" sz="1000" b="1" dirty="0"/>
              <a:t>Make it incompressible</a:t>
            </a:r>
            <a:endParaRPr lang="en" altLang="ko-KR" sz="1000" dirty="0"/>
          </a:p>
          <a:p>
            <a:pPr>
              <a:lnSpc>
                <a:spcPct val="90000"/>
              </a:lnSpc>
              <a:buFont typeface="+mj-lt"/>
              <a:buAutoNum type="arabicPeriod"/>
            </a:pPr>
            <a:r>
              <a:rPr lang="en" altLang="ko-KR" sz="1000" b="1" dirty="0"/>
              <a:t>Impose Kolmogorov scaling</a:t>
            </a:r>
            <a:r>
              <a:rPr lang="en" altLang="ko-KR" sz="1000" dirty="0"/>
              <a:t>: </a:t>
            </a:r>
            <a:r>
              <a:rPr lang="en" altLang="ko-KR" sz="1000" dirty="0" err="1"/>
              <a:t>ux_hat</a:t>
            </a:r>
            <a:r>
              <a:rPr lang="en" altLang="ko-KR" sz="1000" dirty="0"/>
              <a:t> *= scale, </a:t>
            </a:r>
            <a:r>
              <a:rPr lang="en" altLang="ko-KR" sz="1000" dirty="0" err="1"/>
              <a:t>uy_hat</a:t>
            </a:r>
            <a:r>
              <a:rPr lang="en" altLang="ko-KR" sz="1000" dirty="0"/>
              <a:t> *= scale</a:t>
            </a:r>
          </a:p>
          <a:p>
            <a:pPr>
              <a:lnSpc>
                <a:spcPct val="90000"/>
              </a:lnSpc>
              <a:buNone/>
            </a:pPr>
            <a:r>
              <a:rPr lang="en" altLang="ko-KR" sz="1000" b="1" dirty="0"/>
              <a:t>Convert to energy and bin by |k|</a:t>
            </a:r>
            <a:endParaRPr lang="en" altLang="ko-KR" sz="10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" altLang="ko-KR" sz="1000" dirty="0"/>
              <a:t>Energy per Fourier mode: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" altLang="ko-KR" sz="1000" dirty="0"/>
              <a:t>Ek​=​(∣</a:t>
            </a:r>
            <a:r>
              <a:rPr lang="en" altLang="ko-KR" sz="1000" dirty="0" err="1"/>
              <a:t>u^x</a:t>
            </a:r>
            <a:r>
              <a:rPr lang="en" altLang="ko-KR" sz="1000" dirty="0"/>
              <a:t>​∣</a:t>
            </a:r>
            <a:r>
              <a:rPr lang="en-US" altLang="ko-KR" sz="1000" dirty="0"/>
              <a:t>^</a:t>
            </a:r>
            <a:r>
              <a:rPr lang="en" altLang="ko-KR" sz="1000" dirty="0"/>
              <a:t>2+∣</a:t>
            </a:r>
            <a:r>
              <a:rPr lang="en" altLang="ko-KR" sz="1000" dirty="0" err="1"/>
              <a:t>u^y</a:t>
            </a:r>
            <a:r>
              <a:rPr lang="en" altLang="ko-KR" sz="1000" dirty="0"/>
              <a:t>​∣</a:t>
            </a:r>
            <a:r>
              <a:rPr lang="en-US" altLang="ko-KR" sz="1000" dirty="0"/>
              <a:t>^</a:t>
            </a:r>
            <a:r>
              <a:rPr lang="en" altLang="ko-KR" sz="1000" dirty="0"/>
              <a:t>2)</a:t>
            </a:r>
            <a:r>
              <a:rPr lang="en-US" altLang="ko-KR" sz="1000" dirty="0"/>
              <a:t>^(1/2)</a:t>
            </a:r>
            <a:endParaRPr lang="en" altLang="ko-KR" sz="10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" altLang="ko-KR" sz="1000" dirty="0" err="1"/>
              <a:t>np.bincount</a:t>
            </a:r>
            <a:r>
              <a:rPr lang="en" altLang="ko-KR" sz="1000" dirty="0"/>
              <a:t>(...) groups all modes that have the </a:t>
            </a:r>
            <a:r>
              <a:rPr lang="en" altLang="ko-KR" sz="1000" b="1" dirty="0"/>
              <a:t>same integer radius</a:t>
            </a:r>
            <a:r>
              <a:rPr lang="en" altLang="ko-KR" sz="1000" dirty="0"/>
              <a:t> (</a:t>
            </a:r>
            <a:r>
              <a:rPr lang="en" altLang="ko-KR" sz="1000" dirty="0" err="1"/>
              <a:t>kr</a:t>
            </a:r>
            <a:r>
              <a:rPr lang="en" altLang="ko-KR" sz="1000" dirty="0"/>
              <a:t>) → this gives </a:t>
            </a:r>
            <a:r>
              <a:rPr lang="en" altLang="ko-KR" sz="1000" b="1" dirty="0"/>
              <a:t>1D shell spectrum</a:t>
            </a:r>
            <a:r>
              <a:rPr lang="en" altLang="ko-KR" sz="1000" dirty="0"/>
              <a:t> for this trial.</a:t>
            </a:r>
          </a:p>
          <a:p>
            <a:pPr>
              <a:lnSpc>
                <a:spcPct val="90000"/>
              </a:lnSpc>
              <a:buNone/>
            </a:pPr>
            <a:r>
              <a:rPr lang="en" altLang="ko-KR" sz="1000" b="1" dirty="0"/>
              <a:t>Accumulate over trials</a:t>
            </a:r>
            <a:endParaRPr lang="en" altLang="ko-KR" sz="10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" altLang="ko-KR" sz="1000" dirty="0" err="1"/>
              <a:t>E_sum</a:t>
            </a:r>
            <a:r>
              <a:rPr lang="en" altLang="ko-KR" sz="1000" dirty="0"/>
              <a:t> += </a:t>
            </a:r>
            <a:r>
              <a:rPr lang="en" altLang="ko-KR" sz="1000" dirty="0" err="1"/>
              <a:t>E_shell</a:t>
            </a:r>
            <a:br>
              <a:rPr lang="en" altLang="ko-KR" sz="1000" dirty="0"/>
            </a:br>
            <a:r>
              <a:rPr lang="en" altLang="ko-KR" sz="1000" dirty="0"/>
              <a:t>→ running sum of shell energies</a:t>
            </a:r>
            <a:br>
              <a:rPr lang="en" altLang="ko-KR" sz="1000" dirty="0"/>
            </a:br>
            <a:r>
              <a:rPr lang="en" altLang="ko-KR" sz="1000" dirty="0"/>
              <a:t>→ later we will do </a:t>
            </a:r>
            <a:r>
              <a:rPr lang="en" altLang="ko-KR" sz="1000" dirty="0" err="1"/>
              <a:t>E_avg</a:t>
            </a:r>
            <a:r>
              <a:rPr lang="en" altLang="ko-KR" sz="1000" dirty="0"/>
              <a:t> = </a:t>
            </a:r>
            <a:r>
              <a:rPr lang="en" altLang="ko-KR" sz="1000" dirty="0" err="1"/>
              <a:t>E_sum</a:t>
            </a:r>
            <a:r>
              <a:rPr lang="en" altLang="ko-KR" sz="1000" dirty="0"/>
              <a:t> / t and fit the slope.</a:t>
            </a:r>
          </a:p>
          <a:p>
            <a:pPr marL="0" indent="0">
              <a:lnSpc>
                <a:spcPct val="90000"/>
              </a:lnSpc>
              <a:buNone/>
            </a:pPr>
            <a:endParaRPr lang="en" sz="1000" dirty="0"/>
          </a:p>
        </p:txBody>
      </p:sp>
      <p:pic>
        <p:nvPicPr>
          <p:cNvPr id="4" name="그림 3" descr="텍스트, 스크린샷, 폰트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9EA0484-CA5E-1776-EF9F-B0BB12D9F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286" y="2569213"/>
            <a:ext cx="4094226" cy="171957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214" y="2395728"/>
            <a:ext cx="3182691" cy="18288"/>
          </a:xfrm>
          <a:custGeom>
            <a:avLst/>
            <a:gdLst>
              <a:gd name="connsiteX0" fmla="*/ 0 w 3182691"/>
              <a:gd name="connsiteY0" fmla="*/ 0 h 18288"/>
              <a:gd name="connsiteX1" fmla="*/ 636538 w 3182691"/>
              <a:gd name="connsiteY1" fmla="*/ 0 h 18288"/>
              <a:gd name="connsiteX2" fmla="*/ 1273076 w 3182691"/>
              <a:gd name="connsiteY2" fmla="*/ 0 h 18288"/>
              <a:gd name="connsiteX3" fmla="*/ 1909615 w 3182691"/>
              <a:gd name="connsiteY3" fmla="*/ 0 h 18288"/>
              <a:gd name="connsiteX4" fmla="*/ 2482499 w 3182691"/>
              <a:gd name="connsiteY4" fmla="*/ 0 h 18288"/>
              <a:gd name="connsiteX5" fmla="*/ 3182691 w 3182691"/>
              <a:gd name="connsiteY5" fmla="*/ 0 h 18288"/>
              <a:gd name="connsiteX6" fmla="*/ 3182691 w 3182691"/>
              <a:gd name="connsiteY6" fmla="*/ 18288 h 18288"/>
              <a:gd name="connsiteX7" fmla="*/ 2609807 w 3182691"/>
              <a:gd name="connsiteY7" fmla="*/ 18288 h 18288"/>
              <a:gd name="connsiteX8" fmla="*/ 2068749 w 3182691"/>
              <a:gd name="connsiteY8" fmla="*/ 18288 h 18288"/>
              <a:gd name="connsiteX9" fmla="*/ 1432211 w 3182691"/>
              <a:gd name="connsiteY9" fmla="*/ 18288 h 18288"/>
              <a:gd name="connsiteX10" fmla="*/ 859327 w 3182691"/>
              <a:gd name="connsiteY10" fmla="*/ 18288 h 18288"/>
              <a:gd name="connsiteX11" fmla="*/ 0 w 3182691"/>
              <a:gd name="connsiteY11" fmla="*/ 18288 h 18288"/>
              <a:gd name="connsiteX12" fmla="*/ 0 w 3182691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1" h="18288" fill="none" extrusionOk="0">
                <a:moveTo>
                  <a:pt x="0" y="0"/>
                </a:moveTo>
                <a:cubicBezTo>
                  <a:pt x="253588" y="25878"/>
                  <a:pt x="409323" y="-5359"/>
                  <a:pt x="636538" y="0"/>
                </a:cubicBezTo>
                <a:cubicBezTo>
                  <a:pt x="863753" y="5359"/>
                  <a:pt x="1013406" y="3458"/>
                  <a:pt x="1273076" y="0"/>
                </a:cubicBezTo>
                <a:cubicBezTo>
                  <a:pt x="1532746" y="-3458"/>
                  <a:pt x="1697408" y="-16840"/>
                  <a:pt x="1909615" y="0"/>
                </a:cubicBezTo>
                <a:cubicBezTo>
                  <a:pt x="2121822" y="16840"/>
                  <a:pt x="2213494" y="-18555"/>
                  <a:pt x="2482499" y="0"/>
                </a:cubicBezTo>
                <a:cubicBezTo>
                  <a:pt x="2751504" y="18555"/>
                  <a:pt x="3004132" y="-28750"/>
                  <a:pt x="3182691" y="0"/>
                </a:cubicBezTo>
                <a:cubicBezTo>
                  <a:pt x="3183133" y="4516"/>
                  <a:pt x="3181864" y="12266"/>
                  <a:pt x="3182691" y="18288"/>
                </a:cubicBezTo>
                <a:cubicBezTo>
                  <a:pt x="2947041" y="16687"/>
                  <a:pt x="2875741" y="22937"/>
                  <a:pt x="2609807" y="18288"/>
                </a:cubicBezTo>
                <a:cubicBezTo>
                  <a:pt x="2343873" y="13639"/>
                  <a:pt x="2331203" y="31729"/>
                  <a:pt x="2068749" y="18288"/>
                </a:cubicBezTo>
                <a:cubicBezTo>
                  <a:pt x="1806295" y="4847"/>
                  <a:pt x="1713773" y="47088"/>
                  <a:pt x="1432211" y="18288"/>
                </a:cubicBezTo>
                <a:cubicBezTo>
                  <a:pt x="1150649" y="-10512"/>
                  <a:pt x="982765" y="3747"/>
                  <a:pt x="859327" y="18288"/>
                </a:cubicBezTo>
                <a:cubicBezTo>
                  <a:pt x="735889" y="32829"/>
                  <a:pt x="254183" y="35231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182691" h="18288" stroke="0" extrusionOk="0">
                <a:moveTo>
                  <a:pt x="0" y="0"/>
                </a:moveTo>
                <a:cubicBezTo>
                  <a:pt x="247695" y="-19360"/>
                  <a:pt x="392581" y="-28596"/>
                  <a:pt x="572884" y="0"/>
                </a:cubicBezTo>
                <a:cubicBezTo>
                  <a:pt x="753187" y="28596"/>
                  <a:pt x="922042" y="4121"/>
                  <a:pt x="1113942" y="0"/>
                </a:cubicBezTo>
                <a:cubicBezTo>
                  <a:pt x="1305842" y="-4121"/>
                  <a:pt x="1501806" y="28092"/>
                  <a:pt x="1686826" y="0"/>
                </a:cubicBezTo>
                <a:cubicBezTo>
                  <a:pt x="1871846" y="-28092"/>
                  <a:pt x="2170181" y="-20672"/>
                  <a:pt x="2323364" y="0"/>
                </a:cubicBezTo>
                <a:cubicBezTo>
                  <a:pt x="2476547" y="20672"/>
                  <a:pt x="2919163" y="6097"/>
                  <a:pt x="3182691" y="0"/>
                </a:cubicBezTo>
                <a:cubicBezTo>
                  <a:pt x="3183268" y="4624"/>
                  <a:pt x="3183510" y="11191"/>
                  <a:pt x="3182691" y="18288"/>
                </a:cubicBezTo>
                <a:cubicBezTo>
                  <a:pt x="3026064" y="-10849"/>
                  <a:pt x="2775005" y="23067"/>
                  <a:pt x="2546153" y="18288"/>
                </a:cubicBezTo>
                <a:cubicBezTo>
                  <a:pt x="2317301" y="13509"/>
                  <a:pt x="2164351" y="-9884"/>
                  <a:pt x="1845961" y="18288"/>
                </a:cubicBezTo>
                <a:cubicBezTo>
                  <a:pt x="1527571" y="46460"/>
                  <a:pt x="1455006" y="5824"/>
                  <a:pt x="1304903" y="18288"/>
                </a:cubicBezTo>
                <a:cubicBezTo>
                  <a:pt x="1154800" y="30752"/>
                  <a:pt x="942107" y="-12056"/>
                  <a:pt x="604711" y="18288"/>
                </a:cubicBezTo>
                <a:cubicBezTo>
                  <a:pt x="267315" y="48632"/>
                  <a:pt x="141927" y="-8395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" y="2706624"/>
            <a:ext cx="5170932" cy="3483864"/>
          </a:xfrm>
        </p:spPr>
        <p:txBody>
          <a:bodyPr>
            <a:normAutofit/>
          </a:bodyPr>
          <a:lstStyle/>
          <a:p>
            <a:r>
              <a:rPr lang="en" sz="1900" dirty="0"/>
              <a:t>Inertial- range selection</a:t>
            </a:r>
          </a:p>
          <a:p>
            <a:r>
              <a:rPr lang="en" sz="1900" dirty="0"/>
              <a:t>Very small k and very large k are contaminated by domain/resolution effects.</a:t>
            </a:r>
          </a:p>
          <a:p>
            <a:r>
              <a:rPr lang="en" sz="1900" dirty="0"/>
              <a:t>We estimate </a:t>
            </a:r>
            <a:r>
              <a:rPr lang="en" sz="1900" dirty="0" err="1"/>
              <a:t>k_min</a:t>
            </a:r>
            <a:r>
              <a:rPr lang="en" sz="1900" dirty="0"/>
              <a:t> and </a:t>
            </a:r>
            <a:r>
              <a:rPr lang="en" sz="1900" dirty="0" err="1"/>
              <a:t>k_max</a:t>
            </a:r>
            <a:r>
              <a:rPr lang="en" sz="1900" dirty="0"/>
              <a:t> from </a:t>
            </a:r>
            <a:r>
              <a:rPr lang="el-GR" sz="1900" dirty="0"/>
              <a:t>ε </a:t>
            </a:r>
            <a:r>
              <a:rPr lang="en" sz="1900" dirty="0"/>
              <a:t>and an integral scale</a:t>
            </a:r>
          </a:p>
          <a:p>
            <a:r>
              <a:rPr lang="en" sz="1900" dirty="0"/>
              <a:t>If estimation fails, use a safe band, (e.g. k ∈ [10, 45].</a:t>
            </a:r>
          </a:p>
          <a:p>
            <a:r>
              <a:rPr lang="en" sz="1900" dirty="0"/>
              <a:t>Fit log E(k) vs log k only on this band.</a:t>
            </a:r>
          </a:p>
        </p:txBody>
      </p:sp>
      <p:pic>
        <p:nvPicPr>
          <p:cNvPr id="4" name="그림 3" descr="텍스트, 스크린샷, 소프트웨어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0C20B76-CBE2-4BA5-6316-E9B795483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96" y="1607733"/>
            <a:ext cx="3010662" cy="2197782"/>
          </a:xfrm>
          <a:prstGeom prst="rect">
            <a:avLst/>
          </a:prstGeom>
        </p:spPr>
      </p:pic>
      <p:pic>
        <p:nvPicPr>
          <p:cNvPr id="15" name="그림 14" descr="텍스트, 스크린샷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6FA28DB-CA6B-03A3-0EEE-E70F2622F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596" y="4082510"/>
            <a:ext cx="2996946" cy="1640827"/>
          </a:xfrm>
          <a:prstGeom prst="rect">
            <a:avLst/>
          </a:prstGeom>
        </p:spPr>
      </p:pic>
      <p:pic>
        <p:nvPicPr>
          <p:cNvPr id="12" name="그림 11" descr="폰트, 친필, 텍스트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FC6CFE4-0B32-BBAA-5ECC-824C5F243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214" y="1238406"/>
            <a:ext cx="1482911" cy="709266"/>
          </a:xfrm>
          <a:prstGeom prst="rect">
            <a:avLst/>
          </a:prstGeom>
        </p:spPr>
      </p:pic>
      <p:pic>
        <p:nvPicPr>
          <p:cNvPr id="14" name="그림 13" descr="친필, 폰트, 서예, 타이포그래피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3D8681D-DD37-3314-C2BA-FA3D8C649B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2125" y="1237676"/>
            <a:ext cx="1885261" cy="711200"/>
          </a:xfrm>
          <a:prstGeom prst="rect">
            <a:avLst/>
          </a:prstGeom>
        </p:spPr>
      </p:pic>
      <p:pic>
        <p:nvPicPr>
          <p:cNvPr id="17" name="그림 16" descr="폰트, 원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CE309A5-1BCC-FAF9-C3FC-2E81DC26C8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6492" y="1237676"/>
            <a:ext cx="1714500" cy="711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372868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202" y="2660904"/>
            <a:ext cx="3614166" cy="3547872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" sz="1300" dirty="0"/>
              <a:t>For every trial, fit log E(k) vs log k → slope.</a:t>
            </a:r>
          </a:p>
          <a:p>
            <a:pPr>
              <a:lnSpc>
                <a:spcPct val="90000"/>
              </a:lnSpc>
            </a:pPr>
            <a:r>
              <a:rPr lang="en" sz="1300" dirty="0"/>
              <a:t>Plot slope vs trial index.</a:t>
            </a:r>
          </a:p>
          <a:p>
            <a:pPr>
              <a:lnSpc>
                <a:spcPct val="90000"/>
              </a:lnSpc>
            </a:pPr>
            <a:r>
              <a:rPr lang="en" sz="1300" dirty="0"/>
              <a:t>As the number of trials increases, expect slope to approach −5/3.</a:t>
            </a:r>
          </a:p>
          <a:p>
            <a:pPr>
              <a:lnSpc>
                <a:spcPct val="90000"/>
              </a:lnSpc>
            </a:pPr>
            <a:r>
              <a:rPr lang="en" sz="1300" dirty="0"/>
              <a:t>→ evidence of statistical convergence toward Kolmogorov scaling.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" sz="1300" dirty="0"/>
              <a:t>Perhaps..</a:t>
            </a:r>
          </a:p>
          <a:p>
            <a:pPr>
              <a:lnSpc>
                <a:spcPct val="90000"/>
              </a:lnSpc>
            </a:pPr>
            <a:r>
              <a:rPr lang="en" altLang="ko-KR" sz="1300" dirty="0"/>
              <a:t>Finite grid → short inertial range.</a:t>
            </a:r>
          </a:p>
          <a:p>
            <a:pPr>
              <a:lnSpc>
                <a:spcPct val="90000"/>
              </a:lnSpc>
            </a:pPr>
            <a:r>
              <a:rPr lang="en" altLang="ko-KR" sz="1300" dirty="0"/>
              <a:t>Integer shell grouping → uneven shell population.</a:t>
            </a:r>
          </a:p>
          <a:p>
            <a:pPr>
              <a:lnSpc>
                <a:spcPct val="90000"/>
              </a:lnSpc>
            </a:pPr>
            <a:r>
              <a:rPr lang="en" altLang="ko-KR" sz="1300" dirty="0"/>
              <a:t>Automatic band detection not perfect on every trial.</a:t>
            </a:r>
          </a:p>
          <a:p>
            <a:pPr>
              <a:lnSpc>
                <a:spcPct val="90000"/>
              </a:lnSpc>
            </a:pPr>
            <a:r>
              <a:rPr lang="en" altLang="ko-KR" sz="1300" dirty="0"/>
              <a:t>2D synthetic setting vs 3D Kolmogorov theory.</a:t>
            </a:r>
          </a:p>
          <a:p>
            <a:pPr>
              <a:lnSpc>
                <a:spcPct val="90000"/>
              </a:lnSpc>
            </a:pPr>
            <a:r>
              <a:rPr lang="en" altLang="ko-KR" sz="1300" dirty="0"/>
              <a:t>Hence small (1–3%) deviations. </a:t>
            </a:r>
          </a:p>
          <a:p>
            <a:pPr>
              <a:lnSpc>
                <a:spcPct val="90000"/>
              </a:lnSpc>
            </a:pPr>
            <a:r>
              <a:rPr lang="en" altLang="ko-KR" sz="1300" dirty="0"/>
              <a:t>(converge  at approximately -1.665)</a:t>
            </a:r>
          </a:p>
          <a:p>
            <a:pPr>
              <a:lnSpc>
                <a:spcPct val="90000"/>
              </a:lnSpc>
            </a:pPr>
            <a:endParaRPr lang="en" sz="1300" dirty="0"/>
          </a:p>
          <a:p>
            <a:pPr>
              <a:lnSpc>
                <a:spcPct val="90000"/>
              </a:lnSpc>
            </a:pPr>
            <a:endParaRPr lang="en" sz="1300" dirty="0"/>
          </a:p>
        </p:txBody>
      </p:sp>
      <p:pic>
        <p:nvPicPr>
          <p:cNvPr id="5" name="그림 4" descr="텍스트, 스크린샷, 그래프, 라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56DC561-A1AC-08AB-C616-18F4FF28B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286" y="1939726"/>
            <a:ext cx="4094226" cy="297854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7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214" y="2395728"/>
            <a:ext cx="3182691" cy="18288"/>
          </a:xfrm>
          <a:custGeom>
            <a:avLst/>
            <a:gdLst>
              <a:gd name="connsiteX0" fmla="*/ 0 w 3182691"/>
              <a:gd name="connsiteY0" fmla="*/ 0 h 18288"/>
              <a:gd name="connsiteX1" fmla="*/ 636538 w 3182691"/>
              <a:gd name="connsiteY1" fmla="*/ 0 h 18288"/>
              <a:gd name="connsiteX2" fmla="*/ 1273076 w 3182691"/>
              <a:gd name="connsiteY2" fmla="*/ 0 h 18288"/>
              <a:gd name="connsiteX3" fmla="*/ 1909615 w 3182691"/>
              <a:gd name="connsiteY3" fmla="*/ 0 h 18288"/>
              <a:gd name="connsiteX4" fmla="*/ 2482499 w 3182691"/>
              <a:gd name="connsiteY4" fmla="*/ 0 h 18288"/>
              <a:gd name="connsiteX5" fmla="*/ 3182691 w 3182691"/>
              <a:gd name="connsiteY5" fmla="*/ 0 h 18288"/>
              <a:gd name="connsiteX6" fmla="*/ 3182691 w 3182691"/>
              <a:gd name="connsiteY6" fmla="*/ 18288 h 18288"/>
              <a:gd name="connsiteX7" fmla="*/ 2609807 w 3182691"/>
              <a:gd name="connsiteY7" fmla="*/ 18288 h 18288"/>
              <a:gd name="connsiteX8" fmla="*/ 2068749 w 3182691"/>
              <a:gd name="connsiteY8" fmla="*/ 18288 h 18288"/>
              <a:gd name="connsiteX9" fmla="*/ 1432211 w 3182691"/>
              <a:gd name="connsiteY9" fmla="*/ 18288 h 18288"/>
              <a:gd name="connsiteX10" fmla="*/ 859327 w 3182691"/>
              <a:gd name="connsiteY10" fmla="*/ 18288 h 18288"/>
              <a:gd name="connsiteX11" fmla="*/ 0 w 3182691"/>
              <a:gd name="connsiteY11" fmla="*/ 18288 h 18288"/>
              <a:gd name="connsiteX12" fmla="*/ 0 w 3182691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1" h="18288" fill="none" extrusionOk="0">
                <a:moveTo>
                  <a:pt x="0" y="0"/>
                </a:moveTo>
                <a:cubicBezTo>
                  <a:pt x="253588" y="25878"/>
                  <a:pt x="409323" y="-5359"/>
                  <a:pt x="636538" y="0"/>
                </a:cubicBezTo>
                <a:cubicBezTo>
                  <a:pt x="863753" y="5359"/>
                  <a:pt x="1013406" y="3458"/>
                  <a:pt x="1273076" y="0"/>
                </a:cubicBezTo>
                <a:cubicBezTo>
                  <a:pt x="1532746" y="-3458"/>
                  <a:pt x="1697408" y="-16840"/>
                  <a:pt x="1909615" y="0"/>
                </a:cubicBezTo>
                <a:cubicBezTo>
                  <a:pt x="2121822" y="16840"/>
                  <a:pt x="2213494" y="-18555"/>
                  <a:pt x="2482499" y="0"/>
                </a:cubicBezTo>
                <a:cubicBezTo>
                  <a:pt x="2751504" y="18555"/>
                  <a:pt x="3004132" y="-28750"/>
                  <a:pt x="3182691" y="0"/>
                </a:cubicBezTo>
                <a:cubicBezTo>
                  <a:pt x="3183133" y="4516"/>
                  <a:pt x="3181864" y="12266"/>
                  <a:pt x="3182691" y="18288"/>
                </a:cubicBezTo>
                <a:cubicBezTo>
                  <a:pt x="2947041" y="16687"/>
                  <a:pt x="2875741" y="22937"/>
                  <a:pt x="2609807" y="18288"/>
                </a:cubicBezTo>
                <a:cubicBezTo>
                  <a:pt x="2343873" y="13639"/>
                  <a:pt x="2331203" y="31729"/>
                  <a:pt x="2068749" y="18288"/>
                </a:cubicBezTo>
                <a:cubicBezTo>
                  <a:pt x="1806295" y="4847"/>
                  <a:pt x="1713773" y="47088"/>
                  <a:pt x="1432211" y="18288"/>
                </a:cubicBezTo>
                <a:cubicBezTo>
                  <a:pt x="1150649" y="-10512"/>
                  <a:pt x="982765" y="3747"/>
                  <a:pt x="859327" y="18288"/>
                </a:cubicBezTo>
                <a:cubicBezTo>
                  <a:pt x="735889" y="32829"/>
                  <a:pt x="254183" y="35231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182691" h="18288" stroke="0" extrusionOk="0">
                <a:moveTo>
                  <a:pt x="0" y="0"/>
                </a:moveTo>
                <a:cubicBezTo>
                  <a:pt x="247695" y="-19360"/>
                  <a:pt x="392581" y="-28596"/>
                  <a:pt x="572884" y="0"/>
                </a:cubicBezTo>
                <a:cubicBezTo>
                  <a:pt x="753187" y="28596"/>
                  <a:pt x="922042" y="4121"/>
                  <a:pt x="1113942" y="0"/>
                </a:cubicBezTo>
                <a:cubicBezTo>
                  <a:pt x="1305842" y="-4121"/>
                  <a:pt x="1501806" y="28092"/>
                  <a:pt x="1686826" y="0"/>
                </a:cubicBezTo>
                <a:cubicBezTo>
                  <a:pt x="1871846" y="-28092"/>
                  <a:pt x="2170181" y="-20672"/>
                  <a:pt x="2323364" y="0"/>
                </a:cubicBezTo>
                <a:cubicBezTo>
                  <a:pt x="2476547" y="20672"/>
                  <a:pt x="2919163" y="6097"/>
                  <a:pt x="3182691" y="0"/>
                </a:cubicBezTo>
                <a:cubicBezTo>
                  <a:pt x="3183268" y="4624"/>
                  <a:pt x="3183510" y="11191"/>
                  <a:pt x="3182691" y="18288"/>
                </a:cubicBezTo>
                <a:cubicBezTo>
                  <a:pt x="3026064" y="-10849"/>
                  <a:pt x="2775005" y="23067"/>
                  <a:pt x="2546153" y="18288"/>
                </a:cubicBezTo>
                <a:cubicBezTo>
                  <a:pt x="2317301" y="13509"/>
                  <a:pt x="2164351" y="-9884"/>
                  <a:pt x="1845961" y="18288"/>
                </a:cubicBezTo>
                <a:cubicBezTo>
                  <a:pt x="1527571" y="46460"/>
                  <a:pt x="1455006" y="5824"/>
                  <a:pt x="1304903" y="18288"/>
                </a:cubicBezTo>
                <a:cubicBezTo>
                  <a:pt x="1154800" y="30752"/>
                  <a:pt x="942107" y="-12056"/>
                  <a:pt x="604711" y="18288"/>
                </a:cubicBezTo>
                <a:cubicBezTo>
                  <a:pt x="267315" y="48632"/>
                  <a:pt x="141927" y="-8395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그림 3" descr="스크린샷, 다채로움, 그린, 패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1623B81-9B9F-A30A-6F5F-DDCD49B24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880" y="429871"/>
            <a:ext cx="3010662" cy="3228592"/>
          </a:xfrm>
          <a:prstGeom prst="rect">
            <a:avLst/>
          </a:prstGeom>
        </p:spPr>
      </p:pic>
      <p:pic>
        <p:nvPicPr>
          <p:cNvPr id="3" name="그림 2" descr="페인팅, 예술, 그림, 현대 미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BABCE18-CD85-1A92-C43C-AE4A99E44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880" y="4169799"/>
            <a:ext cx="2996946" cy="1995059"/>
          </a:xfrm>
          <a:prstGeom prst="rect">
            <a:avLst/>
          </a:prstGeom>
        </p:spPr>
      </p:pic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E7D02AEC-5090-DDDB-A92A-5B9B62E6F5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0947362"/>
              </p:ext>
            </p:extLst>
          </p:nvPr>
        </p:nvGraphicFramePr>
        <p:xfrm>
          <a:off x="480060" y="2706624"/>
          <a:ext cx="5170932" cy="3483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792</Words>
  <Application>Microsoft Macintosh PowerPoint</Application>
  <PresentationFormat>화면 슬라이드 쇼(4:3)</PresentationFormat>
  <Paragraphs>71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-webkit-standard</vt:lpstr>
      <vt:lpstr>Arial</vt:lpstr>
      <vt:lpstr>Calibri</vt:lpstr>
      <vt:lpstr>Office Theme</vt:lpstr>
      <vt:lpstr>Turbulence and  Kolmogorov’s Theory</vt:lpstr>
      <vt:lpstr>Research question</vt:lpstr>
      <vt:lpstr>Method overview</vt:lpstr>
      <vt:lpstr>Kolmogorov basics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성곤 박</cp:lastModifiedBy>
  <cp:revision>22</cp:revision>
  <dcterms:created xsi:type="dcterms:W3CDTF">2013-01-27T09:14:16Z</dcterms:created>
  <dcterms:modified xsi:type="dcterms:W3CDTF">2025-10-31T06:00:28Z</dcterms:modified>
  <cp:category/>
</cp:coreProperties>
</file>