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321" r:id="rId4"/>
    <p:sldId id="411" r:id="rId5"/>
    <p:sldId id="412" r:id="rId6"/>
    <p:sldId id="413" r:id="rId7"/>
    <p:sldId id="416" r:id="rId8"/>
    <p:sldId id="420" r:id="rId9"/>
    <p:sldId id="417" r:id="rId10"/>
    <p:sldId id="419" r:id="rId11"/>
    <p:sldId id="391" r:id="rId12"/>
    <p:sldId id="418" r:id="rId13"/>
  </p:sldIdLst>
  <p:sldSz cx="9144000" cy="6858000" type="screen4x3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2069">
          <p15:clr>
            <a:srgbClr val="A4A3A4"/>
          </p15:clr>
        </p15:guide>
        <p15:guide id="3" pos="224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FFCC00"/>
    <a:srgbClr val="66FFFF"/>
    <a:srgbClr val="009999"/>
    <a:srgbClr val="FF6600"/>
    <a:srgbClr val="3399FF"/>
    <a:srgbClr val="006666"/>
    <a:srgbClr val="00CC66"/>
    <a:srgbClr val="39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9" autoAdjust="0"/>
    <p:restoredTop sz="87687" autoAdjust="0"/>
  </p:normalViewPr>
  <p:slideViewPr>
    <p:cSldViewPr>
      <p:cViewPr>
        <p:scale>
          <a:sx n="100" d="100"/>
          <a:sy n="100" d="100"/>
        </p:scale>
        <p:origin x="-582" y="-72"/>
      </p:cViewPr>
      <p:guideLst>
        <p:guide orient="horz" pos="527"/>
        <p:guide orient="horz" pos="2069"/>
        <p:guide pos="224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82" y="-102"/>
      </p:cViewPr>
      <p:guideLst>
        <p:guide orient="horz" pos="312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7" y="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32365-1F82-4177-BA8F-AF774D9E40C5}" type="datetimeFigureOut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7" y="9429758"/>
            <a:ext cx="289066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CA31B-FD1B-421E-BD95-7CF0D1F82B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0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11" y="2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2015-04-08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10" y="4715910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11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DE358-8731-4F58-8DED-129EE9CE1A1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0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0932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0B3408-E7D5-4318-B43A-69CB1821A75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309320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강정구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19872" y="6309320"/>
            <a:ext cx="2133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326" y="134400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8668-8877-450B-8757-BBEB4FB77537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C727-4ACA-4C0A-9FF8-6BD0557E1ED7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6512" y="6381328"/>
            <a:ext cx="9180512" cy="5040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1823"/>
            <a:ext cx="8013576" cy="432048"/>
          </a:xfrm>
        </p:spPr>
        <p:txBody>
          <a:bodyPr anchor="ctr">
            <a:noAutofit/>
          </a:bodyPr>
          <a:lstStyle>
            <a:lvl1pPr algn="l">
              <a:defRPr sz="2000" b="0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4750" y="6453336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D4D685-4CF8-4A83-A3BC-8A94CB00F69F}" type="datetime1">
              <a:rPr lang="ko-KR" altLang="en-US" smtClean="0"/>
              <a:t>2015-04-08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84168" y="6450793"/>
            <a:ext cx="28956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강정구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132736" y="6453336"/>
            <a:ext cx="2133600" cy="359379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2046" y="8701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</a:t>
            </a:r>
            <a:endParaRPr lang="ko-KR" altLang="en-US" sz="24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880" y="-9616"/>
            <a:ext cx="1522624" cy="558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441A-7ED1-4334-A881-455B00F29335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AB16-963E-4767-B0FB-99CDF97A5A78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189B-EFAD-4152-914C-2A30FC1D70C8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7406C-0CFB-44C3-886E-AE9B529D3221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A6D8-9EFB-4939-B7AC-4C683785C91E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A624-8880-4868-AAE0-9DC2921F3E8A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6D42-052E-48BE-823D-E944DF348CC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743A-FF75-4588-911A-4118318E353E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작성자 </a:t>
            </a:r>
            <a:r>
              <a:rPr lang="en-US" altLang="ko-KR" smtClean="0"/>
              <a:t>: </a:t>
            </a:r>
            <a:r>
              <a:rPr lang="ko-KR" altLang="en-US" smtClean="0"/>
              <a:t>강정구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468480" y="5373136"/>
            <a:ext cx="14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60040" y="1598935"/>
            <a:ext cx="8747448" cy="1470025"/>
          </a:xfrm>
        </p:spPr>
        <p:txBody>
          <a:bodyPr>
            <a:noAutofit/>
          </a:bodyPr>
          <a:lstStyle/>
          <a:p>
            <a:r>
              <a:rPr lang="en-US" altLang="ko-KR" sz="4000" spc="-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iOS</a:t>
            </a:r>
            <a:r>
              <a:rPr lang="en-US" altLang="ko-KR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소켓 통신</a:t>
            </a:r>
            <a:endParaRPr lang="ko-KR" altLang="en-US" sz="4000" spc="-3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64088" y="4784666"/>
            <a:ext cx="37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소           속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가천대학교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+mn-ea"/>
              </a:rPr>
              <a:t>모바일소프트웨어학과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자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강산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박태환</a:t>
            </a:r>
            <a:endParaRPr lang="en-US" altLang="ko-KR" sz="12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발    표    일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: 2015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04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08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30AB-722A-4388-A460-9F920DB0569B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네트워킹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핵심 </a:t>
            </a:r>
            <a:r>
              <a:rPr lang="en-US" altLang="ko-KR" sz="2400" b="1" dirty="0" smtClean="0">
                <a:latin typeface="+mn-ea"/>
                <a:ea typeface="+mn-ea"/>
              </a:rPr>
              <a:t>API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1042374"/>
            <a:ext cx="813690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600" b="1" dirty="0" err="1" smtClean="0">
                <a:cs typeface="Mangal" pitchFamily="18" charset="0"/>
              </a:rPr>
              <a:t>NSStream</a:t>
            </a:r>
            <a:endParaRPr lang="en-US" altLang="ko-KR" sz="1600" b="1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NSStream</a:t>
            </a:r>
            <a:r>
              <a:rPr lang="ko-KR" altLang="en-US" sz="1400" dirty="0" smtClean="0">
                <a:cs typeface="Mangal" pitchFamily="18" charset="0"/>
              </a:rPr>
              <a:t>은 </a:t>
            </a:r>
            <a:r>
              <a:rPr lang="en-US" altLang="ko-KR" sz="1400" dirty="0" err="1" smtClean="0">
                <a:cs typeface="Mangal" pitchFamily="18" charset="0"/>
              </a:rPr>
              <a:t>CFNetwork</a:t>
            </a:r>
            <a:r>
              <a:rPr lang="ko-KR" altLang="en-US" sz="1400" dirty="0" smtClean="0">
                <a:cs typeface="Mangal" pitchFamily="18" charset="0"/>
              </a:rPr>
              <a:t>를 기반으로 개발된 코코아 계층 </a:t>
            </a:r>
            <a:r>
              <a:rPr lang="en-US" altLang="ko-KR" sz="1400" dirty="0" smtClean="0">
                <a:cs typeface="Mangal" pitchFamily="18" charset="0"/>
              </a:rPr>
              <a:t>API</a:t>
            </a: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NSURLConnection</a:t>
            </a:r>
            <a:r>
              <a:rPr lang="ko-KR" altLang="en-US" sz="1400" dirty="0" smtClean="0">
                <a:cs typeface="Mangal" pitchFamily="18" charset="0"/>
              </a:rPr>
              <a:t>의 기초가 되며 좀 더 </a:t>
            </a:r>
            <a:r>
              <a:rPr lang="ko-KR" altLang="en-US" sz="1400" dirty="0" err="1" smtClean="0">
                <a:cs typeface="Mangal" pitchFamily="18" charset="0"/>
              </a:rPr>
              <a:t>저수준</a:t>
            </a:r>
            <a:r>
              <a:rPr lang="ko-KR" altLang="en-US" sz="1400" dirty="0" smtClean="0">
                <a:cs typeface="Mangal" pitchFamily="18" charset="0"/>
              </a:rPr>
              <a:t> 네트워킹 작업을 위해 사용됨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원격 서버나 로컬 파일과 통신할 수 있는 메커니즘을 제공하며 </a:t>
            </a:r>
            <a:r>
              <a:rPr lang="en-US" altLang="ko-KR" sz="1400" dirty="0" err="1" smtClean="0">
                <a:cs typeface="Mangal" pitchFamily="18" charset="0"/>
              </a:rPr>
              <a:t>NSURLConnection</a:t>
            </a:r>
            <a:r>
              <a:rPr lang="ko-KR" altLang="en-US" sz="1400" dirty="0" smtClean="0">
                <a:cs typeface="Mangal" pitchFamily="18" charset="0"/>
              </a:rPr>
              <a:t>에서는 지원하지 않는 </a:t>
            </a:r>
            <a:r>
              <a:rPr lang="en-US" altLang="ko-KR" sz="1400" dirty="0" smtClean="0">
                <a:cs typeface="Mangal" pitchFamily="18" charset="0"/>
              </a:rPr>
              <a:t>telnet</a:t>
            </a:r>
            <a:r>
              <a:rPr lang="ko-KR" altLang="en-US" sz="1400" dirty="0" smtClean="0">
                <a:cs typeface="Mangal" pitchFamily="18" charset="0"/>
              </a:rPr>
              <a:t>이나 </a:t>
            </a:r>
            <a:r>
              <a:rPr lang="en-US" altLang="ko-KR" sz="1400" dirty="0" smtClean="0">
                <a:cs typeface="Mangal" pitchFamily="18" charset="0"/>
              </a:rPr>
              <a:t>SMTP</a:t>
            </a:r>
            <a:r>
              <a:rPr lang="ko-KR" altLang="en-US" sz="1400" dirty="0" smtClean="0">
                <a:cs typeface="Mangal" pitchFamily="18" charset="0"/>
              </a:rPr>
              <a:t>로도 통신이 가능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NSStream</a:t>
            </a:r>
            <a:r>
              <a:rPr lang="ko-KR" altLang="en-US" sz="1400" dirty="0" smtClean="0">
                <a:cs typeface="Mangal" pitchFamily="18" charset="0"/>
              </a:rPr>
              <a:t>에는 </a:t>
            </a:r>
            <a:r>
              <a:rPr lang="en-US" altLang="ko-KR" sz="1400" dirty="0" smtClean="0">
                <a:cs typeface="Mangal" pitchFamily="18" charset="0"/>
              </a:rPr>
              <a:t>HTTP/S </a:t>
            </a:r>
            <a:r>
              <a:rPr lang="ko-KR" altLang="en-US" sz="1400" dirty="0" smtClean="0">
                <a:cs typeface="Mangal" pitchFamily="18" charset="0"/>
              </a:rPr>
              <a:t>응답 상태 코드나 인증 시도를 처리할 수 있는 내장 기능이 없으며 데이터를 </a:t>
            </a:r>
            <a:r>
              <a:rPr lang="en-US" altLang="ko-KR" sz="1400" dirty="0" smtClean="0">
                <a:cs typeface="Mangal" pitchFamily="18" charset="0"/>
              </a:rPr>
              <a:t>C </a:t>
            </a:r>
            <a:r>
              <a:rPr lang="ko-KR" altLang="en-US" sz="1400" dirty="0" smtClean="0">
                <a:cs typeface="Mangal" pitchFamily="18" charset="0"/>
              </a:rPr>
              <a:t>버퍼로 주고 받음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여러 아웃바운드 요청을 관리할 수 없어</a:t>
            </a:r>
            <a:r>
              <a:rPr lang="en-US" altLang="ko-KR" sz="1400" dirty="0" smtClean="0">
                <a:cs typeface="Mangal" pitchFamily="18" charset="0"/>
              </a:rPr>
              <a:t>,</a:t>
            </a:r>
            <a:r>
              <a:rPr lang="ko-KR" altLang="en-US" sz="1400" dirty="0" smtClean="0">
                <a:cs typeface="Mangal" pitchFamily="18" charset="0"/>
              </a:rPr>
              <a:t> 기능을 추가하려면 하위 클래스를 </a:t>
            </a:r>
            <a:r>
              <a:rPr lang="ko-KR" altLang="en-US" sz="1400" dirty="0" err="1" smtClean="0">
                <a:cs typeface="Mangal" pitchFamily="18" charset="0"/>
              </a:rPr>
              <a:t>생성해야함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err="1" smtClean="0">
                <a:cs typeface="Mangal" pitchFamily="18" charset="0"/>
              </a:rPr>
              <a:t>비동기로</a:t>
            </a:r>
            <a:r>
              <a:rPr lang="ko-KR" altLang="en-US" sz="1400" dirty="0" smtClean="0">
                <a:cs typeface="Mangal" pitchFamily="18" charset="0"/>
              </a:rPr>
              <a:t> 동작하며 </a:t>
            </a:r>
            <a:r>
              <a:rPr lang="en-US" altLang="ko-KR" sz="1400" dirty="0" err="1" smtClean="0">
                <a:cs typeface="Mangal" pitchFamily="18" charset="0"/>
              </a:rPr>
              <a:t>NSStreamDelegate</a:t>
            </a:r>
            <a:r>
              <a:rPr lang="ko-KR" altLang="en-US" sz="1400" dirty="0" smtClean="0">
                <a:cs typeface="Mangal" pitchFamily="18" charset="0"/>
              </a:rPr>
              <a:t>를 통해 업데이트를 주고 받음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NSInputStream</a:t>
            </a:r>
            <a:r>
              <a:rPr lang="ko-KR" altLang="en-US" sz="1400" dirty="0" smtClean="0">
                <a:cs typeface="Mangal" pitchFamily="18" charset="0"/>
              </a:rPr>
              <a:t>과 </a:t>
            </a:r>
            <a:r>
              <a:rPr lang="en-US" altLang="ko-KR" sz="1400" dirty="0" err="1" smtClean="0">
                <a:cs typeface="Mangal" pitchFamily="18" charset="0"/>
              </a:rPr>
              <a:t>NSOutputStream</a:t>
            </a:r>
            <a:r>
              <a:rPr lang="ko-KR" altLang="en-US" sz="1400" dirty="0" smtClean="0">
                <a:cs typeface="Mangal" pitchFamily="18" charset="0"/>
              </a:rPr>
              <a:t>이라는 두 개의 하위클래스가 있으며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두 클래스는 각각 </a:t>
            </a:r>
            <a:r>
              <a:rPr lang="en-US" altLang="ko-KR" sz="1400" dirty="0" err="1" smtClean="0">
                <a:cs typeface="Mangal" pitchFamily="18" charset="0"/>
              </a:rPr>
              <a:t>CFReadStream</a:t>
            </a:r>
            <a:r>
              <a:rPr lang="en-US" altLang="ko-KR" sz="1400" dirty="0">
                <a:cs typeface="Mangal" pitchFamily="18" charset="0"/>
              </a:rPr>
              <a:t>,</a:t>
            </a:r>
            <a:r>
              <a:rPr lang="ko-KR" altLang="en-US" sz="1400" dirty="0" smtClean="0">
                <a:cs typeface="Mangal" pitchFamily="18" charset="0"/>
              </a:rPr>
              <a:t> </a:t>
            </a:r>
            <a:r>
              <a:rPr lang="en-US" altLang="ko-KR" sz="1400" dirty="0" err="1" smtClean="0">
                <a:cs typeface="Mangal" pitchFamily="18" charset="0"/>
              </a:rPr>
              <a:t>CFWriteStream</a:t>
            </a:r>
            <a:r>
              <a:rPr lang="ko-KR" altLang="en-US" sz="1400" dirty="0" smtClean="0">
                <a:cs typeface="Mangal" pitchFamily="18" charset="0"/>
              </a:rPr>
              <a:t>과 같은 유사한 기능을 함</a:t>
            </a:r>
            <a:endParaRPr lang="en-US" altLang="ko-KR" sz="1400" dirty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endParaRPr lang="ko-KR" altLang="en-US" sz="1400" dirty="0"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5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D685-4CF8-4A83-A3BC-8A94CB00F69F}" type="datetime1">
              <a:rPr lang="ko-KR" altLang="en-US" smtClean="0"/>
              <a:t>2015-04-08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2852936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/>
              <a:t>감사합니다</a:t>
            </a:r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681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네트워킹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핵심 </a:t>
            </a:r>
            <a:r>
              <a:rPr lang="en-US" altLang="ko-KR" sz="2400" b="1" dirty="0" smtClean="0">
                <a:latin typeface="+mn-ea"/>
                <a:ea typeface="+mn-ea"/>
              </a:rPr>
              <a:t>API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1042374"/>
            <a:ext cx="813690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600" b="1" dirty="0" err="1" smtClean="0">
                <a:cs typeface="Mangal" pitchFamily="18" charset="0"/>
              </a:rPr>
              <a:t>NSURLConnection</a:t>
            </a:r>
            <a:endParaRPr lang="en-US" altLang="ko-KR" sz="1600" b="1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코코아 계층 </a:t>
            </a:r>
            <a:r>
              <a:rPr lang="en-US" altLang="ko-KR" sz="1400" dirty="0" smtClean="0">
                <a:cs typeface="Mangal" pitchFamily="18" charset="0"/>
              </a:rPr>
              <a:t>API</a:t>
            </a:r>
            <a:r>
              <a:rPr lang="ko-KR" altLang="en-US" sz="1400" dirty="0" smtClean="0">
                <a:cs typeface="Mangal" pitchFamily="18" charset="0"/>
              </a:rPr>
              <a:t>로 </a:t>
            </a:r>
            <a:r>
              <a:rPr lang="en-US" altLang="ko-KR" sz="1400" dirty="0" smtClean="0">
                <a:cs typeface="Mangal" pitchFamily="18" charset="0"/>
              </a:rPr>
              <a:t>URL </a:t>
            </a:r>
            <a:r>
              <a:rPr lang="ko-KR" altLang="en-US" sz="1400" dirty="0" smtClean="0">
                <a:cs typeface="Mangal" pitchFamily="18" charset="0"/>
              </a:rPr>
              <a:t>요청을 </a:t>
            </a:r>
            <a:r>
              <a:rPr lang="ko-KR" altLang="en-US" sz="1400" dirty="0" err="1" smtClean="0">
                <a:cs typeface="Mangal" pitchFamily="18" charset="0"/>
              </a:rPr>
              <a:t>로드할</a:t>
            </a:r>
            <a:r>
              <a:rPr lang="ko-KR" altLang="en-US" sz="1400" dirty="0" smtClean="0">
                <a:cs typeface="Mangal" pitchFamily="18" charset="0"/>
              </a:rPr>
              <a:t> 수 있는 간단한 </a:t>
            </a:r>
            <a:r>
              <a:rPr lang="en-US" altLang="ko-KR" sz="1400" dirty="0" smtClean="0">
                <a:cs typeface="Mangal" pitchFamily="18" charset="0"/>
              </a:rPr>
              <a:t>API</a:t>
            </a:r>
            <a:r>
              <a:rPr lang="ko-KR" altLang="en-US" sz="1400" dirty="0" smtClean="0">
                <a:cs typeface="Mangal" pitchFamily="18" charset="0"/>
              </a:rPr>
              <a:t>제공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웹 서비스와 상호 작용하고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이미지나 동영상을 가져올 수 있음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err="1" smtClean="0">
                <a:cs typeface="Mangal" pitchFamily="18" charset="0"/>
              </a:rPr>
              <a:t>포맷팅된</a:t>
            </a:r>
            <a:r>
              <a:rPr lang="ko-KR" altLang="en-US" sz="1400" dirty="0" smtClean="0">
                <a:cs typeface="Mangal" pitchFamily="18" charset="0"/>
              </a:rPr>
              <a:t> </a:t>
            </a:r>
            <a:r>
              <a:rPr lang="en-US" altLang="ko-KR" sz="1400" dirty="0" smtClean="0">
                <a:cs typeface="Mangal" pitchFamily="18" charset="0"/>
              </a:rPr>
              <a:t>HTML</a:t>
            </a:r>
            <a:r>
              <a:rPr lang="ko-KR" altLang="en-US" sz="1400" dirty="0" smtClean="0">
                <a:cs typeface="Mangal" pitchFamily="18" charset="0"/>
              </a:rPr>
              <a:t>문서를 조회할 수 있음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NSURLConnection</a:t>
            </a:r>
            <a:r>
              <a:rPr lang="ko-KR" altLang="en-US" sz="1400" dirty="0" smtClean="0">
                <a:cs typeface="Mangal" pitchFamily="18" charset="0"/>
              </a:rPr>
              <a:t>은 </a:t>
            </a:r>
            <a:r>
              <a:rPr lang="en-US" altLang="ko-KR" sz="1400" dirty="0" err="1" smtClean="0">
                <a:cs typeface="Mangal" pitchFamily="18" charset="0"/>
              </a:rPr>
              <a:t>NSStream</a:t>
            </a:r>
            <a:r>
              <a:rPr lang="ko-KR" altLang="en-US" sz="1400" dirty="0" smtClean="0">
                <a:cs typeface="Mangal" pitchFamily="18" charset="0"/>
              </a:rPr>
              <a:t>을 기반으로 개발되었으며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가장 많이 사용하는 </a:t>
            </a:r>
            <a:r>
              <a:rPr lang="en-US" altLang="ko-KR" sz="1400" dirty="0" smtClean="0">
                <a:cs typeface="Mangal" pitchFamily="18" charset="0"/>
              </a:rPr>
              <a:t>4</a:t>
            </a:r>
            <a:r>
              <a:rPr lang="ko-KR" altLang="en-US" sz="1400" dirty="0" smtClean="0">
                <a:cs typeface="Mangal" pitchFamily="18" charset="0"/>
              </a:rPr>
              <a:t>가지 </a:t>
            </a:r>
            <a:r>
              <a:rPr lang="en-US" altLang="ko-KR" sz="1400" dirty="0" smtClean="0">
                <a:cs typeface="Mangal" pitchFamily="18" charset="0"/>
              </a:rPr>
              <a:t>URI </a:t>
            </a:r>
            <a:r>
              <a:rPr lang="ko-KR" altLang="en-US" sz="1400" dirty="0" smtClean="0">
                <a:cs typeface="Mangal" pitchFamily="18" charset="0"/>
              </a:rPr>
              <a:t>스키마</a:t>
            </a:r>
            <a:r>
              <a:rPr lang="en-US" altLang="ko-KR" sz="1400" dirty="0" smtClean="0">
                <a:cs typeface="Mangal" pitchFamily="18" charset="0"/>
              </a:rPr>
              <a:t>(file, HTTP, HTTPS, FTP)</a:t>
            </a:r>
            <a:r>
              <a:rPr lang="ko-KR" altLang="en-US" sz="1400" dirty="0" smtClean="0">
                <a:cs typeface="Mangal" pitchFamily="18" charset="0"/>
              </a:rPr>
              <a:t>를 최적으로</a:t>
            </a:r>
            <a:r>
              <a:rPr lang="en-US" altLang="ko-KR" sz="1400" dirty="0" smtClean="0">
                <a:cs typeface="Mangal" pitchFamily="18" charset="0"/>
              </a:rPr>
              <a:t> </a:t>
            </a:r>
            <a:r>
              <a:rPr lang="ko-KR" altLang="en-US" sz="1400" dirty="0" smtClean="0">
                <a:cs typeface="Mangal" pitchFamily="18" charset="0"/>
              </a:rPr>
              <a:t>지원 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NSURLConnection</a:t>
            </a:r>
            <a:r>
              <a:rPr lang="ko-KR" altLang="en-US" sz="1400" dirty="0" smtClean="0">
                <a:cs typeface="Mangal" pitchFamily="18" charset="0"/>
              </a:rPr>
              <a:t>에서는 통신할 수 있는 프로토콜을 제한하지만 버퍼에서 읽거나 쓸 때 필요한 하위 레벨의 작업을 대부분 추상화 해주고 인증기능을 기본으로 지원하며 견고한 </a:t>
            </a:r>
            <a:r>
              <a:rPr lang="ko-KR" altLang="en-US" sz="1400" dirty="0" err="1" smtClean="0">
                <a:cs typeface="Mangal" pitchFamily="18" charset="0"/>
              </a:rPr>
              <a:t>캐싱</a:t>
            </a:r>
            <a:r>
              <a:rPr lang="ko-KR" altLang="en-US" sz="1400" dirty="0" smtClean="0">
                <a:cs typeface="Mangal" pitchFamily="18" charset="0"/>
              </a:rPr>
              <a:t> 엔진도 제공</a:t>
            </a:r>
            <a:endParaRPr lang="en-US" altLang="ko-KR" sz="1400" dirty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endParaRPr lang="ko-KR" altLang="en-US" sz="1400" dirty="0"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179512" y="-1615460"/>
            <a:ext cx="1638300" cy="4279900"/>
          </a:xfrm>
          <a:prstGeom prst="flowChartProcess">
            <a:avLst/>
          </a:prstGeom>
          <a:solidFill>
            <a:srgbClr val="4C4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/>
          <p:cNvSpPr/>
          <p:nvPr/>
        </p:nvSpPr>
        <p:spPr>
          <a:xfrm>
            <a:off x="179512" y="2403935"/>
            <a:ext cx="1638300" cy="52100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60"/>
          <p:cNvSpPr txBox="1"/>
          <p:nvPr/>
        </p:nvSpPr>
        <p:spPr>
          <a:xfrm>
            <a:off x="179512" y="332656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 w="6350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Helvetica 45 Light" panose="020B0500000000000000" pitchFamily="34" charset="0"/>
              </a:rPr>
              <a:t>CONTENTS</a:t>
            </a:r>
            <a:endParaRPr lang="ko-KR" altLang="en-US" sz="1600" dirty="0">
              <a:ln w="6350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Helvetica 45 Light" panose="020B0500000000000000" pitchFamily="34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203848" y="2667253"/>
            <a:ext cx="3816424" cy="15234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/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Ⅰ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iOS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네트워크 계층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3366CC"/>
                </a:solidFill>
                <a:latin typeface="맑은 고딕" pitchFamily="50" charset="-127"/>
                <a:ea typeface="맑은 고딕" pitchFamily="50" charset="-127"/>
              </a:rPr>
              <a:t>Ⅱ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iOS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네트워킹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핵심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API</a:t>
            </a:r>
          </a:p>
          <a:p>
            <a:pPr lvl="2">
              <a:lnSpc>
                <a:spcPct val="150000"/>
              </a:lnSpc>
            </a:pP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7F88-96E1-46C0-9650-CE004FD93461}" type="datetime1">
              <a:rPr lang="ko-KR" altLang="en-US" smtClean="0">
                <a:solidFill>
                  <a:schemeClr val="tx1"/>
                </a:solidFill>
              </a:rPr>
              <a:t>2015-04-08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0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네트워크 계층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pic>
        <p:nvPicPr>
          <p:cNvPr id="1026" name="Picture 2" descr="C:\Users\Park th\Desktop\ios 네트워크 계층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619363" cy="457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3430" y="692696"/>
            <a:ext cx="81369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400" dirty="0" smtClean="0">
                <a:cs typeface="Mangal" pitchFamily="18" charset="0"/>
              </a:rPr>
              <a:t>Objective C</a:t>
            </a:r>
            <a:r>
              <a:rPr lang="ko-KR" altLang="en-US" sz="1400" dirty="0" smtClean="0">
                <a:cs typeface="Mangal" pitchFamily="18" charset="0"/>
              </a:rPr>
              <a:t>에서의 네트워킹 계층 </a:t>
            </a:r>
            <a:endParaRPr lang="ko-KR" altLang="en-US" sz="1400" dirty="0">
              <a:cs typeface="Mangal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430" y="5589240"/>
            <a:ext cx="8136904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각 </a:t>
            </a:r>
            <a:r>
              <a:rPr lang="en-US" altLang="ko-KR" sz="1400" dirty="0" err="1" smtClean="0">
                <a:cs typeface="Mangal" pitchFamily="18" charset="0"/>
              </a:rPr>
              <a:t>ios</a:t>
            </a:r>
            <a:r>
              <a:rPr lang="en-US" altLang="ko-KR" sz="1400" dirty="0" smtClean="0">
                <a:cs typeface="Mangal" pitchFamily="18" charset="0"/>
              </a:rPr>
              <a:t> </a:t>
            </a:r>
            <a:r>
              <a:rPr lang="ko-KR" altLang="en-US" sz="1400" dirty="0" smtClean="0">
                <a:cs typeface="Mangal" pitchFamily="18" charset="0"/>
              </a:rPr>
              <a:t>애플리케이션은 </a:t>
            </a:r>
            <a:r>
              <a:rPr lang="en-US" altLang="ko-KR" sz="1400" dirty="0" smtClean="0">
                <a:cs typeface="Mangal" pitchFamily="18" charset="0"/>
              </a:rPr>
              <a:t>4</a:t>
            </a:r>
            <a:r>
              <a:rPr lang="ko-KR" altLang="en-US" sz="1400" dirty="0" smtClean="0">
                <a:cs typeface="Mangal" pitchFamily="18" charset="0"/>
              </a:rPr>
              <a:t>개 레벨로 구성된 네트워킹 프레임워크 </a:t>
            </a:r>
            <a:r>
              <a:rPr lang="ko-KR" altLang="en-US" sz="1400" dirty="0" err="1" smtClean="0">
                <a:cs typeface="Mangal" pitchFamily="18" charset="0"/>
              </a:rPr>
              <a:t>스택</a:t>
            </a:r>
            <a:r>
              <a:rPr lang="ko-KR" altLang="en-US" sz="1400" dirty="0" smtClean="0">
                <a:cs typeface="Mangal" pitchFamily="18" charset="0"/>
              </a:rPr>
              <a:t> 기반 위에 위치</a:t>
            </a:r>
            <a:endParaRPr lang="ko-KR" altLang="en-US" sz="1400" dirty="0"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네트워크 계층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8760"/>
            <a:ext cx="746601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3430" y="3127122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600" b="1" dirty="0" smtClean="0">
                <a:cs typeface="Mangal" pitchFamily="18" charset="0"/>
              </a:rPr>
              <a:t>Cocoa </a:t>
            </a:r>
            <a:r>
              <a:rPr lang="ko-KR" altLang="en-US" sz="1600" b="1" dirty="0" smtClean="0">
                <a:cs typeface="Mangal" pitchFamily="18" charset="0"/>
              </a:rPr>
              <a:t>계층</a:t>
            </a:r>
            <a:endParaRPr lang="en-US" altLang="ko-KR" sz="1600" b="1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프레임 워크의 </a:t>
            </a:r>
            <a:r>
              <a:rPr lang="ko-KR" altLang="en-US" sz="1400" dirty="0" err="1" smtClean="0">
                <a:cs typeface="Mangal" pitchFamily="18" charset="0"/>
              </a:rPr>
              <a:t>최상단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smtClean="0">
                <a:cs typeface="Mangal" pitchFamily="18" charset="0"/>
              </a:rPr>
              <a:t>URL </a:t>
            </a:r>
            <a:r>
              <a:rPr lang="ko-KR" altLang="en-US" sz="1400" dirty="0" smtClean="0">
                <a:cs typeface="Mangal" pitchFamily="18" charset="0"/>
              </a:rPr>
              <a:t>로딩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err="1" smtClean="0">
                <a:cs typeface="Mangal" pitchFamily="18" charset="0"/>
              </a:rPr>
              <a:t>봉쥬르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게임 키트용 </a:t>
            </a:r>
            <a:r>
              <a:rPr lang="ko-KR" altLang="en-US" sz="1400" dirty="0" err="1" smtClean="0">
                <a:cs typeface="Mangal" pitchFamily="18" charset="0"/>
              </a:rPr>
              <a:t>오브젝티브</a:t>
            </a:r>
            <a:r>
              <a:rPr lang="ko-KR" altLang="en-US" sz="1400" dirty="0" smtClean="0">
                <a:cs typeface="Mangal" pitchFamily="18" charset="0"/>
              </a:rPr>
              <a:t> </a:t>
            </a:r>
            <a:r>
              <a:rPr lang="en-US" altLang="ko-KR" sz="1400" dirty="0" smtClean="0">
                <a:cs typeface="Mangal" pitchFamily="18" charset="0"/>
              </a:rPr>
              <a:t>C API</a:t>
            </a:r>
            <a:r>
              <a:rPr lang="ko-KR" altLang="en-US" sz="1400" dirty="0" smtClean="0">
                <a:cs typeface="Mangal" pitchFamily="18" charset="0"/>
              </a:rPr>
              <a:t>를 포함</a:t>
            </a:r>
            <a:endParaRPr lang="ko-KR" altLang="en-US" sz="1400" dirty="0"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네트워크 계층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2684527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600" b="1" dirty="0" smtClean="0">
                <a:cs typeface="Mangal" pitchFamily="18" charset="0"/>
              </a:rPr>
              <a:t>Co</a:t>
            </a:r>
            <a:r>
              <a:rPr lang="en-US" altLang="ko-KR" sz="1600" b="1" dirty="0" smtClean="0">
                <a:cs typeface="Mangal" pitchFamily="18" charset="0"/>
              </a:rPr>
              <a:t>re Foundation</a:t>
            </a:r>
            <a:r>
              <a:rPr lang="en-US" altLang="ko-KR" sz="1600" b="1" dirty="0" smtClean="0">
                <a:cs typeface="Mangal" pitchFamily="18" charset="0"/>
              </a:rPr>
              <a:t> </a:t>
            </a:r>
            <a:r>
              <a:rPr lang="ko-KR" altLang="en-US" sz="1600" b="1" dirty="0" smtClean="0">
                <a:cs typeface="Mangal" pitchFamily="18" charset="0"/>
              </a:rPr>
              <a:t>계층</a:t>
            </a:r>
            <a:endParaRPr lang="en-US" altLang="ko-KR" sz="1600" b="1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대부분의</a:t>
            </a:r>
            <a:r>
              <a:rPr lang="en-US" altLang="ko-KR" sz="1400" dirty="0" smtClean="0">
                <a:cs typeface="Mangal" pitchFamily="18" charset="0"/>
              </a:rPr>
              <a:t> </a:t>
            </a:r>
            <a:r>
              <a:rPr lang="ko-KR" altLang="en-US" sz="1400" dirty="0" smtClean="0">
                <a:cs typeface="Mangal" pitchFamily="18" charset="0"/>
              </a:rPr>
              <a:t>애플리케이션 레벨 네트워킹 코드의 기초가 되는 </a:t>
            </a:r>
            <a:r>
              <a:rPr lang="en-US" altLang="ko-KR" sz="1400" dirty="0" err="1" smtClean="0">
                <a:cs typeface="Mangal" pitchFamily="18" charset="0"/>
              </a:rPr>
              <a:t>CFNetwork</a:t>
            </a:r>
            <a:r>
              <a:rPr lang="ko-KR" altLang="en-US" sz="1400" dirty="0" smtClean="0">
                <a:cs typeface="Mangal" pitchFamily="18" charset="0"/>
              </a:rPr>
              <a:t>를 비롯한 </a:t>
            </a:r>
            <a:r>
              <a:rPr lang="en-US" altLang="ko-KR" sz="1400" dirty="0" smtClean="0">
                <a:cs typeface="Mangal" pitchFamily="18" charset="0"/>
              </a:rPr>
              <a:t>C API</a:t>
            </a:r>
            <a:r>
              <a:rPr lang="ko-KR" altLang="en-US" sz="1400" dirty="0" smtClean="0">
                <a:cs typeface="Mangal" pitchFamily="18" charset="0"/>
              </a:rPr>
              <a:t>가 들어 있음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이 두 클래스는 안테나 하드웨어와 가장 가까이 위치하며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프레임워크 </a:t>
            </a:r>
            <a:r>
              <a:rPr lang="ko-KR" altLang="en-US" sz="1400" dirty="0" err="1" smtClean="0">
                <a:cs typeface="Mangal" pitchFamily="18" charset="0"/>
              </a:rPr>
              <a:t>최하단</a:t>
            </a:r>
            <a:r>
              <a:rPr lang="ko-KR" altLang="en-US" sz="1400" dirty="0" smtClean="0">
                <a:cs typeface="Mangal" pitchFamily="18" charset="0"/>
              </a:rPr>
              <a:t> 레벨을 형성하는 </a:t>
            </a:r>
            <a:r>
              <a:rPr lang="en-US" altLang="ko-KR" sz="1400" dirty="0" smtClean="0">
                <a:cs typeface="Mangal" pitchFamily="18" charset="0"/>
              </a:rPr>
              <a:t>BSD</a:t>
            </a:r>
            <a:r>
              <a:rPr lang="ko-KR" altLang="en-US" sz="1400" dirty="0" smtClean="0">
                <a:cs typeface="Mangal" pitchFamily="18" charset="0"/>
              </a:rPr>
              <a:t>소켓을 감싸는 경량 </a:t>
            </a:r>
            <a:r>
              <a:rPr lang="ko-KR" altLang="en-US" sz="1400" dirty="0" err="1" smtClean="0">
                <a:cs typeface="Mangal" pitchFamily="18" charset="0"/>
              </a:rPr>
              <a:t>래퍼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CFNetwork</a:t>
            </a:r>
            <a:r>
              <a:rPr lang="ko-KR" altLang="en-US" sz="1400" dirty="0" smtClean="0">
                <a:cs typeface="Mangal" pitchFamily="18" charset="0"/>
              </a:rPr>
              <a:t>는 </a:t>
            </a:r>
            <a:r>
              <a:rPr lang="en-US" altLang="ko-KR" sz="1400" dirty="0" err="1" smtClean="0">
                <a:cs typeface="Mangal" pitchFamily="18" charset="0"/>
              </a:rPr>
              <a:t>CFStream</a:t>
            </a:r>
            <a:r>
              <a:rPr lang="ko-KR" altLang="en-US" sz="1400" dirty="0" smtClean="0">
                <a:cs typeface="Mangal" pitchFamily="18" charset="0"/>
              </a:rPr>
              <a:t>과 </a:t>
            </a:r>
            <a:r>
              <a:rPr lang="en-US" altLang="ko-KR" sz="1400" dirty="0" err="1" smtClean="0">
                <a:cs typeface="Mangal" pitchFamily="18" charset="0"/>
              </a:rPr>
              <a:t>CFSocket</a:t>
            </a:r>
            <a:r>
              <a:rPr lang="ko-KR" altLang="en-US" sz="1400" dirty="0" smtClean="0">
                <a:cs typeface="Mangal" pitchFamily="18" charset="0"/>
              </a:rPr>
              <a:t>을 기반으로 단순화된 네트워킹 인터페이스 제공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endParaRPr lang="ko-KR" altLang="en-US" sz="1400" dirty="0">
              <a:cs typeface="Mangal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17"/>
          <a:stretch/>
        </p:blipFill>
        <p:spPr bwMode="auto">
          <a:xfrm>
            <a:off x="842963" y="980728"/>
            <a:ext cx="7456487" cy="148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4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네트워크 계층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3429000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600" b="1" dirty="0" smtClean="0">
                <a:cs typeface="Mangal" pitchFamily="18" charset="0"/>
              </a:rPr>
              <a:t>프</a:t>
            </a:r>
            <a:r>
              <a:rPr lang="ko-KR" altLang="en-US" sz="1600" b="1" dirty="0" smtClean="0">
                <a:cs typeface="Mangal" pitchFamily="18" charset="0"/>
              </a:rPr>
              <a:t>레임워크 </a:t>
            </a:r>
            <a:r>
              <a:rPr lang="ko-KR" altLang="en-US" sz="1600" b="1" dirty="0" err="1" smtClean="0">
                <a:cs typeface="Mangal" pitchFamily="18" charset="0"/>
              </a:rPr>
              <a:t>스택을</a:t>
            </a:r>
            <a:r>
              <a:rPr lang="ko-KR" altLang="en-US" sz="1600" b="1" dirty="0" smtClean="0">
                <a:cs typeface="Mangal" pitchFamily="18" charset="0"/>
              </a:rPr>
              <a:t> 따라 각 레벨로 내려가면</a:t>
            </a:r>
            <a:r>
              <a:rPr lang="en-US" altLang="ko-KR" sz="1600" b="1" dirty="0" smtClean="0">
                <a:cs typeface="Mangal" pitchFamily="18" charset="0"/>
              </a:rPr>
              <a:t>, </a:t>
            </a:r>
            <a:r>
              <a:rPr lang="ko-KR" altLang="en-US" sz="1600" b="1" dirty="0" smtClean="0">
                <a:cs typeface="Mangal" pitchFamily="18" charset="0"/>
              </a:rPr>
              <a:t>좀 더 많은 제어를 할 수 있지만</a:t>
            </a:r>
            <a:endParaRPr lang="en-US" altLang="ko-KR" sz="1600" b="1" dirty="0" smtClean="0">
              <a:cs typeface="Mangal" pitchFamily="18" charset="0"/>
            </a:endParaRPr>
          </a:p>
          <a:p>
            <a:pPr>
              <a:lnSpc>
                <a:spcPct val="200000"/>
              </a:lnSpc>
              <a:buClr>
                <a:srgbClr val="3366CC"/>
              </a:buClr>
            </a:pPr>
            <a:r>
              <a:rPr lang="en-US" altLang="ko-KR" sz="1600" b="1" dirty="0" smtClean="0">
                <a:cs typeface="Mangal" pitchFamily="18" charset="0"/>
              </a:rPr>
              <a:t>    </a:t>
            </a:r>
            <a:r>
              <a:rPr lang="ko-KR" altLang="en-US" sz="1600" b="1" dirty="0" smtClean="0">
                <a:cs typeface="Mangal" pitchFamily="18" charset="0"/>
              </a:rPr>
              <a:t>상위 레벨에서 제공하는 사용의 편리함이나 추상화는 </a:t>
            </a:r>
            <a:r>
              <a:rPr lang="ko-KR" altLang="en-US" sz="1600" b="1" dirty="0" err="1" smtClean="0">
                <a:cs typeface="Mangal" pitchFamily="18" charset="0"/>
              </a:rPr>
              <a:t>포기해야함</a:t>
            </a:r>
            <a:endParaRPr lang="en-US" altLang="ko-KR" sz="1600" b="1" dirty="0" smtClean="0">
              <a:cs typeface="Mangal" pitchFamily="18" charset="0"/>
            </a:endParaRPr>
          </a:p>
          <a:p>
            <a:pPr>
              <a:lnSpc>
                <a:spcPct val="200000"/>
              </a:lnSpc>
              <a:buClr>
                <a:srgbClr val="3366CC"/>
              </a:buClr>
            </a:pPr>
            <a:endParaRPr lang="en-US" altLang="ko-KR" sz="1600" b="1" dirty="0">
              <a:cs typeface="Mangal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ko-KR" altLang="en-US" sz="1600" b="1" dirty="0" smtClean="0">
                <a:cs typeface="Mangal" pitchFamily="18" charset="0"/>
              </a:rPr>
              <a:t>예외적인 경우도 있지만 애플에서는 </a:t>
            </a:r>
            <a:r>
              <a:rPr lang="en-US" altLang="ko-KR" sz="1600" b="1" dirty="0" err="1" smtClean="0">
                <a:cs typeface="Mangal" pitchFamily="18" charset="0"/>
              </a:rPr>
              <a:t>CFNetwork</a:t>
            </a:r>
            <a:r>
              <a:rPr lang="ko-KR" altLang="en-US" sz="1600" b="1" dirty="0" smtClean="0">
                <a:cs typeface="Mangal" pitchFamily="18" charset="0"/>
              </a:rPr>
              <a:t>이상의 계층에서 작업을 권장</a:t>
            </a:r>
            <a:endParaRPr lang="en-US" altLang="ko-KR" sz="1600" b="1" dirty="0">
              <a:cs typeface="Mangal" pitchFamily="18" charset="0"/>
            </a:endParaRPr>
          </a:p>
          <a:p>
            <a:pPr lvl="1">
              <a:lnSpc>
                <a:spcPct val="200000"/>
              </a:lnSpc>
              <a:buClr>
                <a:srgbClr val="3366CC"/>
              </a:buClr>
            </a:pPr>
            <a:r>
              <a:rPr lang="en-US" altLang="ko-KR" sz="1600" b="1" dirty="0">
                <a:cs typeface="Mangal" pitchFamily="18" charset="0"/>
              </a:rPr>
              <a:t> </a:t>
            </a:r>
            <a:r>
              <a:rPr lang="en-US" altLang="ko-KR" sz="1600" b="1" dirty="0" smtClean="0">
                <a:cs typeface="Mangal" pitchFamily="18" charset="0"/>
              </a:rPr>
              <a:t> </a:t>
            </a:r>
            <a:r>
              <a:rPr lang="en-US" altLang="ko-KR" sz="1200" dirty="0" smtClean="0">
                <a:cs typeface="Mangal" pitchFamily="18" charset="0"/>
              </a:rPr>
              <a:t>-  BSD</a:t>
            </a:r>
            <a:r>
              <a:rPr lang="ko-KR" altLang="en-US" sz="1200" dirty="0" smtClean="0">
                <a:cs typeface="Mangal" pitchFamily="18" charset="0"/>
              </a:rPr>
              <a:t>레벨의 </a:t>
            </a:r>
            <a:r>
              <a:rPr lang="en-US" altLang="ko-KR" sz="1200" dirty="0" smtClean="0">
                <a:cs typeface="Mangal" pitchFamily="18" charset="0"/>
              </a:rPr>
              <a:t>raw</a:t>
            </a:r>
            <a:r>
              <a:rPr lang="ko-KR" altLang="en-US" sz="1200" dirty="0" smtClean="0">
                <a:cs typeface="Mangal" pitchFamily="18" charset="0"/>
              </a:rPr>
              <a:t>소켓은 시스템 </a:t>
            </a:r>
            <a:r>
              <a:rPr lang="en-US" altLang="ko-KR" sz="1200" dirty="0" smtClean="0">
                <a:cs typeface="Mangal" pitchFamily="18" charset="0"/>
              </a:rPr>
              <a:t>VPN</a:t>
            </a:r>
            <a:r>
              <a:rPr lang="ko-KR" altLang="en-US" sz="1200" dirty="0" smtClean="0">
                <a:cs typeface="Mangal" pitchFamily="18" charset="0"/>
              </a:rPr>
              <a:t>에 접근할 수 없고</a:t>
            </a:r>
            <a:r>
              <a:rPr lang="en-US" altLang="ko-KR" sz="1200" dirty="0" smtClean="0">
                <a:cs typeface="Mangal" pitchFamily="18" charset="0"/>
              </a:rPr>
              <a:t>, </a:t>
            </a:r>
            <a:r>
              <a:rPr lang="ko-KR" altLang="en-US" sz="1200" dirty="0" err="1" smtClean="0">
                <a:cs typeface="Mangal" pitchFamily="18" charset="0"/>
              </a:rPr>
              <a:t>와이파이나</a:t>
            </a:r>
            <a:r>
              <a:rPr lang="ko-KR" altLang="en-US" sz="1200" dirty="0" smtClean="0">
                <a:cs typeface="Mangal" pitchFamily="18" charset="0"/>
              </a:rPr>
              <a:t> </a:t>
            </a:r>
            <a:r>
              <a:rPr lang="ko-KR" altLang="en-US" sz="1200" dirty="0" err="1" smtClean="0">
                <a:cs typeface="Mangal" pitchFamily="18" charset="0"/>
              </a:rPr>
              <a:t>셀룰러</a:t>
            </a:r>
            <a:r>
              <a:rPr lang="ko-KR" altLang="en-US" sz="1200" dirty="0" smtClean="0">
                <a:cs typeface="Mangal" pitchFamily="18" charset="0"/>
              </a:rPr>
              <a:t> 통신을 활성화 할 수 없음</a:t>
            </a:r>
            <a:endParaRPr lang="en-US" altLang="ko-KR" sz="1200" dirty="0" smtClean="0">
              <a:cs typeface="Manga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997839"/>
            <a:ext cx="813690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600" b="1" dirty="0" smtClean="0">
                <a:cs typeface="Mangal" pitchFamily="18" charset="0"/>
              </a:rPr>
              <a:t>OS </a:t>
            </a:r>
            <a:r>
              <a:rPr lang="ko-KR" altLang="en-US" sz="1600" b="1" dirty="0" smtClean="0">
                <a:cs typeface="Mangal" pitchFamily="18" charset="0"/>
              </a:rPr>
              <a:t>계층</a:t>
            </a:r>
            <a:endParaRPr lang="en-US" altLang="ko-KR" sz="1600" b="1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smtClean="0">
                <a:cs typeface="Mangal" pitchFamily="18" charset="0"/>
              </a:rPr>
              <a:t>BSD </a:t>
            </a:r>
            <a:r>
              <a:rPr lang="ko-KR" altLang="en-US" sz="1400" dirty="0" smtClean="0">
                <a:cs typeface="Mangal" pitchFamily="18" charset="0"/>
              </a:rPr>
              <a:t>소켓은 </a:t>
            </a:r>
            <a:r>
              <a:rPr lang="en-US" altLang="ko-KR" sz="1400" dirty="0" smtClean="0">
                <a:cs typeface="Mangal" pitchFamily="18" charset="0"/>
              </a:rPr>
              <a:t>C</a:t>
            </a:r>
            <a:r>
              <a:rPr lang="ko-KR" altLang="en-US" sz="1400" dirty="0" smtClean="0">
                <a:cs typeface="Mangal" pitchFamily="18" charset="0"/>
              </a:rPr>
              <a:t>로 구현되어 있으</a:t>
            </a:r>
            <a:r>
              <a:rPr lang="ko-KR" altLang="en-US" sz="1400" dirty="0">
                <a:cs typeface="Mangal" pitchFamily="18" charset="0"/>
              </a:rPr>
              <a:t>며</a:t>
            </a:r>
            <a:r>
              <a:rPr lang="ko-KR" altLang="en-US" sz="1400" dirty="0" smtClean="0">
                <a:cs typeface="Mangal" pitchFamily="18" charset="0"/>
              </a:rPr>
              <a:t> 원격장치나 서버와의 통신과 관련해 개발자에게 </a:t>
            </a:r>
            <a:endParaRPr lang="en-US" altLang="ko-KR" sz="1400" dirty="0" smtClean="0">
              <a:cs typeface="Mangal" pitchFamily="18" charset="0"/>
            </a:endParaRPr>
          </a:p>
          <a:p>
            <a:pPr lvl="1">
              <a:lnSpc>
                <a:spcPct val="150000"/>
              </a:lnSpc>
              <a:buClr>
                <a:srgbClr val="3366CC"/>
              </a:buClr>
            </a:pPr>
            <a:r>
              <a:rPr lang="en-US" altLang="ko-KR" sz="1400" dirty="0">
                <a:cs typeface="Mangal" pitchFamily="18" charset="0"/>
              </a:rPr>
              <a:t> </a:t>
            </a:r>
            <a:r>
              <a:rPr lang="en-US" altLang="ko-KR" sz="1400" dirty="0" smtClean="0">
                <a:cs typeface="Mangal" pitchFamily="18" charset="0"/>
              </a:rPr>
              <a:t>    </a:t>
            </a:r>
            <a:r>
              <a:rPr lang="ko-KR" altLang="en-US" sz="1400" dirty="0" smtClean="0">
                <a:cs typeface="Mangal" pitchFamily="18" charset="0"/>
              </a:rPr>
              <a:t>절대적인 제어권한을 줌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endParaRPr lang="ko-KR" altLang="en-US" sz="1400" dirty="0">
              <a:cs typeface="Mangal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2"/>
          <a:stretch/>
        </p:blipFill>
        <p:spPr bwMode="auto">
          <a:xfrm>
            <a:off x="842963" y="1052736"/>
            <a:ext cx="7456487" cy="72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95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네트워킹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핵심 </a:t>
            </a:r>
            <a:r>
              <a:rPr lang="en-US" altLang="ko-KR" sz="2400" b="1" dirty="0" smtClean="0">
                <a:latin typeface="+mn-ea"/>
                <a:ea typeface="+mn-ea"/>
              </a:rPr>
              <a:t>API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908720"/>
            <a:ext cx="813690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600" b="1" dirty="0" smtClean="0">
                <a:cs typeface="Mangal" pitchFamily="18" charset="0"/>
              </a:rPr>
              <a:t>BSD </a:t>
            </a:r>
            <a:r>
              <a:rPr lang="ko-KR" altLang="en-US" sz="1600" b="1" dirty="0" smtClean="0">
                <a:cs typeface="Mangal" pitchFamily="18" charset="0"/>
              </a:rPr>
              <a:t>소켓</a:t>
            </a:r>
            <a:endParaRPr lang="en-US" altLang="ko-KR" sz="1600" b="1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smtClean="0">
                <a:cs typeface="Mangal" pitchFamily="18" charset="0"/>
              </a:rPr>
              <a:t>BSD </a:t>
            </a:r>
            <a:r>
              <a:rPr lang="ko-KR" altLang="en-US" sz="1400" dirty="0" smtClean="0">
                <a:cs typeface="Mangal" pitchFamily="18" charset="0"/>
              </a:rPr>
              <a:t>소켓은 거의 모든 인터넷 활동의 기반이 되며 네트워킹 프레임워크 계층 구조에서 </a:t>
            </a:r>
            <a:endParaRPr lang="en-US" altLang="ko-KR" sz="1400" dirty="0" smtClean="0">
              <a:cs typeface="Mangal" pitchFamily="18" charset="0"/>
            </a:endParaRPr>
          </a:p>
          <a:p>
            <a:pPr lvl="1">
              <a:lnSpc>
                <a:spcPct val="200000"/>
              </a:lnSpc>
              <a:buClr>
                <a:srgbClr val="3366CC"/>
              </a:buClr>
            </a:pPr>
            <a:r>
              <a:rPr lang="en-US" altLang="ko-KR" sz="1400" dirty="0">
                <a:cs typeface="Mangal" pitchFamily="18" charset="0"/>
              </a:rPr>
              <a:t> </a:t>
            </a:r>
            <a:r>
              <a:rPr lang="en-US" altLang="ko-KR" sz="1400" dirty="0" smtClean="0">
                <a:cs typeface="Mangal" pitchFamily="18" charset="0"/>
              </a:rPr>
              <a:t>    </a:t>
            </a:r>
            <a:r>
              <a:rPr lang="ko-KR" altLang="en-US" sz="1400" dirty="0" smtClean="0">
                <a:cs typeface="Mangal" pitchFamily="18" charset="0"/>
              </a:rPr>
              <a:t>최하위 레벨을 형성</a:t>
            </a:r>
            <a:endParaRPr lang="en-US" altLang="ko-KR" sz="1400" dirty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특정 계층에서 모든 인터넷 </a:t>
            </a:r>
            <a:r>
              <a:rPr lang="ko-KR" altLang="en-US" sz="1400" dirty="0" err="1" smtClean="0">
                <a:cs typeface="Mangal" pitchFamily="18" charset="0"/>
              </a:rPr>
              <a:t>트래픽을</a:t>
            </a:r>
            <a:r>
              <a:rPr lang="ko-KR" altLang="en-US" sz="1400" dirty="0" smtClean="0">
                <a:cs typeface="Mangal" pitchFamily="18" charset="0"/>
              </a:rPr>
              <a:t> 전달하고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애플리케이션 프로그래머가 원격기기나 </a:t>
            </a:r>
            <a:endParaRPr lang="en-US" altLang="ko-KR" sz="1400" dirty="0" smtClean="0">
              <a:cs typeface="Mangal" pitchFamily="18" charset="0"/>
            </a:endParaRPr>
          </a:p>
          <a:p>
            <a:pPr lvl="1">
              <a:lnSpc>
                <a:spcPct val="200000"/>
              </a:lnSpc>
              <a:buClr>
                <a:srgbClr val="3366CC"/>
              </a:buClr>
            </a:pPr>
            <a:r>
              <a:rPr lang="en-US" altLang="ko-KR" sz="1400" dirty="0">
                <a:cs typeface="Mangal" pitchFamily="18" charset="0"/>
              </a:rPr>
              <a:t> </a:t>
            </a:r>
            <a:r>
              <a:rPr lang="en-US" altLang="ko-KR" sz="1400" dirty="0" smtClean="0">
                <a:cs typeface="Mangal" pitchFamily="18" charset="0"/>
              </a:rPr>
              <a:t>    </a:t>
            </a:r>
            <a:r>
              <a:rPr lang="ko-KR" altLang="en-US" sz="1400" dirty="0" smtClean="0">
                <a:cs typeface="Mangal" pitchFamily="18" charset="0"/>
              </a:rPr>
              <a:t>서버와의 통신을 완벽히 제어할 수 있게 해줌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smtClean="0">
                <a:cs typeface="Mangal" pitchFamily="18" charset="0"/>
              </a:rPr>
              <a:t>C</a:t>
            </a:r>
            <a:r>
              <a:rPr lang="ko-KR" altLang="en-US" sz="1400" dirty="0" smtClean="0">
                <a:cs typeface="Mangal" pitchFamily="18" charset="0"/>
              </a:rPr>
              <a:t>로 구현되어 있지만 </a:t>
            </a:r>
            <a:r>
              <a:rPr lang="ko-KR" altLang="en-US" sz="1400" dirty="0" err="1" smtClean="0">
                <a:cs typeface="Mangal" pitchFamily="18" charset="0"/>
              </a:rPr>
              <a:t>오브젝티브</a:t>
            </a:r>
            <a:r>
              <a:rPr lang="ko-KR" altLang="en-US" sz="1400" dirty="0" smtClean="0">
                <a:cs typeface="Mangal" pitchFamily="18" charset="0"/>
              </a:rPr>
              <a:t> </a:t>
            </a:r>
            <a:r>
              <a:rPr lang="en-US" altLang="ko-KR" sz="1400" dirty="0" smtClean="0">
                <a:cs typeface="Mangal" pitchFamily="18" charset="0"/>
              </a:rPr>
              <a:t>C</a:t>
            </a:r>
            <a:r>
              <a:rPr lang="ko-KR" altLang="en-US" sz="1400" dirty="0" smtClean="0">
                <a:cs typeface="Mangal" pitchFamily="18" charset="0"/>
              </a:rPr>
              <a:t>코드에서도 사용가능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>
                <a:cs typeface="Mangal" pitchFamily="18" charset="0"/>
              </a:rPr>
              <a:t>BSD </a:t>
            </a:r>
            <a:r>
              <a:rPr lang="ko-KR" altLang="en-US" sz="1400" dirty="0" smtClean="0">
                <a:cs typeface="Mangal" pitchFamily="18" charset="0"/>
              </a:rPr>
              <a:t>소켓 </a:t>
            </a:r>
            <a:r>
              <a:rPr lang="en-US" altLang="ko-KR" sz="1400" dirty="0" smtClean="0">
                <a:cs typeface="Mangal" pitchFamily="18" charset="0"/>
              </a:rPr>
              <a:t>API</a:t>
            </a:r>
            <a:r>
              <a:rPr lang="ko-KR" altLang="en-US" sz="1400" dirty="0" smtClean="0">
                <a:cs typeface="Mangal" pitchFamily="18" charset="0"/>
              </a:rPr>
              <a:t>에는 운영체제로 연결되는 </a:t>
            </a:r>
            <a:r>
              <a:rPr lang="ko-KR" altLang="en-US" sz="1400" dirty="0" err="1" smtClean="0">
                <a:cs typeface="Mangal" pitchFamily="18" charset="0"/>
              </a:rPr>
              <a:t>후크가</a:t>
            </a:r>
            <a:r>
              <a:rPr lang="ko-KR" altLang="en-US" sz="1400" dirty="0" smtClean="0">
                <a:cs typeface="Mangal" pitchFamily="18" charset="0"/>
              </a:rPr>
              <a:t> 없어 직접 사용은 권장 하지 않음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>
                <a:cs typeface="Mangal" pitchFamily="18" charset="0"/>
              </a:rPr>
              <a:t>BSD </a:t>
            </a:r>
            <a:r>
              <a:rPr lang="ko-KR" altLang="en-US" sz="1400" dirty="0" smtClean="0">
                <a:cs typeface="Mangal" pitchFamily="18" charset="0"/>
              </a:rPr>
              <a:t>소켓은 시스템 </a:t>
            </a:r>
            <a:r>
              <a:rPr lang="en-US" altLang="ko-KR" sz="1400" dirty="0" smtClean="0">
                <a:cs typeface="Mangal" pitchFamily="18" charset="0"/>
              </a:rPr>
              <a:t>VPN</a:t>
            </a:r>
            <a:r>
              <a:rPr lang="ko-KR" altLang="en-US" sz="1400" dirty="0" smtClean="0">
                <a:cs typeface="Mangal" pitchFamily="18" charset="0"/>
              </a:rPr>
              <a:t>을 통과하지 않으며 </a:t>
            </a:r>
            <a:r>
              <a:rPr lang="en-US" altLang="ko-KR" sz="1400" dirty="0" smtClean="0">
                <a:cs typeface="Mangal" pitchFamily="18" charset="0"/>
              </a:rPr>
              <a:t>API</a:t>
            </a:r>
            <a:r>
              <a:rPr lang="ko-KR" altLang="en-US" sz="1400" dirty="0" smtClean="0">
                <a:cs typeface="Mangal" pitchFamily="18" charset="0"/>
              </a:rPr>
              <a:t>를 호출해도 </a:t>
            </a:r>
            <a:r>
              <a:rPr lang="ko-KR" altLang="en-US" sz="1400" dirty="0" err="1" smtClean="0">
                <a:cs typeface="Mangal" pitchFamily="18" charset="0"/>
              </a:rPr>
              <a:t>와이파이나</a:t>
            </a:r>
            <a:r>
              <a:rPr lang="ko-KR" altLang="en-US" sz="1400" dirty="0" smtClean="0">
                <a:cs typeface="Mangal" pitchFamily="18" charset="0"/>
              </a:rPr>
              <a:t> </a:t>
            </a:r>
            <a:r>
              <a:rPr lang="ko-KR" altLang="en-US" sz="1400" dirty="0" err="1" smtClean="0">
                <a:cs typeface="Mangal" pitchFamily="18" charset="0"/>
              </a:rPr>
              <a:t>셀룰러</a:t>
            </a:r>
            <a:r>
              <a:rPr lang="ko-KR" altLang="en-US" sz="1400" dirty="0" smtClean="0">
                <a:cs typeface="Mangal" pitchFamily="18" charset="0"/>
              </a:rPr>
              <a:t> 통신이 </a:t>
            </a:r>
            <a:endParaRPr lang="en-US" altLang="ko-KR" sz="1400" dirty="0" smtClean="0">
              <a:cs typeface="Mangal" pitchFamily="18" charset="0"/>
            </a:endParaRPr>
          </a:p>
          <a:p>
            <a:pPr lvl="1">
              <a:lnSpc>
                <a:spcPct val="200000"/>
              </a:lnSpc>
              <a:buClr>
                <a:srgbClr val="3366CC"/>
              </a:buClr>
            </a:pPr>
            <a:r>
              <a:rPr lang="en-US" altLang="ko-KR" sz="1400" dirty="0">
                <a:cs typeface="Mangal" pitchFamily="18" charset="0"/>
              </a:rPr>
              <a:t> </a:t>
            </a:r>
            <a:r>
              <a:rPr lang="en-US" altLang="ko-KR" sz="1400" dirty="0" smtClean="0">
                <a:cs typeface="Mangal" pitchFamily="18" charset="0"/>
              </a:rPr>
              <a:t>    </a:t>
            </a:r>
            <a:r>
              <a:rPr lang="ko-KR" altLang="en-US" sz="1400" dirty="0" smtClean="0">
                <a:cs typeface="Mangal" pitchFamily="18" charset="0"/>
              </a:rPr>
              <a:t>자동으로 활성화 되지 않음</a:t>
            </a:r>
            <a:r>
              <a:rPr lang="en-US" altLang="ko-KR" sz="1400" dirty="0" smtClean="0">
                <a:cs typeface="Mangal" pitchFamily="18" charset="0"/>
              </a:rPr>
              <a:t>(</a:t>
            </a:r>
            <a:r>
              <a:rPr lang="ko-KR" altLang="en-US" sz="1400" dirty="0" smtClean="0">
                <a:cs typeface="Mangal" pitchFamily="18" charset="0"/>
              </a:rPr>
              <a:t>무선신호가 전력을 아끼려고 자동으로 꺼짐</a:t>
            </a:r>
            <a:r>
              <a:rPr lang="en-US" altLang="ko-KR" sz="1400" dirty="0" smtClean="0">
                <a:cs typeface="Mangal" pitchFamily="18" charset="0"/>
              </a:rPr>
              <a:t>)</a:t>
            </a: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소켓은 두 </a:t>
            </a:r>
            <a:r>
              <a:rPr lang="ko-KR" altLang="en-US" sz="1400" dirty="0" err="1" smtClean="0">
                <a:cs typeface="Mangal" pitchFamily="18" charset="0"/>
              </a:rPr>
              <a:t>엔드포인트</a:t>
            </a:r>
            <a:r>
              <a:rPr lang="ko-KR" altLang="en-US" sz="1400" dirty="0" smtClean="0">
                <a:cs typeface="Mangal" pitchFamily="18" charset="0"/>
              </a:rPr>
              <a:t> 사이의 </a:t>
            </a:r>
            <a:r>
              <a:rPr lang="ko-KR" altLang="en-US" sz="1400" dirty="0" err="1" smtClean="0">
                <a:cs typeface="Mangal" pitchFamily="18" charset="0"/>
              </a:rPr>
              <a:t>단방향</a:t>
            </a:r>
            <a:r>
              <a:rPr lang="ko-KR" altLang="en-US" sz="1400" dirty="0" smtClean="0">
                <a:cs typeface="Mangal" pitchFamily="18" charset="0"/>
              </a:rPr>
              <a:t> 연결로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보통 쌍</a:t>
            </a:r>
            <a:r>
              <a:rPr lang="en-US" altLang="ko-KR" sz="1400" dirty="0" smtClean="0">
                <a:cs typeface="Mangal" pitchFamily="18" charset="0"/>
              </a:rPr>
              <a:t>(</a:t>
            </a:r>
            <a:r>
              <a:rPr lang="ko-KR" altLang="en-US" sz="1400" dirty="0" smtClean="0">
                <a:cs typeface="Mangal" pitchFamily="18" charset="0"/>
              </a:rPr>
              <a:t>읽기용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쓰기용</a:t>
            </a:r>
            <a:r>
              <a:rPr lang="en-US" altLang="ko-KR" sz="1400" dirty="0" smtClean="0">
                <a:cs typeface="Mangal" pitchFamily="18" charset="0"/>
              </a:rPr>
              <a:t>)</a:t>
            </a:r>
            <a:r>
              <a:rPr lang="ko-KR" altLang="en-US" sz="1400" dirty="0" smtClean="0">
                <a:cs typeface="Mangal" pitchFamily="18" charset="0"/>
              </a:rPr>
              <a:t>으로 생성됨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3366CC"/>
              </a:buClr>
              <a:buFont typeface="Arial" pitchFamily="34" charset="0"/>
              <a:buChar char="•"/>
            </a:pPr>
            <a:endParaRPr lang="ko-KR" altLang="en-US" sz="1400" dirty="0"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네트워킹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핵심 </a:t>
            </a:r>
            <a:r>
              <a:rPr lang="en-US" altLang="ko-KR" sz="2400" b="1" dirty="0" smtClean="0">
                <a:latin typeface="+mn-ea"/>
                <a:ea typeface="+mn-ea"/>
              </a:rPr>
              <a:t>API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908720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600" b="1" dirty="0" smtClean="0">
                <a:cs typeface="Mangal" pitchFamily="18" charset="0"/>
              </a:rPr>
              <a:t>BSD </a:t>
            </a:r>
            <a:r>
              <a:rPr lang="ko-KR" altLang="en-US" sz="1600" b="1" dirty="0" smtClean="0">
                <a:cs typeface="Mangal" pitchFamily="18" charset="0"/>
              </a:rPr>
              <a:t>소켓</a:t>
            </a:r>
            <a:endParaRPr lang="en-US" altLang="ko-KR" sz="1600" b="1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ko-KR" altLang="en-US" sz="1400" dirty="0" smtClean="0">
                <a:cs typeface="Mangal" pitchFamily="18" charset="0"/>
              </a:rPr>
              <a:t>많이 사용되는 </a:t>
            </a:r>
            <a:r>
              <a:rPr lang="en-US" altLang="ko-KR" sz="1400" dirty="0" smtClean="0">
                <a:cs typeface="Mangal" pitchFamily="18" charset="0"/>
              </a:rPr>
              <a:t>BSD</a:t>
            </a:r>
            <a:r>
              <a:rPr lang="ko-KR" altLang="en-US" sz="1400" dirty="0" smtClean="0">
                <a:cs typeface="Mangal" pitchFamily="18" charset="0"/>
              </a:rPr>
              <a:t>소켓 </a:t>
            </a:r>
            <a:r>
              <a:rPr lang="en-US" altLang="ko-KR" sz="1400" dirty="0" smtClean="0">
                <a:cs typeface="Mangal" pitchFamily="18" charset="0"/>
              </a:rPr>
              <a:t>API</a:t>
            </a:r>
            <a:endParaRPr lang="ko-KR" altLang="en-US" sz="1400" dirty="0">
              <a:cs typeface="Mangal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24383"/>
            <a:ext cx="2495936" cy="4077072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07475"/>
              </p:ext>
            </p:extLst>
          </p:nvPr>
        </p:nvGraphicFramePr>
        <p:xfrm>
          <a:off x="3972272" y="1916832"/>
          <a:ext cx="4632176" cy="409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76"/>
              </a:tblGrid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설명</a:t>
                      </a:r>
                      <a:endParaRPr lang="ko-KR" altLang="en-US" sz="900" dirty="0"/>
                    </a:p>
                  </a:txBody>
                  <a:tcPr/>
                </a:tc>
              </a:tr>
              <a:tr h="4194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 새 소켓을 생성하고 초기화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∙ 성공 시 파일 </a:t>
                      </a:r>
                      <a:r>
                        <a:rPr lang="ko-KR" altLang="en-US" sz="900" dirty="0" err="1" smtClean="0"/>
                        <a:t>디스크럽터</a:t>
                      </a:r>
                      <a:r>
                        <a:rPr lang="ko-KR" altLang="en-US" sz="900" dirty="0" smtClean="0"/>
                        <a:t> 번호를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실패 시 </a:t>
                      </a:r>
                      <a:r>
                        <a:rPr lang="en-US" altLang="ko-KR" sz="900" baseline="0" dirty="0" smtClean="0"/>
                        <a:t>-1</a:t>
                      </a:r>
                      <a:r>
                        <a:rPr lang="ko-KR" altLang="en-US" sz="900" baseline="0" dirty="0" smtClean="0"/>
                        <a:t>을 반환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333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 </a:t>
                      </a:r>
                      <a:r>
                        <a:rPr lang="en-US" altLang="ko-KR" sz="900" dirty="0" err="1" smtClean="0"/>
                        <a:t>addressToBind</a:t>
                      </a:r>
                      <a:r>
                        <a:rPr lang="ko-KR" altLang="en-US" sz="900" dirty="0" smtClean="0"/>
                        <a:t>에서 지정한 주소와 포트를 소켓에 지정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 연결 요청을 수락하고 클라이언트의 주소를 </a:t>
                      </a:r>
                      <a:r>
                        <a:rPr lang="en-US" altLang="ko-KR" sz="900" dirty="0" err="1" smtClean="0"/>
                        <a:t>ClientAddress</a:t>
                      </a:r>
                      <a:r>
                        <a:rPr lang="ko-KR" altLang="en-US" sz="900" dirty="0" smtClean="0"/>
                        <a:t>에 저장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409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 </a:t>
                      </a:r>
                      <a:r>
                        <a:rPr lang="en-US" altLang="ko-KR" sz="900" dirty="0" err="1" smtClean="0"/>
                        <a:t>serverAddress</a:t>
                      </a:r>
                      <a:r>
                        <a:rPr lang="ko-KR" altLang="en-US" sz="900" dirty="0" smtClean="0"/>
                        <a:t>에 지정한 서버로 연결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4762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 </a:t>
                      </a:r>
                      <a:r>
                        <a:rPr lang="en-US" altLang="ko-KR" sz="900" dirty="0" smtClean="0"/>
                        <a:t>DNS</a:t>
                      </a:r>
                      <a:r>
                        <a:rPr lang="ko-KR" altLang="en-US" sz="900" dirty="0" smtClean="0"/>
                        <a:t>를 사용해 제공된 호스트 이름에 해당하는 </a:t>
                      </a:r>
                      <a:r>
                        <a:rPr lang="en-US" altLang="ko-KR" sz="900" dirty="0" smtClean="0"/>
                        <a:t>IP</a:t>
                      </a:r>
                      <a:r>
                        <a:rPr lang="ko-KR" altLang="en-US" sz="900" dirty="0" smtClean="0"/>
                        <a:t>주소를 찾음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3333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 소켓을 통해 </a:t>
                      </a:r>
                      <a:r>
                        <a:rPr lang="en-US" altLang="ko-KR" sz="900" dirty="0" smtClean="0"/>
                        <a:t>Buffer</a:t>
                      </a:r>
                      <a:r>
                        <a:rPr lang="ko-KR" altLang="en-US" sz="900" dirty="0" smtClean="0"/>
                        <a:t>에서 </a:t>
                      </a:r>
                      <a:r>
                        <a:rPr lang="en-US" altLang="ko-KR" sz="900" dirty="0" err="1" smtClean="0"/>
                        <a:t>bufferLength</a:t>
                      </a:r>
                      <a:r>
                        <a:rPr lang="ko-KR" altLang="en-US" sz="900" dirty="0" smtClean="0"/>
                        <a:t>바이트를</a:t>
                      </a:r>
                      <a:r>
                        <a:rPr lang="ko-KR" altLang="en-US" sz="900" baseline="0" dirty="0" smtClean="0"/>
                        <a:t> 전송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 </a:t>
                      </a:r>
                      <a:r>
                        <a:rPr lang="ko-KR" altLang="en-US" sz="900" dirty="0" smtClean="0"/>
                        <a:t>소켓에서 </a:t>
                      </a:r>
                      <a:r>
                        <a:rPr lang="en-US" altLang="ko-KR" sz="900" dirty="0" err="1" smtClean="0"/>
                        <a:t>bufferLength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바이트를</a:t>
                      </a:r>
                      <a:r>
                        <a:rPr lang="en-US" altLang="ko-KR" sz="900" baseline="0" dirty="0" smtClean="0"/>
                        <a:t> buffer</a:t>
                      </a:r>
                      <a:r>
                        <a:rPr lang="ko-KR" altLang="en-US" sz="900" baseline="0" dirty="0" smtClean="0"/>
                        <a:t>로 읽어 들임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</a:t>
                      </a:r>
                      <a:r>
                        <a:rPr lang="ko-KR" altLang="en-US" sz="900" b="1" dirty="0" smtClean="0"/>
                        <a:t> </a:t>
                      </a:r>
                      <a:r>
                        <a:rPr lang="en-US" altLang="ko-KR" sz="900" b="0" dirty="0" smtClean="0"/>
                        <a:t>buffer</a:t>
                      </a:r>
                      <a:r>
                        <a:rPr lang="ko-KR" altLang="en-US" sz="900" b="0" dirty="0" smtClean="0"/>
                        <a:t>에서 </a:t>
                      </a:r>
                      <a:r>
                        <a:rPr lang="en-US" altLang="ko-KR" sz="900" b="0" dirty="0" err="1" smtClean="0"/>
                        <a:t>destinationAddresss</a:t>
                      </a:r>
                      <a:r>
                        <a:rPr lang="ko-KR" altLang="en-US" sz="900" b="0" dirty="0" smtClean="0"/>
                        <a:t>로 </a:t>
                      </a:r>
                      <a:r>
                        <a:rPr lang="en-US" altLang="ko-KR" sz="900" b="0" dirty="0" err="1" smtClean="0"/>
                        <a:t>bufferLength</a:t>
                      </a:r>
                      <a:r>
                        <a:rPr lang="en-US" altLang="ko-KR" sz="900" b="0" dirty="0" smtClean="0"/>
                        <a:t> </a:t>
                      </a:r>
                      <a:r>
                        <a:rPr lang="ko-KR" altLang="en-US" sz="900" b="0" dirty="0" smtClean="0"/>
                        <a:t>바이트를 전송</a:t>
                      </a:r>
                      <a:endParaRPr lang="ko-KR" altLang="en-US" sz="900" b="0" dirty="0"/>
                    </a:p>
                  </a:txBody>
                  <a:tcPr anchor="ctr"/>
                </a:tc>
              </a:tr>
              <a:tr h="523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∙ 소켓에서 </a:t>
                      </a:r>
                      <a:r>
                        <a:rPr lang="en-US" altLang="ko-KR" sz="900" dirty="0" err="1" smtClean="0"/>
                        <a:t>bufferLength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바이트의 데이터를 읽고 전송자의 주소를   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en-US" altLang="ko-KR" sz="900" baseline="0" dirty="0" smtClean="0"/>
                        <a:t>  </a:t>
                      </a:r>
                      <a:r>
                        <a:rPr lang="en-US" altLang="ko-KR" sz="900" baseline="0" dirty="0" err="1" smtClean="0"/>
                        <a:t>fromAddress</a:t>
                      </a:r>
                      <a:r>
                        <a:rPr lang="ko-KR" altLang="en-US" sz="900" baseline="0" dirty="0" smtClean="0"/>
                        <a:t>에 저장</a:t>
                      </a:r>
                      <a:endParaRPr lang="ko-KR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 err="1" smtClean="0">
                <a:latin typeface="+mn-ea"/>
                <a:ea typeface="+mn-ea"/>
              </a:rPr>
              <a:t>iOS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네트워킹</a:t>
            </a:r>
            <a:r>
              <a:rPr lang="en-US" altLang="ko-KR" sz="2400" b="1" dirty="0" smtClean="0"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latin typeface="+mn-ea"/>
                <a:ea typeface="+mn-ea"/>
              </a:rPr>
              <a:t>핵심 </a:t>
            </a:r>
            <a:r>
              <a:rPr lang="en-US" altLang="ko-KR" sz="2400" b="1" dirty="0" smtClean="0">
                <a:latin typeface="+mn-ea"/>
                <a:ea typeface="+mn-ea"/>
              </a:rPr>
              <a:t>API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1520" y="765304"/>
            <a:ext cx="8640000" cy="5400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1706-F32A-44D1-B068-26EE1DCA7CB0}" type="datetime1">
              <a:rPr lang="ko-KR" altLang="en-US" smtClean="0"/>
              <a:t>2015-04-08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764704"/>
            <a:ext cx="83529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3366CC"/>
              </a:buClr>
              <a:buFont typeface="Wingdings" pitchFamily="2" charset="2"/>
              <a:buChar char="§"/>
            </a:pPr>
            <a:r>
              <a:rPr lang="en-US" altLang="ko-KR" sz="1600" b="1" dirty="0" err="1" smtClean="0">
                <a:cs typeface="Mangal" pitchFamily="18" charset="0"/>
              </a:rPr>
              <a:t>CFNetwork</a:t>
            </a:r>
            <a:endParaRPr lang="en-US" altLang="ko-KR" sz="1600" b="1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CFNetwork</a:t>
            </a:r>
            <a:r>
              <a:rPr lang="ko-KR" altLang="en-US" sz="1400" dirty="0" smtClean="0">
                <a:cs typeface="Mangal" pitchFamily="18" charset="0"/>
              </a:rPr>
              <a:t>는 </a:t>
            </a:r>
            <a:r>
              <a:rPr lang="en-US" altLang="ko-KR" sz="1400" dirty="0" smtClean="0">
                <a:cs typeface="Mangal" pitchFamily="18" charset="0"/>
              </a:rPr>
              <a:t>BSD</a:t>
            </a:r>
            <a:r>
              <a:rPr lang="ko-KR" altLang="en-US" sz="1400" dirty="0" smtClean="0">
                <a:cs typeface="Mangal" pitchFamily="18" charset="0"/>
              </a:rPr>
              <a:t>소켓 레벨 위에 위치하며</a:t>
            </a:r>
            <a:r>
              <a:rPr lang="en-US" altLang="ko-KR" sz="1400" dirty="0" smtClean="0">
                <a:cs typeface="Mangal" pitchFamily="18" charset="0"/>
              </a:rPr>
              <a:t>, BSD</a:t>
            </a:r>
            <a:r>
              <a:rPr lang="ko-KR" altLang="en-US" sz="1400" dirty="0" smtClean="0">
                <a:cs typeface="Mangal" pitchFamily="18" charset="0"/>
              </a:rPr>
              <a:t>소켓을 감싸는 경량 </a:t>
            </a:r>
            <a:r>
              <a:rPr lang="ko-KR" altLang="en-US" sz="1400" dirty="0" err="1" smtClean="0">
                <a:cs typeface="Mangal" pitchFamily="18" charset="0"/>
              </a:rPr>
              <a:t>래퍼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err="1" smtClean="0">
                <a:cs typeface="Mangal" pitchFamily="18" charset="0"/>
              </a:rPr>
              <a:t>NSStream</a:t>
            </a:r>
            <a:r>
              <a:rPr lang="ko-KR" altLang="en-US" sz="1400" dirty="0" smtClean="0">
                <a:cs typeface="Mangal" pitchFamily="18" charset="0"/>
              </a:rPr>
              <a:t>구현</a:t>
            </a:r>
            <a:r>
              <a:rPr lang="en-US" altLang="ko-KR" sz="1400" dirty="0" smtClean="0">
                <a:cs typeface="Mangal" pitchFamily="18" charset="0"/>
              </a:rPr>
              <a:t>, URL</a:t>
            </a:r>
            <a:r>
              <a:rPr lang="ko-KR" altLang="en-US" sz="1400" dirty="0" smtClean="0">
                <a:cs typeface="Mangal" pitchFamily="18" charset="0"/>
              </a:rPr>
              <a:t>로딩 시스템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err="1" smtClean="0">
                <a:cs typeface="Mangal" pitchFamily="18" charset="0"/>
              </a:rPr>
              <a:t>봉쥬르</a:t>
            </a:r>
            <a:r>
              <a:rPr lang="en-US" altLang="ko-KR" sz="1400" dirty="0" smtClean="0">
                <a:cs typeface="Mangal" pitchFamily="18" charset="0"/>
              </a:rPr>
              <a:t>, </a:t>
            </a:r>
            <a:r>
              <a:rPr lang="ko-KR" altLang="en-US" sz="1400" dirty="0" smtClean="0">
                <a:cs typeface="Mangal" pitchFamily="18" charset="0"/>
              </a:rPr>
              <a:t>게임키트 </a:t>
            </a:r>
            <a:r>
              <a:rPr lang="en-US" altLang="ko-KR" sz="1400" dirty="0" smtClean="0">
                <a:cs typeface="Mangal" pitchFamily="18" charset="0"/>
              </a:rPr>
              <a:t>API</a:t>
            </a:r>
            <a:r>
              <a:rPr lang="ko-KR" altLang="en-US" sz="1400" dirty="0" smtClean="0">
                <a:cs typeface="Mangal" pitchFamily="18" charset="0"/>
              </a:rPr>
              <a:t>에서 사용됨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smtClean="0">
                <a:cs typeface="Mangal" pitchFamily="18" charset="0"/>
              </a:rPr>
              <a:t>BSD</a:t>
            </a:r>
            <a:r>
              <a:rPr lang="ko-KR" altLang="en-US" sz="1400" dirty="0" smtClean="0">
                <a:cs typeface="Mangal" pitchFamily="18" charset="0"/>
              </a:rPr>
              <a:t>를 기반으로 하는 만큼 </a:t>
            </a:r>
            <a:r>
              <a:rPr lang="ko-KR" altLang="en-US" sz="1400" dirty="0" err="1" smtClean="0">
                <a:cs typeface="Mangal" pitchFamily="18" charset="0"/>
              </a:rPr>
              <a:t>콜백</a:t>
            </a:r>
            <a:r>
              <a:rPr lang="ko-KR" altLang="en-US" sz="1400" dirty="0" smtClean="0">
                <a:cs typeface="Mangal" pitchFamily="18" charset="0"/>
              </a:rPr>
              <a:t> </a:t>
            </a:r>
            <a:r>
              <a:rPr lang="ko-KR" altLang="en-US" sz="1400" dirty="0" err="1" smtClean="0">
                <a:cs typeface="Mangal" pitchFamily="18" charset="0"/>
              </a:rPr>
              <a:t>메소드나</a:t>
            </a:r>
            <a:r>
              <a:rPr lang="ko-KR" altLang="en-US" sz="1400" dirty="0" smtClean="0">
                <a:cs typeface="Mangal" pitchFamily="18" charset="0"/>
              </a:rPr>
              <a:t> </a:t>
            </a:r>
            <a:r>
              <a:rPr lang="ko-KR" altLang="en-US" sz="1400" dirty="0" err="1" smtClean="0">
                <a:cs typeface="Mangal" pitchFamily="18" charset="0"/>
              </a:rPr>
              <a:t>로직</a:t>
            </a:r>
            <a:r>
              <a:rPr lang="ko-KR" altLang="en-US" sz="1400" dirty="0" smtClean="0">
                <a:cs typeface="Mangal" pitchFamily="18" charset="0"/>
              </a:rPr>
              <a:t> 흐름도 매우 유사함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smtClean="0">
                <a:cs typeface="Mangal" pitchFamily="18" charset="0"/>
              </a:rPr>
              <a:t>HTTP</a:t>
            </a:r>
            <a:r>
              <a:rPr lang="ko-KR" altLang="en-US" sz="1400" dirty="0" smtClean="0">
                <a:cs typeface="Mangal" pitchFamily="18" charset="0"/>
              </a:rPr>
              <a:t>와 </a:t>
            </a:r>
            <a:r>
              <a:rPr lang="en-US" altLang="ko-KR" sz="1400" dirty="0" smtClean="0">
                <a:cs typeface="Mangal" pitchFamily="18" charset="0"/>
              </a:rPr>
              <a:t>FTP </a:t>
            </a:r>
            <a:r>
              <a:rPr lang="ko-KR" altLang="en-US" sz="1400" dirty="0" smtClean="0">
                <a:cs typeface="Mangal" pitchFamily="18" charset="0"/>
              </a:rPr>
              <a:t>같은</a:t>
            </a:r>
            <a:r>
              <a:rPr lang="en-US" altLang="ko-KR" sz="1400" dirty="0" smtClean="0">
                <a:cs typeface="Mangal" pitchFamily="18" charset="0"/>
              </a:rPr>
              <a:t> </a:t>
            </a:r>
            <a:r>
              <a:rPr lang="ko-KR" altLang="en-US" sz="1400" dirty="0" smtClean="0">
                <a:cs typeface="Mangal" pitchFamily="18" charset="0"/>
              </a:rPr>
              <a:t>고급</a:t>
            </a:r>
            <a:r>
              <a:rPr lang="en-US" altLang="ko-KR" sz="1400" dirty="0" smtClean="0">
                <a:cs typeface="Mangal" pitchFamily="18" charset="0"/>
              </a:rPr>
              <a:t> </a:t>
            </a:r>
            <a:r>
              <a:rPr lang="ko-KR" altLang="en-US" sz="1400" dirty="0" smtClean="0">
                <a:cs typeface="Mangal" pitchFamily="18" charset="0"/>
              </a:rPr>
              <a:t>프로토콜의 </a:t>
            </a:r>
            <a:r>
              <a:rPr lang="ko-KR" altLang="en-US" sz="1400" dirty="0" err="1" smtClean="0">
                <a:cs typeface="Mangal" pitchFamily="18" charset="0"/>
              </a:rPr>
              <a:t>네이티브</a:t>
            </a:r>
            <a:r>
              <a:rPr lang="ko-KR" altLang="en-US" sz="1400" dirty="0" smtClean="0">
                <a:cs typeface="Mangal" pitchFamily="18" charset="0"/>
              </a:rPr>
              <a:t> 지원 기능을 제공</a:t>
            </a:r>
            <a:endParaRPr lang="en-US" altLang="ko-KR" sz="1400" dirty="0" smtClean="0">
              <a:cs typeface="Mangal" pitchFamily="18" charset="0"/>
            </a:endParaRPr>
          </a:p>
          <a:p>
            <a:pPr marL="742950" lvl="1" indent="-285750">
              <a:lnSpc>
                <a:spcPct val="200000"/>
              </a:lnSpc>
              <a:buClr>
                <a:srgbClr val="3366CC"/>
              </a:buClr>
              <a:buFont typeface="Arial" pitchFamily="34" charset="0"/>
              <a:buChar char="•"/>
            </a:pPr>
            <a:r>
              <a:rPr lang="en-US" altLang="ko-KR" sz="1400" dirty="0" smtClean="0">
                <a:cs typeface="Mangal" pitchFamily="18" charset="0"/>
              </a:rPr>
              <a:t>BSD</a:t>
            </a:r>
            <a:r>
              <a:rPr lang="ko-KR" altLang="en-US" sz="1400" dirty="0" smtClean="0">
                <a:cs typeface="Mangal" pitchFamily="18" charset="0"/>
              </a:rPr>
              <a:t>와 비교해 </a:t>
            </a:r>
            <a:r>
              <a:rPr lang="en-US" altLang="ko-KR" sz="1400" dirty="0" err="1" smtClean="0">
                <a:cs typeface="Mangal" pitchFamily="18" charset="0"/>
              </a:rPr>
              <a:t>CFNetwork</a:t>
            </a:r>
            <a:r>
              <a:rPr lang="ko-KR" altLang="en-US" sz="1400" dirty="0" smtClean="0">
                <a:cs typeface="Mangal" pitchFamily="18" charset="0"/>
              </a:rPr>
              <a:t>의 주된 장점은 시스템 레벨 설정 및 메인 실행 루프와 연동되는 점</a:t>
            </a:r>
            <a:endParaRPr lang="ko-KR" altLang="en-US" sz="1400" dirty="0">
              <a:cs typeface="Mangal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31" y="3501008"/>
            <a:ext cx="2573025" cy="2376264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64862"/>
              </p:ext>
            </p:extLst>
          </p:nvPr>
        </p:nvGraphicFramePr>
        <p:xfrm>
          <a:off x="3986411" y="3516543"/>
          <a:ext cx="4632176" cy="238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76"/>
              </a:tblGrid>
              <a:tr h="23225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설명</a:t>
                      </a:r>
                      <a:endParaRPr lang="ko-KR" altLang="en-US" sz="900" dirty="0"/>
                    </a:p>
                  </a:txBody>
                  <a:tcPr/>
                </a:tc>
              </a:tr>
              <a:tr h="19974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∙ 소켓을 성공적으로 연 경우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2667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∙ 소켓에 읽을 수 있는 바이트가 있는 경우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∙ 소켓에 바이트를 쓸 수 있는 공간이 있는 경우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71574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∙ 작업 도중 에러가 발생한 경우</a:t>
                      </a:r>
                      <a:endParaRPr lang="en-US" altLang="ko-KR" sz="9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∙ </a:t>
                      </a:r>
                      <a:r>
                        <a:rPr lang="en-US" altLang="ko-KR" sz="900" dirty="0" err="1" smtClean="0"/>
                        <a:t>CFReadStreamCopyError</a:t>
                      </a:r>
                      <a:r>
                        <a:rPr lang="en-US" altLang="ko-KR" sz="900" dirty="0" smtClean="0"/>
                        <a:t>()</a:t>
                      </a:r>
                      <a:r>
                        <a:rPr lang="ko-KR" altLang="en-US" sz="900" dirty="0" smtClean="0"/>
                        <a:t>나 </a:t>
                      </a:r>
                      <a:r>
                        <a:rPr lang="en-US" altLang="ko-KR" sz="900" dirty="0" err="1" smtClean="0"/>
                        <a:t>CFWriteStreamCopyError</a:t>
                      </a:r>
                      <a:r>
                        <a:rPr lang="en-US" altLang="ko-KR" sz="900" dirty="0" smtClean="0"/>
                        <a:t>()</a:t>
                      </a:r>
                      <a:r>
                        <a:rPr lang="ko-KR" altLang="en-US" sz="900" dirty="0" smtClean="0"/>
                        <a:t>를 통해 에러에 대한 </a:t>
                      </a:r>
                      <a:endParaRPr lang="en-US" altLang="ko-KR" sz="9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  </a:t>
                      </a:r>
                      <a:r>
                        <a:rPr lang="ko-KR" altLang="en-US" sz="900" dirty="0" smtClean="0"/>
                        <a:t>상세 정보를 볼 수 있음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22735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∙ 소켓이 바이트 </a:t>
                      </a:r>
                      <a:r>
                        <a:rPr lang="ko-KR" altLang="en-US" sz="900" dirty="0" err="1" smtClean="0"/>
                        <a:t>스트림</a:t>
                      </a:r>
                      <a:r>
                        <a:rPr lang="ko-KR" altLang="en-US" sz="900" dirty="0" smtClean="0"/>
                        <a:t> 끝에 도달한 경우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28575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∙ 기본 값으로 아무 이벤트도 나타내지 않음</a:t>
                      </a:r>
                      <a:endParaRPr lang="ko-KR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5856" y="5788278"/>
            <a:ext cx="813690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Clr>
                <a:srgbClr val="3366CC"/>
              </a:buClr>
            </a:pPr>
            <a:r>
              <a:rPr lang="en-US" altLang="ko-KR" sz="1100" dirty="0" smtClean="0">
                <a:cs typeface="Mangal" pitchFamily="18" charset="0"/>
              </a:rPr>
              <a:t>&lt;</a:t>
            </a:r>
            <a:r>
              <a:rPr lang="en-US" altLang="ko-KR" sz="1100" dirty="0" err="1" smtClean="0">
                <a:cs typeface="Mangal" pitchFamily="18" charset="0"/>
              </a:rPr>
              <a:t>CFStreamEvetType</a:t>
            </a:r>
            <a:r>
              <a:rPr lang="en-US" altLang="ko-KR" sz="1100" dirty="0" smtClean="0">
                <a:cs typeface="Mangal" pitchFamily="18" charset="0"/>
              </a:rPr>
              <a:t>&gt;</a:t>
            </a:r>
            <a:endParaRPr lang="ko-KR" altLang="en-US" sz="1100" dirty="0"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6956</TotalTime>
  <Words>738</Words>
  <Application>Microsoft Office PowerPoint</Application>
  <PresentationFormat>화면 슬라이드 쇼(4:3)</PresentationFormat>
  <Paragraphs>122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iOS 소켓 통신</vt:lpstr>
      <vt:lpstr>PowerPoint 프레젠테이션</vt:lpstr>
      <vt:lpstr>iOS 네트워크 계층</vt:lpstr>
      <vt:lpstr>iOS 네트워크 계층</vt:lpstr>
      <vt:lpstr>iOS 네트워크 계층</vt:lpstr>
      <vt:lpstr>iOS 네트워크 계층</vt:lpstr>
      <vt:lpstr>iOS 네트워킹 핵심 API</vt:lpstr>
      <vt:lpstr>iOS 네트워킹 핵심 API</vt:lpstr>
      <vt:lpstr>iOS 네트워킹 핵심 API</vt:lpstr>
      <vt:lpstr>iOS 네트워킹 핵심 API</vt:lpstr>
      <vt:lpstr>PowerPoint 프레젠테이션</vt:lpstr>
      <vt:lpstr>iOS 네트워킹 핵심 API</vt:lpstr>
    </vt:vector>
  </TitlesOfParts>
  <Company>uhak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Park th</cp:lastModifiedBy>
  <cp:revision>654</cp:revision>
  <cp:lastPrinted>2015-01-08T09:05:44Z</cp:lastPrinted>
  <dcterms:created xsi:type="dcterms:W3CDTF">2010-11-04T02:40:35Z</dcterms:created>
  <dcterms:modified xsi:type="dcterms:W3CDTF">2015-04-08T13:28:00Z</dcterms:modified>
</cp:coreProperties>
</file>