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321" r:id="rId4"/>
    <p:sldId id="392" r:id="rId5"/>
    <p:sldId id="379" r:id="rId6"/>
    <p:sldId id="397" r:id="rId7"/>
    <p:sldId id="398" r:id="rId8"/>
    <p:sldId id="399" r:id="rId9"/>
    <p:sldId id="394" r:id="rId10"/>
    <p:sldId id="395" r:id="rId11"/>
    <p:sldId id="400" r:id="rId12"/>
    <p:sldId id="396" r:id="rId13"/>
    <p:sldId id="404" r:id="rId14"/>
    <p:sldId id="401" r:id="rId15"/>
    <p:sldId id="402" r:id="rId16"/>
    <p:sldId id="406" r:id="rId17"/>
    <p:sldId id="407" r:id="rId18"/>
    <p:sldId id="408" r:id="rId19"/>
    <p:sldId id="409" r:id="rId20"/>
    <p:sldId id="410" r:id="rId21"/>
    <p:sldId id="391" r:id="rId22"/>
  </p:sldIdLst>
  <p:sldSz cx="9144000" cy="6858000" type="screen4x3"/>
  <p:notesSz cx="6669088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pos="2245">
          <p15:clr>
            <a:srgbClr val="A4A3A4"/>
          </p15:clr>
        </p15:guide>
        <p15:guide id="4" pos="4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FFCC00"/>
    <a:srgbClr val="66FFFF"/>
    <a:srgbClr val="009999"/>
    <a:srgbClr val="FF6600"/>
    <a:srgbClr val="3399FF"/>
    <a:srgbClr val="006666"/>
    <a:srgbClr val="00CC66"/>
    <a:srgbClr val="395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9" autoAdjust="0"/>
    <p:restoredTop sz="87687" autoAdjust="0"/>
  </p:normalViewPr>
  <p:slideViewPr>
    <p:cSldViewPr>
      <p:cViewPr>
        <p:scale>
          <a:sx n="100" d="100"/>
          <a:sy n="100" d="100"/>
        </p:scale>
        <p:origin x="-960" y="-72"/>
      </p:cViewPr>
      <p:guideLst>
        <p:guide orient="horz" pos="527"/>
        <p:guide orient="horz" pos="2069"/>
        <p:guide pos="2245"/>
        <p:guide pos="4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082" y="-102"/>
      </p:cViewPr>
      <p:guideLst>
        <p:guide orient="horz" pos="312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6867" y="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32365-1F82-4177-BA8F-AF774D9E40C5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2975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6867" y="942975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CA31B-FD1B-421E-BD95-7CF0D1F82B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03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11" y="2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9F8B-82E6-4C42-9925-EE1556CACF4F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10" y="4715910"/>
            <a:ext cx="5335270" cy="446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11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397B0-B220-4CB7-9DBE-E83D721F11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82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1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–Push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는로컬저장소의변경사항들을원격저장소에반영하는것</a:t>
            </a:r>
            <a:endParaRPr lang="ko-KR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–Pull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은원격저장소의변경사항들을로컬저장소에반영하는것</a:t>
            </a:r>
            <a:endParaRPr lang="ko-KR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변경사항을되돌리기위해서는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checkout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을사용함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-Branch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는현재프로젝트를원본을격리시키고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안젂하게개발할때사용된다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처음저장소를맊들면기본으로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 branch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가생성되고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branch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명령어를이용해분기점을맊들어개발을하는것이다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-Merge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는이러한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들을하나로병합하는과정이다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–Push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는로컬저장소의변경사항들을원격저장소에반영하는것</a:t>
            </a:r>
            <a:endParaRPr lang="ko-KR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–Pull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은원격저장소의변경사항들을로컬저장소에반영하는것</a:t>
            </a:r>
            <a:endParaRPr lang="ko-KR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변경사항을되돌리기위해서는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checkout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을사용함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-Branch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는현재프로젝트를원본을격리시키고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안젂하게개발할때사용된다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처음저장소를맊들면기본으로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 branch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가생성되고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branch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명령어를이용해분기점을맊들어개발을하는것이다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-Merge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는이러한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들을하나로병합하는과정이다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DE358-8731-4F58-8DED-129EE9CE1A1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08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관리 시스템은 혼자 프로젝트를 진행할 경우에만 사용하자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중앙집중식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관리 시스템은 중앙 서버가 날라가면 답이 없어진다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이러한 문제를 해결하기 위해 개발된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집중하여 알아보자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!!!!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클라이언트가 파일들의 마지막 스냅샷만 서버에서 가져오는 대신 저장소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(repository)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통째로 복사한다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파일을 다 가져온다는 말임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서버에 문제가 생겨도 어느 클라이언트든 복제된 저장소를 다시 서버로 복사하면 서버가 복구될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관리 시스템은 혼자 프로젝트를 진행할 경우에만 사용하자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중앙집중식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관리 시스템은 중앙 서버가 날라가면 답이 없어진다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이러한 문제를 해결하기 위해 개발된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집중하여 알아보자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!!!!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클라이언트가 파일들의 마지막 스냅샷만 서버에서 가져오는 대신 저장소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(repository)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통째로 복사한다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파일을 다 가져온다는 말임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서버에 문제가 생겨도 어느 클라이언트든 복제된 저장소를 다시 서버로 복사하면 서버가 복구될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관리 시스템은 혼자 프로젝트를 진행할 경우에만 사용하자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중앙집중식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관리 시스템은 중앙 서버가 날라가면 답이 없어진다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이러한 문제를 해결하기 위해 개발된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집중하여 알아보자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!!!!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클라이언트가 파일들의 마지막 스냅샷만 서버에서 가져오는 대신 저장소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(repository)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통째로 복사한다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파일을 다 가져온다는 말임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서버에 문제가 생겨도 어느 클라이언트든 복제된 저장소를 다시 서버로 복사하면 서버가 복구될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관리 시스템은 혼자 프로젝트를 진행할 경우에만 사용하자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중앙집중식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관리 시스템은 중앙 서버가 날라가면 답이 없어진다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이러한 문제를 해결하기 위해 개발된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집중하여 알아보자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!!!!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클라이언트가 파일들의 마지막 스냅샷만 서버에서 가져오는 대신 저장소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(repository)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통째로 복사한다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파일을 다 가져온다는 말임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서버에 문제가 생겨도 어느 클라이언트든 복제된 저장소를 다시 서버로 복사하면 서버가 복구될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0932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0B3408-E7D5-4318-B43A-69CB1821A750}" type="datetime1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84168" y="6309320"/>
            <a:ext cx="28956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강정구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19872" y="6309320"/>
            <a:ext cx="2133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0326" y="134400"/>
            <a:ext cx="1522624" cy="558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8668-8877-450B-8757-BBEB4FB77537}" type="datetime1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C727-4ACA-4C0A-9FF8-6BD0557E1ED7}" type="datetime1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-36512" y="6381328"/>
            <a:ext cx="9180512" cy="5040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556558"/>
            <a:ext cx="9144000" cy="1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01823"/>
            <a:ext cx="8013576" cy="432048"/>
          </a:xfrm>
        </p:spPr>
        <p:txBody>
          <a:bodyPr anchor="ctr">
            <a:noAutofit/>
          </a:bodyPr>
          <a:lstStyle>
            <a:lvl1pPr algn="l">
              <a:defRPr sz="2000" b="0" spc="-15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0734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4750" y="6453336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D4D685-4CF8-4A83-A3BC-8A94CB00F69F}" type="datetime1">
              <a:rPr lang="ko-KR" altLang="en-US" smtClean="0"/>
              <a:t>2015-03-19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84168" y="6450793"/>
            <a:ext cx="28956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강정구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132736" y="6453336"/>
            <a:ext cx="2133600" cy="359379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2046" y="8701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/>
              </a:rPr>
              <a:t></a:t>
            </a:r>
            <a:endParaRPr lang="ko-KR" altLang="en-US" sz="2400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5880" y="-9616"/>
            <a:ext cx="1522624" cy="558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441A-7ED1-4334-A881-455B00F29335}" type="datetime1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AB16-963E-4767-B0FB-99CDF97A5A78}" type="datetime1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189B-EFAD-4152-914C-2A30FC1D70C8}" type="datetime1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406C-0CFB-44C3-886E-AE9B529D3221}" type="datetime1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A6D8-9EFB-4939-B7AC-4C683785C91E}" type="datetime1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A624-8880-4868-AAE0-9DC2921F3E8A}" type="datetime1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6D42-052E-48BE-823D-E944DF348CC0}" type="datetime1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4743A-FF75-4588-911A-4118318E353E}" type="datetime1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4653136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-468480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60040" y="1598935"/>
            <a:ext cx="8747448" cy="1470025"/>
          </a:xfrm>
        </p:spPr>
        <p:txBody>
          <a:bodyPr>
            <a:noAutofit/>
          </a:bodyPr>
          <a:lstStyle/>
          <a:p>
            <a:r>
              <a:rPr lang="ko-KR" altLang="en-US" sz="4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버전 관리 시스템</a:t>
            </a:r>
            <a:r>
              <a:rPr lang="en-US" altLang="ko-KR" sz="4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4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4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 Version Control System )</a:t>
            </a:r>
            <a:endParaRPr lang="ko-KR" altLang="en-US" sz="4000" spc="-3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64088" y="4784666"/>
            <a:ext cx="374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소           속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+mn-ea"/>
              </a:rPr>
              <a:t>가천대학교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+mn-ea"/>
              </a:rPr>
              <a:t>모바일소프트웨어학과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2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발    표    자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강산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박태환</a:t>
            </a:r>
            <a:endParaRPr lang="en-US" altLang="ko-KR" sz="12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발    표    일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2015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03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 smtClean="0">
                <a:solidFill>
                  <a:schemeClr val="bg1"/>
                </a:solidFill>
                <a:latin typeface="+mn-ea"/>
              </a:rPr>
              <a:t>19</a:t>
            </a:r>
            <a:r>
              <a:rPr lang="ko-KR" altLang="en-US" sz="1200" b="1" smtClean="0">
                <a:solidFill>
                  <a:schemeClr val="bg1"/>
                </a:solidFill>
                <a:latin typeface="+mn-ea"/>
              </a:rPr>
              <a:t>일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30AB-722A-4388-A460-9F920DB0569B}" type="datetime1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GIT</a:t>
            </a:r>
            <a:r>
              <a:rPr lang="ko-KR" altLang="en-US" sz="2400" b="1" dirty="0" smtClean="0">
                <a:latin typeface="+mn-ea"/>
                <a:ea typeface="+mn-ea"/>
              </a:rPr>
              <a:t>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2015-03-19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6" y="1070646"/>
            <a:ext cx="8424936" cy="421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08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GIT</a:t>
            </a:r>
            <a:r>
              <a:rPr lang="ko-KR" altLang="en-US" sz="2400" b="1" dirty="0" smtClean="0">
                <a:latin typeface="+mn-ea"/>
                <a:ea typeface="+mn-ea"/>
              </a:rPr>
              <a:t>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2015-03-19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527348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8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GIT</a:t>
            </a:r>
            <a:r>
              <a:rPr lang="ko-KR" altLang="en-US" sz="2400" b="1" dirty="0" smtClean="0">
                <a:latin typeface="+mn-ea"/>
                <a:ea typeface="+mn-ea"/>
              </a:rPr>
              <a:t>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2015-03-19</a:t>
            </a:fld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79487"/>
            <a:ext cx="8323237" cy="377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9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GIT</a:t>
            </a:r>
            <a:r>
              <a:rPr lang="ko-KR" altLang="en-US" sz="2400" b="1" dirty="0" smtClean="0">
                <a:latin typeface="+mn-ea"/>
                <a:ea typeface="+mn-ea"/>
              </a:rPr>
              <a:t>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2015-03-19</a:t>
            </a:fld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53827"/>
            <a:ext cx="79724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1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Mercurial</a:t>
            </a:r>
            <a:r>
              <a:rPr lang="ko-KR" altLang="en-US" sz="2400" b="1" dirty="0" smtClean="0">
                <a:latin typeface="+mn-ea"/>
                <a:ea typeface="+mn-ea"/>
              </a:rPr>
              <a:t>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2015-03-19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075"/>
            <a:ext cx="8496944" cy="504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2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Mercurial</a:t>
            </a:r>
            <a:r>
              <a:rPr lang="ko-KR" altLang="en-US" sz="2400" b="1" dirty="0" smtClean="0">
                <a:latin typeface="+mn-ea"/>
                <a:ea typeface="+mn-ea"/>
              </a:rPr>
              <a:t>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2015-03-19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80" y="1556792"/>
            <a:ext cx="8532357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0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Mercurial </a:t>
            </a:r>
            <a:r>
              <a:rPr lang="ko-KR" altLang="en-US" sz="2400" b="1" dirty="0">
                <a:latin typeface="+mn-ea"/>
                <a:ea typeface="+mn-ea"/>
              </a:rPr>
              <a:t>개요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Mercurial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주요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기능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556792"/>
            <a:ext cx="5976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dirty="0" smtClean="0"/>
              <a:t>기존저장소의 복사본 만들기</a:t>
            </a:r>
            <a:endParaRPr lang="ko-KR" altLang="en-US" dirty="0"/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dirty="0" smtClean="0"/>
              <a:t>저장소 변경하기</a:t>
            </a:r>
            <a:endParaRPr lang="ko-KR" altLang="en-US" dirty="0"/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dirty="0" smtClean="0"/>
              <a:t>저장소 공유 및 복사본 </a:t>
            </a:r>
            <a:r>
              <a:rPr lang="ko-KR" altLang="en-US" dirty="0"/>
              <a:t>만</a:t>
            </a:r>
            <a:r>
              <a:rPr lang="ko-KR" altLang="en-US" dirty="0" smtClean="0"/>
              <a:t>들기</a:t>
            </a:r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E29E-824C-4158-9A08-019E078776C9}" type="datetime1">
              <a:rPr lang="ko-KR" altLang="en-US" smtClean="0"/>
              <a:t>2015-03-19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2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Mercurial </a:t>
            </a:r>
            <a:r>
              <a:rPr lang="ko-KR" altLang="en-US" sz="2400" b="1" dirty="0">
                <a:latin typeface="+mn-ea"/>
                <a:ea typeface="+mn-ea"/>
              </a:rPr>
              <a:t>개요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E29E-824C-4158-9A08-019E078776C9}" type="datetime1">
              <a:rPr lang="ko-KR" altLang="en-US" smtClean="0"/>
              <a:t>2015-03-19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052736"/>
            <a:ext cx="81534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SVN</a:t>
            </a:r>
            <a:r>
              <a:rPr lang="ko-KR" altLang="en-US" sz="2400" b="1" dirty="0" smtClean="0">
                <a:latin typeface="+mn-ea"/>
                <a:ea typeface="+mn-ea"/>
              </a:rPr>
              <a:t>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2015-03-19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456265" cy="5255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1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SVN</a:t>
            </a:r>
            <a:r>
              <a:rPr lang="ko-KR" altLang="en-US" sz="2400" b="1" dirty="0" smtClean="0">
                <a:latin typeface="+mn-ea"/>
                <a:ea typeface="+mn-ea"/>
              </a:rPr>
              <a:t>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2015-03-19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29" y="908720"/>
            <a:ext cx="8424936" cy="5132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6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179512" y="-1615460"/>
            <a:ext cx="1638300" cy="4279900"/>
          </a:xfrm>
          <a:prstGeom prst="flowChartProcess">
            <a:avLst/>
          </a:prstGeom>
          <a:solidFill>
            <a:srgbClr val="4C4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179512" y="2403935"/>
            <a:ext cx="1638300" cy="52100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179512" y="332656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 w="6350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Helvetica 45 Light" panose="020B0500000000000000" pitchFamily="34" charset="0"/>
              </a:rPr>
              <a:t>CONTENTS</a:t>
            </a:r>
            <a:endParaRPr lang="ko-KR" altLang="en-US" sz="1600" dirty="0">
              <a:ln w="6350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Helvetica 45 Light" panose="020B0500000000000000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203848" y="2182505"/>
            <a:ext cx="3204000" cy="24929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Ⅰ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│ 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VCS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Ⅱ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│ 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VCS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종류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GIT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Mercurial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SVN</a:t>
            </a:r>
          </a:p>
          <a:p>
            <a:pPr lvl="2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7F88-96E1-46C0-9650-CE004FD93461}" type="datetime1">
              <a:rPr lang="ko-KR" altLang="en-US" smtClean="0">
                <a:solidFill>
                  <a:schemeClr val="tx1"/>
                </a:solidFill>
              </a:rPr>
              <a:t>2015-03-19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>
                <a:solidFill>
                  <a:schemeClr val="tx1"/>
                </a:solidFill>
              </a:rPr>
              <a:pPr/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SVN</a:t>
            </a:r>
            <a:r>
              <a:rPr lang="ko-KR" altLang="en-US" sz="2400" b="1" dirty="0" smtClean="0">
                <a:latin typeface="+mn-ea"/>
                <a:ea typeface="+mn-ea"/>
              </a:rPr>
              <a:t>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2015-03-19</a:t>
            </a:fld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" y="1124744"/>
            <a:ext cx="8466253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6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D685-4CF8-4A83-A3BC-8A94CB00F69F}" type="datetime1">
              <a:rPr lang="ko-KR" altLang="en-US" smtClean="0"/>
              <a:t>2015-03-19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2852936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/>
              <a:t>감사합니다</a:t>
            </a:r>
            <a:r>
              <a:rPr lang="en-US" altLang="ko-KR" sz="4800" dirty="0" smtClean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681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VCS</a:t>
            </a:r>
            <a:r>
              <a:rPr lang="ko-KR" altLang="en-US" sz="2400" b="1" dirty="0" smtClean="0">
                <a:latin typeface="+mn-ea"/>
                <a:ea typeface="+mn-ea"/>
              </a:rPr>
              <a:t>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버전 관리란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/>
              <a:t>파일의 변화를 시간에 따라 기록하여 과거 특정 시점의 버전을 다시 불러올 수 있는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en-US" altLang="ko-KR" dirty="0">
                <a:cs typeface="Mangal" pitchFamily="18" charset="0"/>
              </a:rPr>
              <a:t>VCS</a:t>
            </a:r>
            <a:r>
              <a:rPr lang="ko-KR" altLang="en-US" dirty="0">
                <a:cs typeface="Mangal" pitchFamily="18" charset="0"/>
              </a:rPr>
              <a:t>를 사용하면 개별 파일 혹은 프로젝트 전체를 이전 상태로 되돌리거나 시간에 따른 변경 사항을 검토할 수 </a:t>
            </a:r>
            <a:r>
              <a:rPr lang="ko-KR" altLang="en-US" dirty="0" smtClean="0">
                <a:cs typeface="Mangal" pitchFamily="18" charset="0"/>
              </a:rPr>
              <a:t>있</a:t>
            </a:r>
            <a:r>
              <a:rPr lang="ko-KR" altLang="en-US" dirty="0">
                <a:cs typeface="Mangal" pitchFamily="18" charset="0"/>
              </a:rPr>
              <a:t>음</a:t>
            </a:r>
            <a:r>
              <a:rPr lang="en-US" altLang="ko-KR" dirty="0" smtClean="0">
                <a:cs typeface="Mangal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문제가 </a:t>
            </a:r>
            <a:r>
              <a:rPr lang="ko-KR" altLang="en-US" dirty="0">
                <a:cs typeface="Mangal" pitchFamily="18" charset="0"/>
              </a:rPr>
              <a:t>되는 부분을 누가 마지막으로 수정했는지</a:t>
            </a:r>
            <a:r>
              <a:rPr lang="en-US" altLang="ko-KR" dirty="0">
                <a:cs typeface="Mangal" pitchFamily="18" charset="0"/>
              </a:rPr>
              <a:t>, </a:t>
            </a:r>
            <a:r>
              <a:rPr lang="ko-KR" altLang="en-US" dirty="0">
                <a:cs typeface="Mangal" pitchFamily="18" charset="0"/>
              </a:rPr>
              <a:t>누가 언제 이슈를 만들어냈는지 등을 알 수 </a:t>
            </a:r>
            <a:r>
              <a:rPr lang="ko-KR" altLang="en-US" dirty="0" smtClean="0">
                <a:cs typeface="Mangal" pitchFamily="18" charset="0"/>
              </a:rPr>
              <a:t>있</a:t>
            </a:r>
            <a:r>
              <a:rPr lang="ko-KR" altLang="en-US" dirty="0">
                <a:cs typeface="Mangal" pitchFamily="18" charset="0"/>
              </a:rPr>
              <a:t>음</a:t>
            </a:r>
            <a:endParaRPr lang="en-US" altLang="ko-KR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파일을 </a:t>
            </a:r>
            <a:r>
              <a:rPr lang="ko-KR" altLang="en-US" dirty="0">
                <a:cs typeface="Mangal" pitchFamily="18" charset="0"/>
              </a:rPr>
              <a:t>잃어버리거나 무언가 잘못되어도 대개 쉽게 복구할 수 </a:t>
            </a:r>
            <a:r>
              <a:rPr lang="ko-KR" altLang="en-US" dirty="0" smtClean="0">
                <a:cs typeface="Mangal" pitchFamily="18" charset="0"/>
              </a:rPr>
              <a:t>있음</a:t>
            </a:r>
            <a:endParaRPr lang="en-US" altLang="ko-KR" dirty="0" smtClean="0">
              <a:cs typeface="Mangal" pitchFamily="18" charset="0"/>
            </a:endParaRPr>
          </a:p>
          <a:p>
            <a:pPr>
              <a:lnSpc>
                <a:spcPct val="150000"/>
              </a:lnSpc>
              <a:buClr>
                <a:srgbClr val="3366CC"/>
              </a:buClr>
            </a:pPr>
            <a:endParaRPr lang="en-US" altLang="ko-KR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endParaRPr lang="en-US" altLang="ko-KR" dirty="0">
              <a:latin typeface="Moire" pitchFamily="2" charset="0"/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2015-03-19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VCS</a:t>
            </a:r>
            <a:r>
              <a:rPr lang="ko-KR" altLang="en-US" sz="2400" b="1" dirty="0" smtClean="0">
                <a:latin typeface="+mn-ea"/>
                <a:ea typeface="+mn-ea"/>
              </a:rPr>
              <a:t>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VCS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장점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400" dirty="0" smtClean="0">
                <a:cs typeface="Mangal" pitchFamily="18" charset="0"/>
              </a:rPr>
              <a:t>무언가 </a:t>
            </a:r>
            <a:r>
              <a:rPr lang="ko-KR" altLang="en-US" sz="1400" dirty="0">
                <a:cs typeface="Mangal" pitchFamily="18" charset="0"/>
              </a:rPr>
              <a:t>잘못되었을 때 복구를 돕기 </a:t>
            </a:r>
            <a:r>
              <a:rPr lang="ko-KR" altLang="en-US" sz="1400" dirty="0" smtClean="0">
                <a:cs typeface="Mangal" pitchFamily="18" charset="0"/>
              </a:rPr>
              <a:t>위함</a:t>
            </a:r>
            <a:endParaRPr lang="ko-KR" altLang="en-US" sz="14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400" dirty="0" smtClean="0">
                <a:cs typeface="Mangal" pitchFamily="18" charset="0"/>
              </a:rPr>
              <a:t>프로젝트 </a:t>
            </a:r>
            <a:r>
              <a:rPr lang="ko-KR" altLang="en-US" sz="1400" dirty="0">
                <a:cs typeface="Mangal" pitchFamily="18" charset="0"/>
              </a:rPr>
              <a:t>진행 중 과거의 어떤 시점으로 돌아갈 수 있게 하기 </a:t>
            </a:r>
            <a:r>
              <a:rPr lang="ko-KR" altLang="en-US" sz="1400" dirty="0" smtClean="0">
                <a:cs typeface="Mangal" pitchFamily="18" charset="0"/>
              </a:rPr>
              <a:t>위함</a:t>
            </a:r>
            <a:endParaRPr lang="ko-KR" altLang="en-US" sz="14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400" dirty="0" smtClean="0">
                <a:cs typeface="Mangal" pitchFamily="18" charset="0"/>
              </a:rPr>
              <a:t>여러 사람이 </a:t>
            </a:r>
            <a:r>
              <a:rPr lang="ko-KR" altLang="en-US" sz="1400" dirty="0">
                <a:cs typeface="Mangal" pitchFamily="18" charset="0"/>
              </a:rPr>
              <a:t>같은 프로젝트에 참여할 경우</a:t>
            </a:r>
            <a:r>
              <a:rPr lang="en-US" altLang="ko-KR" sz="1400" dirty="0">
                <a:cs typeface="Mangal" pitchFamily="18" charset="0"/>
              </a:rPr>
              <a:t>, </a:t>
            </a:r>
            <a:r>
              <a:rPr lang="ko-KR" altLang="en-US" sz="1400" dirty="0">
                <a:cs typeface="Mangal" pitchFamily="18" charset="0"/>
              </a:rPr>
              <a:t>각자가 수정한 부분을 팀원 전체가 동기화하는 과정을 자동화하기 </a:t>
            </a:r>
            <a:r>
              <a:rPr lang="ko-KR" altLang="en-US" sz="1400" dirty="0" smtClean="0">
                <a:cs typeface="Mangal" pitchFamily="18" charset="0"/>
              </a:rPr>
              <a:t>위함</a:t>
            </a:r>
            <a:endParaRPr lang="ko-KR" altLang="en-US" sz="14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400" dirty="0" smtClean="0">
                <a:cs typeface="Mangal" pitchFamily="18" charset="0"/>
              </a:rPr>
              <a:t>소스 </a:t>
            </a:r>
            <a:r>
              <a:rPr lang="ko-KR" altLang="en-US" sz="1400" dirty="0">
                <a:cs typeface="Mangal" pitchFamily="18" charset="0"/>
              </a:rPr>
              <a:t>코드의 변경 사항을 추적하기 </a:t>
            </a:r>
            <a:r>
              <a:rPr lang="ko-KR" altLang="en-US" sz="1400" dirty="0" smtClean="0">
                <a:cs typeface="Mangal" pitchFamily="18" charset="0"/>
              </a:rPr>
              <a:t>위함</a:t>
            </a:r>
            <a:endParaRPr lang="ko-KR" altLang="en-US" sz="14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400" dirty="0" smtClean="0">
                <a:cs typeface="Mangal" pitchFamily="18" charset="0"/>
              </a:rPr>
              <a:t>소스 </a:t>
            </a:r>
            <a:r>
              <a:rPr lang="ko-KR" altLang="en-US" sz="1400" dirty="0">
                <a:cs typeface="Mangal" pitchFamily="18" charset="0"/>
              </a:rPr>
              <a:t>코드에서 누가 수정했는지 추적하기 </a:t>
            </a:r>
            <a:r>
              <a:rPr lang="ko-KR" altLang="en-US" sz="1400" dirty="0" smtClean="0">
                <a:cs typeface="Mangal" pitchFamily="18" charset="0"/>
              </a:rPr>
              <a:t>위함</a:t>
            </a:r>
            <a:endParaRPr lang="ko-KR" altLang="en-US" sz="14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400" dirty="0" smtClean="0">
                <a:cs typeface="Mangal" pitchFamily="18" charset="0"/>
              </a:rPr>
              <a:t>대규모 </a:t>
            </a:r>
            <a:r>
              <a:rPr lang="ko-KR" altLang="en-US" sz="1400" dirty="0">
                <a:cs typeface="Mangal" pitchFamily="18" charset="0"/>
              </a:rPr>
              <a:t>수정 작업을 더욱 안전하게 진행하기 </a:t>
            </a:r>
            <a:r>
              <a:rPr lang="ko-KR" altLang="en-US" sz="1400" dirty="0" smtClean="0">
                <a:cs typeface="Mangal" pitchFamily="18" charset="0"/>
              </a:rPr>
              <a:t>위함</a:t>
            </a:r>
            <a:endParaRPr lang="ko-KR" altLang="en-US" sz="14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400" dirty="0" err="1" smtClean="0">
                <a:cs typeface="Mangal" pitchFamily="18" charset="0"/>
              </a:rPr>
              <a:t>가지내기</a:t>
            </a:r>
            <a:r>
              <a:rPr lang="en-US" altLang="ko-KR" sz="1400" dirty="0">
                <a:cs typeface="Mangal" pitchFamily="18" charset="0"/>
              </a:rPr>
              <a:t>(Branch)</a:t>
            </a:r>
            <a:r>
              <a:rPr lang="ko-KR" altLang="en-US" sz="1400" dirty="0">
                <a:cs typeface="Mangal" pitchFamily="18" charset="0"/>
              </a:rPr>
              <a:t>로 프로젝트에 영향을 최소화 하면서 새로운 부분을 개발하기 </a:t>
            </a:r>
            <a:r>
              <a:rPr lang="ko-KR" altLang="en-US" sz="1400" dirty="0" smtClean="0">
                <a:cs typeface="Mangal" pitchFamily="18" charset="0"/>
              </a:rPr>
              <a:t>위함</a:t>
            </a:r>
            <a:endParaRPr lang="ko-KR" altLang="en-US" sz="14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400" dirty="0" smtClean="0">
                <a:cs typeface="Mangal" pitchFamily="18" charset="0"/>
              </a:rPr>
              <a:t>접붙이기</a:t>
            </a:r>
            <a:r>
              <a:rPr lang="en-US" altLang="ko-KR" sz="1400" dirty="0">
                <a:cs typeface="Mangal" pitchFamily="18" charset="0"/>
              </a:rPr>
              <a:t>(Merge)</a:t>
            </a:r>
            <a:r>
              <a:rPr lang="ko-KR" altLang="en-US" sz="1400" dirty="0">
                <a:cs typeface="Mangal" pitchFamily="18" charset="0"/>
              </a:rPr>
              <a:t>로 검증이 끝난 후 새로이 개발된 부분을 본류</a:t>
            </a:r>
            <a:r>
              <a:rPr lang="en-US" altLang="ko-KR" sz="1400" dirty="0">
                <a:cs typeface="Mangal" pitchFamily="18" charset="0"/>
              </a:rPr>
              <a:t>(trunk)</a:t>
            </a:r>
            <a:r>
              <a:rPr lang="ko-KR" altLang="en-US" sz="1400" dirty="0">
                <a:cs typeface="Mangal" pitchFamily="18" charset="0"/>
              </a:rPr>
              <a:t>에 합치기 </a:t>
            </a:r>
            <a:r>
              <a:rPr lang="ko-KR" altLang="en-US" sz="1400" dirty="0" smtClean="0">
                <a:cs typeface="Mangal" pitchFamily="18" charset="0"/>
              </a:rPr>
              <a:t>위함</a:t>
            </a:r>
            <a:endParaRPr lang="ko-KR" altLang="en-US" sz="14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400" dirty="0" smtClean="0">
                <a:cs typeface="Mangal" pitchFamily="18" charset="0"/>
              </a:rPr>
              <a:t>코드의 </a:t>
            </a:r>
            <a:r>
              <a:rPr lang="ko-KR" altLang="en-US" sz="1400" dirty="0">
                <a:cs typeface="Mangal" pitchFamily="18" charset="0"/>
              </a:rPr>
              <a:t>특정 부분이 왜 그렇게 쓰여 졌는지 의미를 추적하기 </a:t>
            </a:r>
            <a:r>
              <a:rPr lang="ko-KR" altLang="en-US" sz="1400" dirty="0" smtClean="0">
                <a:cs typeface="Mangal" pitchFamily="18" charset="0"/>
              </a:rPr>
              <a:t>위함</a:t>
            </a:r>
            <a:endParaRPr lang="ko-KR" altLang="en-US" sz="1400" dirty="0">
              <a:cs typeface="Mangal" pitchFamily="18" charset="0"/>
            </a:endParaRPr>
          </a:p>
          <a:p>
            <a:pPr>
              <a:lnSpc>
                <a:spcPct val="150000"/>
              </a:lnSpc>
              <a:buClr>
                <a:srgbClr val="3366CC"/>
              </a:buClr>
            </a:pPr>
            <a:endParaRPr lang="en-US" altLang="ko-KR" sz="14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endParaRPr lang="en-US" altLang="ko-KR" dirty="0">
              <a:latin typeface="Moire" pitchFamily="2" charset="0"/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2015-03-19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6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VCS</a:t>
            </a:r>
            <a:r>
              <a:rPr lang="ko-KR" altLang="en-US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종류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VCS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의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종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류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dirty="0" smtClean="0"/>
              <a:t>로컬 </a:t>
            </a:r>
            <a:r>
              <a:rPr lang="ko-KR" altLang="en-US" dirty="0" err="1"/>
              <a:t>버젼</a:t>
            </a:r>
            <a:r>
              <a:rPr lang="ko-KR" altLang="en-US" dirty="0"/>
              <a:t> 관리 시스템 </a:t>
            </a:r>
            <a:r>
              <a:rPr lang="en-US" altLang="ko-KR" dirty="0"/>
              <a:t>(Local Version Control System)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ko-KR" dirty="0"/>
              <a:t>RCS (Revision Control System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US" altLang="ko-KR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dirty="0"/>
              <a:t>중앙집중식 </a:t>
            </a:r>
            <a:r>
              <a:rPr lang="ko-KR" altLang="en-US" dirty="0" err="1"/>
              <a:t>버젼</a:t>
            </a:r>
            <a:r>
              <a:rPr lang="ko-KR" altLang="en-US" dirty="0"/>
              <a:t> 관리 시스템 </a:t>
            </a:r>
            <a:r>
              <a:rPr lang="en-US" altLang="ko-KR" dirty="0"/>
              <a:t>(Centralized Version Control System, CVCS)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ko-KR" dirty="0"/>
              <a:t>CVS (Concurrent Version System)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SVN (Sub version)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ko-KR" dirty="0" smtClean="0"/>
              <a:t>Perforce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US" altLang="ko-KR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dirty="0"/>
              <a:t>분산 </a:t>
            </a:r>
            <a:r>
              <a:rPr lang="ko-KR" altLang="en-US" dirty="0" err="1"/>
              <a:t>버젼</a:t>
            </a:r>
            <a:r>
              <a:rPr lang="ko-KR" altLang="en-US" dirty="0"/>
              <a:t> 관리 시스템</a:t>
            </a:r>
            <a:r>
              <a:rPr lang="en-US" altLang="ko-KR" dirty="0"/>
              <a:t>(Distributed Version Control System, DVCS)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ko-KR" dirty="0" err="1">
                <a:solidFill>
                  <a:srgbClr val="FF0000"/>
                </a:solidFill>
              </a:rPr>
              <a:t>Mecurial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ko-KR" dirty="0"/>
              <a:t>Bazaar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ko-KR" dirty="0" err="1"/>
              <a:t>Darcs</a:t>
            </a:r>
            <a:endParaRPr lang="en-US" altLang="ko-KR" dirty="0"/>
          </a:p>
          <a:p>
            <a:r>
              <a:rPr lang="en-US" altLang="ko-KR" dirty="0"/>
              <a:t> 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E29E-824C-4158-9A08-019E078776C9}" type="datetime1">
              <a:rPr lang="ko-KR" altLang="en-US" smtClean="0"/>
              <a:t>2015-03-19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VCS</a:t>
            </a:r>
            <a:r>
              <a:rPr lang="ko-KR" altLang="en-US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종류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245116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로컬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LVCS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788" y="501317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dirty="0"/>
              <a:t>간단한 데이터베이스에 파일의 변경 사항을 </a:t>
            </a:r>
            <a:r>
              <a:rPr lang="ko-KR" altLang="en-US" dirty="0" smtClean="0"/>
              <a:t>기록</a:t>
            </a:r>
            <a:endParaRPr lang="en-US" altLang="ko-KR" dirty="0" smtClean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dirty="0"/>
              <a:t>시스템 외부에 있는 개발자들과 함께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협업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하기 어려움</a:t>
            </a:r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E29E-824C-4158-9A08-019E078776C9}" type="datetime1">
              <a:rPr lang="ko-KR" altLang="en-US" smtClean="0"/>
              <a:t>2015-03-19</a:t>
            </a:fld>
            <a:endParaRPr lang="ko-KR" altLang="en-US"/>
          </a:p>
        </p:txBody>
      </p:sp>
      <p:pic>
        <p:nvPicPr>
          <p:cNvPr id="5122" name="Picture 2" descr="C:\Users\Park th\Desktop\로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20" y="1628800"/>
            <a:ext cx="3810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8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VCS</a:t>
            </a:r>
            <a:r>
              <a:rPr lang="ko-KR" altLang="en-US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종류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24016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중앙집중식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CVCS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8064" y="1412776"/>
            <a:ext cx="360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sz="1200" dirty="0"/>
              <a:t>버전 관리되는 모든 파일을 저장하는 하나의 서버와</a:t>
            </a:r>
            <a:r>
              <a:rPr lang="en-US" altLang="ko-KR" sz="1200" dirty="0"/>
              <a:t>, </a:t>
            </a:r>
            <a:r>
              <a:rPr lang="ko-KR" altLang="en-US" sz="1200" dirty="0"/>
              <a:t>이 중앙 서버에서 파일들을 가져오는</a:t>
            </a:r>
            <a:r>
              <a:rPr lang="en-US" altLang="ko-KR" sz="1200" dirty="0"/>
              <a:t>(checkout) </a:t>
            </a:r>
            <a:r>
              <a:rPr lang="ko-KR" altLang="en-US" sz="1200" dirty="0"/>
              <a:t>다수의 클라이언트가 </a:t>
            </a:r>
            <a:r>
              <a:rPr lang="ko-KR" altLang="en-US" sz="1200" dirty="0" smtClean="0"/>
              <a:t>존재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sz="1200" dirty="0"/>
              <a:t>다른 사람들이 무엇을 하고 있는지 알 수 있고</a:t>
            </a:r>
            <a:r>
              <a:rPr lang="en-US" altLang="ko-KR" sz="1200" dirty="0"/>
              <a:t>, </a:t>
            </a:r>
            <a:r>
              <a:rPr lang="ko-KR" altLang="en-US" sz="1200" dirty="0"/>
              <a:t>관리자는 누가 무엇을 할 수 있는지 꼼꼼하게 </a:t>
            </a:r>
            <a:r>
              <a:rPr lang="ko-KR" altLang="en-US" sz="1200" dirty="0" smtClean="0"/>
              <a:t>관리할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 있음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sz="1200" dirty="0"/>
              <a:t>서버가 다운될 경우 서버가 다시 복구될 때까지 다른 사람과의 협업도</a:t>
            </a:r>
            <a:r>
              <a:rPr lang="en-US" altLang="ko-KR" sz="1200" dirty="0"/>
              <a:t>, </a:t>
            </a:r>
            <a:r>
              <a:rPr lang="ko-KR" altLang="en-US" sz="1200" dirty="0"/>
              <a:t>진행 중이던 작업을 버전 관리하는 것도 </a:t>
            </a:r>
            <a:r>
              <a:rPr lang="ko-KR" altLang="en-US" sz="1200" dirty="0" smtClean="0"/>
              <a:t>불가능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sz="1200" dirty="0"/>
              <a:t>중앙 데이터베이스가 저장된 하드디스크에 오류가 발생하고 백업도 없다면</a:t>
            </a:r>
            <a:r>
              <a:rPr lang="en-US" altLang="ko-KR" sz="1200" dirty="0"/>
              <a:t>, </a:t>
            </a:r>
            <a:r>
              <a:rPr lang="ko-KR" altLang="en-US" sz="1200" dirty="0"/>
              <a:t>사람들이 각자 자신의 컴퓨터에 가지고 있던 스냅샷 외에는 </a:t>
            </a:r>
            <a:r>
              <a:rPr lang="ko-KR" altLang="en-US" sz="1200" dirty="0" err="1"/>
              <a:t>그동안</a:t>
            </a:r>
            <a:r>
              <a:rPr lang="ko-KR" altLang="en-US" sz="1200" dirty="0"/>
              <a:t> 쌓인 프로젝트의 이력을 모두 </a:t>
            </a:r>
            <a:r>
              <a:rPr lang="ko-KR" altLang="en-US" sz="1200" dirty="0" smtClean="0"/>
              <a:t>잃게 됨 </a:t>
            </a:r>
            <a:endParaRPr lang="en-US" altLang="ko-KR" sz="1200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E29E-824C-4158-9A08-019E078776C9}" type="datetime1">
              <a:rPr lang="ko-KR" altLang="en-US" smtClean="0"/>
              <a:t>2015-03-19</a:t>
            </a:fld>
            <a:endParaRPr lang="ko-KR" altLang="en-US"/>
          </a:p>
        </p:txBody>
      </p:sp>
      <p:pic>
        <p:nvPicPr>
          <p:cNvPr id="6146" name="Picture 2" descr="C:\Users\Park th\Desktop\중앙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52" y="1495400"/>
            <a:ext cx="4407713" cy="345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8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VCS</a:t>
            </a:r>
            <a:r>
              <a:rPr lang="ko-KR" altLang="en-US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종류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24016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분산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DVCS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9992" y="1412776"/>
            <a:ext cx="42484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ko-KR" sz="1200" dirty="0" smtClean="0"/>
              <a:t>CVSC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LVSC</a:t>
            </a:r>
            <a:r>
              <a:rPr lang="ko-KR" altLang="en-US" sz="1200" dirty="0" smtClean="0"/>
              <a:t>의 문제들을 해결하기 위해 탄생</a:t>
            </a:r>
            <a:endParaRPr lang="en-US" altLang="ko-KR" sz="120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sz="1200" dirty="0"/>
              <a:t>클라이언트가 파일들의 마지막 스냅샷을 가져오는 대신 저장소</a:t>
            </a:r>
            <a:r>
              <a:rPr lang="en-US" altLang="ko-KR" sz="1200" dirty="0"/>
              <a:t>(repository)</a:t>
            </a:r>
            <a:r>
              <a:rPr lang="ko-KR" altLang="en-US" sz="1200" dirty="0"/>
              <a:t>를 통째로 </a:t>
            </a:r>
            <a:r>
              <a:rPr lang="ko-KR" altLang="en-US" sz="1200" dirty="0" smtClean="0"/>
              <a:t>복제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sz="1200" dirty="0"/>
              <a:t>서버에 문제가 생겨도 어느 클라이언트든 복제된 저장소를 다시 서버로 복사하면 서버가 </a:t>
            </a:r>
            <a:r>
              <a:rPr lang="ko-KR" altLang="en-US" sz="1200" dirty="0" smtClean="0"/>
              <a:t>복구됨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체크아웃</a:t>
            </a:r>
            <a:r>
              <a:rPr lang="en-US" altLang="ko-KR" sz="1200" dirty="0"/>
              <a:t>(checkout)</a:t>
            </a:r>
            <a:r>
              <a:rPr lang="ko-KR" altLang="en-US" sz="1200" dirty="0"/>
              <a:t>을 할 때마다 전체 백업이 일어나는 </a:t>
            </a:r>
            <a:r>
              <a:rPr lang="ko-KR" altLang="en-US" sz="1200" dirty="0" smtClean="0"/>
              <a:t>셈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sz="1200" dirty="0"/>
              <a:t>다수의 원격 저장소</a:t>
            </a:r>
            <a:r>
              <a:rPr lang="en-US" altLang="ko-KR" sz="1200" dirty="0"/>
              <a:t>(remote repository)</a:t>
            </a:r>
            <a:r>
              <a:rPr lang="ko-KR" altLang="en-US" sz="1200" dirty="0"/>
              <a:t>를 갖는 것이 가능하기 때문에 동시에 여러 그룹과 여러 방법으로 함께 작업할 수 </a:t>
            </a:r>
            <a:r>
              <a:rPr lang="ko-KR" altLang="en-US" sz="1200" dirty="0" smtClean="0"/>
              <a:t>있음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sz="1200" dirty="0"/>
              <a:t>계층 모델</a:t>
            </a:r>
            <a:r>
              <a:rPr lang="en-US" altLang="ko-KR" sz="1200" dirty="0"/>
              <a:t>(hierarchical model) </a:t>
            </a:r>
            <a:r>
              <a:rPr lang="ko-KR" altLang="en-US" sz="1200" dirty="0"/>
              <a:t>등 중앙집중 시스템에서는 할 수 없는 다양한 작업 방식</a:t>
            </a:r>
            <a:r>
              <a:rPr lang="en-US" altLang="ko-KR" sz="1200" dirty="0"/>
              <a:t>(workflow)</a:t>
            </a:r>
            <a:r>
              <a:rPr lang="ko-KR" altLang="en-US" sz="1200" dirty="0"/>
              <a:t>들을 사용</a:t>
            </a:r>
            <a:endParaRPr lang="en-US" altLang="ko-KR" sz="1200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E29E-824C-4158-9A08-019E078776C9}" type="datetime1">
              <a:rPr lang="ko-KR" altLang="en-US" smtClean="0"/>
              <a:t>2015-03-19</a:t>
            </a:fld>
            <a:endParaRPr lang="ko-KR" altLang="en-US"/>
          </a:p>
        </p:txBody>
      </p:sp>
      <p:pic>
        <p:nvPicPr>
          <p:cNvPr id="7170" name="Picture 2" descr="C:\Users\Park th\Desktop\분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60" y="1484784"/>
            <a:ext cx="3858356" cy="419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6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GIT</a:t>
            </a:r>
            <a:r>
              <a:rPr lang="ko-KR" altLang="en-US" sz="2400" b="1" dirty="0" smtClean="0">
                <a:latin typeface="+mn-ea"/>
                <a:ea typeface="+mn-ea"/>
              </a:rPr>
              <a:t>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2015-03-19</a:t>
            </a:fld>
            <a:endParaRPr lang="ko-KR" altLang="en-US"/>
          </a:p>
        </p:txBody>
      </p:sp>
      <p:pic>
        <p:nvPicPr>
          <p:cNvPr id="2050" name="Picture 2" descr="C:\Users\Park th\Desktop\깃개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544594" cy="521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6793</TotalTime>
  <Words>659</Words>
  <Application>Microsoft Office PowerPoint</Application>
  <PresentationFormat>화면 슬라이드 쇼(4:3)</PresentationFormat>
  <Paragraphs>167</Paragraphs>
  <Slides>21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버전 관리 시스템 ( Version Control System )</vt:lpstr>
      <vt:lpstr>PowerPoint 프레젠테이션</vt:lpstr>
      <vt:lpstr>VCS 개요</vt:lpstr>
      <vt:lpstr>VCS 개요</vt:lpstr>
      <vt:lpstr>VCS 종류</vt:lpstr>
      <vt:lpstr>VCS 종류</vt:lpstr>
      <vt:lpstr>VCS 종류</vt:lpstr>
      <vt:lpstr>VCS 종류</vt:lpstr>
      <vt:lpstr>GIT 개요</vt:lpstr>
      <vt:lpstr>GIT 개요</vt:lpstr>
      <vt:lpstr>GIT 개요</vt:lpstr>
      <vt:lpstr>GIT 개요</vt:lpstr>
      <vt:lpstr>GIT 개요</vt:lpstr>
      <vt:lpstr>Mercurial 개요</vt:lpstr>
      <vt:lpstr>Mercurial 개요</vt:lpstr>
      <vt:lpstr>Mercurial 개요</vt:lpstr>
      <vt:lpstr>Mercurial 개요</vt:lpstr>
      <vt:lpstr>SVN 개요</vt:lpstr>
      <vt:lpstr>SVN 개요</vt:lpstr>
      <vt:lpstr>SVN 개요</vt:lpstr>
      <vt:lpstr>PowerPoint 프레젠테이션</vt:lpstr>
    </vt:vector>
  </TitlesOfParts>
  <Company>uhak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신규 목표 수립 방법 기획안</dc:title>
  <dc:creator>user</dc:creator>
  <cp:lastModifiedBy>Heeyeon Park</cp:lastModifiedBy>
  <cp:revision>639</cp:revision>
  <cp:lastPrinted>2015-01-08T09:05:44Z</cp:lastPrinted>
  <dcterms:created xsi:type="dcterms:W3CDTF">2010-11-04T02:40:35Z</dcterms:created>
  <dcterms:modified xsi:type="dcterms:W3CDTF">2015-03-19T00:58:03Z</dcterms:modified>
</cp:coreProperties>
</file>