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71" r:id="rId3"/>
    <p:sldId id="321" r:id="rId4"/>
    <p:sldId id="379" r:id="rId5"/>
    <p:sldId id="381" r:id="rId6"/>
    <p:sldId id="380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391" r:id="rId37"/>
  </p:sldIdLst>
  <p:sldSz cx="9144000" cy="6858000" type="screen4x3"/>
  <p:notesSz cx="6669088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orient="horz" pos="2069">
          <p15:clr>
            <a:srgbClr val="A4A3A4"/>
          </p15:clr>
        </p15:guide>
        <p15:guide id="3" pos="2245">
          <p15:clr>
            <a:srgbClr val="A4A3A4"/>
          </p15:clr>
        </p15:guide>
        <p15:guide id="4" pos="40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66CC"/>
    <a:srgbClr val="FFCC00"/>
    <a:srgbClr val="66FFFF"/>
    <a:srgbClr val="009999"/>
    <a:srgbClr val="FF6600"/>
    <a:srgbClr val="3399FF"/>
    <a:srgbClr val="006666"/>
    <a:srgbClr val="00CC66"/>
    <a:srgbClr val="395E2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9" autoAdjust="0"/>
    <p:restoredTop sz="94712" autoAdjust="0"/>
  </p:normalViewPr>
  <p:slideViewPr>
    <p:cSldViewPr>
      <p:cViewPr>
        <p:scale>
          <a:sx n="100" d="100"/>
          <a:sy n="100" d="100"/>
        </p:scale>
        <p:origin x="-540" y="846"/>
      </p:cViewPr>
      <p:guideLst>
        <p:guide orient="horz" pos="527"/>
        <p:guide orient="horz" pos="2069"/>
        <p:guide pos="2245"/>
        <p:guide pos="40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-2082" y="-102"/>
      </p:cViewPr>
      <p:guideLst>
        <p:guide orient="horz" pos="3128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6867" y="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32365-1F82-4177-BA8F-AF774D9E40C5}" type="datetimeFigureOut">
              <a:rPr lang="ko-KR" altLang="en-US" smtClean="0"/>
              <a:pPr/>
              <a:t>2015-01-22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2975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6867" y="942975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CA31B-FD1B-421E-BD95-7CF0D1F82B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35403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11" y="2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A9F8B-82E6-4C42-9925-EE1556CACF4F}" type="datetimeFigureOut">
              <a:rPr lang="ko-KR" altLang="en-US" smtClean="0"/>
              <a:pPr/>
              <a:t>2015-01-22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10" y="4715910"/>
            <a:ext cx="5335270" cy="446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3009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11" y="943009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397B0-B220-4CB7-9DBE-E83D721F11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882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99317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DE358-8731-4F58-8DED-129EE9CE1A1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24808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875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0932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0B3408-E7D5-4318-B43A-69CB1821A750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84168" y="6309320"/>
            <a:ext cx="28956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강정구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19872" y="6309320"/>
            <a:ext cx="21336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0326" y="134400"/>
            <a:ext cx="1522624" cy="558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8668-8877-450B-8757-BBEB4FB77537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C727-4ACA-4C0A-9FF8-6BD0557E1ED7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-36512" y="6381328"/>
            <a:ext cx="9180512" cy="5040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556558"/>
            <a:ext cx="9144000" cy="1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01823"/>
            <a:ext cx="8013576" cy="432048"/>
          </a:xfrm>
        </p:spPr>
        <p:txBody>
          <a:bodyPr anchor="ctr">
            <a:noAutofit/>
          </a:bodyPr>
          <a:lstStyle>
            <a:lvl1pPr algn="l">
              <a:defRPr sz="2000" b="0" spc="-15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07342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4750" y="6453336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D4D685-4CF8-4A83-A3BC-8A94CB00F69F}" type="datetime1">
              <a:rPr lang="ko-KR" altLang="en-US" smtClean="0"/>
              <a:pPr/>
              <a:t>2015-01-22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84168" y="6450793"/>
            <a:ext cx="28956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강정구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132736" y="6453336"/>
            <a:ext cx="2133600" cy="359379"/>
          </a:xfr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52046" y="8701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/>
              </a:rPr>
              <a:t></a:t>
            </a:r>
            <a:endParaRPr lang="ko-KR" altLang="en-US" sz="2400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5880" y="-9616"/>
            <a:ext cx="1522624" cy="558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441A-7ED1-4334-A881-455B00F29335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AB16-963E-4767-B0FB-99CDF97A5A78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189B-EFAD-4152-914C-2A30FC1D70C8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406C-0CFB-44C3-886E-AE9B529D3221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A6D8-9EFB-4939-B7AC-4C683785C91E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A624-8880-4868-AAE0-9DC2921F3E8A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6D42-052E-48BE-823D-E944DF348CC0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4743A-FF75-4588-911A-4118318E353E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4653136"/>
            <a:ext cx="9144000" cy="144016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-468480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60040" y="1598935"/>
            <a:ext cx="8747448" cy="1470025"/>
          </a:xfrm>
        </p:spPr>
        <p:txBody>
          <a:bodyPr>
            <a:noAutofit/>
          </a:bodyPr>
          <a:lstStyle/>
          <a:p>
            <a:r>
              <a:rPr lang="ko-KR" altLang="en-US" sz="4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자료구조</a:t>
            </a:r>
            <a:endParaRPr lang="ko-KR" altLang="en-US" sz="4000" spc="-3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64088" y="4784666"/>
            <a:ext cx="374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소           속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+mn-ea"/>
              </a:rPr>
              <a:t>가천대학교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+mn-ea"/>
              </a:rPr>
              <a:t>모바일소프트웨어학과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z="1200" b="1" dirty="0">
                <a:solidFill>
                  <a:schemeClr val="bg1"/>
                </a:solidFill>
                <a:latin typeface="+mn-ea"/>
              </a:rPr>
            </a:b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발    표    자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강산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박태환</a:t>
            </a:r>
            <a:endParaRPr lang="en-US" altLang="ko-KR" sz="12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발    표    일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: 2015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01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15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일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30AB-722A-4388-A460-9F920DB0569B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</a:t>
            </a:r>
            <a:r>
              <a:rPr lang="ko-KR" altLang="en-US" sz="2400" b="1" dirty="0">
                <a:latin typeface="+mn-ea"/>
                <a:ea typeface="+mn-ea"/>
              </a:rPr>
              <a:t>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큐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(queue)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 smtClean="0">
                <a:cs typeface="Mangal" pitchFamily="18" charset="0"/>
              </a:rPr>
              <a:t>큐의 연산</a:t>
            </a:r>
            <a:endParaRPr lang="en-US" altLang="ko-KR" dirty="0" smtClean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600" dirty="0" smtClean="0">
                <a:cs typeface="Mangal" pitchFamily="18" charset="0"/>
              </a:rPr>
              <a:t>삽입 </a:t>
            </a:r>
            <a:r>
              <a:rPr lang="en-US" altLang="ko-KR" sz="1600" dirty="0">
                <a:cs typeface="Mangal" pitchFamily="18" charset="0"/>
              </a:rPr>
              <a:t>: </a:t>
            </a:r>
            <a:r>
              <a:rPr lang="en-US" altLang="ko-KR" sz="1600" dirty="0" err="1">
                <a:cs typeface="Mangal" pitchFamily="18" charset="0"/>
              </a:rPr>
              <a:t>enQueue</a:t>
            </a:r>
            <a:endParaRPr lang="en-US" altLang="ko-KR" sz="1600" dirty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600" dirty="0" smtClean="0">
                <a:cs typeface="Mangal" pitchFamily="18" charset="0"/>
              </a:rPr>
              <a:t>삭제 </a:t>
            </a:r>
            <a:r>
              <a:rPr lang="en-US" altLang="ko-KR" sz="1600" dirty="0">
                <a:cs typeface="Mangal" pitchFamily="18" charset="0"/>
              </a:rPr>
              <a:t>: </a:t>
            </a:r>
            <a:r>
              <a:rPr lang="en-US" altLang="ko-KR" sz="1600" dirty="0" err="1" smtClean="0">
                <a:cs typeface="Mangal" pitchFamily="18" charset="0"/>
              </a:rPr>
              <a:t>deQueue</a:t>
            </a:r>
            <a:endParaRPr lang="en-US" altLang="ko-KR" sz="1600" dirty="0" smtClean="0">
              <a:cs typeface="Mangal" pitchFamily="18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E91B-AC6C-4363-8A0B-6E1884A2A7F6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01" y="3797949"/>
            <a:ext cx="8243180" cy="157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87824" y="328498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cs typeface="Mangal" pitchFamily="18" charset="0"/>
              </a:rPr>
              <a:t>&lt;</a:t>
            </a:r>
            <a:r>
              <a:rPr lang="ko-KR" altLang="en-US" dirty="0" err="1" smtClean="0">
                <a:cs typeface="Mangal" pitchFamily="18" charset="0"/>
              </a:rPr>
              <a:t>스택과</a:t>
            </a:r>
            <a:r>
              <a:rPr lang="ko-KR" altLang="en-US" dirty="0" smtClean="0">
                <a:cs typeface="Mangal" pitchFamily="18" charset="0"/>
              </a:rPr>
              <a:t> </a:t>
            </a:r>
            <a:r>
              <a:rPr lang="ko-KR" altLang="en-US" dirty="0">
                <a:cs typeface="Mangal" pitchFamily="18" charset="0"/>
              </a:rPr>
              <a:t>큐의 연산 </a:t>
            </a:r>
            <a:r>
              <a:rPr lang="ko-KR" altLang="en-US" dirty="0" smtClean="0">
                <a:cs typeface="Mangal" pitchFamily="18" charset="0"/>
              </a:rPr>
              <a:t>비교</a:t>
            </a:r>
            <a:r>
              <a:rPr lang="en-US" altLang="ko-KR" dirty="0" smtClean="0">
                <a:cs typeface="Mangal" pitchFamily="18" charset="0"/>
              </a:rPr>
              <a:t>&gt;</a:t>
            </a:r>
            <a:endParaRPr lang="en-US" altLang="ko-KR" dirty="0">
              <a:cs typeface="Mangal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9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</a:t>
            </a:r>
            <a:r>
              <a:rPr lang="ko-KR" altLang="en-US" sz="2400" b="1" dirty="0">
                <a:latin typeface="+mn-ea"/>
                <a:ea typeface="+mn-ea"/>
              </a:rPr>
              <a:t>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312048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리스트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(list)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 smtClean="0">
                <a:cs typeface="Mangal" pitchFamily="18" charset="0"/>
              </a:rPr>
              <a:t>데이터를 나란히 저장하는 자료구조</a:t>
            </a:r>
            <a:endParaRPr lang="ko-KR" altLang="en-US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 smtClean="0">
                <a:cs typeface="Mangal" pitchFamily="18" charset="0"/>
              </a:rPr>
              <a:t>리스트는 크게 </a:t>
            </a:r>
            <a:r>
              <a:rPr lang="ko-KR" altLang="en-US" dirty="0" smtClean="0">
                <a:solidFill>
                  <a:srgbClr val="3366CC"/>
                </a:solidFill>
                <a:cs typeface="Mangal" pitchFamily="18" charset="0"/>
              </a:rPr>
              <a:t>순차리스트</a:t>
            </a:r>
            <a:r>
              <a:rPr lang="ko-KR" altLang="en-US" dirty="0" smtClean="0">
                <a:cs typeface="Mangal" pitchFamily="18" charset="0"/>
              </a:rPr>
              <a:t>와 </a:t>
            </a:r>
            <a:r>
              <a:rPr lang="ko-KR" altLang="en-US" dirty="0" smtClean="0">
                <a:solidFill>
                  <a:srgbClr val="3366CC"/>
                </a:solidFill>
                <a:cs typeface="Mangal" pitchFamily="18" charset="0"/>
              </a:rPr>
              <a:t>연결리스트</a:t>
            </a:r>
            <a:r>
              <a:rPr lang="ko-KR" altLang="en-US" dirty="0" smtClean="0">
                <a:cs typeface="Mangal" pitchFamily="18" charset="0"/>
              </a:rPr>
              <a:t>로 나누어짐</a:t>
            </a:r>
            <a:endParaRPr lang="en-US" altLang="ko-KR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>
                <a:cs typeface="Mangal" pitchFamily="18" charset="0"/>
              </a:rPr>
              <a:t>순차 자료구조의 문제점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ko-KR" altLang="en-US" sz="1600" dirty="0" smtClean="0">
                <a:cs typeface="Mangal" pitchFamily="18" charset="0"/>
              </a:rPr>
              <a:t>삽입연산이나 </a:t>
            </a:r>
            <a:r>
              <a:rPr lang="ko-KR" altLang="en-US" sz="1600" dirty="0">
                <a:cs typeface="Mangal" pitchFamily="18" charset="0"/>
              </a:rPr>
              <a:t>삭제연산 후에 연속적인 물리 주소를 유지하기 </a:t>
            </a:r>
            <a:r>
              <a:rPr lang="ko-KR" altLang="en-US" sz="1600" dirty="0" smtClean="0">
                <a:cs typeface="Mangal" pitchFamily="18" charset="0"/>
              </a:rPr>
              <a:t>위해서 원소들을 </a:t>
            </a:r>
            <a:r>
              <a:rPr lang="ko-KR" altLang="en-US" sz="1600" dirty="0">
                <a:cs typeface="Mangal" pitchFamily="18" charset="0"/>
              </a:rPr>
              <a:t>이동시키는 추가적인 작업과 시간 소요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400" dirty="0" smtClean="0">
                <a:cs typeface="Mangal" pitchFamily="18" charset="0"/>
              </a:rPr>
              <a:t>원소들의 </a:t>
            </a:r>
            <a:r>
              <a:rPr lang="ko-KR" altLang="en-US" sz="1400" dirty="0">
                <a:cs typeface="Mangal" pitchFamily="18" charset="0"/>
              </a:rPr>
              <a:t>이동 작업으로 인한 오버헤드는 원소의 개수가 많고 삽입・</a:t>
            </a:r>
            <a:r>
              <a:rPr lang="ko-KR" altLang="en-US" sz="1400" dirty="0" smtClean="0">
                <a:cs typeface="Mangal" pitchFamily="18" charset="0"/>
              </a:rPr>
              <a:t>삭제 연산이 </a:t>
            </a:r>
            <a:r>
              <a:rPr lang="ko-KR" altLang="en-US" sz="1400" dirty="0">
                <a:cs typeface="Mangal" pitchFamily="18" charset="0"/>
              </a:rPr>
              <a:t>많이 발생하는 경우에 성능상의 문제 </a:t>
            </a:r>
            <a:r>
              <a:rPr lang="ko-KR" altLang="en-US" sz="1400" dirty="0" smtClean="0">
                <a:cs typeface="Mangal" pitchFamily="18" charset="0"/>
              </a:rPr>
              <a:t>발생</a:t>
            </a:r>
            <a:endParaRPr lang="ko-KR" altLang="en-US" sz="1400" dirty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ko-KR" altLang="en-US" sz="1600" dirty="0" smtClean="0">
                <a:cs typeface="Mangal" pitchFamily="18" charset="0"/>
              </a:rPr>
              <a:t>순차 </a:t>
            </a:r>
            <a:r>
              <a:rPr lang="ko-KR" altLang="en-US" sz="1600" dirty="0">
                <a:cs typeface="Mangal" pitchFamily="18" charset="0"/>
              </a:rPr>
              <a:t>자료구조는 배열을 이용하여 구현하기 때문에 배열이 갖고 </a:t>
            </a:r>
            <a:r>
              <a:rPr lang="ko-KR" altLang="en-US" sz="1600" dirty="0" smtClean="0">
                <a:cs typeface="Mangal" pitchFamily="18" charset="0"/>
              </a:rPr>
              <a:t>있는 메모리 </a:t>
            </a:r>
            <a:r>
              <a:rPr lang="ko-KR" altLang="en-US" sz="1600" dirty="0">
                <a:cs typeface="Mangal" pitchFamily="18" charset="0"/>
              </a:rPr>
              <a:t>사용의 비효율성 문제를 그대로 가짐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ko-KR" altLang="en-US" sz="1600" dirty="0" smtClean="0">
                <a:cs typeface="Mangal" pitchFamily="18" charset="0"/>
              </a:rPr>
              <a:t>순차 </a:t>
            </a:r>
            <a:r>
              <a:rPr lang="ko-KR" altLang="en-US" sz="1600" dirty="0">
                <a:cs typeface="Mangal" pitchFamily="18" charset="0"/>
              </a:rPr>
              <a:t>자료구조에서의 연산 시간에 대한 문제와 저장 공간에 대한 </a:t>
            </a:r>
            <a:r>
              <a:rPr lang="ko-KR" altLang="en-US" sz="1600" dirty="0" smtClean="0">
                <a:cs typeface="Mangal" pitchFamily="18" charset="0"/>
              </a:rPr>
              <a:t>문제를 개선한 </a:t>
            </a:r>
            <a:r>
              <a:rPr lang="ko-KR" altLang="en-US" sz="1600" dirty="0">
                <a:cs typeface="Mangal" pitchFamily="18" charset="0"/>
              </a:rPr>
              <a:t>자료 표현 방법 필요</a:t>
            </a:r>
            <a:endParaRPr lang="en-US" altLang="ko-KR" sz="1600" dirty="0" smtClean="0">
              <a:cs typeface="Mangal" pitchFamily="18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2AF6-7CB3-4F39-8550-FEE6C1A47CD9}" type="datetime1">
              <a:rPr lang="ko-KR" altLang="en-US" smtClean="0"/>
              <a:pPr/>
              <a:t>2015-01-22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8490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</a:t>
            </a:r>
            <a:r>
              <a:rPr lang="ko-KR" altLang="en-US" sz="2400" b="1" dirty="0">
                <a:latin typeface="+mn-ea"/>
                <a:ea typeface="+mn-ea"/>
              </a:rPr>
              <a:t>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312048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연결리스트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(linked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list)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>
                <a:cs typeface="Mangal" pitchFamily="18" charset="0"/>
              </a:rPr>
              <a:t>연결 자료구조</a:t>
            </a:r>
            <a:r>
              <a:rPr lang="en-US" altLang="ko-KR" dirty="0">
                <a:cs typeface="Mangal" pitchFamily="18" charset="0"/>
              </a:rPr>
              <a:t>(Linked Data Structure</a:t>
            </a:r>
            <a:r>
              <a:rPr lang="en-US" altLang="ko-KR" dirty="0" smtClean="0">
                <a:cs typeface="Mangal" pitchFamily="18" charset="0"/>
              </a:rPr>
              <a:t>): </a:t>
            </a:r>
            <a:r>
              <a:rPr lang="ko-KR" altLang="en-US" dirty="0" smtClean="0">
                <a:cs typeface="Mangal" pitchFamily="18" charset="0"/>
              </a:rPr>
              <a:t>자료의 </a:t>
            </a:r>
            <a:r>
              <a:rPr lang="ko-KR" altLang="en-US" dirty="0">
                <a:cs typeface="Mangal" pitchFamily="18" charset="0"/>
              </a:rPr>
              <a:t>논리적인 순서와 물리적인 순서가 일치하지 않는 자료구조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ko-KR" altLang="en-US" sz="1600" dirty="0" smtClean="0">
                <a:cs typeface="Mangal" pitchFamily="18" charset="0"/>
              </a:rPr>
              <a:t>각 </a:t>
            </a:r>
            <a:r>
              <a:rPr lang="ko-KR" altLang="en-US" sz="1600" dirty="0">
                <a:cs typeface="Mangal" pitchFamily="18" charset="0"/>
              </a:rPr>
              <a:t>원소에 저장되어 있는 다음 원소의 주소에 의해 순서가 연결되는 방식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400" dirty="0" smtClean="0">
                <a:cs typeface="Mangal" pitchFamily="18" charset="0"/>
              </a:rPr>
              <a:t>물리적인 </a:t>
            </a:r>
            <a:r>
              <a:rPr lang="ko-KR" altLang="en-US" sz="1400" dirty="0">
                <a:cs typeface="Mangal" pitchFamily="18" charset="0"/>
              </a:rPr>
              <a:t>순서를 맞추기 위한 오버헤드가 발생하지 </a:t>
            </a:r>
            <a:r>
              <a:rPr lang="ko-KR" altLang="en-US" sz="1400" dirty="0" smtClean="0">
                <a:cs typeface="Mangal" pitchFamily="18" charset="0"/>
              </a:rPr>
              <a:t>않음</a:t>
            </a:r>
            <a:endParaRPr lang="en-US" altLang="ko-KR" sz="1400" dirty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ko-KR" altLang="en-US" sz="1600" dirty="0" smtClean="0">
                <a:cs typeface="Mangal" pitchFamily="18" charset="0"/>
              </a:rPr>
              <a:t>여러 </a:t>
            </a:r>
            <a:r>
              <a:rPr lang="ko-KR" altLang="en-US" sz="1600" dirty="0">
                <a:cs typeface="Mangal" pitchFamily="18" charset="0"/>
              </a:rPr>
              <a:t>개의 작은 공간을 연결하여 하나의 전체 자료구조를 표현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400" dirty="0" smtClean="0">
                <a:cs typeface="Mangal" pitchFamily="18" charset="0"/>
              </a:rPr>
              <a:t>크기 </a:t>
            </a:r>
            <a:r>
              <a:rPr lang="ko-KR" altLang="en-US" sz="1400" dirty="0">
                <a:cs typeface="Mangal" pitchFamily="18" charset="0"/>
              </a:rPr>
              <a:t>변경이 유연하고 더 효율적으로 메모리 사용</a:t>
            </a: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 smtClean="0">
                <a:cs typeface="Mangal" pitchFamily="18" charset="0"/>
              </a:rPr>
              <a:t>연결 </a:t>
            </a:r>
            <a:r>
              <a:rPr lang="ko-KR" altLang="en-US" dirty="0">
                <a:cs typeface="Mangal" pitchFamily="18" charset="0"/>
              </a:rPr>
              <a:t>리스트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ko-KR" altLang="en-US" sz="1600" dirty="0" smtClean="0">
                <a:cs typeface="Mangal" pitchFamily="18" charset="0"/>
              </a:rPr>
              <a:t>리스트를 </a:t>
            </a:r>
            <a:r>
              <a:rPr lang="ko-KR" altLang="en-US" sz="1600" dirty="0">
                <a:cs typeface="Mangal" pitchFamily="18" charset="0"/>
              </a:rPr>
              <a:t>연결 자료구조로 표현한 구조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ko-KR" altLang="en-US" sz="1600" dirty="0" smtClean="0">
                <a:cs typeface="Mangal" pitchFamily="18" charset="0"/>
              </a:rPr>
              <a:t>연결하는 </a:t>
            </a:r>
            <a:r>
              <a:rPr lang="ko-KR" altLang="en-US" sz="1600" dirty="0">
                <a:cs typeface="Mangal" pitchFamily="18" charset="0"/>
              </a:rPr>
              <a:t>방식에 따라 단순 연결 리스트와 원형 연결 리스트</a:t>
            </a:r>
            <a:r>
              <a:rPr lang="en-US" altLang="ko-KR" sz="1600" dirty="0" smtClean="0">
                <a:cs typeface="Mangal" pitchFamily="18" charset="0"/>
              </a:rPr>
              <a:t>, </a:t>
            </a:r>
            <a:r>
              <a:rPr lang="ko-KR" altLang="en-US" sz="1600" dirty="0" smtClean="0">
                <a:cs typeface="Mangal" pitchFamily="18" charset="0"/>
              </a:rPr>
              <a:t>이중 </a:t>
            </a:r>
            <a:r>
              <a:rPr lang="ko-KR" altLang="en-US" sz="1600" dirty="0">
                <a:cs typeface="Mangal" pitchFamily="18" charset="0"/>
              </a:rPr>
              <a:t>연결 리스트</a:t>
            </a:r>
            <a:r>
              <a:rPr lang="en-US" altLang="ko-KR" sz="1600" dirty="0">
                <a:cs typeface="Mangal" pitchFamily="18" charset="0"/>
              </a:rPr>
              <a:t>, </a:t>
            </a:r>
            <a:r>
              <a:rPr lang="ko-KR" altLang="en-US" sz="1600" dirty="0">
                <a:cs typeface="Mangal" pitchFamily="18" charset="0"/>
              </a:rPr>
              <a:t>이중 원형 연결 리스트</a:t>
            </a:r>
            <a:endParaRPr lang="en-US" altLang="ko-KR" sz="1600" dirty="0" smtClean="0">
              <a:cs typeface="Mangal" pitchFamily="18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7D17-2BFC-4779-8303-A8C488C2E238}" type="datetime1">
              <a:rPr lang="ko-KR" altLang="en-US" smtClean="0"/>
              <a:pPr/>
              <a:t>2015-01-22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5982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</a:t>
            </a:r>
            <a:r>
              <a:rPr lang="ko-KR" altLang="en-US" sz="2400" b="1" dirty="0">
                <a:latin typeface="+mn-ea"/>
                <a:ea typeface="+mn-ea"/>
              </a:rPr>
              <a:t>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312048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연결리스트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(linked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list)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 err="1" smtClean="0">
                <a:cs typeface="Mangal" pitchFamily="18" charset="0"/>
              </a:rPr>
              <a:t>노드</a:t>
            </a:r>
            <a:endParaRPr lang="ko-KR" altLang="en-US" dirty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ko-KR" altLang="en-US" sz="1600" dirty="0">
                <a:cs typeface="Mangal" pitchFamily="18" charset="0"/>
              </a:rPr>
              <a:t>연결 자료구조에서 하나의 원소를 표현하기 위한 단위 구조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en-US" altLang="ko-KR" sz="1600" dirty="0" smtClean="0">
                <a:cs typeface="Mangal" pitchFamily="18" charset="0"/>
              </a:rPr>
              <a:t>&lt;</a:t>
            </a:r>
            <a:r>
              <a:rPr lang="ko-KR" altLang="en-US" sz="1600" dirty="0">
                <a:cs typeface="Mangal" pitchFamily="18" charset="0"/>
              </a:rPr>
              <a:t>원소</a:t>
            </a:r>
            <a:r>
              <a:rPr lang="en-US" altLang="ko-KR" sz="1600" dirty="0">
                <a:cs typeface="Mangal" pitchFamily="18" charset="0"/>
              </a:rPr>
              <a:t>, </a:t>
            </a:r>
            <a:r>
              <a:rPr lang="ko-KR" altLang="en-US" sz="1600" dirty="0">
                <a:cs typeface="Mangal" pitchFamily="18" charset="0"/>
              </a:rPr>
              <a:t>주소</a:t>
            </a:r>
            <a:r>
              <a:rPr lang="en-US" altLang="ko-KR" sz="1600" dirty="0">
                <a:cs typeface="Mangal" pitchFamily="18" charset="0"/>
              </a:rPr>
              <a:t>&gt;</a:t>
            </a:r>
            <a:r>
              <a:rPr lang="ko-KR" altLang="en-US" sz="1600" dirty="0">
                <a:cs typeface="Mangal" pitchFamily="18" charset="0"/>
              </a:rPr>
              <a:t>의 구조</a:t>
            </a:r>
            <a:endParaRPr lang="en-US" altLang="ko-KR" sz="1600" dirty="0" smtClean="0">
              <a:cs typeface="Mangal" pitchFamily="18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AB59-F5B0-44F1-BB12-8AE515AE494D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277" y="2808147"/>
            <a:ext cx="1525755" cy="76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568" y="3573016"/>
            <a:ext cx="81369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ko-KR" altLang="en-US" sz="1600" dirty="0">
                <a:cs typeface="Mangal" pitchFamily="18" charset="0"/>
              </a:rPr>
              <a:t>데이터 필드</a:t>
            </a:r>
            <a:r>
              <a:rPr lang="en-US" altLang="ko-KR" sz="1600" dirty="0">
                <a:cs typeface="Mangal" pitchFamily="18" charset="0"/>
              </a:rPr>
              <a:t>(data field)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400" dirty="0" smtClean="0">
                <a:cs typeface="Mangal" pitchFamily="18" charset="0"/>
              </a:rPr>
              <a:t>원소의 </a:t>
            </a:r>
            <a:r>
              <a:rPr lang="ko-KR" altLang="en-US" sz="1400" dirty="0">
                <a:cs typeface="Mangal" pitchFamily="18" charset="0"/>
              </a:rPr>
              <a:t>값을 저장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400" dirty="0" smtClean="0">
                <a:cs typeface="Mangal" pitchFamily="18" charset="0"/>
              </a:rPr>
              <a:t>저장할 </a:t>
            </a:r>
            <a:r>
              <a:rPr lang="ko-KR" altLang="en-US" sz="1400" dirty="0">
                <a:cs typeface="Mangal" pitchFamily="18" charset="0"/>
              </a:rPr>
              <a:t>원소의 형태에 따라서 하나 이상의 필드로 구성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ko-KR" altLang="en-US" sz="1600" dirty="0" smtClean="0">
                <a:cs typeface="Mangal" pitchFamily="18" charset="0"/>
              </a:rPr>
              <a:t>링크 </a:t>
            </a:r>
            <a:r>
              <a:rPr lang="ko-KR" altLang="en-US" sz="1600" dirty="0">
                <a:cs typeface="Mangal" pitchFamily="18" charset="0"/>
              </a:rPr>
              <a:t>필드</a:t>
            </a:r>
            <a:r>
              <a:rPr lang="en-US" altLang="ko-KR" sz="1600" dirty="0">
                <a:cs typeface="Mangal" pitchFamily="18" charset="0"/>
              </a:rPr>
              <a:t>(link field)</a:t>
            </a:r>
          </a:p>
          <a:p>
            <a:pPr marL="1257300" lvl="2" indent="-34290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400" dirty="0" smtClean="0">
                <a:cs typeface="Mangal" pitchFamily="18" charset="0"/>
              </a:rPr>
              <a:t>다음 </a:t>
            </a:r>
            <a:r>
              <a:rPr lang="ko-KR" altLang="en-US" sz="1400" dirty="0" err="1">
                <a:cs typeface="Mangal" pitchFamily="18" charset="0"/>
              </a:rPr>
              <a:t>노드의</a:t>
            </a:r>
            <a:r>
              <a:rPr lang="ko-KR" altLang="en-US" sz="1400" dirty="0">
                <a:cs typeface="Mangal" pitchFamily="18" charset="0"/>
              </a:rPr>
              <a:t> 주소를 저장</a:t>
            </a:r>
          </a:p>
          <a:p>
            <a:pPr marL="1257300" lvl="2" indent="-34290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400" dirty="0" smtClean="0">
                <a:cs typeface="Mangal" pitchFamily="18" charset="0"/>
              </a:rPr>
              <a:t>포인터 </a:t>
            </a:r>
            <a:r>
              <a:rPr lang="ko-KR" altLang="en-US" sz="1400" dirty="0">
                <a:cs typeface="Mangal" pitchFamily="18" charset="0"/>
              </a:rPr>
              <a:t>변수를 사용하여 </a:t>
            </a:r>
            <a:r>
              <a:rPr lang="ko-KR" altLang="en-US" sz="1400" dirty="0" err="1">
                <a:cs typeface="Mangal" pitchFamily="18" charset="0"/>
              </a:rPr>
              <a:t>주소값을</a:t>
            </a:r>
            <a:r>
              <a:rPr lang="ko-KR" altLang="en-US" sz="1400" dirty="0">
                <a:cs typeface="Mangal" pitchFamily="18" charset="0"/>
              </a:rPr>
              <a:t> 저장</a:t>
            </a:r>
            <a:endParaRPr lang="en-US" altLang="ko-KR" sz="1400" dirty="0" smtClean="0">
              <a:cs typeface="Mangal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04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</a:t>
            </a:r>
            <a:r>
              <a:rPr lang="ko-KR" altLang="en-US" sz="2400" b="1" dirty="0">
                <a:latin typeface="+mn-ea"/>
                <a:ea typeface="+mn-ea"/>
              </a:rPr>
              <a:t>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312048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연결리스트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(linked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list)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 smtClean="0">
                <a:cs typeface="Mangal" pitchFamily="18" charset="0"/>
              </a:rPr>
              <a:t>리스트 </a:t>
            </a:r>
            <a:r>
              <a:rPr lang="en-US" altLang="ko-KR" dirty="0">
                <a:cs typeface="Mangal" pitchFamily="18" charset="0"/>
              </a:rPr>
              <a:t>week=(</a:t>
            </a:r>
            <a:r>
              <a:rPr lang="ko-KR" altLang="en-US" dirty="0">
                <a:cs typeface="Mangal" pitchFamily="18" charset="0"/>
              </a:rPr>
              <a:t>월</a:t>
            </a:r>
            <a:r>
              <a:rPr lang="en-US" altLang="ko-KR" dirty="0">
                <a:cs typeface="Mangal" pitchFamily="18" charset="0"/>
              </a:rPr>
              <a:t>, </a:t>
            </a:r>
            <a:r>
              <a:rPr lang="ko-KR" altLang="en-US" dirty="0">
                <a:cs typeface="Mangal" pitchFamily="18" charset="0"/>
              </a:rPr>
              <a:t>화</a:t>
            </a:r>
            <a:r>
              <a:rPr lang="en-US" altLang="ko-KR" dirty="0">
                <a:cs typeface="Mangal" pitchFamily="18" charset="0"/>
              </a:rPr>
              <a:t>, </a:t>
            </a:r>
            <a:r>
              <a:rPr lang="ko-KR" altLang="en-US" dirty="0">
                <a:cs typeface="Mangal" pitchFamily="18" charset="0"/>
              </a:rPr>
              <a:t>수</a:t>
            </a:r>
            <a:r>
              <a:rPr lang="en-US" altLang="ko-KR" dirty="0">
                <a:cs typeface="Mangal" pitchFamily="18" charset="0"/>
              </a:rPr>
              <a:t>, </a:t>
            </a:r>
            <a:r>
              <a:rPr lang="ko-KR" altLang="en-US" dirty="0">
                <a:cs typeface="Mangal" pitchFamily="18" charset="0"/>
              </a:rPr>
              <a:t>목</a:t>
            </a:r>
            <a:r>
              <a:rPr lang="en-US" altLang="ko-KR" dirty="0">
                <a:cs typeface="Mangal" pitchFamily="18" charset="0"/>
              </a:rPr>
              <a:t>, </a:t>
            </a:r>
            <a:r>
              <a:rPr lang="ko-KR" altLang="en-US" dirty="0">
                <a:cs typeface="Mangal" pitchFamily="18" charset="0"/>
              </a:rPr>
              <a:t>금</a:t>
            </a:r>
            <a:r>
              <a:rPr lang="en-US" altLang="ko-KR" dirty="0">
                <a:cs typeface="Mangal" pitchFamily="18" charset="0"/>
              </a:rPr>
              <a:t>, </a:t>
            </a:r>
            <a:r>
              <a:rPr lang="ko-KR" altLang="en-US" dirty="0">
                <a:cs typeface="Mangal" pitchFamily="18" charset="0"/>
              </a:rPr>
              <a:t>토</a:t>
            </a:r>
            <a:r>
              <a:rPr lang="en-US" altLang="ko-KR" dirty="0">
                <a:cs typeface="Mangal" pitchFamily="18" charset="0"/>
              </a:rPr>
              <a:t>, </a:t>
            </a:r>
            <a:r>
              <a:rPr lang="ko-KR" altLang="en-US" dirty="0">
                <a:cs typeface="Mangal" pitchFamily="18" charset="0"/>
              </a:rPr>
              <a:t>일</a:t>
            </a:r>
            <a:r>
              <a:rPr lang="en-US" altLang="ko-KR" dirty="0">
                <a:cs typeface="Mangal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 smtClean="0">
                <a:cs typeface="Mangal" pitchFamily="18" charset="0"/>
              </a:rPr>
              <a:t>예</a:t>
            </a:r>
            <a:r>
              <a:rPr lang="en-US" altLang="ko-KR" dirty="0" smtClean="0">
                <a:cs typeface="Mangal" pitchFamily="18" charset="0"/>
              </a:rPr>
              <a:t>) week</a:t>
            </a:r>
            <a:r>
              <a:rPr lang="ko-KR" altLang="en-US" dirty="0">
                <a:cs typeface="Mangal" pitchFamily="18" charset="0"/>
              </a:rPr>
              <a:t>에 대한 연결 리스트</a:t>
            </a:r>
            <a:endParaRPr lang="en-US" altLang="ko-KR" sz="1600" dirty="0" smtClean="0">
              <a:cs typeface="Mangal" pitchFamily="18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7FE7-DCB6-4147-BE9A-87CF56584A41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90" y="2348880"/>
            <a:ext cx="7776642" cy="57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922189"/>
            <a:ext cx="1080120" cy="225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693" y="2922190"/>
            <a:ext cx="1738696" cy="329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346" y="5893276"/>
            <a:ext cx="1057885" cy="27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918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</a:t>
            </a:r>
            <a:r>
              <a:rPr lang="ko-KR" altLang="en-US" sz="2400" b="1" dirty="0">
                <a:latin typeface="+mn-ea"/>
                <a:ea typeface="+mn-ea"/>
              </a:rPr>
              <a:t>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312048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연결리스트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(linked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list)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 smtClean="0">
                <a:cs typeface="Mangal" pitchFamily="18" charset="0"/>
              </a:rPr>
              <a:t>리스트 </a:t>
            </a:r>
            <a:r>
              <a:rPr lang="ko-KR" altLang="en-US" dirty="0">
                <a:cs typeface="Mangal" pitchFamily="18" charset="0"/>
              </a:rPr>
              <a:t>이름 </a:t>
            </a:r>
            <a:r>
              <a:rPr lang="en-US" altLang="ko-KR" dirty="0">
                <a:cs typeface="Mangal" pitchFamily="18" charset="0"/>
              </a:rPr>
              <a:t>week - </a:t>
            </a:r>
            <a:r>
              <a:rPr lang="ko-KR" altLang="en-US" dirty="0">
                <a:cs typeface="Mangal" pitchFamily="18" charset="0"/>
              </a:rPr>
              <a:t>연결 리스트의 시작을 가리키는 포인터변수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ko-KR" altLang="en-US" sz="1600" dirty="0" smtClean="0">
                <a:cs typeface="Mangal" pitchFamily="18" charset="0"/>
              </a:rPr>
              <a:t>포인터변수 </a:t>
            </a:r>
            <a:r>
              <a:rPr lang="en-US" altLang="ko-KR" sz="1600" dirty="0">
                <a:cs typeface="Mangal" pitchFamily="18" charset="0"/>
              </a:rPr>
              <a:t>week</a:t>
            </a:r>
            <a:r>
              <a:rPr lang="ko-KR" altLang="en-US" sz="1600" dirty="0">
                <a:cs typeface="Mangal" pitchFamily="18" charset="0"/>
              </a:rPr>
              <a:t>는 연결 리스트의 </a:t>
            </a:r>
            <a:r>
              <a:rPr lang="ko-KR" altLang="en-US" sz="1600" dirty="0" err="1">
                <a:cs typeface="Mangal" pitchFamily="18" charset="0"/>
              </a:rPr>
              <a:t>첫번째</a:t>
            </a:r>
            <a:r>
              <a:rPr lang="ko-KR" altLang="en-US" sz="1600" dirty="0">
                <a:cs typeface="Mangal" pitchFamily="18" charset="0"/>
              </a:rPr>
              <a:t> </a:t>
            </a:r>
            <a:r>
              <a:rPr lang="ko-KR" altLang="en-US" sz="1600" dirty="0" err="1">
                <a:cs typeface="Mangal" pitchFamily="18" charset="0"/>
              </a:rPr>
              <a:t>노드를</a:t>
            </a:r>
            <a:r>
              <a:rPr lang="ko-KR" altLang="en-US" sz="1600" dirty="0">
                <a:cs typeface="Mangal" pitchFamily="18" charset="0"/>
              </a:rPr>
              <a:t> 가리키는 동시에 </a:t>
            </a:r>
            <a:r>
              <a:rPr lang="ko-KR" altLang="en-US" sz="1600" dirty="0" smtClean="0">
                <a:cs typeface="Mangal" pitchFamily="18" charset="0"/>
              </a:rPr>
              <a:t>연결된 리스트 </a:t>
            </a:r>
            <a:r>
              <a:rPr lang="ko-KR" altLang="en-US" sz="1600" dirty="0">
                <a:cs typeface="Mangal" pitchFamily="18" charset="0"/>
              </a:rPr>
              <a:t>전체를 의미</a:t>
            </a: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 smtClean="0">
                <a:cs typeface="Mangal" pitchFamily="18" charset="0"/>
              </a:rPr>
              <a:t>연결 </a:t>
            </a:r>
            <a:r>
              <a:rPr lang="ko-KR" altLang="en-US" dirty="0">
                <a:cs typeface="Mangal" pitchFamily="18" charset="0"/>
              </a:rPr>
              <a:t>리스트의 마지막 </a:t>
            </a:r>
            <a:r>
              <a:rPr lang="ko-KR" altLang="en-US" dirty="0" err="1">
                <a:cs typeface="Mangal" pitchFamily="18" charset="0"/>
              </a:rPr>
              <a:t>노드의</a:t>
            </a:r>
            <a:r>
              <a:rPr lang="ko-KR" altLang="en-US" dirty="0">
                <a:cs typeface="Mangal" pitchFamily="18" charset="0"/>
              </a:rPr>
              <a:t> 링크필드 </a:t>
            </a:r>
            <a:r>
              <a:rPr lang="en-US" altLang="ko-KR" dirty="0">
                <a:cs typeface="Mangal" pitchFamily="18" charset="0"/>
              </a:rPr>
              <a:t>- </a:t>
            </a:r>
            <a:r>
              <a:rPr lang="ko-KR" altLang="en-US" dirty="0" err="1">
                <a:cs typeface="Mangal" pitchFamily="18" charset="0"/>
              </a:rPr>
              <a:t>노드의</a:t>
            </a:r>
            <a:r>
              <a:rPr lang="ko-KR" altLang="en-US" dirty="0">
                <a:cs typeface="Mangal" pitchFamily="18" charset="0"/>
              </a:rPr>
              <a:t> 끝을 표시하기 </a:t>
            </a:r>
            <a:r>
              <a:rPr lang="ko-KR" altLang="en-US" dirty="0" smtClean="0">
                <a:cs typeface="Mangal" pitchFamily="18" charset="0"/>
              </a:rPr>
              <a:t>위해서</a:t>
            </a:r>
            <a:r>
              <a:rPr lang="en-US" altLang="ko-KR" dirty="0" smtClean="0">
                <a:cs typeface="Mangal" pitchFamily="18" charset="0"/>
              </a:rPr>
              <a:t>null</a:t>
            </a:r>
            <a:r>
              <a:rPr lang="en-US" altLang="ko-KR" dirty="0">
                <a:cs typeface="Mangal" pitchFamily="18" charset="0"/>
              </a:rPr>
              <a:t>(</a:t>
            </a:r>
            <a:r>
              <a:rPr lang="ko-KR" altLang="en-US" dirty="0">
                <a:cs typeface="Mangal" pitchFamily="18" charset="0"/>
              </a:rPr>
              <a:t>널</a:t>
            </a:r>
            <a:r>
              <a:rPr lang="en-US" altLang="ko-KR" dirty="0">
                <a:cs typeface="Mangal" pitchFamily="18" charset="0"/>
              </a:rPr>
              <a:t>) </a:t>
            </a:r>
            <a:r>
              <a:rPr lang="ko-KR" altLang="en-US" dirty="0">
                <a:cs typeface="Mangal" pitchFamily="18" charset="0"/>
              </a:rPr>
              <a:t>저장</a:t>
            </a:r>
          </a:p>
          <a:p>
            <a:pPr marL="285750" indent="-285750">
              <a:lnSpc>
                <a:spcPct val="20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 smtClean="0">
                <a:cs typeface="Mangal" pitchFamily="18" charset="0"/>
              </a:rPr>
              <a:t>공백 </a:t>
            </a:r>
            <a:r>
              <a:rPr lang="ko-KR" altLang="en-US" dirty="0">
                <a:cs typeface="Mangal" pitchFamily="18" charset="0"/>
              </a:rPr>
              <a:t>연결 리스트 </a:t>
            </a:r>
            <a:r>
              <a:rPr lang="en-US" altLang="ko-KR" dirty="0">
                <a:cs typeface="Mangal" pitchFamily="18" charset="0"/>
              </a:rPr>
              <a:t>- </a:t>
            </a:r>
            <a:r>
              <a:rPr lang="ko-KR" altLang="en-US" dirty="0">
                <a:cs typeface="Mangal" pitchFamily="18" charset="0"/>
              </a:rPr>
              <a:t>포인터변수 </a:t>
            </a:r>
            <a:r>
              <a:rPr lang="en-US" altLang="ko-KR" dirty="0">
                <a:cs typeface="Mangal" pitchFamily="18" charset="0"/>
              </a:rPr>
              <a:t>week</a:t>
            </a:r>
            <a:r>
              <a:rPr lang="ko-KR" altLang="en-US" dirty="0">
                <a:cs typeface="Mangal" pitchFamily="18" charset="0"/>
              </a:rPr>
              <a:t>에 </a:t>
            </a:r>
            <a:r>
              <a:rPr lang="en-US" altLang="ko-KR" dirty="0">
                <a:cs typeface="Mangal" pitchFamily="18" charset="0"/>
              </a:rPr>
              <a:t>null</a:t>
            </a:r>
            <a:r>
              <a:rPr lang="ko-KR" altLang="en-US" dirty="0">
                <a:cs typeface="Mangal" pitchFamily="18" charset="0"/>
              </a:rPr>
              <a:t>을 저장 </a:t>
            </a:r>
            <a:r>
              <a:rPr lang="en-US" altLang="ko-KR" dirty="0">
                <a:cs typeface="Mangal" pitchFamily="18" charset="0"/>
              </a:rPr>
              <a:t>(</a:t>
            </a:r>
            <a:r>
              <a:rPr lang="ko-KR" altLang="en-US" dirty="0">
                <a:cs typeface="Mangal" pitchFamily="18" charset="0"/>
              </a:rPr>
              <a:t>널 포인터</a:t>
            </a:r>
            <a:r>
              <a:rPr lang="en-US" altLang="ko-KR" dirty="0">
                <a:cs typeface="Mangal" pitchFamily="18" charset="0"/>
              </a:rPr>
              <a:t>)</a:t>
            </a:r>
          </a:p>
          <a:p>
            <a:pPr marL="285750" indent="-285750">
              <a:lnSpc>
                <a:spcPct val="20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 smtClean="0">
                <a:cs typeface="Mangal" pitchFamily="18" charset="0"/>
              </a:rPr>
              <a:t>각 </a:t>
            </a:r>
            <a:r>
              <a:rPr lang="ko-KR" altLang="en-US" dirty="0" err="1">
                <a:cs typeface="Mangal" pitchFamily="18" charset="0"/>
              </a:rPr>
              <a:t>노드의</a:t>
            </a:r>
            <a:r>
              <a:rPr lang="ko-KR" altLang="en-US" dirty="0">
                <a:cs typeface="Mangal" pitchFamily="18" charset="0"/>
              </a:rPr>
              <a:t> 필드에 저장한 값은 포인터의 점 연산자를 사용하여 액세스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en-US" altLang="ko-KR" sz="1600" dirty="0" err="1" smtClean="0">
                <a:cs typeface="Mangal" pitchFamily="18" charset="0"/>
              </a:rPr>
              <a:t>week.data</a:t>
            </a:r>
            <a:r>
              <a:rPr lang="en-US" altLang="ko-KR" sz="1600" dirty="0" smtClean="0">
                <a:cs typeface="Mangal" pitchFamily="18" charset="0"/>
              </a:rPr>
              <a:t> </a:t>
            </a:r>
            <a:r>
              <a:rPr lang="en-US" altLang="ko-KR" sz="1600" dirty="0">
                <a:cs typeface="Mangal" pitchFamily="18" charset="0"/>
              </a:rPr>
              <a:t>: </a:t>
            </a:r>
            <a:r>
              <a:rPr lang="ko-KR" altLang="en-US" sz="1600" dirty="0">
                <a:cs typeface="Mangal" pitchFamily="18" charset="0"/>
              </a:rPr>
              <a:t>포인터 </a:t>
            </a:r>
            <a:r>
              <a:rPr lang="en-US" altLang="ko-KR" sz="1600" dirty="0">
                <a:cs typeface="Mangal" pitchFamily="18" charset="0"/>
              </a:rPr>
              <a:t>week</a:t>
            </a:r>
            <a:r>
              <a:rPr lang="ko-KR" altLang="en-US" sz="1600" dirty="0">
                <a:cs typeface="Mangal" pitchFamily="18" charset="0"/>
              </a:rPr>
              <a:t>가 가리키는 </a:t>
            </a:r>
            <a:r>
              <a:rPr lang="ko-KR" altLang="en-US" sz="1600" dirty="0" err="1">
                <a:cs typeface="Mangal" pitchFamily="18" charset="0"/>
              </a:rPr>
              <a:t>노드의</a:t>
            </a:r>
            <a:r>
              <a:rPr lang="ko-KR" altLang="en-US" sz="1600" dirty="0">
                <a:cs typeface="Mangal" pitchFamily="18" charset="0"/>
              </a:rPr>
              <a:t> 데이터 필드 값 “월”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en-US" altLang="ko-KR" sz="1600" dirty="0" err="1" smtClean="0">
                <a:cs typeface="Mangal" pitchFamily="18" charset="0"/>
              </a:rPr>
              <a:t>week.link</a:t>
            </a:r>
            <a:r>
              <a:rPr lang="en-US" altLang="ko-KR" sz="1600" dirty="0" smtClean="0">
                <a:cs typeface="Mangal" pitchFamily="18" charset="0"/>
              </a:rPr>
              <a:t> </a:t>
            </a:r>
            <a:r>
              <a:rPr lang="en-US" altLang="ko-KR" sz="1600" dirty="0">
                <a:cs typeface="Mangal" pitchFamily="18" charset="0"/>
              </a:rPr>
              <a:t>: </a:t>
            </a:r>
            <a:r>
              <a:rPr lang="ko-KR" altLang="en-US" sz="1600" dirty="0">
                <a:cs typeface="Mangal" pitchFamily="18" charset="0"/>
              </a:rPr>
              <a:t>포인터 </a:t>
            </a:r>
            <a:r>
              <a:rPr lang="en-US" altLang="ko-KR" sz="1600" dirty="0">
                <a:cs typeface="Mangal" pitchFamily="18" charset="0"/>
              </a:rPr>
              <a:t>week</a:t>
            </a:r>
            <a:r>
              <a:rPr lang="ko-KR" altLang="en-US" sz="1600" dirty="0">
                <a:cs typeface="Mangal" pitchFamily="18" charset="0"/>
              </a:rPr>
              <a:t>가 가리키는 </a:t>
            </a:r>
            <a:r>
              <a:rPr lang="ko-KR" altLang="en-US" sz="1600" dirty="0" err="1">
                <a:cs typeface="Mangal" pitchFamily="18" charset="0"/>
              </a:rPr>
              <a:t>노드의</a:t>
            </a:r>
            <a:r>
              <a:rPr lang="ko-KR" altLang="en-US" sz="1600" dirty="0">
                <a:cs typeface="Mangal" pitchFamily="18" charset="0"/>
              </a:rPr>
              <a:t> 링크 필드에 저장된 </a:t>
            </a:r>
            <a:r>
              <a:rPr lang="ko-KR" altLang="en-US" sz="1600" dirty="0" err="1">
                <a:cs typeface="Mangal" pitchFamily="18" charset="0"/>
              </a:rPr>
              <a:t>주소값</a:t>
            </a:r>
            <a:endParaRPr lang="en-US" altLang="ko-KR" sz="1600" dirty="0" smtClean="0">
              <a:cs typeface="Mangal" pitchFamily="18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2B9D-A8AE-4C82-B2B1-FFB02D779468}" type="datetime1">
              <a:rPr lang="ko-KR" altLang="en-US" smtClean="0"/>
              <a:pPr/>
              <a:t>2015-01-22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0469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</a:t>
            </a:r>
            <a:r>
              <a:rPr lang="ko-KR" altLang="en-US" sz="2400" b="1" dirty="0">
                <a:latin typeface="+mn-ea"/>
                <a:ea typeface="+mn-ea"/>
              </a:rPr>
              <a:t>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정렬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(sort)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en-US" altLang="ko-KR" dirty="0" smtClean="0">
                <a:cs typeface="Mangal" pitchFamily="18" charset="0"/>
              </a:rPr>
              <a:t>2</a:t>
            </a:r>
            <a:r>
              <a:rPr lang="ko-KR" altLang="en-US" dirty="0" smtClean="0">
                <a:cs typeface="Mangal" pitchFamily="18" charset="0"/>
              </a:rPr>
              <a:t>개 이상의 자료를 작은 것부터 큰 순서</a:t>
            </a:r>
            <a:r>
              <a:rPr lang="en-US" altLang="ko-KR" dirty="0" smtClean="0">
                <a:cs typeface="Mangal" pitchFamily="18" charset="0"/>
              </a:rPr>
              <a:t>(</a:t>
            </a:r>
            <a:r>
              <a:rPr lang="ko-KR" altLang="en-US" dirty="0" smtClean="0">
                <a:cs typeface="Mangal" pitchFamily="18" charset="0"/>
              </a:rPr>
              <a:t>오름차순</a:t>
            </a:r>
            <a:r>
              <a:rPr lang="en-US" altLang="ko-KR" dirty="0" smtClean="0">
                <a:cs typeface="Mangal" pitchFamily="18" charset="0"/>
              </a:rPr>
              <a:t>, ascending)</a:t>
            </a:r>
            <a:r>
              <a:rPr lang="ko-KR" altLang="en-US" dirty="0" smtClean="0">
                <a:cs typeface="Mangal" pitchFamily="18" charset="0"/>
              </a:rPr>
              <a:t>로 정렬 또는 큰 것부터 작은 것 순서</a:t>
            </a:r>
            <a:r>
              <a:rPr lang="en-US" altLang="ko-KR" dirty="0" smtClean="0">
                <a:cs typeface="Mangal" pitchFamily="18" charset="0"/>
              </a:rPr>
              <a:t>(</a:t>
            </a:r>
            <a:r>
              <a:rPr lang="ko-KR" altLang="en-US" dirty="0" smtClean="0">
                <a:cs typeface="Mangal" pitchFamily="18" charset="0"/>
              </a:rPr>
              <a:t>내림차순</a:t>
            </a:r>
            <a:r>
              <a:rPr lang="en-US" altLang="ko-KR" dirty="0" smtClean="0">
                <a:cs typeface="Mangal" pitchFamily="18" charset="0"/>
              </a:rPr>
              <a:t>, descending)</a:t>
            </a:r>
            <a:r>
              <a:rPr lang="ko-KR" altLang="en-US" dirty="0" smtClean="0">
                <a:cs typeface="Mangal" pitchFamily="18" charset="0"/>
              </a:rPr>
              <a:t>로 재배열하는 것</a:t>
            </a: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 smtClean="0">
                <a:cs typeface="Mangal" pitchFamily="18" charset="0"/>
              </a:rPr>
              <a:t>키 </a:t>
            </a:r>
            <a:r>
              <a:rPr lang="en-US" altLang="ko-KR" dirty="0" smtClean="0">
                <a:cs typeface="Mangal" pitchFamily="18" charset="0"/>
              </a:rPr>
              <a:t>: </a:t>
            </a:r>
            <a:r>
              <a:rPr lang="ko-KR" altLang="en-US" dirty="0" smtClean="0">
                <a:cs typeface="Mangal" pitchFamily="18" charset="0"/>
              </a:rPr>
              <a:t>자료를 정렬하는 데 사용하는 기준 값</a:t>
            </a:r>
            <a:endParaRPr lang="en-US" altLang="ko-KR" sz="1600" dirty="0" smtClean="0">
              <a:cs typeface="Mangal" pitchFamily="18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E91B-AC6C-4363-8A0B-6E1884A2A7F6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3357562"/>
            <a:ext cx="42386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43575" y="3348055"/>
            <a:ext cx="26003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973004" y="298823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cs typeface="Mangal" pitchFamily="18" charset="0"/>
              </a:rPr>
              <a:t>&lt;</a:t>
            </a:r>
            <a:r>
              <a:rPr lang="ko-KR" altLang="en-US" dirty="0" smtClean="0">
                <a:cs typeface="Mangal" pitchFamily="18" charset="0"/>
              </a:rPr>
              <a:t>정렬의 예</a:t>
            </a:r>
            <a:r>
              <a:rPr lang="en-US" altLang="ko-KR" dirty="0" smtClean="0">
                <a:cs typeface="Mangal" pitchFamily="18" charset="0"/>
              </a:rPr>
              <a:t>&gt;</a:t>
            </a:r>
            <a:endParaRPr lang="en-US" altLang="ko-KR" dirty="0">
              <a:cs typeface="Mangal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9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자료구조 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정렬의 분류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v"/>
            </a:pPr>
            <a:r>
              <a:rPr lang="ko-KR" altLang="en-US" dirty="0" smtClean="0">
                <a:cs typeface="Mangal" pitchFamily="18" charset="0"/>
              </a:rPr>
              <a:t>실행방법에 </a:t>
            </a:r>
            <a:r>
              <a:rPr lang="ko-KR" altLang="en-US" dirty="0">
                <a:cs typeface="Mangal" pitchFamily="18" charset="0"/>
              </a:rPr>
              <a:t>따른 분류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600" dirty="0" err="1" smtClean="0">
                <a:cs typeface="Mangal" pitchFamily="18" charset="0"/>
              </a:rPr>
              <a:t>비교식</a:t>
            </a:r>
            <a:r>
              <a:rPr lang="ko-KR" altLang="en-US" sz="1600" dirty="0" smtClean="0">
                <a:cs typeface="Mangal" pitchFamily="18" charset="0"/>
              </a:rPr>
              <a:t> 정렬</a:t>
            </a:r>
            <a:r>
              <a:rPr lang="en-US" altLang="ko-KR" sz="1600" dirty="0" smtClean="0">
                <a:cs typeface="Mangal" pitchFamily="18" charset="0"/>
              </a:rPr>
              <a:t>(comparative sort)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600" dirty="0" smtClean="0">
                <a:cs typeface="Mangal" pitchFamily="18" charset="0"/>
              </a:rPr>
              <a:t>비교하고자 하는 각 키 값들을 한번에 두 개씩 비교하여 교환하는 방식으로 정렬을 실행하는 방법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600" dirty="0" err="1" smtClean="0">
                <a:cs typeface="Mangal" pitchFamily="18" charset="0"/>
              </a:rPr>
              <a:t>분산식</a:t>
            </a:r>
            <a:r>
              <a:rPr lang="ko-KR" altLang="en-US" sz="1600" dirty="0" smtClean="0">
                <a:cs typeface="Mangal" pitchFamily="18" charset="0"/>
              </a:rPr>
              <a:t> 정렬</a:t>
            </a:r>
            <a:r>
              <a:rPr lang="en-US" altLang="ko-KR" sz="1600" dirty="0" smtClean="0">
                <a:cs typeface="Mangal" pitchFamily="18" charset="0"/>
              </a:rPr>
              <a:t>(distribute sort)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600" dirty="0" smtClean="0">
                <a:cs typeface="Mangal" pitchFamily="18" charset="0"/>
              </a:rPr>
              <a:t>키 값을 기준으로 하여 자료를 여러 개의 부분 집합으로 분해하고</a:t>
            </a:r>
            <a:r>
              <a:rPr lang="en-US" altLang="ko-KR" sz="1600" dirty="0" smtClean="0">
                <a:cs typeface="Mangal" pitchFamily="18" charset="0"/>
              </a:rPr>
              <a:t>, </a:t>
            </a:r>
            <a:r>
              <a:rPr lang="ko-KR" altLang="en-US" sz="1600" dirty="0" smtClean="0">
                <a:cs typeface="Mangal" pitchFamily="18" charset="0"/>
              </a:rPr>
              <a:t>각 부분집합을 정렬함으로써 전체를 정렬하는 방식으로 실행하는 방법 </a:t>
            </a:r>
            <a:endParaRPr lang="en-US" altLang="ko-KR" sz="1600" dirty="0" smtClean="0">
              <a:cs typeface="Mangal" pitchFamily="18" charset="0"/>
            </a:endParaRPr>
          </a:p>
          <a:p>
            <a:pPr lvl="2">
              <a:lnSpc>
                <a:spcPct val="150000"/>
              </a:lnSpc>
              <a:buClr>
                <a:srgbClr val="3366CC"/>
              </a:buClr>
            </a:pPr>
            <a:r>
              <a:rPr lang="en-US" altLang="ko-KR" sz="1600" dirty="0" smtClean="0">
                <a:cs typeface="Mangal" pitchFamily="18" charset="0"/>
              </a:rPr>
              <a:t>- </a:t>
            </a:r>
            <a:r>
              <a:rPr lang="ko-KR" altLang="en-US" sz="1600" dirty="0">
                <a:cs typeface="Mangal" pitchFamily="18" charset="0"/>
              </a:rPr>
              <a:t>순차파일</a:t>
            </a:r>
            <a:r>
              <a:rPr lang="en-US" altLang="ko-KR" sz="1600" dirty="0">
                <a:cs typeface="Mangal" pitchFamily="18" charset="0"/>
              </a:rPr>
              <a:t>, </a:t>
            </a:r>
            <a:r>
              <a:rPr lang="ko-KR" altLang="en-US" sz="1600" dirty="0">
                <a:cs typeface="Mangal" pitchFamily="18" charset="0"/>
              </a:rPr>
              <a:t>색인파일</a:t>
            </a:r>
            <a:r>
              <a:rPr lang="en-US" altLang="ko-KR" sz="1600" dirty="0">
                <a:cs typeface="Mangal" pitchFamily="18" charset="0"/>
              </a:rPr>
              <a:t>, </a:t>
            </a:r>
            <a:r>
              <a:rPr lang="ko-KR" altLang="en-US" sz="1600" dirty="0">
                <a:cs typeface="Mangal" pitchFamily="18" charset="0"/>
              </a:rPr>
              <a:t>직접파일 등</a:t>
            </a:r>
            <a:endParaRPr lang="en-US" altLang="ko-KR" sz="1600" dirty="0" smtClean="0">
              <a:cs typeface="Mangal" pitchFamily="18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E29E-824C-4158-9A08-019E078776C9}" type="datetime1">
              <a:rPr lang="ko-KR" altLang="en-US" smtClean="0"/>
              <a:pPr/>
              <a:t>2015-01-22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343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자료구조 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정렬의 분류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v"/>
            </a:pPr>
            <a:r>
              <a:rPr lang="ko-KR" altLang="en-US" dirty="0" smtClean="0">
                <a:cs typeface="Mangal" pitchFamily="18" charset="0"/>
              </a:rPr>
              <a:t>정렬장소에 </a:t>
            </a:r>
            <a:r>
              <a:rPr lang="ko-KR" altLang="en-US" dirty="0">
                <a:cs typeface="Mangal" pitchFamily="18" charset="0"/>
              </a:rPr>
              <a:t>따른 </a:t>
            </a:r>
            <a:r>
              <a:rPr lang="ko-KR" altLang="en-US" dirty="0" smtClean="0">
                <a:cs typeface="Mangal" pitchFamily="18" charset="0"/>
              </a:rPr>
              <a:t>분류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600" dirty="0" smtClean="0"/>
              <a:t>내부 정렬</a:t>
            </a:r>
            <a:r>
              <a:rPr lang="en-US" altLang="ko-KR" sz="1600" dirty="0" smtClean="0"/>
              <a:t>(internal sort) 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600" dirty="0" smtClean="0">
                <a:cs typeface="Mangal" pitchFamily="18" charset="0"/>
              </a:rPr>
              <a:t>정렬할 자료를 메인 메모리에 올려서 정렬하는 방식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600" dirty="0" smtClean="0">
                <a:cs typeface="Mangal" pitchFamily="18" charset="0"/>
              </a:rPr>
              <a:t>정렬 속도가 빠르지만 정렬할 수 있는 자료의 양이 메인 메모리의 용량에 따라</a:t>
            </a:r>
            <a:r>
              <a:rPr lang="en-US" altLang="ko-KR" sz="1600" dirty="0" smtClean="0">
                <a:cs typeface="Mangal" pitchFamily="18" charset="0"/>
              </a:rPr>
              <a:t> </a:t>
            </a:r>
            <a:r>
              <a:rPr lang="ko-KR" altLang="en-US" sz="1600" dirty="0" smtClean="0">
                <a:cs typeface="Mangal" pitchFamily="18" charset="0"/>
              </a:rPr>
              <a:t>제한됨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600" dirty="0" smtClean="0">
                <a:cs typeface="Mangal" pitchFamily="18" charset="0"/>
              </a:rPr>
              <a:t>내부 정렬 방식</a:t>
            </a:r>
            <a:endParaRPr lang="en-US" altLang="ko-KR" dirty="0" smtClean="0">
              <a:cs typeface="Mangal" pitchFamily="18" charset="0"/>
            </a:endParaRP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600" dirty="0" smtClean="0">
                <a:cs typeface="Mangal" pitchFamily="18" charset="0"/>
              </a:rPr>
              <a:t>교환 방식</a:t>
            </a:r>
            <a:r>
              <a:rPr lang="en-US" altLang="ko-KR" sz="1600" dirty="0" smtClean="0">
                <a:cs typeface="Mangal" pitchFamily="18" charset="0"/>
              </a:rPr>
              <a:t>: </a:t>
            </a:r>
            <a:r>
              <a:rPr lang="ko-KR" altLang="en-US" sz="1600" dirty="0" smtClean="0">
                <a:cs typeface="Mangal" pitchFamily="18" charset="0"/>
              </a:rPr>
              <a:t>키를 비교하고 교환하여 정렬하는 방식</a:t>
            </a:r>
          </a:p>
          <a:p>
            <a:pPr marL="1657350" lvl="3" indent="-285750">
              <a:lnSpc>
                <a:spcPct val="150000"/>
              </a:lnSpc>
              <a:buClr>
                <a:srgbClr val="3366CC"/>
              </a:buClr>
            </a:pPr>
            <a:r>
              <a:rPr lang="en-US" altLang="ko-KR" sz="1600" dirty="0" smtClean="0">
                <a:cs typeface="Mangal" pitchFamily="18" charset="0"/>
              </a:rPr>
              <a:t>» </a:t>
            </a:r>
            <a:r>
              <a:rPr lang="ko-KR" altLang="en-US" sz="1600" dirty="0" smtClean="0">
                <a:cs typeface="Mangal" pitchFamily="18" charset="0"/>
              </a:rPr>
              <a:t>선택 정렬</a:t>
            </a:r>
            <a:r>
              <a:rPr lang="en-US" altLang="ko-KR" sz="1600" dirty="0" smtClean="0">
                <a:cs typeface="Mangal" pitchFamily="18" charset="0"/>
              </a:rPr>
              <a:t>, </a:t>
            </a:r>
            <a:r>
              <a:rPr lang="ko-KR" altLang="en-US" sz="1600" dirty="0" smtClean="0">
                <a:cs typeface="Mangal" pitchFamily="18" charset="0"/>
              </a:rPr>
              <a:t>버블 정렬</a:t>
            </a:r>
            <a:r>
              <a:rPr lang="en-US" altLang="ko-KR" sz="1600" dirty="0" smtClean="0">
                <a:cs typeface="Mangal" pitchFamily="18" charset="0"/>
              </a:rPr>
              <a:t>, </a:t>
            </a:r>
            <a:r>
              <a:rPr lang="ko-KR" altLang="en-US" sz="1600" dirty="0" err="1" smtClean="0">
                <a:cs typeface="Mangal" pitchFamily="18" charset="0"/>
              </a:rPr>
              <a:t>퀵</a:t>
            </a:r>
            <a:r>
              <a:rPr lang="ko-KR" altLang="en-US" sz="1600" dirty="0" smtClean="0">
                <a:cs typeface="Mangal" pitchFamily="18" charset="0"/>
              </a:rPr>
              <a:t> 정렬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600" dirty="0" smtClean="0">
                <a:cs typeface="Mangal" pitchFamily="18" charset="0"/>
              </a:rPr>
              <a:t>삽입 방식</a:t>
            </a:r>
            <a:r>
              <a:rPr lang="en-US" altLang="ko-KR" sz="1600" dirty="0" smtClean="0">
                <a:cs typeface="Mangal" pitchFamily="18" charset="0"/>
              </a:rPr>
              <a:t>: </a:t>
            </a:r>
            <a:r>
              <a:rPr lang="ko-KR" altLang="en-US" sz="1600" dirty="0" smtClean="0">
                <a:cs typeface="Mangal" pitchFamily="18" charset="0"/>
              </a:rPr>
              <a:t>키를 비교하고 삽입하여 정렬하는 방식</a:t>
            </a:r>
          </a:p>
          <a:p>
            <a:pPr marL="1657350" lvl="3" indent="-285750">
              <a:lnSpc>
                <a:spcPct val="150000"/>
              </a:lnSpc>
              <a:buClr>
                <a:srgbClr val="3366CC"/>
              </a:buClr>
            </a:pPr>
            <a:r>
              <a:rPr lang="en-US" altLang="ko-KR" sz="1600" dirty="0" smtClean="0">
                <a:cs typeface="Mangal" pitchFamily="18" charset="0"/>
              </a:rPr>
              <a:t>» </a:t>
            </a:r>
            <a:r>
              <a:rPr lang="ko-KR" altLang="en-US" sz="1600" dirty="0" smtClean="0">
                <a:cs typeface="Mangal" pitchFamily="18" charset="0"/>
              </a:rPr>
              <a:t>삽입 정렬</a:t>
            </a:r>
            <a:r>
              <a:rPr lang="en-US" altLang="ko-KR" sz="1600" dirty="0" smtClean="0">
                <a:cs typeface="Mangal" pitchFamily="18" charset="0"/>
              </a:rPr>
              <a:t>, </a:t>
            </a:r>
            <a:r>
              <a:rPr lang="ko-KR" altLang="en-US" sz="1600" dirty="0" err="1" smtClean="0">
                <a:cs typeface="Mangal" pitchFamily="18" charset="0"/>
              </a:rPr>
              <a:t>셸</a:t>
            </a:r>
            <a:r>
              <a:rPr lang="ko-KR" altLang="en-US" sz="1600" dirty="0" smtClean="0">
                <a:cs typeface="Mangal" pitchFamily="18" charset="0"/>
              </a:rPr>
              <a:t> 정렬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600" dirty="0" smtClean="0">
                <a:cs typeface="Mangal" pitchFamily="18" charset="0"/>
              </a:rPr>
              <a:t>병합 방식</a:t>
            </a:r>
            <a:r>
              <a:rPr lang="en-US" altLang="ko-KR" sz="1600" dirty="0" smtClean="0">
                <a:cs typeface="Mangal" pitchFamily="18" charset="0"/>
              </a:rPr>
              <a:t>: </a:t>
            </a:r>
            <a:r>
              <a:rPr lang="ko-KR" altLang="en-US" sz="1600" dirty="0" smtClean="0">
                <a:cs typeface="Mangal" pitchFamily="18" charset="0"/>
              </a:rPr>
              <a:t>키를 비교하고 병합하여 정렬하는 방식</a:t>
            </a:r>
          </a:p>
          <a:p>
            <a:pPr marL="1657350" lvl="3" indent="-285750">
              <a:lnSpc>
                <a:spcPct val="150000"/>
              </a:lnSpc>
              <a:buClr>
                <a:srgbClr val="3366CC"/>
              </a:buClr>
            </a:pPr>
            <a:r>
              <a:rPr lang="en-US" altLang="ko-KR" sz="1600" dirty="0" smtClean="0">
                <a:cs typeface="Mangal" pitchFamily="18" charset="0"/>
              </a:rPr>
              <a:t>» 2-way</a:t>
            </a:r>
            <a:r>
              <a:rPr lang="ko-KR" altLang="en-US" sz="1600" dirty="0" smtClean="0">
                <a:cs typeface="Mangal" pitchFamily="18" charset="0"/>
              </a:rPr>
              <a:t>병합</a:t>
            </a:r>
            <a:r>
              <a:rPr lang="en-US" altLang="ko-KR" sz="1600" dirty="0" smtClean="0">
                <a:cs typeface="Mangal" pitchFamily="18" charset="0"/>
              </a:rPr>
              <a:t>, n-way </a:t>
            </a:r>
            <a:r>
              <a:rPr lang="ko-KR" altLang="en-US" sz="1600" dirty="0" smtClean="0">
                <a:cs typeface="Mangal" pitchFamily="18" charset="0"/>
              </a:rPr>
              <a:t>병합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E29E-824C-4158-9A08-019E078776C9}" type="datetime1">
              <a:rPr lang="ko-KR" altLang="en-US" smtClean="0"/>
              <a:pPr/>
              <a:t>2015-01-22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343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자료구조 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정렬의 분류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600" dirty="0" smtClean="0">
                <a:cs typeface="Mangal" pitchFamily="18" charset="0"/>
              </a:rPr>
              <a:t>내부 정렬 방식</a:t>
            </a:r>
            <a:endParaRPr lang="en-US" altLang="ko-KR" dirty="0" smtClean="0">
              <a:cs typeface="Mangal" pitchFamily="18" charset="0"/>
            </a:endParaRP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600" dirty="0" smtClean="0">
                <a:cs typeface="Mangal" pitchFamily="18" charset="0"/>
              </a:rPr>
              <a:t>분배 방식</a:t>
            </a:r>
            <a:r>
              <a:rPr lang="en-US" altLang="ko-KR" sz="1600" dirty="0" smtClean="0">
                <a:cs typeface="Mangal" pitchFamily="18" charset="0"/>
              </a:rPr>
              <a:t>: </a:t>
            </a:r>
            <a:r>
              <a:rPr lang="ko-KR" altLang="en-US" sz="1600" dirty="0" smtClean="0">
                <a:cs typeface="Mangal" pitchFamily="18" charset="0"/>
              </a:rPr>
              <a:t>키를 구성하는 값을 여러 개의 부분집합에 분배하여 정렬하는 방식</a:t>
            </a:r>
          </a:p>
          <a:p>
            <a:pPr marL="1657350" lvl="3" indent="-285750">
              <a:lnSpc>
                <a:spcPct val="150000"/>
              </a:lnSpc>
              <a:buClr>
                <a:srgbClr val="3366CC"/>
              </a:buClr>
            </a:pPr>
            <a:r>
              <a:rPr lang="en-US" altLang="ko-KR" sz="1600" dirty="0" smtClean="0">
                <a:cs typeface="Mangal" pitchFamily="18" charset="0"/>
              </a:rPr>
              <a:t>» </a:t>
            </a:r>
            <a:r>
              <a:rPr lang="ko-KR" altLang="en-US" sz="1600" dirty="0" smtClean="0">
                <a:cs typeface="Mangal" pitchFamily="18" charset="0"/>
              </a:rPr>
              <a:t>기수 정렬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600" dirty="0" smtClean="0">
                <a:cs typeface="Mangal" pitchFamily="18" charset="0"/>
              </a:rPr>
              <a:t>선택 방식 </a:t>
            </a:r>
            <a:r>
              <a:rPr lang="en-US" altLang="ko-KR" sz="1600" dirty="0" smtClean="0">
                <a:cs typeface="Mangal" pitchFamily="18" charset="0"/>
              </a:rPr>
              <a:t>: </a:t>
            </a:r>
            <a:r>
              <a:rPr lang="ko-KR" altLang="en-US" sz="1600" dirty="0" smtClean="0">
                <a:cs typeface="Mangal" pitchFamily="18" charset="0"/>
              </a:rPr>
              <a:t>이진 </a:t>
            </a:r>
            <a:r>
              <a:rPr lang="ko-KR" altLang="en-US" sz="1600" dirty="0" err="1" smtClean="0">
                <a:cs typeface="Mangal" pitchFamily="18" charset="0"/>
              </a:rPr>
              <a:t>트리를</a:t>
            </a:r>
            <a:r>
              <a:rPr lang="ko-KR" altLang="en-US" sz="1600" dirty="0" smtClean="0">
                <a:cs typeface="Mangal" pitchFamily="18" charset="0"/>
              </a:rPr>
              <a:t> 사용하여 정렬하는 방식</a:t>
            </a:r>
          </a:p>
          <a:p>
            <a:pPr marL="1657350" lvl="3" indent="-285750">
              <a:lnSpc>
                <a:spcPct val="150000"/>
              </a:lnSpc>
              <a:buClr>
                <a:srgbClr val="3366CC"/>
              </a:buClr>
            </a:pPr>
            <a:r>
              <a:rPr lang="en-US" altLang="ko-KR" sz="1600" dirty="0" smtClean="0">
                <a:cs typeface="Mangal" pitchFamily="18" charset="0"/>
              </a:rPr>
              <a:t>» </a:t>
            </a:r>
            <a:r>
              <a:rPr lang="ko-KR" altLang="en-US" sz="1600" dirty="0" err="1" smtClean="0">
                <a:cs typeface="Mangal" pitchFamily="18" charset="0"/>
              </a:rPr>
              <a:t>힙</a:t>
            </a:r>
            <a:r>
              <a:rPr lang="ko-KR" altLang="en-US" sz="1600" dirty="0" smtClean="0">
                <a:cs typeface="Mangal" pitchFamily="18" charset="0"/>
              </a:rPr>
              <a:t> 정렬</a:t>
            </a:r>
            <a:r>
              <a:rPr lang="en-US" altLang="ko-KR" sz="1600" dirty="0" smtClean="0">
                <a:cs typeface="Mangal" pitchFamily="18" charset="0"/>
              </a:rPr>
              <a:t>, </a:t>
            </a:r>
            <a:r>
              <a:rPr lang="ko-KR" altLang="en-US" sz="1600" dirty="0" smtClean="0">
                <a:cs typeface="Mangal" pitchFamily="18" charset="0"/>
              </a:rPr>
              <a:t>트리 정렬</a:t>
            </a:r>
            <a:endParaRPr lang="en-US" altLang="ko-KR" sz="1600" dirty="0" smtClean="0">
              <a:cs typeface="Mangal" pitchFamily="18" charset="0"/>
            </a:endParaRPr>
          </a:p>
          <a:p>
            <a:pPr marL="1657350" lvl="3" indent="-285750">
              <a:lnSpc>
                <a:spcPct val="150000"/>
              </a:lnSpc>
              <a:buClr>
                <a:srgbClr val="3366CC"/>
              </a:buClr>
            </a:pPr>
            <a:endParaRPr lang="en-US" altLang="ko-KR" sz="2000" dirty="0" smtClean="0">
              <a:cs typeface="Mangal" pitchFamily="18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E29E-824C-4158-9A08-019E078776C9}" type="datetime1">
              <a:rPr lang="ko-KR" altLang="en-US" smtClean="0"/>
              <a:pPr/>
              <a:t>2015-01-22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343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179512" y="-1615460"/>
            <a:ext cx="1638300" cy="4279900"/>
          </a:xfrm>
          <a:prstGeom prst="flowChartProcess">
            <a:avLst/>
          </a:prstGeom>
          <a:solidFill>
            <a:srgbClr val="4C4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/>
          <p:cNvSpPr/>
          <p:nvPr/>
        </p:nvSpPr>
        <p:spPr>
          <a:xfrm>
            <a:off x="179512" y="2403935"/>
            <a:ext cx="1638300" cy="521009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179512" y="332656"/>
            <a:ext cx="163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 w="6350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Helvetica 45 Light" panose="020B0500000000000000" pitchFamily="34" charset="0"/>
              </a:rPr>
              <a:t>CONTENTS</a:t>
            </a:r>
            <a:endParaRPr lang="ko-KR" altLang="en-US" sz="1600" dirty="0">
              <a:ln w="6350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Helvetica 45 Light" panose="020B0500000000000000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203848" y="1743924"/>
            <a:ext cx="3204000" cy="33701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>
              <a:bevelT w="0" h="38100"/>
              <a:bevelB w="0" h="0"/>
            </a:sp3d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Ⅰ 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│  개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Ⅱ 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│  자료구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스택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큐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연결리스트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버블정렬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이진트리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Ⅲ 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│ 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현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7F88-96E1-46C0-9650-CE004FD93461}" type="datetime1">
              <a:rPr lang="ko-KR" altLang="en-US" smtClean="0">
                <a:solidFill>
                  <a:schemeClr val="tx1"/>
                </a:solidFill>
              </a:rPr>
              <a:pPr/>
              <a:t>2015-01-22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>
                <a:solidFill>
                  <a:schemeClr val="tx1"/>
                </a:solidFill>
              </a:rPr>
              <a:pPr/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410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자료구조 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정렬의 분류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600" dirty="0" smtClean="0">
                <a:cs typeface="Mangal" pitchFamily="18" charset="0"/>
              </a:rPr>
              <a:t>외부 정렬</a:t>
            </a:r>
            <a:r>
              <a:rPr lang="en-US" altLang="ko-KR" sz="1600" dirty="0" smtClean="0">
                <a:cs typeface="Mangal" pitchFamily="18" charset="0"/>
              </a:rPr>
              <a:t>(external sort)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ko-KR" altLang="en-US" sz="1600" dirty="0" smtClean="0">
                <a:cs typeface="Mangal" pitchFamily="18" charset="0"/>
              </a:rPr>
              <a:t>정렬할 자료를 보조 기억장치에서 정렬하는 방식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ko-KR" altLang="en-US" sz="1600" dirty="0" smtClean="0">
                <a:cs typeface="Mangal" pitchFamily="18" charset="0"/>
              </a:rPr>
              <a:t>내부 정렬보다 속도는 떨어지지만 내부 정렬로 처리할 수 없는 대용량 자료에 대한 정렬 가능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600" dirty="0" smtClean="0">
                <a:cs typeface="Mangal" pitchFamily="18" charset="0"/>
              </a:rPr>
              <a:t>외부 정렬 방식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ko-KR" altLang="en-US" sz="1600" dirty="0" smtClean="0">
                <a:cs typeface="Mangal" pitchFamily="18" charset="0"/>
              </a:rPr>
              <a:t>병합 방식 </a:t>
            </a:r>
            <a:r>
              <a:rPr lang="en-US" altLang="ko-KR" sz="1600" dirty="0" smtClean="0">
                <a:cs typeface="Mangal" pitchFamily="18" charset="0"/>
              </a:rPr>
              <a:t>: </a:t>
            </a:r>
            <a:r>
              <a:rPr lang="ko-KR" altLang="en-US" sz="1600" dirty="0" smtClean="0">
                <a:cs typeface="Mangal" pitchFamily="18" charset="0"/>
              </a:rPr>
              <a:t>파일을 부분 파일로 분리하여 각각을 내부 정렬 방법으로 정렬하여 병합하는 정렬 방식</a:t>
            </a:r>
          </a:p>
          <a:p>
            <a:pPr marL="1657350" lvl="3" indent="-285750">
              <a:lnSpc>
                <a:spcPct val="150000"/>
              </a:lnSpc>
              <a:buClr>
                <a:srgbClr val="3366CC"/>
              </a:buClr>
            </a:pPr>
            <a:r>
              <a:rPr lang="en-US" altLang="ko-KR" sz="1600" dirty="0" smtClean="0">
                <a:cs typeface="Mangal" pitchFamily="18" charset="0"/>
              </a:rPr>
              <a:t>» 2-way </a:t>
            </a:r>
            <a:r>
              <a:rPr lang="ko-KR" altLang="en-US" sz="1600" dirty="0" smtClean="0">
                <a:cs typeface="Mangal" pitchFamily="18" charset="0"/>
              </a:rPr>
              <a:t>병합</a:t>
            </a:r>
            <a:r>
              <a:rPr lang="en-US" altLang="ko-KR" sz="1600" dirty="0" smtClean="0">
                <a:cs typeface="Mangal" pitchFamily="18" charset="0"/>
              </a:rPr>
              <a:t>, n-way </a:t>
            </a:r>
            <a:r>
              <a:rPr lang="ko-KR" altLang="en-US" sz="1600" dirty="0" smtClean="0">
                <a:cs typeface="Mangal" pitchFamily="18" charset="0"/>
              </a:rPr>
              <a:t>병합</a:t>
            </a:r>
            <a:endParaRPr lang="en-US" altLang="ko-KR" sz="3200" dirty="0" smtClean="0">
              <a:cs typeface="Mangal" pitchFamily="18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E29E-824C-4158-9A08-019E078776C9}" type="datetime1">
              <a:rPr lang="ko-KR" altLang="en-US" smtClean="0"/>
              <a:pPr/>
              <a:t>2015-01-22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343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자료구조 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버블 정렬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600" dirty="0" smtClean="0">
                <a:cs typeface="Mangal" pitchFamily="18" charset="0"/>
              </a:rPr>
              <a:t>버블 정렬</a:t>
            </a:r>
            <a:r>
              <a:rPr lang="en-US" altLang="ko-KR" sz="1600" dirty="0" smtClean="0">
                <a:cs typeface="Mangal" pitchFamily="18" charset="0"/>
              </a:rPr>
              <a:t>(bubble sort)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ko-KR" altLang="en-US" sz="1600" dirty="0" smtClean="0">
                <a:cs typeface="Mangal" pitchFamily="18" charset="0"/>
              </a:rPr>
              <a:t>인접한 두 개의 원소를 비교하여 자리를 교환하는 방식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400" dirty="0" smtClean="0">
                <a:cs typeface="Mangal" pitchFamily="18" charset="0"/>
              </a:rPr>
              <a:t>첫 번째 원소부터 마지막 원소까지 반복하여 한 단계가 끝나면 가장 큰 원소가 마지막 자리로 정렬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400" dirty="0" smtClean="0">
                <a:cs typeface="Mangal" pitchFamily="18" charset="0"/>
              </a:rPr>
              <a:t>첫 번째 원소부터 인접한 원소끼리 계속 자리를 교환하면서 맨 마지막 자리로 이동하는 모습이 물 속에서 물 위로 올라오는 물방울 모양과 같다고 하여 버블</a:t>
            </a:r>
            <a:r>
              <a:rPr lang="en-US" altLang="ko-KR" sz="1400" dirty="0" smtClean="0">
                <a:cs typeface="Mangal" pitchFamily="18" charset="0"/>
              </a:rPr>
              <a:t>(bubble) </a:t>
            </a:r>
            <a:r>
              <a:rPr lang="ko-KR" altLang="en-US" sz="1400" dirty="0" smtClean="0">
                <a:cs typeface="Mangal" pitchFamily="18" charset="0"/>
              </a:rPr>
              <a:t>정렬이라 함</a:t>
            </a:r>
            <a:endParaRPr lang="en-US" altLang="ko-KR" sz="1400" dirty="0" smtClean="0">
              <a:cs typeface="Mangal" pitchFamily="18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E29E-824C-4158-9A08-019E078776C9}" type="datetime1">
              <a:rPr lang="ko-KR" altLang="en-US" smtClean="0"/>
              <a:pPr/>
              <a:t>2015-01-22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343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</a:t>
            </a:r>
            <a:r>
              <a:rPr lang="ko-KR" altLang="en-US" sz="2400" b="1" dirty="0">
                <a:latin typeface="+mn-ea"/>
                <a:ea typeface="+mn-ea"/>
              </a:rPr>
              <a:t>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검색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(search)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 smtClean="0">
                <a:cs typeface="Mangal" pitchFamily="18" charset="0"/>
              </a:rPr>
              <a:t>컴퓨터에 저장한 자료 중에서 원하는 항목을 찾는 작업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600" dirty="0" smtClean="0">
                <a:cs typeface="Mangal" pitchFamily="18" charset="0"/>
              </a:rPr>
              <a:t>검색 성공 </a:t>
            </a:r>
            <a:r>
              <a:rPr lang="en-US" altLang="ko-KR" sz="1600" dirty="0" smtClean="0">
                <a:cs typeface="Mangal" pitchFamily="18" charset="0"/>
              </a:rPr>
              <a:t>- </a:t>
            </a:r>
            <a:r>
              <a:rPr lang="ko-KR" altLang="en-US" sz="1600" dirty="0" smtClean="0">
                <a:cs typeface="Mangal" pitchFamily="18" charset="0"/>
              </a:rPr>
              <a:t>원하는 항목을 찾은 경우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600" dirty="0" smtClean="0">
                <a:cs typeface="Mangal" pitchFamily="18" charset="0"/>
              </a:rPr>
              <a:t>검색 실패 </a:t>
            </a:r>
            <a:r>
              <a:rPr lang="en-US" altLang="ko-KR" sz="1600" dirty="0" smtClean="0">
                <a:cs typeface="Mangal" pitchFamily="18" charset="0"/>
              </a:rPr>
              <a:t>– </a:t>
            </a:r>
            <a:r>
              <a:rPr lang="ko-KR" altLang="en-US" sz="1600" dirty="0" smtClean="0">
                <a:cs typeface="Mangal" pitchFamily="18" charset="0"/>
              </a:rPr>
              <a:t>원하는 항목을 찾지 못한 경우</a:t>
            </a: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 smtClean="0">
                <a:cs typeface="Mangal" pitchFamily="18" charset="0"/>
              </a:rPr>
              <a:t>탐색 키를 가진 항목을 찾는 것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600" dirty="0" smtClean="0">
                <a:cs typeface="Mangal" pitchFamily="18" charset="0"/>
              </a:rPr>
              <a:t>탐색 키</a:t>
            </a:r>
            <a:r>
              <a:rPr lang="en-US" altLang="ko-KR" sz="1600" dirty="0" smtClean="0">
                <a:cs typeface="Mangal" pitchFamily="18" charset="0"/>
              </a:rPr>
              <a:t>(search key) - </a:t>
            </a:r>
            <a:r>
              <a:rPr lang="ko-KR" altLang="en-US" sz="1600" dirty="0" smtClean="0">
                <a:cs typeface="Mangal" pitchFamily="18" charset="0"/>
              </a:rPr>
              <a:t>자료를 구별하여 인식할 수 있는 키</a:t>
            </a: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 smtClean="0">
                <a:cs typeface="Mangal" pitchFamily="18" charset="0"/>
              </a:rPr>
              <a:t>삽입</a:t>
            </a:r>
            <a:r>
              <a:rPr lang="en-US" altLang="ko-KR" dirty="0" smtClean="0">
                <a:cs typeface="Mangal" pitchFamily="18" charset="0"/>
              </a:rPr>
              <a:t>/</a:t>
            </a:r>
            <a:r>
              <a:rPr lang="ko-KR" altLang="en-US" dirty="0" smtClean="0">
                <a:cs typeface="Mangal" pitchFamily="18" charset="0"/>
              </a:rPr>
              <a:t>삭제 작업에서의 검색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600" dirty="0" smtClean="0">
                <a:cs typeface="Mangal" pitchFamily="18" charset="0"/>
              </a:rPr>
              <a:t>원소를 삽입하거나 삭제할 위치를 찾기 위해서 검색 연산 수행</a:t>
            </a:r>
            <a:endParaRPr lang="en-US" altLang="ko-KR" sz="1600" dirty="0" smtClean="0">
              <a:cs typeface="Mangal" pitchFamily="18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E91B-AC6C-4363-8A0B-6E1884A2A7F6}" type="datetime1">
              <a:rPr lang="ko-KR" altLang="en-US" smtClean="0"/>
              <a:pPr/>
              <a:t>2015-01-22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89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</a:t>
            </a:r>
            <a:r>
              <a:rPr lang="ko-KR" altLang="en-US" sz="2400" b="1" dirty="0">
                <a:latin typeface="+mn-ea"/>
                <a:ea typeface="+mn-ea"/>
              </a:rPr>
              <a:t>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검색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(search)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방법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 smtClean="0">
                <a:cs typeface="Mangal" pitchFamily="18" charset="0"/>
              </a:rPr>
              <a:t>수행 위치에 따른 분류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ko-KR" altLang="en-US" sz="1600" dirty="0" smtClean="0">
                <a:cs typeface="Mangal" pitchFamily="18" charset="0"/>
              </a:rPr>
              <a:t>내부 검색 </a:t>
            </a:r>
            <a:r>
              <a:rPr lang="en-US" altLang="ko-KR" sz="1600" dirty="0" smtClean="0">
                <a:cs typeface="Mangal" pitchFamily="18" charset="0"/>
              </a:rPr>
              <a:t>- </a:t>
            </a:r>
            <a:r>
              <a:rPr lang="ko-KR" altLang="en-US" sz="1600" dirty="0" smtClean="0">
                <a:cs typeface="Mangal" pitchFamily="18" charset="0"/>
              </a:rPr>
              <a:t>메모리 내의 자료에 대해서 검색 수행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ko-KR" altLang="en-US" sz="1600" dirty="0" smtClean="0">
                <a:cs typeface="Mangal" pitchFamily="18" charset="0"/>
              </a:rPr>
              <a:t>외부 검색 </a:t>
            </a:r>
            <a:r>
              <a:rPr lang="en-US" altLang="ko-KR" sz="1600" dirty="0" smtClean="0">
                <a:cs typeface="Mangal" pitchFamily="18" charset="0"/>
              </a:rPr>
              <a:t>- </a:t>
            </a:r>
            <a:r>
              <a:rPr lang="ko-KR" altLang="en-US" sz="1600" dirty="0" smtClean="0">
                <a:cs typeface="Mangal" pitchFamily="18" charset="0"/>
              </a:rPr>
              <a:t>보조 기억 장치에 있는 자료에 대해서 검색 수행</a:t>
            </a: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 smtClean="0">
                <a:cs typeface="Mangal" pitchFamily="18" charset="0"/>
              </a:rPr>
              <a:t>검색 방식에 따른 분류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ko-KR" altLang="en-US" sz="1600" dirty="0" smtClean="0">
                <a:cs typeface="Mangal" pitchFamily="18" charset="0"/>
              </a:rPr>
              <a:t>비교 검색 방식</a:t>
            </a:r>
            <a:r>
              <a:rPr lang="en-US" altLang="ko-KR" sz="1600" dirty="0" smtClean="0">
                <a:cs typeface="Mangal" pitchFamily="18" charset="0"/>
              </a:rPr>
              <a:t>(comparison search method)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400" dirty="0" smtClean="0">
                <a:cs typeface="Mangal" pitchFamily="18" charset="0"/>
              </a:rPr>
              <a:t>검색 대상의 키를 비교하여 검색하는 방법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400" dirty="0" smtClean="0">
                <a:cs typeface="Mangal" pitchFamily="18" charset="0"/>
              </a:rPr>
              <a:t>순차 검색</a:t>
            </a:r>
            <a:r>
              <a:rPr lang="en-US" altLang="ko-KR" sz="1400" dirty="0" smtClean="0">
                <a:cs typeface="Mangal" pitchFamily="18" charset="0"/>
              </a:rPr>
              <a:t>, </a:t>
            </a:r>
            <a:r>
              <a:rPr lang="ko-KR" altLang="en-US" sz="1400" dirty="0" smtClean="0">
                <a:cs typeface="Mangal" pitchFamily="18" charset="0"/>
              </a:rPr>
              <a:t>이진 검색</a:t>
            </a:r>
            <a:r>
              <a:rPr lang="en-US" altLang="ko-KR" sz="1400" dirty="0" smtClean="0">
                <a:cs typeface="Mangal" pitchFamily="18" charset="0"/>
              </a:rPr>
              <a:t>, </a:t>
            </a:r>
            <a:r>
              <a:rPr lang="ko-KR" altLang="en-US" sz="1400" dirty="0" smtClean="0">
                <a:cs typeface="Mangal" pitchFamily="18" charset="0"/>
              </a:rPr>
              <a:t>트리 검색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ko-KR" altLang="en-US" sz="1600" dirty="0" smtClean="0">
                <a:cs typeface="Mangal" pitchFamily="18" charset="0"/>
              </a:rPr>
              <a:t>계산 검색 방식</a:t>
            </a:r>
            <a:r>
              <a:rPr lang="en-US" altLang="ko-KR" sz="1600" dirty="0" smtClean="0">
                <a:cs typeface="Mangal" pitchFamily="18" charset="0"/>
              </a:rPr>
              <a:t>(non-comparison method)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400" dirty="0" smtClean="0">
                <a:cs typeface="Mangal" pitchFamily="18" charset="0"/>
              </a:rPr>
              <a:t>계수적인 성질을 이용한 계산으로 검색 하는 방법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400" dirty="0" err="1" smtClean="0">
                <a:cs typeface="Mangal" pitchFamily="18" charset="0"/>
              </a:rPr>
              <a:t>해싱</a:t>
            </a:r>
            <a:endParaRPr lang="en-US" altLang="ko-KR" sz="1400" dirty="0" smtClean="0">
              <a:cs typeface="Mangal" pitchFamily="18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E91B-AC6C-4363-8A0B-6E1884A2A7F6}" type="datetime1">
              <a:rPr lang="ko-KR" altLang="en-US" smtClean="0"/>
              <a:pPr/>
              <a:t>2015-01-22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89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자료구조 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정렬의 분류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v"/>
            </a:pPr>
            <a:r>
              <a:rPr lang="ko-KR" altLang="en-US" dirty="0" smtClean="0">
                <a:cs typeface="Mangal" pitchFamily="18" charset="0"/>
              </a:rPr>
              <a:t>이진 검색</a:t>
            </a:r>
            <a:r>
              <a:rPr lang="en-US" altLang="ko-KR" dirty="0" smtClean="0">
                <a:cs typeface="Mangal" pitchFamily="18" charset="0"/>
              </a:rPr>
              <a:t>(binary search)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600" dirty="0" smtClean="0">
                <a:cs typeface="Mangal" pitchFamily="18" charset="0"/>
              </a:rPr>
              <a:t>이분 검색</a:t>
            </a:r>
            <a:r>
              <a:rPr lang="en-US" altLang="ko-KR" sz="1600" dirty="0" smtClean="0">
                <a:cs typeface="Mangal" pitchFamily="18" charset="0"/>
              </a:rPr>
              <a:t>, </a:t>
            </a:r>
            <a:r>
              <a:rPr lang="ko-KR" altLang="en-US" sz="1600" dirty="0" smtClean="0">
                <a:cs typeface="Mangal" pitchFamily="18" charset="0"/>
              </a:rPr>
              <a:t>보간 검색</a:t>
            </a:r>
            <a:r>
              <a:rPr lang="en-US" altLang="ko-KR" sz="1600" dirty="0" smtClean="0">
                <a:cs typeface="Mangal" pitchFamily="18" charset="0"/>
              </a:rPr>
              <a:t>(interpolation search)</a:t>
            </a:r>
            <a:r>
              <a:rPr lang="ko-KR" altLang="en-US" sz="1600" dirty="0" smtClean="0">
                <a:cs typeface="Mangal" pitchFamily="18" charset="0"/>
              </a:rPr>
              <a:t>이라고도 함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600" dirty="0" smtClean="0">
                <a:cs typeface="Mangal" pitchFamily="18" charset="0"/>
              </a:rPr>
              <a:t>자료의 가운데에 있는 항목을 키 값과 비교하여 다음 검색 위치를 결정하여 검색을 계속하는 방법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ko-KR" altLang="en-US" sz="1400" dirty="0" smtClean="0">
                <a:cs typeface="Mangal" pitchFamily="18" charset="0"/>
              </a:rPr>
              <a:t>찾는 키 값 </a:t>
            </a:r>
            <a:r>
              <a:rPr lang="en-US" altLang="ko-KR" sz="1400" dirty="0" smtClean="0">
                <a:cs typeface="Mangal" pitchFamily="18" charset="0"/>
              </a:rPr>
              <a:t>&gt; </a:t>
            </a:r>
            <a:r>
              <a:rPr lang="ko-KR" altLang="en-US" sz="1400" dirty="0" smtClean="0">
                <a:cs typeface="Mangal" pitchFamily="18" charset="0"/>
              </a:rPr>
              <a:t>원소의 키 값 </a:t>
            </a:r>
            <a:r>
              <a:rPr lang="en-US" altLang="ko-KR" sz="1400" dirty="0" smtClean="0">
                <a:cs typeface="Mangal" pitchFamily="18" charset="0"/>
              </a:rPr>
              <a:t>: </a:t>
            </a:r>
            <a:r>
              <a:rPr lang="ko-KR" altLang="en-US" sz="1400" dirty="0" smtClean="0">
                <a:cs typeface="Mangal" pitchFamily="18" charset="0"/>
              </a:rPr>
              <a:t>오른쪽 부분에 대해서 검색 실행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ko-KR" altLang="en-US" sz="1400" dirty="0" smtClean="0">
                <a:cs typeface="Mangal" pitchFamily="18" charset="0"/>
              </a:rPr>
              <a:t>찾는 키 값 </a:t>
            </a:r>
            <a:r>
              <a:rPr lang="en-US" altLang="ko-KR" sz="1400" dirty="0" smtClean="0">
                <a:cs typeface="Mangal" pitchFamily="18" charset="0"/>
              </a:rPr>
              <a:t>&lt; </a:t>
            </a:r>
            <a:r>
              <a:rPr lang="ko-KR" altLang="en-US" sz="1400" dirty="0" smtClean="0">
                <a:cs typeface="Mangal" pitchFamily="18" charset="0"/>
              </a:rPr>
              <a:t>원소의 키 값 </a:t>
            </a:r>
            <a:r>
              <a:rPr lang="en-US" altLang="ko-KR" sz="1400" dirty="0" smtClean="0">
                <a:cs typeface="Mangal" pitchFamily="18" charset="0"/>
              </a:rPr>
              <a:t>: </a:t>
            </a:r>
            <a:r>
              <a:rPr lang="ko-KR" altLang="en-US" sz="1400" dirty="0" smtClean="0">
                <a:cs typeface="Mangal" pitchFamily="18" charset="0"/>
              </a:rPr>
              <a:t>왼쪽 부분에 대해서 검색 실행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600" dirty="0" smtClean="0">
                <a:cs typeface="Mangal" pitchFamily="18" charset="0"/>
              </a:rPr>
              <a:t>키를 찾을 때까지 이진 검색을 순환적으로 반복 수행함으로써 검색 범위를 반으로 줄여가면서 더 빠르게 검색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600" dirty="0" smtClean="0">
                <a:cs typeface="Mangal" pitchFamily="18" charset="0"/>
              </a:rPr>
              <a:t>정복 기법을 이용한 검색 방법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ko-KR" altLang="en-US" sz="1400" dirty="0" smtClean="0">
                <a:cs typeface="Mangal" pitchFamily="18" charset="0"/>
              </a:rPr>
              <a:t>검색 범위를 반으로 분할하는 작업과 검색 작업을 반복 수행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600" dirty="0" smtClean="0">
                <a:cs typeface="Mangal" pitchFamily="18" charset="0"/>
              </a:rPr>
              <a:t>정렬되어있는 자료에 대해서 수행하는 검색 방법</a:t>
            </a:r>
            <a:endParaRPr lang="en-US" altLang="ko-KR" sz="1600" dirty="0" smtClean="0">
              <a:cs typeface="Mangal" pitchFamily="18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E29E-824C-4158-9A08-019E078776C9}" type="datetime1">
              <a:rPr lang="ko-KR" altLang="en-US" smtClean="0"/>
              <a:pPr/>
              <a:t>2015-01-22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343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자료구조 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정렬의 분류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v"/>
            </a:pPr>
            <a:r>
              <a:rPr lang="ko-KR" altLang="en-US" dirty="0" smtClean="0">
                <a:cs typeface="Mangal" pitchFamily="18" charset="0"/>
              </a:rPr>
              <a:t>이진 검색</a:t>
            </a:r>
            <a:r>
              <a:rPr lang="en-US" altLang="ko-KR" dirty="0" smtClean="0">
                <a:cs typeface="Mangal" pitchFamily="18" charset="0"/>
              </a:rPr>
              <a:t>(binary search)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E29E-824C-4158-9A08-019E078776C9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2000241"/>
            <a:ext cx="580209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343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자료구조 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정렬의 분류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v"/>
            </a:pPr>
            <a:r>
              <a:rPr lang="ko-KR" altLang="en-US" dirty="0" smtClean="0">
                <a:cs typeface="Mangal" pitchFamily="18" charset="0"/>
              </a:rPr>
              <a:t>이진 검색</a:t>
            </a:r>
            <a:r>
              <a:rPr lang="en-US" altLang="ko-KR" dirty="0" smtClean="0">
                <a:cs typeface="Mangal" pitchFamily="18" charset="0"/>
              </a:rPr>
              <a:t>(binary search)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E29E-824C-4158-9A08-019E078776C9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7758" y="1974654"/>
            <a:ext cx="5803200" cy="409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343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자료구조 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트리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(tree)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 smtClean="0">
                <a:cs typeface="Mangal" pitchFamily="18" charset="0"/>
              </a:rPr>
              <a:t>원소들 간에 </a:t>
            </a:r>
            <a:r>
              <a:rPr lang="en-US" altLang="ko-KR" dirty="0" smtClean="0">
                <a:cs typeface="Mangal" pitchFamily="18" charset="0"/>
              </a:rPr>
              <a:t>1:</a:t>
            </a:r>
            <a:r>
              <a:rPr lang="ko-KR" altLang="en-US" dirty="0" err="1" smtClean="0">
                <a:cs typeface="Mangal" pitchFamily="18" charset="0"/>
              </a:rPr>
              <a:t>多관계를</a:t>
            </a:r>
            <a:r>
              <a:rPr lang="ko-KR" altLang="en-US" dirty="0" smtClean="0">
                <a:cs typeface="Mangal" pitchFamily="18" charset="0"/>
              </a:rPr>
              <a:t> 가지는 비선형 자료구조</a:t>
            </a: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 smtClean="0">
                <a:cs typeface="Mangal" pitchFamily="18" charset="0"/>
              </a:rPr>
              <a:t>원소들 간에 계층관계를 가지는 </a:t>
            </a:r>
            <a:r>
              <a:rPr lang="ko-KR" altLang="en-US" dirty="0" err="1" smtClean="0">
                <a:cs typeface="Mangal" pitchFamily="18" charset="0"/>
              </a:rPr>
              <a:t>계층형</a:t>
            </a:r>
            <a:r>
              <a:rPr lang="ko-KR" altLang="en-US" dirty="0" smtClean="0">
                <a:cs typeface="Mangal" pitchFamily="18" charset="0"/>
              </a:rPr>
              <a:t> 자료구조</a:t>
            </a: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 smtClean="0">
                <a:cs typeface="Mangal" pitchFamily="18" charset="0"/>
              </a:rPr>
              <a:t>상위 원소에서 하위 원소로 내려가면서 확장되는 트리</a:t>
            </a:r>
            <a:r>
              <a:rPr lang="en-US" altLang="ko-KR" dirty="0" smtClean="0">
                <a:cs typeface="Mangal" pitchFamily="18" charset="0"/>
              </a:rPr>
              <a:t>(</a:t>
            </a:r>
            <a:r>
              <a:rPr lang="ko-KR" altLang="en-US" dirty="0" smtClean="0">
                <a:cs typeface="Mangal" pitchFamily="18" charset="0"/>
              </a:rPr>
              <a:t>나무</a:t>
            </a:r>
            <a:r>
              <a:rPr lang="en-US" altLang="ko-KR" dirty="0" smtClean="0">
                <a:cs typeface="Mangal" pitchFamily="18" charset="0"/>
              </a:rPr>
              <a:t>)</a:t>
            </a:r>
            <a:r>
              <a:rPr lang="ko-KR" altLang="en-US" dirty="0" smtClean="0">
                <a:cs typeface="Mangal" pitchFamily="18" charset="0"/>
              </a:rPr>
              <a:t>모양의 구조</a:t>
            </a:r>
            <a:endParaRPr lang="ko-KR" altLang="en-US" sz="1600" dirty="0" smtClean="0">
              <a:cs typeface="Mangal" pitchFamily="18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E29E-824C-4158-9A08-019E078776C9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734" y="3143248"/>
            <a:ext cx="61341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343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자료구조 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트리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(tree)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v"/>
            </a:pPr>
            <a:r>
              <a:rPr lang="ko-KR" altLang="en-US" dirty="0" smtClean="0">
                <a:cs typeface="Mangal" pitchFamily="18" charset="0"/>
              </a:rPr>
              <a:t>트리 자료구조의 예 </a:t>
            </a:r>
            <a:r>
              <a:rPr lang="en-US" altLang="ko-KR" dirty="0" smtClean="0">
                <a:cs typeface="Mangal" pitchFamily="18" charset="0"/>
              </a:rPr>
              <a:t>– </a:t>
            </a:r>
            <a:r>
              <a:rPr lang="ko-KR" altLang="en-US" dirty="0" smtClean="0">
                <a:cs typeface="Mangal" pitchFamily="18" charset="0"/>
              </a:rPr>
              <a:t>가계도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ko-KR" altLang="en-US" sz="1600" dirty="0" smtClean="0">
                <a:cs typeface="Mangal" pitchFamily="18" charset="0"/>
              </a:rPr>
              <a:t>가계도의 자료 </a:t>
            </a:r>
            <a:r>
              <a:rPr lang="en-US" altLang="ko-KR" sz="1600" dirty="0" smtClean="0">
                <a:cs typeface="Mangal" pitchFamily="18" charset="0"/>
              </a:rPr>
              <a:t>: </a:t>
            </a:r>
            <a:r>
              <a:rPr lang="ko-KR" altLang="en-US" sz="1600" dirty="0" smtClean="0">
                <a:cs typeface="Mangal" pitchFamily="18" charset="0"/>
              </a:rPr>
              <a:t>가족 구성원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ko-KR" altLang="en-US" sz="1600" dirty="0" smtClean="0">
                <a:cs typeface="Mangal" pitchFamily="18" charset="0"/>
              </a:rPr>
              <a:t>자료를 연결하는 선 </a:t>
            </a:r>
            <a:r>
              <a:rPr lang="en-US" altLang="ko-KR" sz="1600" dirty="0" smtClean="0">
                <a:cs typeface="Mangal" pitchFamily="18" charset="0"/>
              </a:rPr>
              <a:t>: </a:t>
            </a:r>
            <a:r>
              <a:rPr lang="ko-KR" altLang="en-US" sz="1600" dirty="0" smtClean="0">
                <a:cs typeface="Mangal" pitchFamily="18" charset="0"/>
              </a:rPr>
              <a:t>부모</a:t>
            </a:r>
            <a:r>
              <a:rPr lang="en-US" altLang="ko-KR" sz="1600" dirty="0" smtClean="0">
                <a:cs typeface="Mangal" pitchFamily="18" charset="0"/>
              </a:rPr>
              <a:t>-</a:t>
            </a:r>
            <a:r>
              <a:rPr lang="ko-KR" altLang="en-US" sz="1600" dirty="0" smtClean="0">
                <a:cs typeface="Mangal" pitchFamily="18" charset="0"/>
              </a:rPr>
              <a:t>자식 관계 표현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E29E-824C-4158-9A08-019E078776C9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1072" y="2814654"/>
            <a:ext cx="5658448" cy="3272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343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</a:t>
            </a:r>
            <a:r>
              <a:rPr lang="ko-KR" altLang="en-US" sz="2400" b="1" dirty="0">
                <a:latin typeface="+mn-ea"/>
                <a:ea typeface="+mn-ea"/>
              </a:rPr>
              <a:t>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v"/>
            </a:pPr>
            <a:r>
              <a:rPr lang="ko-KR" altLang="en-US" dirty="0" smtClean="0">
                <a:cs typeface="Mangal" pitchFamily="18" charset="0"/>
              </a:rPr>
              <a:t>연결 자료구조를 이용한 </a:t>
            </a:r>
            <a:r>
              <a:rPr lang="ko-KR" altLang="en-US" dirty="0" err="1" smtClean="0">
                <a:cs typeface="Mangal" pitchFamily="18" charset="0"/>
              </a:rPr>
              <a:t>이진트리의</a:t>
            </a:r>
            <a:r>
              <a:rPr lang="ko-KR" altLang="en-US" dirty="0" smtClean="0">
                <a:cs typeface="Mangal" pitchFamily="18" charset="0"/>
              </a:rPr>
              <a:t> 구현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600" dirty="0" smtClean="0">
                <a:cs typeface="Mangal" pitchFamily="18" charset="0"/>
              </a:rPr>
              <a:t>단순 연결 리스트를 사용하여 구현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400" dirty="0" smtClean="0">
                <a:cs typeface="Mangal" pitchFamily="18" charset="0"/>
              </a:rPr>
              <a:t>이진 </a:t>
            </a:r>
            <a:r>
              <a:rPr lang="ko-KR" altLang="en-US" sz="1400" dirty="0" err="1" smtClean="0">
                <a:cs typeface="Mangal" pitchFamily="18" charset="0"/>
              </a:rPr>
              <a:t>트리의</a:t>
            </a:r>
            <a:r>
              <a:rPr lang="ko-KR" altLang="en-US" sz="1400" dirty="0" smtClean="0">
                <a:cs typeface="Mangal" pitchFamily="18" charset="0"/>
              </a:rPr>
              <a:t> 모든 </a:t>
            </a:r>
            <a:r>
              <a:rPr lang="ko-KR" altLang="en-US" sz="1400" dirty="0" err="1" smtClean="0">
                <a:cs typeface="Mangal" pitchFamily="18" charset="0"/>
              </a:rPr>
              <a:t>노드는</a:t>
            </a:r>
            <a:r>
              <a:rPr lang="ko-KR" altLang="en-US" sz="1400" dirty="0" smtClean="0">
                <a:cs typeface="Mangal" pitchFamily="18" charset="0"/>
              </a:rPr>
              <a:t> </a:t>
            </a:r>
            <a:r>
              <a:rPr lang="en-US" altLang="ko-KR" sz="1400" dirty="0" smtClean="0">
                <a:cs typeface="Mangal" pitchFamily="18" charset="0"/>
              </a:rPr>
              <a:t>2</a:t>
            </a:r>
            <a:r>
              <a:rPr lang="ko-KR" altLang="en-US" sz="1400" dirty="0" smtClean="0">
                <a:cs typeface="Mangal" pitchFamily="18" charset="0"/>
              </a:rPr>
              <a:t>개의 자식 </a:t>
            </a:r>
            <a:r>
              <a:rPr lang="ko-KR" altLang="en-US" sz="1400" dirty="0" err="1" smtClean="0">
                <a:cs typeface="Mangal" pitchFamily="18" charset="0"/>
              </a:rPr>
              <a:t>노드를</a:t>
            </a:r>
            <a:r>
              <a:rPr lang="ko-KR" altLang="en-US" sz="1400" dirty="0" smtClean="0">
                <a:cs typeface="Mangal" pitchFamily="18" charset="0"/>
              </a:rPr>
              <a:t> 가지므로 일정한 구조의 </a:t>
            </a:r>
            <a:r>
              <a:rPr lang="ko-KR" altLang="en-US" sz="1400" dirty="0" err="1" smtClean="0">
                <a:cs typeface="Mangal" pitchFamily="18" charset="0"/>
              </a:rPr>
              <a:t>노드를</a:t>
            </a:r>
            <a:r>
              <a:rPr lang="ko-KR" altLang="en-US" sz="1400" dirty="0" smtClean="0">
                <a:cs typeface="Mangal" pitchFamily="18" charset="0"/>
              </a:rPr>
              <a:t> 사용할 수 있음</a:t>
            </a:r>
            <a:endParaRPr lang="en-US" altLang="ko-KR" sz="1400" dirty="0" smtClean="0">
              <a:cs typeface="Mangal" pitchFamily="18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E91B-AC6C-4363-8A0B-6E1884A2A7F6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트리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(tree)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25" y="3143248"/>
            <a:ext cx="52387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89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자료구조 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자료구조란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>
                <a:latin typeface="Moire" pitchFamily="2" charset="0"/>
                <a:cs typeface="Mangal" pitchFamily="18" charset="0"/>
              </a:rPr>
              <a:t>자료를 효율적으로 사용하기 위해서 자료의 특성에 따라서 </a:t>
            </a:r>
            <a:r>
              <a:rPr lang="ko-KR" altLang="en-US" dirty="0" smtClean="0">
                <a:latin typeface="Moire" pitchFamily="2" charset="0"/>
                <a:cs typeface="Mangal" pitchFamily="18" charset="0"/>
              </a:rPr>
              <a:t>분류하여 구성하고 </a:t>
            </a:r>
            <a:r>
              <a:rPr lang="ko-KR" altLang="en-US" dirty="0">
                <a:latin typeface="Moire" pitchFamily="2" charset="0"/>
                <a:cs typeface="Mangal" pitchFamily="18" charset="0"/>
              </a:rPr>
              <a:t>저장 및 처리하는 모든 작업</a:t>
            </a:r>
            <a:endParaRPr lang="en-US" altLang="ko-KR" dirty="0" smtClean="0">
              <a:latin typeface="Moire" pitchFamily="2" charset="0"/>
              <a:cs typeface="Mangal" pitchFamily="18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pic>
        <p:nvPicPr>
          <p:cNvPr id="1027" name="Picture 3" descr="C:\Users\Heeyeon Park\Desktop\개요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81924"/>
            <a:ext cx="6296422" cy="36393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</a:t>
            </a:r>
            <a:r>
              <a:rPr lang="ko-KR" altLang="en-US" sz="2400" b="1" dirty="0">
                <a:latin typeface="+mn-ea"/>
                <a:ea typeface="+mn-ea"/>
              </a:rPr>
              <a:t>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v"/>
            </a:pPr>
            <a:r>
              <a:rPr lang="ko-KR" altLang="en-US" dirty="0" smtClean="0"/>
              <a:t>완전 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단순 연결 리스트 표현</a:t>
            </a:r>
            <a:endParaRPr lang="ko-KR" altLang="en-US" dirty="0" smtClean="0">
              <a:cs typeface="Mangal" pitchFamily="18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E91B-AC6C-4363-8A0B-6E1884A2A7F6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트리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(tree)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831" y="2320037"/>
            <a:ext cx="8220048" cy="268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89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</a:t>
            </a:r>
            <a:r>
              <a:rPr lang="ko-KR" altLang="en-US" sz="2400" b="1" dirty="0">
                <a:latin typeface="+mn-ea"/>
                <a:ea typeface="+mn-ea"/>
              </a:rPr>
              <a:t>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v"/>
            </a:pPr>
            <a:r>
              <a:rPr lang="ko-KR" altLang="en-US" dirty="0" smtClean="0"/>
              <a:t>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순회</a:t>
            </a:r>
            <a:r>
              <a:rPr lang="en-US" altLang="ko-KR" dirty="0" smtClean="0"/>
              <a:t>(traversal)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600" dirty="0" smtClean="0"/>
              <a:t>계층적 구조로 저장되어있는 </a:t>
            </a:r>
            <a:r>
              <a:rPr lang="ko-KR" altLang="en-US" sz="1600" dirty="0" err="1" smtClean="0"/>
              <a:t>트리의</a:t>
            </a:r>
            <a:r>
              <a:rPr lang="ko-KR" altLang="en-US" sz="1600" dirty="0" smtClean="0"/>
              <a:t> 모든 </a:t>
            </a:r>
            <a:r>
              <a:rPr lang="ko-KR" altLang="en-US" sz="1600" dirty="0" err="1" smtClean="0"/>
              <a:t>노드를</a:t>
            </a:r>
            <a:r>
              <a:rPr lang="ko-KR" altLang="en-US" sz="1600" dirty="0" smtClean="0"/>
              <a:t> 방문하여 데이터를 처리하는 연산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600" dirty="0" smtClean="0"/>
              <a:t>순회를 위해 수행할 수 있는 작업 정의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ko-KR" altLang="en-US" sz="1400" dirty="0" smtClean="0"/>
              <a:t>⑴ 현재 </a:t>
            </a:r>
            <a:r>
              <a:rPr lang="ko-KR" altLang="en-US" sz="1400" dirty="0" err="1" smtClean="0"/>
              <a:t>노드를</a:t>
            </a:r>
            <a:r>
              <a:rPr lang="ko-KR" altLang="en-US" sz="1400" dirty="0" smtClean="0"/>
              <a:t> 방문하여 데이터를 읽는 작업 </a:t>
            </a:r>
            <a:r>
              <a:rPr lang="en-US" altLang="ko-KR" sz="1400" dirty="0" smtClean="0"/>
              <a:t>D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en-US" altLang="ko-KR" sz="1400" dirty="0" smtClean="0"/>
              <a:t>⑵ </a:t>
            </a:r>
            <a:r>
              <a:rPr lang="ko-KR" altLang="en-US" sz="1400" dirty="0" smtClean="0"/>
              <a:t>현재 </a:t>
            </a:r>
            <a:r>
              <a:rPr lang="ko-KR" altLang="en-US" sz="1400" dirty="0" err="1" smtClean="0"/>
              <a:t>노드의</a:t>
            </a:r>
            <a:r>
              <a:rPr lang="ko-KR" altLang="en-US" sz="1400" dirty="0" smtClean="0"/>
              <a:t> 왼쪽 </a:t>
            </a:r>
            <a:r>
              <a:rPr lang="ko-KR" altLang="en-US" sz="1400" dirty="0" err="1" smtClean="0"/>
              <a:t>서브트리로</a:t>
            </a:r>
            <a:r>
              <a:rPr lang="ko-KR" altLang="en-US" sz="1400" dirty="0" smtClean="0"/>
              <a:t> 이동하는 작업 </a:t>
            </a:r>
            <a:r>
              <a:rPr lang="en-US" altLang="ko-KR" sz="1400" dirty="0" smtClean="0"/>
              <a:t>L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en-US" altLang="ko-KR" sz="1400" dirty="0" smtClean="0"/>
              <a:t>⑶ </a:t>
            </a:r>
            <a:r>
              <a:rPr lang="ko-KR" altLang="en-US" sz="1400" dirty="0" smtClean="0"/>
              <a:t>현재 </a:t>
            </a:r>
            <a:r>
              <a:rPr lang="ko-KR" altLang="en-US" sz="1400" dirty="0" err="1" smtClean="0"/>
              <a:t>노드의</a:t>
            </a:r>
            <a:r>
              <a:rPr lang="ko-KR" altLang="en-US" sz="1400" dirty="0" smtClean="0"/>
              <a:t> 오른쪽 </a:t>
            </a:r>
            <a:r>
              <a:rPr lang="ko-KR" altLang="en-US" sz="1400" dirty="0" err="1" smtClean="0"/>
              <a:t>서브트리로</a:t>
            </a:r>
            <a:r>
              <a:rPr lang="ko-KR" altLang="en-US" sz="1400" dirty="0" smtClean="0"/>
              <a:t> 이동하는 작업 </a:t>
            </a:r>
            <a:r>
              <a:rPr lang="en-US" altLang="ko-KR" sz="1400" dirty="0" smtClean="0"/>
              <a:t>R</a:t>
            </a:r>
            <a:endParaRPr lang="ko-KR" altLang="en-US" sz="1400" dirty="0" smtClean="0">
              <a:cs typeface="Mangal" pitchFamily="18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E91B-AC6C-4363-8A0B-6E1884A2A7F6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트리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(tree)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의 순회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6480" y="4252930"/>
            <a:ext cx="48958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89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</a:t>
            </a:r>
            <a:r>
              <a:rPr lang="ko-KR" altLang="en-US" sz="2400" b="1" dirty="0">
                <a:latin typeface="+mn-ea"/>
                <a:ea typeface="+mn-ea"/>
              </a:rPr>
              <a:t>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600" dirty="0" smtClean="0"/>
              <a:t>이진 </a:t>
            </a:r>
            <a:r>
              <a:rPr lang="ko-KR" altLang="en-US" sz="1600" dirty="0" err="1" smtClean="0"/>
              <a:t>트리가</a:t>
            </a:r>
            <a:r>
              <a:rPr lang="ko-KR" altLang="en-US" sz="1600" dirty="0" smtClean="0"/>
              <a:t> 순환적으로 정의되어 구성되어있으므로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순회작업도 </a:t>
            </a:r>
            <a:r>
              <a:rPr lang="ko-KR" altLang="en-US" sz="1600" dirty="0" err="1" smtClean="0"/>
              <a:t>서브트리에</a:t>
            </a:r>
            <a:r>
              <a:rPr lang="ko-KR" altLang="en-US" sz="1600" dirty="0" smtClean="0"/>
              <a:t> 대해서 순환적으로 반복하여 완성한다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600" dirty="0" smtClean="0"/>
              <a:t>왼쪽 </a:t>
            </a:r>
            <a:r>
              <a:rPr lang="ko-KR" altLang="en-US" sz="1600" dirty="0" err="1" smtClean="0"/>
              <a:t>서브트리에</a:t>
            </a:r>
            <a:r>
              <a:rPr lang="ko-KR" altLang="en-US" sz="1600" dirty="0" smtClean="0"/>
              <a:t> 대한 순회를 오른쪽 </a:t>
            </a:r>
            <a:r>
              <a:rPr lang="ko-KR" altLang="en-US" sz="1600" dirty="0" err="1" smtClean="0"/>
              <a:t>서브트리</a:t>
            </a:r>
            <a:r>
              <a:rPr lang="ko-KR" altLang="en-US" sz="1600" dirty="0" smtClean="0"/>
              <a:t> 보다 먼저 수행한다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600" dirty="0" smtClean="0"/>
              <a:t>순회의 종류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ko-KR" altLang="en-US" sz="1600" dirty="0" smtClean="0"/>
              <a:t>전위 순회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ko-KR" altLang="en-US" sz="1600" dirty="0" smtClean="0"/>
              <a:t>중위 순회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ko-KR" altLang="en-US" sz="1600" dirty="0" smtClean="0"/>
              <a:t>후위 순회</a:t>
            </a:r>
            <a:endParaRPr lang="ko-KR" altLang="en-US" sz="1600" dirty="0" smtClean="0">
              <a:cs typeface="Mangal" pitchFamily="18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E91B-AC6C-4363-8A0B-6E1884A2A7F6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트리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(tree)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의 순회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9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</a:t>
            </a:r>
            <a:r>
              <a:rPr lang="ko-KR" altLang="en-US" sz="2400" b="1" dirty="0">
                <a:latin typeface="+mn-ea"/>
                <a:ea typeface="+mn-ea"/>
              </a:rPr>
              <a:t>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v"/>
            </a:pPr>
            <a:r>
              <a:rPr lang="ko-KR" altLang="en-US" dirty="0" smtClean="0"/>
              <a:t>전위 순회</a:t>
            </a:r>
            <a:r>
              <a:rPr lang="en-US" altLang="ko-KR" dirty="0" smtClean="0"/>
              <a:t>(preorder traversal)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600" dirty="0" smtClean="0"/>
              <a:t>수행 방법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</a:pPr>
            <a:r>
              <a:rPr lang="ko-KR" altLang="en-US" sz="1400" dirty="0" smtClean="0"/>
              <a:t>① 현재 </a:t>
            </a:r>
            <a:r>
              <a:rPr lang="ko-KR" altLang="en-US" sz="1400" dirty="0" err="1" smtClean="0"/>
              <a:t>노드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을 방문하여 처리한다</a:t>
            </a:r>
            <a:r>
              <a:rPr lang="en-US" altLang="ko-KR" sz="1400" dirty="0" smtClean="0"/>
              <a:t>. : D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</a:pPr>
            <a:r>
              <a:rPr lang="en-US" altLang="ko-KR" sz="1400" dirty="0" smtClean="0"/>
              <a:t>② </a:t>
            </a:r>
            <a:r>
              <a:rPr lang="ko-KR" altLang="en-US" sz="1400" dirty="0" smtClean="0"/>
              <a:t>현재 </a:t>
            </a:r>
            <a:r>
              <a:rPr lang="ko-KR" altLang="en-US" sz="1400" dirty="0" err="1" smtClean="0"/>
              <a:t>노드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의 왼쪽 서브트리로 이동한다</a:t>
            </a:r>
            <a:r>
              <a:rPr lang="en-US" altLang="ko-KR" sz="1400" dirty="0" smtClean="0"/>
              <a:t>. : L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</a:pPr>
            <a:r>
              <a:rPr lang="en-US" altLang="ko-KR" sz="1400" dirty="0" smtClean="0"/>
              <a:t>③ </a:t>
            </a:r>
            <a:r>
              <a:rPr lang="ko-KR" altLang="en-US" sz="1400" dirty="0" smtClean="0"/>
              <a:t>현재 </a:t>
            </a:r>
            <a:r>
              <a:rPr lang="ko-KR" altLang="en-US" sz="1400" dirty="0" err="1" smtClean="0"/>
              <a:t>노드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의 오른쪽 서브트리로 이동한다</a:t>
            </a:r>
            <a:r>
              <a:rPr lang="en-US" altLang="ko-KR" sz="1400" dirty="0" smtClean="0"/>
              <a:t>. : R</a:t>
            </a:r>
            <a:endParaRPr lang="ko-KR" altLang="en-US" sz="1400" dirty="0" smtClean="0">
              <a:cs typeface="Mangal" pitchFamily="18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E91B-AC6C-4363-8A0B-6E1884A2A7F6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트리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(tree)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의 순회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4867281" cy="2659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89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</a:t>
            </a:r>
            <a:r>
              <a:rPr lang="ko-KR" altLang="en-US" sz="2400" b="1" dirty="0">
                <a:latin typeface="+mn-ea"/>
                <a:ea typeface="+mn-ea"/>
              </a:rPr>
              <a:t>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v"/>
            </a:pPr>
            <a:r>
              <a:rPr lang="ko-KR" altLang="en-US" dirty="0" smtClean="0"/>
              <a:t>중위 순회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inorder</a:t>
            </a:r>
            <a:r>
              <a:rPr lang="en-US" altLang="ko-KR" dirty="0" smtClean="0"/>
              <a:t> traversal)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600" dirty="0" smtClean="0"/>
              <a:t>수행 방법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</a:pPr>
            <a:r>
              <a:rPr lang="ko-KR" altLang="en-US" sz="1400" dirty="0" smtClean="0"/>
              <a:t>① 현재 </a:t>
            </a:r>
            <a:r>
              <a:rPr lang="ko-KR" altLang="en-US" sz="1400" dirty="0" err="1" smtClean="0"/>
              <a:t>노드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의 왼쪽 서브트리로 이동한다</a:t>
            </a:r>
            <a:r>
              <a:rPr lang="en-US" altLang="ko-KR" sz="1400" dirty="0" smtClean="0"/>
              <a:t>. : L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</a:pPr>
            <a:r>
              <a:rPr lang="en-US" altLang="ko-KR" sz="1400" dirty="0" smtClean="0"/>
              <a:t>② </a:t>
            </a:r>
            <a:r>
              <a:rPr lang="ko-KR" altLang="en-US" sz="1400" dirty="0" smtClean="0"/>
              <a:t>현재 </a:t>
            </a:r>
            <a:r>
              <a:rPr lang="ko-KR" altLang="en-US" sz="1400" dirty="0" err="1" smtClean="0"/>
              <a:t>노드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을 방문하여 처리한다</a:t>
            </a:r>
            <a:r>
              <a:rPr lang="en-US" altLang="ko-KR" sz="1400" dirty="0" smtClean="0"/>
              <a:t>. : D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</a:pPr>
            <a:r>
              <a:rPr lang="en-US" altLang="ko-KR" sz="1400" dirty="0" smtClean="0"/>
              <a:t>③ </a:t>
            </a:r>
            <a:r>
              <a:rPr lang="ko-KR" altLang="en-US" sz="1400" dirty="0" smtClean="0"/>
              <a:t>현재 </a:t>
            </a:r>
            <a:r>
              <a:rPr lang="ko-KR" altLang="en-US" sz="1400" dirty="0" err="1" smtClean="0"/>
              <a:t>노드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의 오른쪽 서브트리로 이동한다</a:t>
            </a:r>
            <a:r>
              <a:rPr lang="en-US" altLang="ko-KR" sz="1400" dirty="0" smtClean="0"/>
              <a:t>. : R</a:t>
            </a:r>
            <a:endParaRPr lang="ko-KR" altLang="en-US" sz="1400" dirty="0" smtClean="0">
              <a:cs typeface="Mangal" pitchFamily="18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E91B-AC6C-4363-8A0B-6E1884A2A7F6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트리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(tree)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의 순회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7691" y="3357562"/>
            <a:ext cx="4781763" cy="2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89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</a:t>
            </a:r>
            <a:r>
              <a:rPr lang="ko-KR" altLang="en-US" sz="2400" b="1" dirty="0">
                <a:latin typeface="+mn-ea"/>
                <a:ea typeface="+mn-ea"/>
              </a:rPr>
              <a:t>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v"/>
            </a:pPr>
            <a:r>
              <a:rPr lang="ko-KR" altLang="en-US" dirty="0" smtClean="0"/>
              <a:t>후위 순회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postorder</a:t>
            </a:r>
            <a:r>
              <a:rPr lang="en-US" altLang="ko-KR" dirty="0" smtClean="0"/>
              <a:t> traversal)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600" dirty="0" smtClean="0"/>
              <a:t>수행 방법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</a:pPr>
            <a:r>
              <a:rPr lang="ko-KR" altLang="en-US" sz="1400" dirty="0" smtClean="0"/>
              <a:t>① 현재 </a:t>
            </a:r>
            <a:r>
              <a:rPr lang="ko-KR" altLang="en-US" sz="1400" dirty="0" err="1" smtClean="0"/>
              <a:t>노드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의 왼쪽 서브트리로 이동한다</a:t>
            </a:r>
            <a:r>
              <a:rPr lang="en-US" altLang="ko-KR" sz="1400" dirty="0" smtClean="0"/>
              <a:t>. : L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</a:pPr>
            <a:r>
              <a:rPr lang="en-US" altLang="ko-KR" sz="1400" dirty="0" smtClean="0"/>
              <a:t>② </a:t>
            </a:r>
            <a:r>
              <a:rPr lang="ko-KR" altLang="en-US" sz="1400" dirty="0" smtClean="0"/>
              <a:t>현재 </a:t>
            </a:r>
            <a:r>
              <a:rPr lang="ko-KR" altLang="en-US" sz="1400" dirty="0" err="1" smtClean="0"/>
              <a:t>노드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의 오른쪽 서브트리로 이동한다</a:t>
            </a:r>
            <a:r>
              <a:rPr lang="en-US" altLang="ko-KR" sz="1400" dirty="0" smtClean="0"/>
              <a:t>. : R</a:t>
            </a:r>
          </a:p>
          <a:p>
            <a:pPr marL="1200150" lvl="2" indent="-285750">
              <a:lnSpc>
                <a:spcPct val="150000"/>
              </a:lnSpc>
              <a:buClr>
                <a:srgbClr val="3366CC"/>
              </a:buClr>
            </a:pPr>
            <a:r>
              <a:rPr lang="en-US" altLang="ko-KR" sz="1400" dirty="0" smtClean="0"/>
              <a:t>③ </a:t>
            </a:r>
            <a:r>
              <a:rPr lang="ko-KR" altLang="en-US" sz="1400" dirty="0" smtClean="0"/>
              <a:t>현재 </a:t>
            </a:r>
            <a:r>
              <a:rPr lang="ko-KR" altLang="en-US" sz="1400" dirty="0" err="1" smtClean="0"/>
              <a:t>노드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을 방문하여 처리한다</a:t>
            </a:r>
            <a:r>
              <a:rPr lang="en-US" altLang="ko-KR" sz="1400" dirty="0" smtClean="0"/>
              <a:t>. : D</a:t>
            </a:r>
            <a:endParaRPr lang="ko-KR" altLang="en-US" sz="1400" dirty="0" smtClean="0">
              <a:cs typeface="Mangal" pitchFamily="18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E91B-AC6C-4363-8A0B-6E1884A2A7F6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트리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(tree)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의 순회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6698" y="3340368"/>
            <a:ext cx="4976582" cy="2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89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D685-4CF8-4A83-A3BC-8A94CB00F69F}" type="datetime1">
              <a:rPr lang="ko-KR" altLang="en-US" smtClean="0"/>
              <a:pPr/>
              <a:t>2015-01-22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2852936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/>
              <a:t>구현</a:t>
            </a:r>
            <a:endParaRPr lang="ko-KR" alt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416811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자료구조 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자료구조의 분류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v"/>
            </a:pPr>
            <a:r>
              <a:rPr lang="ko-KR" altLang="en-US" dirty="0" smtClean="0">
                <a:cs typeface="Mangal" pitchFamily="18" charset="0"/>
              </a:rPr>
              <a:t>자료의 </a:t>
            </a:r>
            <a:r>
              <a:rPr lang="ko-KR" altLang="en-US" dirty="0">
                <a:cs typeface="Mangal" pitchFamily="18" charset="0"/>
              </a:rPr>
              <a:t>형태에 따른 분류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600" dirty="0" smtClean="0">
                <a:cs typeface="Mangal" pitchFamily="18" charset="0"/>
              </a:rPr>
              <a:t>단순 </a:t>
            </a:r>
            <a:r>
              <a:rPr lang="ko-KR" altLang="en-US" sz="1600" dirty="0">
                <a:cs typeface="Mangal" pitchFamily="18" charset="0"/>
              </a:rPr>
              <a:t>구조</a:t>
            </a:r>
          </a:p>
          <a:p>
            <a:pPr lvl="2">
              <a:lnSpc>
                <a:spcPct val="150000"/>
              </a:lnSpc>
              <a:buClr>
                <a:srgbClr val="3366CC"/>
              </a:buClr>
            </a:pPr>
            <a:r>
              <a:rPr lang="en-US" altLang="ko-KR" sz="1600" dirty="0" smtClean="0">
                <a:cs typeface="Mangal" pitchFamily="18" charset="0"/>
              </a:rPr>
              <a:t>- </a:t>
            </a:r>
            <a:r>
              <a:rPr lang="ko-KR" altLang="en-US" sz="1600" dirty="0" smtClean="0">
                <a:cs typeface="Mangal" pitchFamily="18" charset="0"/>
              </a:rPr>
              <a:t>정수</a:t>
            </a:r>
            <a:r>
              <a:rPr lang="en-US" altLang="ko-KR" sz="1600" dirty="0">
                <a:cs typeface="Mangal" pitchFamily="18" charset="0"/>
              </a:rPr>
              <a:t>, </a:t>
            </a:r>
            <a:r>
              <a:rPr lang="ko-KR" altLang="en-US" sz="1600" dirty="0">
                <a:cs typeface="Mangal" pitchFamily="18" charset="0"/>
              </a:rPr>
              <a:t>실수</a:t>
            </a:r>
            <a:r>
              <a:rPr lang="en-US" altLang="ko-KR" sz="1600" dirty="0">
                <a:cs typeface="Mangal" pitchFamily="18" charset="0"/>
              </a:rPr>
              <a:t>, </a:t>
            </a:r>
            <a:r>
              <a:rPr lang="ko-KR" altLang="en-US" sz="1600" dirty="0">
                <a:cs typeface="Mangal" pitchFamily="18" charset="0"/>
              </a:rPr>
              <a:t>문자</a:t>
            </a:r>
            <a:r>
              <a:rPr lang="en-US" altLang="ko-KR" sz="1600" dirty="0">
                <a:cs typeface="Mangal" pitchFamily="18" charset="0"/>
              </a:rPr>
              <a:t>, </a:t>
            </a:r>
            <a:r>
              <a:rPr lang="ko-KR" altLang="en-US" sz="1600" dirty="0">
                <a:cs typeface="Mangal" pitchFamily="18" charset="0"/>
              </a:rPr>
              <a:t>문자열 등의 기본 </a:t>
            </a:r>
            <a:r>
              <a:rPr lang="ko-KR" altLang="en-US" sz="1600" dirty="0" err="1">
                <a:cs typeface="Mangal" pitchFamily="18" charset="0"/>
              </a:rPr>
              <a:t>자료형</a:t>
            </a:r>
            <a:endParaRPr lang="ko-KR" altLang="en-US" sz="1600" dirty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600" dirty="0" smtClean="0">
                <a:cs typeface="Mangal" pitchFamily="18" charset="0"/>
              </a:rPr>
              <a:t>선형구조</a:t>
            </a:r>
            <a:endParaRPr lang="ko-KR" altLang="en-US" sz="1600" dirty="0">
              <a:cs typeface="Mangal" pitchFamily="18" charset="0"/>
            </a:endParaRPr>
          </a:p>
          <a:p>
            <a:pPr lvl="2">
              <a:lnSpc>
                <a:spcPct val="150000"/>
              </a:lnSpc>
              <a:buClr>
                <a:srgbClr val="3366CC"/>
              </a:buClr>
            </a:pPr>
            <a:r>
              <a:rPr lang="en-US" altLang="ko-KR" sz="1600" dirty="0" smtClean="0">
                <a:cs typeface="Mangal" pitchFamily="18" charset="0"/>
              </a:rPr>
              <a:t>- </a:t>
            </a:r>
            <a:r>
              <a:rPr lang="ko-KR" altLang="en-US" sz="1600" dirty="0">
                <a:cs typeface="Mangal" pitchFamily="18" charset="0"/>
              </a:rPr>
              <a:t>자료들 간의 앞뒤 관계가 </a:t>
            </a:r>
            <a:r>
              <a:rPr lang="en-US" altLang="ko-KR" sz="1600" dirty="0">
                <a:cs typeface="Mangal" pitchFamily="18" charset="0"/>
              </a:rPr>
              <a:t>1:1</a:t>
            </a:r>
            <a:r>
              <a:rPr lang="ko-KR" altLang="en-US" sz="1600" dirty="0">
                <a:cs typeface="Mangal" pitchFamily="18" charset="0"/>
              </a:rPr>
              <a:t>의 선형 관계</a:t>
            </a:r>
          </a:p>
          <a:p>
            <a:pPr lvl="2">
              <a:lnSpc>
                <a:spcPct val="150000"/>
              </a:lnSpc>
              <a:buClr>
                <a:srgbClr val="3366CC"/>
              </a:buClr>
            </a:pPr>
            <a:r>
              <a:rPr lang="en-US" altLang="ko-KR" sz="1600" dirty="0" smtClean="0">
                <a:cs typeface="Mangal" pitchFamily="18" charset="0"/>
              </a:rPr>
              <a:t>- </a:t>
            </a:r>
            <a:r>
              <a:rPr lang="ko-KR" altLang="en-US" sz="1600" dirty="0">
                <a:cs typeface="Mangal" pitchFamily="18" charset="0"/>
              </a:rPr>
              <a:t>리스트</a:t>
            </a:r>
            <a:r>
              <a:rPr lang="en-US" altLang="ko-KR" sz="1600" dirty="0">
                <a:cs typeface="Mangal" pitchFamily="18" charset="0"/>
              </a:rPr>
              <a:t>, </a:t>
            </a:r>
            <a:r>
              <a:rPr lang="ko-KR" altLang="en-US" sz="1600" dirty="0">
                <a:cs typeface="Mangal" pitchFamily="18" charset="0"/>
              </a:rPr>
              <a:t>연결리스트</a:t>
            </a:r>
            <a:r>
              <a:rPr lang="en-US" altLang="ko-KR" sz="1600" dirty="0">
                <a:cs typeface="Mangal" pitchFamily="18" charset="0"/>
              </a:rPr>
              <a:t>, </a:t>
            </a:r>
            <a:r>
              <a:rPr lang="ko-KR" altLang="en-US" sz="1600" dirty="0" err="1">
                <a:cs typeface="Mangal" pitchFamily="18" charset="0"/>
              </a:rPr>
              <a:t>스택</a:t>
            </a:r>
            <a:r>
              <a:rPr lang="en-US" altLang="ko-KR" sz="1600" dirty="0">
                <a:cs typeface="Mangal" pitchFamily="18" charset="0"/>
              </a:rPr>
              <a:t>, </a:t>
            </a:r>
            <a:r>
              <a:rPr lang="ko-KR" altLang="en-US" sz="1600" dirty="0">
                <a:cs typeface="Mangal" pitchFamily="18" charset="0"/>
              </a:rPr>
              <a:t>큐</a:t>
            </a:r>
            <a:r>
              <a:rPr lang="en-US" altLang="ko-KR" sz="1600" dirty="0">
                <a:cs typeface="Mangal" pitchFamily="18" charset="0"/>
              </a:rPr>
              <a:t>, </a:t>
            </a:r>
            <a:r>
              <a:rPr lang="ko-KR" altLang="en-US" sz="1600" dirty="0" err="1">
                <a:cs typeface="Mangal" pitchFamily="18" charset="0"/>
              </a:rPr>
              <a:t>덱</a:t>
            </a:r>
            <a:r>
              <a:rPr lang="ko-KR" altLang="en-US" sz="1600" dirty="0">
                <a:cs typeface="Mangal" pitchFamily="18" charset="0"/>
              </a:rPr>
              <a:t> 등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600" dirty="0" smtClean="0">
                <a:cs typeface="Mangal" pitchFamily="18" charset="0"/>
              </a:rPr>
              <a:t>비선형구조</a:t>
            </a:r>
            <a:endParaRPr lang="ko-KR" altLang="en-US" sz="1600" dirty="0">
              <a:cs typeface="Mangal" pitchFamily="18" charset="0"/>
            </a:endParaRPr>
          </a:p>
          <a:p>
            <a:pPr lvl="2">
              <a:lnSpc>
                <a:spcPct val="150000"/>
              </a:lnSpc>
              <a:buClr>
                <a:srgbClr val="3366CC"/>
              </a:buClr>
            </a:pPr>
            <a:r>
              <a:rPr lang="en-US" altLang="ko-KR" sz="1600" dirty="0" smtClean="0">
                <a:cs typeface="Mangal" pitchFamily="18" charset="0"/>
              </a:rPr>
              <a:t>- </a:t>
            </a:r>
            <a:r>
              <a:rPr lang="ko-KR" altLang="en-US" sz="1600" dirty="0" smtClean="0">
                <a:cs typeface="Mangal" pitchFamily="18" charset="0"/>
              </a:rPr>
              <a:t>자료들 </a:t>
            </a:r>
            <a:r>
              <a:rPr lang="ko-KR" altLang="en-US" sz="1600" dirty="0">
                <a:cs typeface="Mangal" pitchFamily="18" charset="0"/>
              </a:rPr>
              <a:t>간의 앞뒤 관계가 </a:t>
            </a:r>
            <a:r>
              <a:rPr lang="en-US" altLang="ko-KR" sz="1600" dirty="0">
                <a:cs typeface="Mangal" pitchFamily="18" charset="0"/>
              </a:rPr>
              <a:t>1:</a:t>
            </a:r>
            <a:r>
              <a:rPr lang="ko-KR" altLang="en-US" sz="1600" dirty="0">
                <a:cs typeface="Mangal" pitchFamily="18" charset="0"/>
              </a:rPr>
              <a:t>多</a:t>
            </a:r>
            <a:r>
              <a:rPr lang="en-US" altLang="ko-KR" sz="1600" dirty="0">
                <a:cs typeface="Mangal" pitchFamily="18" charset="0"/>
              </a:rPr>
              <a:t>, </a:t>
            </a:r>
            <a:r>
              <a:rPr lang="ko-KR" altLang="en-US" sz="1600" dirty="0">
                <a:cs typeface="Mangal" pitchFamily="18" charset="0"/>
              </a:rPr>
              <a:t>또는 多</a:t>
            </a:r>
            <a:r>
              <a:rPr lang="en-US" altLang="ko-KR" sz="1600" dirty="0">
                <a:cs typeface="Mangal" pitchFamily="18" charset="0"/>
              </a:rPr>
              <a:t>:</a:t>
            </a:r>
            <a:r>
              <a:rPr lang="ko-KR" altLang="en-US" sz="1600" dirty="0">
                <a:cs typeface="Mangal" pitchFamily="18" charset="0"/>
              </a:rPr>
              <a:t>多의 관계</a:t>
            </a:r>
          </a:p>
          <a:p>
            <a:pPr lvl="2">
              <a:lnSpc>
                <a:spcPct val="150000"/>
              </a:lnSpc>
              <a:buClr>
                <a:srgbClr val="3366CC"/>
              </a:buClr>
            </a:pPr>
            <a:r>
              <a:rPr lang="en-US" altLang="ko-KR" sz="1600" dirty="0" smtClean="0">
                <a:cs typeface="Mangal" pitchFamily="18" charset="0"/>
              </a:rPr>
              <a:t>- </a:t>
            </a:r>
            <a:r>
              <a:rPr lang="ko-KR" altLang="en-US" sz="1600" dirty="0">
                <a:cs typeface="Mangal" pitchFamily="18" charset="0"/>
              </a:rPr>
              <a:t>트리</a:t>
            </a:r>
            <a:r>
              <a:rPr lang="en-US" altLang="ko-KR" sz="1600" dirty="0">
                <a:cs typeface="Mangal" pitchFamily="18" charset="0"/>
              </a:rPr>
              <a:t>, </a:t>
            </a:r>
            <a:r>
              <a:rPr lang="ko-KR" altLang="en-US" sz="1600" dirty="0">
                <a:cs typeface="Mangal" pitchFamily="18" charset="0"/>
              </a:rPr>
              <a:t>그래프 등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600" dirty="0" smtClean="0">
                <a:cs typeface="Mangal" pitchFamily="18" charset="0"/>
              </a:rPr>
              <a:t>파일구조</a:t>
            </a:r>
            <a:endParaRPr lang="ko-KR" altLang="en-US" sz="1600" dirty="0">
              <a:cs typeface="Mangal" pitchFamily="18" charset="0"/>
            </a:endParaRPr>
          </a:p>
          <a:p>
            <a:pPr lvl="2">
              <a:lnSpc>
                <a:spcPct val="150000"/>
              </a:lnSpc>
              <a:buClr>
                <a:srgbClr val="3366CC"/>
              </a:buClr>
            </a:pPr>
            <a:r>
              <a:rPr lang="en-US" altLang="ko-KR" sz="1600" dirty="0" smtClean="0">
                <a:cs typeface="Mangal" pitchFamily="18" charset="0"/>
              </a:rPr>
              <a:t>- </a:t>
            </a:r>
            <a:r>
              <a:rPr lang="ko-KR" altLang="en-US" sz="1600" dirty="0">
                <a:cs typeface="Mangal" pitchFamily="18" charset="0"/>
              </a:rPr>
              <a:t>레코드의 집합인 파일에 대한 구조</a:t>
            </a:r>
          </a:p>
          <a:p>
            <a:pPr lvl="2">
              <a:lnSpc>
                <a:spcPct val="150000"/>
              </a:lnSpc>
              <a:buClr>
                <a:srgbClr val="3366CC"/>
              </a:buClr>
            </a:pPr>
            <a:r>
              <a:rPr lang="en-US" altLang="ko-KR" sz="1600" dirty="0" smtClean="0">
                <a:cs typeface="Mangal" pitchFamily="18" charset="0"/>
              </a:rPr>
              <a:t>- </a:t>
            </a:r>
            <a:r>
              <a:rPr lang="ko-KR" altLang="en-US" sz="1600" dirty="0">
                <a:cs typeface="Mangal" pitchFamily="18" charset="0"/>
              </a:rPr>
              <a:t>순차파일</a:t>
            </a:r>
            <a:r>
              <a:rPr lang="en-US" altLang="ko-KR" sz="1600" dirty="0">
                <a:cs typeface="Mangal" pitchFamily="18" charset="0"/>
              </a:rPr>
              <a:t>, </a:t>
            </a:r>
            <a:r>
              <a:rPr lang="ko-KR" altLang="en-US" sz="1600" dirty="0">
                <a:cs typeface="Mangal" pitchFamily="18" charset="0"/>
              </a:rPr>
              <a:t>색인파일</a:t>
            </a:r>
            <a:r>
              <a:rPr lang="en-US" altLang="ko-KR" sz="1600" dirty="0">
                <a:cs typeface="Mangal" pitchFamily="18" charset="0"/>
              </a:rPr>
              <a:t>, </a:t>
            </a:r>
            <a:r>
              <a:rPr lang="ko-KR" altLang="en-US" sz="1600" dirty="0">
                <a:cs typeface="Mangal" pitchFamily="18" charset="0"/>
              </a:rPr>
              <a:t>직접파일 등</a:t>
            </a:r>
            <a:endParaRPr lang="en-US" altLang="ko-KR" sz="1600" dirty="0" smtClean="0">
              <a:cs typeface="Mangal" pitchFamily="18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E29E-824C-4158-9A08-019E078776C9}" type="datetime1">
              <a:rPr lang="ko-KR" altLang="en-US" smtClean="0"/>
              <a:pPr/>
              <a:t>2015-01-22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343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자료구조 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자료구조의 분류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F229-4F63-4F3C-AEE0-8C7AA2AF9C67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pic>
        <p:nvPicPr>
          <p:cNvPr id="3074" name="Picture 2" descr="C:\Users\Heeyeon Park\Desktop\개요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294" y="1412776"/>
            <a:ext cx="6200042" cy="47525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1123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자료구조 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자료구조의 분류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D4D2-F552-4FEC-A4AF-F1DB13310F91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pic>
        <p:nvPicPr>
          <p:cNvPr id="2050" name="Picture 2" descr="C:\Users\Heeyeon Park\Desktop\개요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61" y="1648247"/>
            <a:ext cx="8548186" cy="44016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4866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</a:t>
            </a:r>
            <a:r>
              <a:rPr lang="ko-KR" altLang="en-US" sz="2400" b="1" dirty="0">
                <a:latin typeface="+mn-ea"/>
                <a:ea typeface="+mn-ea"/>
              </a:rPr>
              <a:t>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j-ea"/>
                <a:ea typeface="+mj-ea"/>
              </a:rPr>
              <a:t>스택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(stack)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 smtClean="0">
                <a:cs typeface="Mangal" pitchFamily="18" charset="0"/>
              </a:rPr>
              <a:t>접시를 </a:t>
            </a:r>
            <a:r>
              <a:rPr lang="ko-KR" altLang="en-US" dirty="0">
                <a:cs typeface="Mangal" pitchFamily="18" charset="0"/>
              </a:rPr>
              <a:t>쌓듯이 자료를 차곡차곡 쌓아 올린 형태의 자료구조</a:t>
            </a: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 err="1" smtClean="0">
                <a:cs typeface="Mangal" pitchFamily="18" charset="0"/>
              </a:rPr>
              <a:t>스택에</a:t>
            </a:r>
            <a:r>
              <a:rPr lang="ko-KR" altLang="en-US" dirty="0" smtClean="0">
                <a:cs typeface="Mangal" pitchFamily="18" charset="0"/>
              </a:rPr>
              <a:t> </a:t>
            </a:r>
            <a:r>
              <a:rPr lang="ko-KR" altLang="en-US" dirty="0">
                <a:cs typeface="Mangal" pitchFamily="18" charset="0"/>
              </a:rPr>
              <a:t>저장된 원소는 </a:t>
            </a:r>
            <a:r>
              <a:rPr lang="en-US" altLang="ko-KR" dirty="0">
                <a:cs typeface="Mangal" pitchFamily="18" charset="0"/>
              </a:rPr>
              <a:t>top</a:t>
            </a:r>
            <a:r>
              <a:rPr lang="ko-KR" altLang="en-US" dirty="0">
                <a:cs typeface="Mangal" pitchFamily="18" charset="0"/>
              </a:rPr>
              <a:t>으로 정한 곳에서만 접근 가능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en-US" altLang="ko-KR" sz="1600" dirty="0" smtClean="0">
                <a:cs typeface="Mangal" pitchFamily="18" charset="0"/>
              </a:rPr>
              <a:t>top</a:t>
            </a:r>
            <a:r>
              <a:rPr lang="ko-KR" altLang="en-US" sz="1600" dirty="0">
                <a:cs typeface="Mangal" pitchFamily="18" charset="0"/>
              </a:rPr>
              <a:t>의 위치에서만 원소를 삽입하므로 먼저 삽입한 원소는 밑에 </a:t>
            </a:r>
            <a:r>
              <a:rPr lang="ko-KR" altLang="en-US" sz="1600" dirty="0" smtClean="0">
                <a:cs typeface="Mangal" pitchFamily="18" charset="0"/>
              </a:rPr>
              <a:t>쌓이고</a:t>
            </a:r>
            <a:r>
              <a:rPr lang="en-US" altLang="ko-KR" sz="1600" smtClean="0">
                <a:cs typeface="Mangal" pitchFamily="18" charset="0"/>
              </a:rPr>
              <a:t>, </a:t>
            </a:r>
            <a:r>
              <a:rPr lang="ko-KR" altLang="en-US" sz="1600" smtClean="0">
                <a:cs typeface="Mangal" pitchFamily="18" charset="0"/>
              </a:rPr>
              <a:t>나중에 </a:t>
            </a:r>
            <a:r>
              <a:rPr lang="ko-KR" altLang="en-US" sz="1600" dirty="0">
                <a:cs typeface="Mangal" pitchFamily="18" charset="0"/>
              </a:rPr>
              <a:t>삽입한 원소는 위에 </a:t>
            </a:r>
            <a:r>
              <a:rPr lang="ko-KR" altLang="en-US" sz="1600" dirty="0" smtClean="0">
                <a:cs typeface="Mangal" pitchFamily="18" charset="0"/>
              </a:rPr>
              <a:t>쌓</a:t>
            </a:r>
            <a:r>
              <a:rPr lang="ko-KR" altLang="en-US" sz="1600" dirty="0">
                <a:cs typeface="Mangal" pitchFamily="18" charset="0"/>
              </a:rPr>
              <a:t>임</a:t>
            </a:r>
            <a:endParaRPr lang="en-US" altLang="ko-KR" sz="1600" dirty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600" dirty="0" smtClean="0">
                <a:cs typeface="Mangal" pitchFamily="18" charset="0"/>
              </a:rPr>
              <a:t>마지막에 </a:t>
            </a:r>
            <a:r>
              <a:rPr lang="ko-KR" altLang="en-US" sz="1600" dirty="0">
                <a:cs typeface="Mangal" pitchFamily="18" charset="0"/>
              </a:rPr>
              <a:t>삽입</a:t>
            </a:r>
            <a:r>
              <a:rPr lang="en-US" altLang="ko-KR" sz="1600" dirty="0">
                <a:cs typeface="Mangal" pitchFamily="18" charset="0"/>
              </a:rPr>
              <a:t>(</a:t>
            </a:r>
            <a:r>
              <a:rPr lang="en-US" altLang="ko-KR" sz="1600" dirty="0">
                <a:solidFill>
                  <a:srgbClr val="3366CC"/>
                </a:solidFill>
                <a:cs typeface="Mangal" pitchFamily="18" charset="0"/>
              </a:rPr>
              <a:t>L</a:t>
            </a:r>
            <a:r>
              <a:rPr lang="en-US" altLang="ko-KR" sz="1600" dirty="0">
                <a:cs typeface="Mangal" pitchFamily="18" charset="0"/>
              </a:rPr>
              <a:t>ast-</a:t>
            </a:r>
            <a:r>
              <a:rPr lang="en-US" altLang="ko-KR" sz="1600" dirty="0">
                <a:solidFill>
                  <a:srgbClr val="3366CC"/>
                </a:solidFill>
                <a:cs typeface="Mangal" pitchFamily="18" charset="0"/>
              </a:rPr>
              <a:t>I</a:t>
            </a:r>
            <a:r>
              <a:rPr lang="en-US" altLang="ko-KR" sz="1600" dirty="0">
                <a:cs typeface="Mangal" pitchFamily="18" charset="0"/>
              </a:rPr>
              <a:t>n)</a:t>
            </a:r>
            <a:r>
              <a:rPr lang="ko-KR" altLang="en-US" sz="1600" dirty="0">
                <a:cs typeface="Mangal" pitchFamily="18" charset="0"/>
              </a:rPr>
              <a:t>한 원소는 맨 위에 쌓여 있다가 가장 먼저 </a:t>
            </a:r>
            <a:r>
              <a:rPr lang="ko-KR" altLang="en-US" sz="1600" dirty="0" smtClean="0">
                <a:cs typeface="Mangal" pitchFamily="18" charset="0"/>
              </a:rPr>
              <a:t>삭제</a:t>
            </a:r>
            <a:r>
              <a:rPr lang="en-US" altLang="ko-KR" sz="1600" dirty="0" smtClean="0">
                <a:cs typeface="Mangal" pitchFamily="18" charset="0"/>
              </a:rPr>
              <a:t>(</a:t>
            </a:r>
            <a:r>
              <a:rPr lang="en-US" altLang="ko-KR" sz="1600" dirty="0">
                <a:solidFill>
                  <a:srgbClr val="3366CC"/>
                </a:solidFill>
                <a:cs typeface="Mangal" pitchFamily="18" charset="0"/>
              </a:rPr>
              <a:t>F</a:t>
            </a:r>
            <a:r>
              <a:rPr lang="en-US" altLang="ko-KR" sz="1600" dirty="0">
                <a:cs typeface="Mangal" pitchFamily="18" charset="0"/>
              </a:rPr>
              <a:t>irst-</a:t>
            </a:r>
            <a:r>
              <a:rPr lang="en-US" altLang="ko-KR" sz="1600" dirty="0">
                <a:solidFill>
                  <a:srgbClr val="3366CC"/>
                </a:solidFill>
                <a:cs typeface="Mangal" pitchFamily="18" charset="0"/>
              </a:rPr>
              <a:t>O</a:t>
            </a:r>
            <a:r>
              <a:rPr lang="en-US" altLang="ko-KR" sz="1600" dirty="0">
                <a:cs typeface="Mangal" pitchFamily="18" charset="0"/>
              </a:rPr>
              <a:t>ut</a:t>
            </a:r>
            <a:r>
              <a:rPr lang="en-US" altLang="ko-KR" sz="1600" dirty="0" smtClean="0">
                <a:cs typeface="Mangal" pitchFamily="18" charset="0"/>
              </a:rPr>
              <a:t>)</a:t>
            </a:r>
            <a:r>
              <a:rPr lang="ko-KR" altLang="en-US" sz="1600" dirty="0">
                <a:cs typeface="Mangal" pitchFamily="18" charset="0"/>
              </a:rPr>
              <a:t>됨</a:t>
            </a:r>
            <a:r>
              <a:rPr lang="en-US" altLang="ko-KR" sz="1600" dirty="0" smtClean="0">
                <a:cs typeface="Mangal" pitchFamily="18" charset="0"/>
              </a:rPr>
              <a:t> </a:t>
            </a:r>
            <a:r>
              <a:rPr lang="en-US" altLang="ko-KR" sz="1600" dirty="0">
                <a:cs typeface="Mangal" pitchFamily="18" charset="0"/>
              </a:rPr>
              <a:t>☞ </a:t>
            </a:r>
            <a:r>
              <a:rPr lang="ko-KR" altLang="en-US" sz="1600" dirty="0" err="1">
                <a:cs typeface="Mangal" pitchFamily="18" charset="0"/>
              </a:rPr>
              <a:t>후입선출</a:t>
            </a:r>
            <a:r>
              <a:rPr lang="ko-KR" altLang="en-US" sz="1600" dirty="0">
                <a:cs typeface="Mangal" pitchFamily="18" charset="0"/>
              </a:rPr>
              <a:t> 구조 </a:t>
            </a:r>
            <a:r>
              <a:rPr lang="en-US" altLang="ko-KR" sz="1600" dirty="0">
                <a:cs typeface="Mangal" pitchFamily="18" charset="0"/>
              </a:rPr>
              <a:t>(</a:t>
            </a:r>
            <a:r>
              <a:rPr lang="en-US" altLang="ko-KR" sz="1600" dirty="0">
                <a:solidFill>
                  <a:srgbClr val="3366CC"/>
                </a:solidFill>
                <a:cs typeface="Mangal" pitchFamily="18" charset="0"/>
              </a:rPr>
              <a:t>LIFO</a:t>
            </a:r>
            <a:r>
              <a:rPr lang="en-US" altLang="ko-KR" sz="1600" dirty="0">
                <a:cs typeface="Mangal" pitchFamily="18" charset="0"/>
              </a:rPr>
              <a:t>, Last-In-First-Out)</a:t>
            </a:r>
            <a:endParaRPr lang="en-US" altLang="ko-KR" sz="1600" dirty="0" smtClean="0">
              <a:cs typeface="Mangal" pitchFamily="18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84C3-E0C7-44B9-BF0D-51A03BE57048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89040"/>
            <a:ext cx="207485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09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</a:t>
            </a:r>
            <a:r>
              <a:rPr lang="ko-KR" altLang="en-US" sz="2400" b="1" dirty="0">
                <a:latin typeface="+mn-ea"/>
                <a:ea typeface="+mn-ea"/>
              </a:rPr>
              <a:t>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j-ea"/>
                <a:ea typeface="+mj-ea"/>
              </a:rPr>
              <a:t>스택의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연산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 err="1">
                <a:cs typeface="Mangal" pitchFamily="18" charset="0"/>
              </a:rPr>
              <a:t>스택에서의</a:t>
            </a:r>
            <a:r>
              <a:rPr lang="ko-KR" altLang="en-US" dirty="0">
                <a:cs typeface="Mangal" pitchFamily="18" charset="0"/>
              </a:rPr>
              <a:t> 삽입 연산 </a:t>
            </a:r>
            <a:r>
              <a:rPr lang="en-US" altLang="ko-KR" dirty="0">
                <a:cs typeface="Mangal" pitchFamily="18" charset="0"/>
              </a:rPr>
              <a:t>: </a:t>
            </a:r>
            <a:r>
              <a:rPr lang="en-US" altLang="ko-KR" dirty="0">
                <a:solidFill>
                  <a:srgbClr val="3366CC"/>
                </a:solidFill>
                <a:cs typeface="Mangal" pitchFamily="18" charset="0"/>
              </a:rPr>
              <a:t>push</a:t>
            </a: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 err="1" smtClean="0">
                <a:cs typeface="Mangal" pitchFamily="18" charset="0"/>
              </a:rPr>
              <a:t>스택에서의</a:t>
            </a:r>
            <a:r>
              <a:rPr lang="ko-KR" altLang="en-US" dirty="0" smtClean="0">
                <a:cs typeface="Mangal" pitchFamily="18" charset="0"/>
              </a:rPr>
              <a:t> </a:t>
            </a:r>
            <a:r>
              <a:rPr lang="ko-KR" altLang="en-US" dirty="0">
                <a:cs typeface="Mangal" pitchFamily="18" charset="0"/>
              </a:rPr>
              <a:t>삭제 연산 </a:t>
            </a:r>
            <a:r>
              <a:rPr lang="en-US" altLang="ko-KR" dirty="0">
                <a:cs typeface="Mangal" pitchFamily="18" charset="0"/>
              </a:rPr>
              <a:t>: </a:t>
            </a:r>
            <a:r>
              <a:rPr lang="en-US" altLang="ko-KR" dirty="0" smtClean="0">
                <a:solidFill>
                  <a:srgbClr val="3366CC"/>
                </a:solidFill>
                <a:cs typeface="Mangal" pitchFamily="18" charset="0"/>
              </a:rPr>
              <a:t>pop</a:t>
            </a:r>
            <a:endParaRPr lang="en-US" altLang="ko-KR" sz="1600" dirty="0">
              <a:solidFill>
                <a:srgbClr val="3366CC"/>
              </a:solidFill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 err="1">
                <a:cs typeface="Mangal" pitchFamily="18" charset="0"/>
              </a:rPr>
              <a:t>스택에서의</a:t>
            </a:r>
            <a:r>
              <a:rPr lang="ko-KR" altLang="en-US" dirty="0">
                <a:cs typeface="Mangal" pitchFamily="18" charset="0"/>
              </a:rPr>
              <a:t> 원소 삽입</a:t>
            </a:r>
            <a:r>
              <a:rPr lang="en-US" altLang="ko-KR" dirty="0">
                <a:cs typeface="Mangal" pitchFamily="18" charset="0"/>
              </a:rPr>
              <a:t>/</a:t>
            </a:r>
            <a:r>
              <a:rPr lang="ko-KR" altLang="en-US" dirty="0">
                <a:cs typeface="Mangal" pitchFamily="18" charset="0"/>
              </a:rPr>
              <a:t>삭제 </a:t>
            </a:r>
            <a:r>
              <a:rPr lang="ko-KR" altLang="en-US" dirty="0" smtClean="0">
                <a:cs typeface="Mangal" pitchFamily="18" charset="0"/>
              </a:rPr>
              <a:t>과정</a:t>
            </a:r>
            <a:endParaRPr lang="ko-KR" altLang="en-US" dirty="0">
              <a:cs typeface="Mangal" pitchFamily="18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C6E3-E366-4178-BBC1-9236D3A8D5BD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3018438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ko-KR" altLang="en-US" sz="1600" dirty="0" smtClean="0"/>
              <a:t>공백 </a:t>
            </a:r>
            <a:r>
              <a:rPr lang="ko-KR" altLang="en-US" sz="1600" dirty="0" err="1"/>
              <a:t>스택에</a:t>
            </a:r>
            <a:r>
              <a:rPr lang="ko-KR" altLang="en-US" sz="1600" dirty="0"/>
              <a:t> 원소 </a:t>
            </a:r>
            <a:r>
              <a:rPr lang="en-US" altLang="ko-KR" sz="1600" dirty="0"/>
              <a:t>A, B, C</a:t>
            </a:r>
            <a:r>
              <a:rPr lang="ko-KR" altLang="en-US" sz="1600" dirty="0"/>
              <a:t>를 순서대로 삽입하고 한번 삭제하는 동안의 </a:t>
            </a:r>
            <a:r>
              <a:rPr lang="ko-KR" altLang="en-US" sz="1600" dirty="0" err="1"/>
              <a:t>스택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변화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  <p:pic>
        <p:nvPicPr>
          <p:cNvPr id="5122" name="Picture 2" descr="C:\Users\Heeyeon Park\Desktop\스택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58480"/>
            <a:ext cx="7038976" cy="2590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258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자료구</a:t>
            </a:r>
            <a:r>
              <a:rPr lang="ko-KR" altLang="en-US" sz="2400" b="1" dirty="0">
                <a:latin typeface="+mn-ea"/>
                <a:ea typeface="+mn-ea"/>
              </a:rPr>
              <a:t>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큐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(queue)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 err="1">
                <a:cs typeface="Mangal" pitchFamily="18" charset="0"/>
              </a:rPr>
              <a:t>스택과</a:t>
            </a:r>
            <a:r>
              <a:rPr lang="ko-KR" altLang="en-US" dirty="0">
                <a:cs typeface="Mangal" pitchFamily="18" charset="0"/>
              </a:rPr>
              <a:t> 마찬가지로 삽입과 삭제의 위치가 제한된 유한 순서 리스트</a:t>
            </a: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 smtClean="0">
                <a:cs typeface="Mangal" pitchFamily="18" charset="0"/>
              </a:rPr>
              <a:t>큐의 </a:t>
            </a:r>
            <a:r>
              <a:rPr lang="ko-KR" altLang="en-US" dirty="0">
                <a:cs typeface="Mangal" pitchFamily="18" charset="0"/>
              </a:rPr>
              <a:t>뒤에서는 삽입만 하고</a:t>
            </a:r>
            <a:r>
              <a:rPr lang="en-US" altLang="ko-KR" dirty="0">
                <a:cs typeface="Mangal" pitchFamily="18" charset="0"/>
              </a:rPr>
              <a:t>, </a:t>
            </a:r>
            <a:r>
              <a:rPr lang="ko-KR" altLang="en-US" dirty="0">
                <a:cs typeface="Mangal" pitchFamily="18" charset="0"/>
              </a:rPr>
              <a:t>앞에서는 삭제만 할 수 있는 구조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600" dirty="0" smtClean="0">
                <a:cs typeface="Mangal" pitchFamily="18" charset="0"/>
              </a:rPr>
              <a:t>삽입한 </a:t>
            </a:r>
            <a:r>
              <a:rPr lang="ko-KR" altLang="en-US" sz="1600" dirty="0">
                <a:cs typeface="Mangal" pitchFamily="18" charset="0"/>
              </a:rPr>
              <a:t>순서대로 원소가 나열되어 가장 먼저 삽입</a:t>
            </a:r>
            <a:r>
              <a:rPr lang="en-US" altLang="ko-KR" sz="1600" dirty="0">
                <a:cs typeface="Mangal" pitchFamily="18" charset="0"/>
              </a:rPr>
              <a:t>(</a:t>
            </a:r>
            <a:r>
              <a:rPr lang="en-US" altLang="ko-KR" sz="1600" dirty="0">
                <a:solidFill>
                  <a:srgbClr val="3366CC"/>
                </a:solidFill>
                <a:cs typeface="Mangal" pitchFamily="18" charset="0"/>
              </a:rPr>
              <a:t>F</a:t>
            </a:r>
            <a:r>
              <a:rPr lang="en-US" altLang="ko-KR" sz="1600" dirty="0">
                <a:cs typeface="Mangal" pitchFamily="18" charset="0"/>
              </a:rPr>
              <a:t>irst-</a:t>
            </a:r>
            <a:r>
              <a:rPr lang="en-US" altLang="ko-KR" sz="1600" dirty="0">
                <a:solidFill>
                  <a:srgbClr val="3366CC"/>
                </a:solidFill>
                <a:cs typeface="Mangal" pitchFamily="18" charset="0"/>
              </a:rPr>
              <a:t>I</a:t>
            </a:r>
            <a:r>
              <a:rPr lang="en-US" altLang="ko-KR" sz="1600" dirty="0">
                <a:cs typeface="Mangal" pitchFamily="18" charset="0"/>
              </a:rPr>
              <a:t>n)</a:t>
            </a:r>
            <a:r>
              <a:rPr lang="ko-KR" altLang="en-US" sz="1600" dirty="0">
                <a:cs typeface="Mangal" pitchFamily="18" charset="0"/>
              </a:rPr>
              <a:t>한 원소는 </a:t>
            </a:r>
            <a:r>
              <a:rPr lang="ko-KR" altLang="en-US" sz="1600" dirty="0" err="1" smtClean="0">
                <a:cs typeface="Mangal" pitchFamily="18" charset="0"/>
              </a:rPr>
              <a:t>맨앞에</a:t>
            </a:r>
            <a:r>
              <a:rPr lang="ko-KR" altLang="en-US" sz="1600" dirty="0" smtClean="0">
                <a:cs typeface="Mangal" pitchFamily="18" charset="0"/>
              </a:rPr>
              <a:t> </a:t>
            </a:r>
            <a:r>
              <a:rPr lang="ko-KR" altLang="en-US" sz="1600" dirty="0">
                <a:cs typeface="Mangal" pitchFamily="18" charset="0"/>
              </a:rPr>
              <a:t>있다가 가장 먼저 삭제</a:t>
            </a:r>
            <a:r>
              <a:rPr lang="en-US" altLang="ko-KR" sz="1600" dirty="0">
                <a:cs typeface="Mangal" pitchFamily="18" charset="0"/>
              </a:rPr>
              <a:t>(</a:t>
            </a:r>
            <a:r>
              <a:rPr lang="en-US" altLang="ko-KR" sz="1600" dirty="0" smtClean="0">
                <a:solidFill>
                  <a:srgbClr val="3366CC"/>
                </a:solidFill>
                <a:cs typeface="Mangal" pitchFamily="18" charset="0"/>
              </a:rPr>
              <a:t>F</a:t>
            </a:r>
            <a:r>
              <a:rPr lang="en-US" altLang="ko-KR" sz="1600" dirty="0" smtClean="0">
                <a:cs typeface="Mangal" pitchFamily="18" charset="0"/>
              </a:rPr>
              <a:t>irst-</a:t>
            </a:r>
            <a:r>
              <a:rPr lang="en-US" altLang="ko-KR" sz="1600" dirty="0" smtClean="0">
                <a:solidFill>
                  <a:srgbClr val="3366CC"/>
                </a:solidFill>
                <a:cs typeface="Mangal" pitchFamily="18" charset="0"/>
              </a:rPr>
              <a:t>O</a:t>
            </a:r>
            <a:r>
              <a:rPr lang="en-US" altLang="ko-KR" sz="1600" dirty="0" smtClean="0">
                <a:cs typeface="Mangal" pitchFamily="18" charset="0"/>
              </a:rPr>
              <a:t>ut)</a:t>
            </a:r>
            <a:r>
              <a:rPr lang="ko-KR" altLang="en-US" sz="1600" dirty="0" smtClean="0">
                <a:cs typeface="Mangal" pitchFamily="18" charset="0"/>
              </a:rPr>
              <a:t>됨 </a:t>
            </a:r>
            <a:endParaRPr lang="en-US" altLang="ko-KR" sz="1600" dirty="0" smtClean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en-US" altLang="ko-KR" sz="1600" dirty="0" smtClean="0">
                <a:cs typeface="Mangal" pitchFamily="18" charset="0"/>
              </a:rPr>
              <a:t>☞ </a:t>
            </a:r>
            <a:r>
              <a:rPr lang="ko-KR" altLang="en-US" sz="1600" dirty="0">
                <a:cs typeface="Mangal" pitchFamily="18" charset="0"/>
              </a:rPr>
              <a:t>선입선출 구조 </a:t>
            </a:r>
            <a:r>
              <a:rPr lang="en-US" altLang="ko-KR" sz="1600" dirty="0">
                <a:cs typeface="Mangal" pitchFamily="18" charset="0"/>
              </a:rPr>
              <a:t>(</a:t>
            </a:r>
            <a:r>
              <a:rPr lang="en-US" altLang="ko-KR" sz="1600" dirty="0">
                <a:solidFill>
                  <a:srgbClr val="3366CC"/>
                </a:solidFill>
                <a:cs typeface="Mangal" pitchFamily="18" charset="0"/>
              </a:rPr>
              <a:t>FIFO</a:t>
            </a:r>
            <a:r>
              <a:rPr lang="en-US" altLang="ko-KR" sz="1600" dirty="0">
                <a:cs typeface="Mangal" pitchFamily="18" charset="0"/>
              </a:rPr>
              <a:t>, First-In-First-Out)</a:t>
            </a:r>
            <a:endParaRPr lang="en-US" altLang="ko-KR" sz="1600" dirty="0" smtClean="0">
              <a:cs typeface="Mangal" pitchFamily="18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DA3-534D-40EE-A668-C167E499E26A}" type="datetime1">
              <a:rPr lang="ko-KR" altLang="en-US" smtClean="0"/>
              <a:pPr/>
              <a:t>2015-01-22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6" y="3897353"/>
            <a:ext cx="7880294" cy="1907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1983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8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6796</TotalTime>
  <Words>1689</Words>
  <Application>Microsoft Office PowerPoint</Application>
  <PresentationFormat>화면 슬라이드 쇼(4:3)</PresentationFormat>
  <Paragraphs>348</Paragraphs>
  <Slides>36</Slides>
  <Notes>35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자료구조</vt:lpstr>
      <vt:lpstr>슬라이드 2</vt:lpstr>
      <vt:lpstr>자료구조 개요</vt:lpstr>
      <vt:lpstr>자료구조 개요</vt:lpstr>
      <vt:lpstr>자료구조 개요</vt:lpstr>
      <vt:lpstr>자료구조 개요</vt:lpstr>
      <vt:lpstr>자료구조</vt:lpstr>
      <vt:lpstr>자료구조</vt:lpstr>
      <vt:lpstr>자료구조</vt:lpstr>
      <vt:lpstr>자료구조</vt:lpstr>
      <vt:lpstr>자료구조</vt:lpstr>
      <vt:lpstr>자료구조</vt:lpstr>
      <vt:lpstr>자료구조</vt:lpstr>
      <vt:lpstr>자료구조</vt:lpstr>
      <vt:lpstr>자료구조</vt:lpstr>
      <vt:lpstr>자료구조</vt:lpstr>
      <vt:lpstr>자료구조 개요</vt:lpstr>
      <vt:lpstr>자료구조 개요</vt:lpstr>
      <vt:lpstr>자료구조 개요</vt:lpstr>
      <vt:lpstr>자료구조 개요</vt:lpstr>
      <vt:lpstr>자료구조 개요</vt:lpstr>
      <vt:lpstr>자료구조</vt:lpstr>
      <vt:lpstr>자료구조</vt:lpstr>
      <vt:lpstr>자료구조 개요</vt:lpstr>
      <vt:lpstr>자료구조 개요</vt:lpstr>
      <vt:lpstr>자료구조 개요</vt:lpstr>
      <vt:lpstr>자료구조 개요</vt:lpstr>
      <vt:lpstr>자료구조 개요</vt:lpstr>
      <vt:lpstr>자료구조</vt:lpstr>
      <vt:lpstr>자료구조</vt:lpstr>
      <vt:lpstr>자료구조</vt:lpstr>
      <vt:lpstr>자료구조</vt:lpstr>
      <vt:lpstr>자료구조</vt:lpstr>
      <vt:lpstr>자료구조</vt:lpstr>
      <vt:lpstr>자료구조</vt:lpstr>
      <vt:lpstr>슬라이드 36</vt:lpstr>
    </vt:vector>
  </TitlesOfParts>
  <Company>uhak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신규 목표 수립 방법 기획안</dc:title>
  <dc:creator>user</dc:creator>
  <cp:lastModifiedBy>Admin</cp:lastModifiedBy>
  <cp:revision>634</cp:revision>
  <cp:lastPrinted>2015-01-08T09:05:44Z</cp:lastPrinted>
  <dcterms:created xsi:type="dcterms:W3CDTF">2010-11-04T02:40:35Z</dcterms:created>
  <dcterms:modified xsi:type="dcterms:W3CDTF">2015-01-21T16:10:58Z</dcterms:modified>
</cp:coreProperties>
</file>