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321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7" autoAdjust="0"/>
    <p:restoredTop sz="66086" autoAdjust="0"/>
  </p:normalViewPr>
  <p:slideViewPr>
    <p:cSldViewPr>
      <p:cViewPr>
        <p:scale>
          <a:sx n="100" d="100"/>
          <a:sy n="100" d="100"/>
        </p:scale>
        <p:origin x="-786" y="1464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오버로딩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오버로딩은 같은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double add(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double add(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a+b+c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double add(double a, double b)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기능하고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이름만 같으면 사실 오버로딩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오버라이딩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상속과 관련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high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＂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＂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예전에는 컴퓨터가 주로 과학이나 군사적 목적으로 많이 사용되었습니다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컴퓨터를 이용해서 모의실험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예를 들면 목표물에 미사일을 명중시키기 위한 각도와 속력을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확인하기위한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실험 등을 하기 위해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현실 세계를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컴퓨터속에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 만드는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즉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가상세계를 구현하려고 노력하는 과정에서 객체지향이론이 시작되었습니다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1960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년에 최초의 객체지향언어인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Simula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 탄생 했지만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하드웨어의 성능이 떨어지던 시기였기 때문에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소프트웨어의 속도가 중요했기 때문에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객체지향언어들은 크게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주목받지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못했습니다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그러나 프로그램의 크기도 점점 커지고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잦은 변경이 요구되면서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언어와 같은 절차방식의 프로그래밍으로는 감당하기 어렵게 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이러한 어려움을 객체지향방식으로 극복하고자 노력했습니다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그래서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C++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이나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smalltalk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과 같은 새로운 객체지향언어들이 탄생하면서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점차 객체지향언어에 개발자들이 익숙해지기 시작했습니다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그러다가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1995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년에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Java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 인터넷과 함께 대중적으로 인기를 얻으면서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크게 확산되어 객체지향언어가 프로그래밍언어의 주류가 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컴퓨터가 발전함에 따라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점점더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많은 하드웨어가 소프트웨어화 되어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 속으로 들어오고 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하드웨어가 소프트웨어화 되어간다는 것은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하드웨어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즉 객체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사물을 분석해서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 속에 프로그램으로 구현한다는 것을 의미합니다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오디오를 소프트웨어적으로 구현한 것은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윈앰프이고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TV,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비디오는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곰플레이어와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같은 동영상 플레이어가 대표적인 예입니다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Java Virtual Machine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역시 컴퓨터라는 하드웨어를 소프트웨어로 구현한 것입니다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미국에서는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Computer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와 같은 의미로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Machine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이라는 단어를 사용하기 때문에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Virual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Machine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이라는 것은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Virtual Computer,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즉 가상컴퓨터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소프트웨어로 만든 컴퓨터라는 뜻입니다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요즘은 세컨드 라이프와 같이 실제 세계를 그대로 소프트웨어화 해서 구현해 놓은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프로그램들도 나와 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1AFC50-F739-4C94-B2F9-DDD953FB45AC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44624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BD4-4C52-4787-9520-4C2DE672B6CA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4185-FDB8-4E11-AB89-77E13FFA1346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36512" y="101823"/>
            <a:ext cx="8013576" cy="432048"/>
          </a:xfrm>
        </p:spPr>
        <p:txBody>
          <a:bodyPr anchor="ctr">
            <a:noAutofit/>
          </a:bodyPr>
          <a:lstStyle>
            <a:lvl1pPr marL="0" indent="0" algn="l">
              <a:buFont typeface="Wingdings" pitchFamily="2" charset="2"/>
              <a:buNone/>
              <a:defRPr sz="2000" b="0" spc="-150">
                <a:solidFill>
                  <a:schemeClr val="tx2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ED3B46-CC2E-454E-A08B-0529DCF7708B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FE-24B4-4C6D-A9B9-30630496C7AF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7AD7-EDAA-4F5C-A9F8-B0468DEB6D75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AEB0-C529-4C86-BE1F-765CEEE9A0E9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BA8-984D-404B-B2EF-CEFA9B4253AF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FC0-32E4-4FCF-A58B-7C1D0D44B6E0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53D-ABD2-4BFB-A3EE-E25B28B5A5FC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0398-C57A-4718-A376-7F80279DDF5B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75A4-E80C-4F3D-9D82-963D4CC04C07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730425"/>
            <a:ext cx="8388424" cy="1470025"/>
          </a:xfrm>
        </p:spPr>
        <p:txBody>
          <a:bodyPr>
            <a:no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객체지향 프로그래밍</a:t>
            </a:r>
            <a:r>
              <a:rPr lang="en-US" altLang="ko-KR" sz="36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36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3200" spc="-300" dirty="0" smtClean="0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 Object Oriented Programming ) </a:t>
            </a:r>
            <a:endParaRPr lang="ko-KR" altLang="en-US" sz="3200" spc="-300" dirty="0">
              <a:solidFill>
                <a:schemeClr val="bg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 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03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3D54-D11E-4C53-BADC-A2438B6DA5C5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-396472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-324464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-252456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-180448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-10844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각형 8"/>
          <p:cNvSpPr/>
          <p:nvPr/>
        </p:nvSpPr>
        <p:spPr>
          <a:xfrm>
            <a:off x="683568" y="4653136"/>
            <a:ext cx="576064" cy="1440160"/>
          </a:xfrm>
          <a:prstGeom prst="homePlat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상속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기존의 클래스를 재사용해서 새로운 클래스를 작성하는 </a:t>
            </a:r>
            <a:r>
              <a:rPr lang="ko-KR" altLang="en-US" sz="1200" dirty="0" smtClean="0">
                <a:cs typeface="Mangal" pitchFamily="18" charset="0"/>
              </a:rPr>
              <a:t>것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하위 </a:t>
            </a:r>
            <a:r>
              <a:rPr lang="ko-KR" altLang="en-US" sz="1200" dirty="0">
                <a:cs typeface="Mangal" pitchFamily="18" charset="0"/>
              </a:rPr>
              <a:t>계층의 클래스는 상위 계층의 모든 요소를 상속 받음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하위 클래스는 추가적으로 필요한 자기 자신만의 속성을 추가하여 정의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상속의 </a:t>
            </a:r>
            <a:r>
              <a:rPr lang="ko-KR" altLang="en-US" sz="1200" dirty="0">
                <a:cs typeface="Mangal" pitchFamily="18" charset="0"/>
              </a:rPr>
              <a:t>개념을 이용하여 소프트웨어의 재사용</a:t>
            </a:r>
            <a:r>
              <a:rPr lang="en-US" altLang="ko-KR" sz="1200" dirty="0">
                <a:cs typeface="Mangal" pitchFamily="18" charset="0"/>
              </a:rPr>
              <a:t>(reusing)</a:t>
            </a:r>
            <a:r>
              <a:rPr lang="ko-KR" altLang="en-US" sz="1200" dirty="0">
                <a:cs typeface="Mangal" pitchFamily="18" charset="0"/>
              </a:rPr>
              <a:t>을 </a:t>
            </a:r>
            <a:r>
              <a:rPr lang="ko-KR" altLang="en-US" sz="1200" dirty="0" smtClean="0">
                <a:cs typeface="Mangal" pitchFamily="18" charset="0"/>
              </a:rPr>
              <a:t>지원</a:t>
            </a:r>
            <a:endParaRPr lang="en-US" altLang="ko-KR" sz="1200" dirty="0" smtClean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06198"/>
              </p:ext>
            </p:extLst>
          </p:nvPr>
        </p:nvGraphicFramePr>
        <p:xfrm>
          <a:off x="691580" y="3573016"/>
          <a:ext cx="7768852" cy="247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426"/>
                <a:gridCol w="3884426"/>
              </a:tblGrid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오버로딩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오버라이딩</a:t>
                      </a:r>
                      <a:endParaRPr lang="ko-KR" altLang="en-US" sz="1200" dirty="0"/>
                    </a:p>
                  </a:txBody>
                  <a:tcPr/>
                </a:tc>
              </a:tr>
              <a:tr h="1573889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100" dirty="0" smtClean="0"/>
                        <a:t>&lt; </a:t>
                      </a:r>
                      <a:r>
                        <a:rPr lang="ko-KR" altLang="en-US" sz="1100" dirty="0" smtClean="0"/>
                        <a:t>기존에 없는 </a:t>
                      </a:r>
                      <a:r>
                        <a:rPr lang="ko-KR" altLang="en-US" sz="1100" dirty="0" err="1" smtClean="0"/>
                        <a:t>메소드를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정의하는것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&gt;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ko-KR" altLang="en-US" sz="1100" dirty="0" smtClean="0"/>
                        <a:t>오버로딩은 상속과 관련이 없고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한 클래스의 같은 이름으로 두 </a:t>
                      </a:r>
                      <a:r>
                        <a:rPr lang="ko-KR" altLang="en-US" sz="1100" dirty="0" err="1" smtClean="0"/>
                        <a:t>개이상</a:t>
                      </a:r>
                      <a:r>
                        <a:rPr lang="ko-KR" altLang="en-US" sz="1100" dirty="0" smtClean="0"/>
                        <a:t> 안의 내용만 다름</a:t>
                      </a:r>
                    </a:p>
                    <a:p>
                      <a:pPr lvl="1" algn="l" latinLnBrk="1"/>
                      <a:r>
                        <a:rPr lang="ko-KR" altLang="en-US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이름이 </a:t>
                      </a:r>
                      <a:r>
                        <a:rPr lang="ko-KR" altLang="en-US" sz="1100" dirty="0" err="1" smtClean="0"/>
                        <a:t>같아야함</a:t>
                      </a:r>
                      <a:endParaRPr lang="ko-KR" altLang="en-US" sz="1100" dirty="0" smtClean="0"/>
                    </a:p>
                    <a:p>
                      <a:pPr lvl="1" algn="l" latinLnBrk="1"/>
                      <a:r>
                        <a:rPr lang="ko-KR" altLang="en-US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매개변수의 개수 또는 타입이 </a:t>
                      </a:r>
                      <a:r>
                        <a:rPr lang="ko-KR" altLang="en-US" sz="1100" dirty="0" err="1" smtClean="0"/>
                        <a:t>달라야함</a:t>
                      </a:r>
                      <a:endParaRPr lang="en-US" altLang="ko-KR" sz="1100" dirty="0" smtClean="0"/>
                    </a:p>
                    <a:p>
                      <a:pPr lvl="1" algn="l" latinLnBrk="1"/>
                      <a:r>
                        <a:rPr lang="en-US" altLang="ko-KR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3. </a:t>
                      </a:r>
                      <a:r>
                        <a:rPr lang="ko-KR" altLang="en-US" sz="1100" dirty="0" smtClean="0"/>
                        <a:t>매개변수는 같고 </a:t>
                      </a:r>
                      <a:r>
                        <a:rPr lang="ko-KR" altLang="en-US" sz="1100" dirty="0" err="1" smtClean="0"/>
                        <a:t>리턴타입이</a:t>
                      </a:r>
                      <a:r>
                        <a:rPr lang="ko-KR" altLang="en-US" sz="1100" dirty="0" smtClean="0"/>
                        <a:t> 다른 경우는 오버로딩이 성립되지 않음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100" b="0" dirty="0" smtClean="0">
                          <a:effectLst/>
                          <a:latin typeface="+mn-ea"/>
                          <a:ea typeface="+mn-ea"/>
                        </a:rPr>
                        <a:t>&lt; </a:t>
                      </a:r>
                      <a:r>
                        <a:rPr lang="ko-KR" altLang="en-US" sz="1100" b="0" dirty="0" smtClean="0">
                          <a:effectLst/>
                          <a:latin typeface="+mn-ea"/>
                          <a:ea typeface="+mn-ea"/>
                        </a:rPr>
                        <a:t>상속받은 </a:t>
                      </a:r>
                      <a:r>
                        <a:rPr lang="ko-KR" altLang="en-US" sz="1100" b="0" dirty="0" err="1" smtClean="0"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100" b="0" dirty="0" smtClean="0">
                          <a:effectLst/>
                          <a:latin typeface="+mn-ea"/>
                          <a:ea typeface="+mn-ea"/>
                        </a:rPr>
                        <a:t> 내용을 </a:t>
                      </a:r>
                      <a:r>
                        <a:rPr lang="ko-KR" altLang="en-US" sz="1100" b="0" dirty="0" err="1" smtClean="0">
                          <a:effectLst/>
                          <a:latin typeface="+mn-ea"/>
                          <a:ea typeface="+mn-ea"/>
                        </a:rPr>
                        <a:t>변경하는것</a:t>
                      </a:r>
                      <a:r>
                        <a:rPr lang="ko-KR" altLang="en-US" sz="11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1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오버라이딩은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 상속과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관련이있음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부모 것을 물려받아서 자신에게 맞게 수정하는 것</a:t>
                      </a: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 이름이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같아야함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매개변수가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같아야함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리턴타입이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같아야함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2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상속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9" name="Rectangle 1026"/>
          <p:cNvSpPr>
            <a:spLocks noChangeArrowheads="1"/>
          </p:cNvSpPr>
          <p:nvPr/>
        </p:nvSpPr>
        <p:spPr bwMode="auto">
          <a:xfrm>
            <a:off x="2209800" y="1535113"/>
            <a:ext cx="1371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30" name="Line 1027"/>
          <p:cNvSpPr>
            <a:spLocks noChangeShapeType="1"/>
          </p:cNvSpPr>
          <p:nvPr/>
        </p:nvSpPr>
        <p:spPr bwMode="auto">
          <a:xfrm>
            <a:off x="2209800" y="1839913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1028"/>
          <p:cNvSpPr>
            <a:spLocks noChangeShapeType="1"/>
          </p:cNvSpPr>
          <p:nvPr/>
        </p:nvSpPr>
        <p:spPr bwMode="auto">
          <a:xfrm>
            <a:off x="2209800" y="2906713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2" name="Text Box 1029"/>
          <p:cNvSpPr txBox="1">
            <a:spLocks noChangeArrowheads="1"/>
          </p:cNvSpPr>
          <p:nvPr/>
        </p:nvSpPr>
        <p:spPr bwMode="auto">
          <a:xfrm>
            <a:off x="2333680" y="1546225"/>
            <a:ext cx="11047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  <a:r>
              <a:rPr lang="ko-KR" altLang="en-US" sz="1400" b="1" dirty="0" smtClean="0">
                <a:latin typeface="+mn-ea"/>
              </a:rPr>
              <a:t>-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상위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33" name="Line 1030"/>
          <p:cNvSpPr>
            <a:spLocks noChangeShapeType="1"/>
          </p:cNvSpPr>
          <p:nvPr/>
        </p:nvSpPr>
        <p:spPr bwMode="auto">
          <a:xfrm>
            <a:off x="3581400" y="16875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4" name="Line 1031"/>
          <p:cNvSpPr>
            <a:spLocks noChangeShapeType="1"/>
          </p:cNvSpPr>
          <p:nvPr/>
        </p:nvSpPr>
        <p:spPr bwMode="auto">
          <a:xfrm>
            <a:off x="3581400" y="23733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5" name="Line 1032"/>
          <p:cNvSpPr>
            <a:spLocks noChangeShapeType="1"/>
          </p:cNvSpPr>
          <p:nvPr/>
        </p:nvSpPr>
        <p:spPr bwMode="auto">
          <a:xfrm>
            <a:off x="3581400" y="3363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6" name="Text Box 1033"/>
          <p:cNvSpPr txBox="1">
            <a:spLocks noChangeArrowheads="1"/>
          </p:cNvSpPr>
          <p:nvPr/>
        </p:nvSpPr>
        <p:spPr bwMode="auto">
          <a:xfrm>
            <a:off x="3946525" y="1520825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클래스 이름</a:t>
            </a:r>
          </a:p>
        </p:txBody>
      </p:sp>
      <p:sp>
        <p:nvSpPr>
          <p:cNvPr id="37" name="Text Box 1034"/>
          <p:cNvSpPr txBox="1">
            <a:spLocks noChangeArrowheads="1"/>
          </p:cNvSpPr>
          <p:nvPr/>
        </p:nvSpPr>
        <p:spPr bwMode="auto">
          <a:xfrm>
            <a:off x="3870325" y="2206625"/>
            <a:ext cx="1563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속성(자료구조)</a:t>
            </a:r>
          </a:p>
        </p:txBody>
      </p:sp>
      <p:sp>
        <p:nvSpPr>
          <p:cNvPr id="38" name="Text Box 1035"/>
          <p:cNvSpPr txBox="1">
            <a:spLocks noChangeArrowheads="1"/>
          </p:cNvSpPr>
          <p:nvPr/>
        </p:nvSpPr>
        <p:spPr bwMode="auto">
          <a:xfrm>
            <a:off x="3886200" y="3211513"/>
            <a:ext cx="1358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메소드(연산)</a:t>
            </a:r>
          </a:p>
        </p:txBody>
      </p:sp>
      <p:sp>
        <p:nvSpPr>
          <p:cNvPr id="39" name="Line 1036"/>
          <p:cNvSpPr>
            <a:spLocks noChangeShapeType="1"/>
          </p:cNvSpPr>
          <p:nvPr/>
        </p:nvSpPr>
        <p:spPr bwMode="auto">
          <a:xfrm>
            <a:off x="3467099" y="3744913"/>
            <a:ext cx="3393239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0" name="Rectangle 1038"/>
          <p:cNvSpPr>
            <a:spLocks noChangeArrowheads="1"/>
          </p:cNvSpPr>
          <p:nvPr/>
        </p:nvSpPr>
        <p:spPr bwMode="auto">
          <a:xfrm>
            <a:off x="6860339" y="3312975"/>
            <a:ext cx="1371600" cy="2688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41" name="Line 1039"/>
          <p:cNvSpPr>
            <a:spLocks noChangeShapeType="1"/>
          </p:cNvSpPr>
          <p:nvPr/>
        </p:nvSpPr>
        <p:spPr bwMode="auto">
          <a:xfrm>
            <a:off x="6860339" y="3617775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2" name="Line 1040"/>
          <p:cNvSpPr>
            <a:spLocks noChangeShapeType="1"/>
          </p:cNvSpPr>
          <p:nvPr/>
        </p:nvSpPr>
        <p:spPr bwMode="auto">
          <a:xfrm>
            <a:off x="6860339" y="4913175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3" name="Text Box 1041"/>
          <p:cNvSpPr txBox="1">
            <a:spLocks noChangeArrowheads="1"/>
          </p:cNvSpPr>
          <p:nvPr/>
        </p:nvSpPr>
        <p:spPr bwMode="auto">
          <a:xfrm>
            <a:off x="6973925" y="3324087"/>
            <a:ext cx="11047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  <a:r>
              <a:rPr lang="ko-KR" altLang="en-US" sz="1400" b="1" dirty="0" smtClean="0">
                <a:latin typeface="+mn-ea"/>
              </a:rPr>
              <a:t>-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하위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휴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학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휴학신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청</a:t>
            </a:r>
          </a:p>
        </p:txBody>
      </p:sp>
      <p:sp>
        <p:nvSpPr>
          <p:cNvPr id="44" name="Text Box 1043"/>
          <p:cNvSpPr txBox="1">
            <a:spLocks noChangeArrowheads="1"/>
          </p:cNvSpPr>
          <p:nvPr/>
        </p:nvSpPr>
        <p:spPr bwMode="auto">
          <a:xfrm>
            <a:off x="4939464" y="4189275"/>
            <a:ext cx="958917" cy="92333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b="1">
                <a:latin typeface="+mn-ea"/>
              </a:rPr>
              <a:t>추가된 </a:t>
            </a:r>
          </a:p>
          <a:p>
            <a:r>
              <a:rPr lang="ko-KR" altLang="en-US" sz="1800" b="1">
                <a:latin typeface="+mn-ea"/>
              </a:rPr>
              <a:t>속성과</a:t>
            </a:r>
          </a:p>
          <a:p>
            <a:r>
              <a:rPr lang="ko-KR" altLang="en-US" sz="1800" b="1">
                <a:latin typeface="+mn-ea"/>
              </a:rPr>
              <a:t>메소드</a:t>
            </a:r>
          </a:p>
        </p:txBody>
      </p:sp>
      <p:sp>
        <p:nvSpPr>
          <p:cNvPr id="45" name="Line 1044"/>
          <p:cNvSpPr>
            <a:spLocks noChangeShapeType="1"/>
          </p:cNvSpPr>
          <p:nvPr/>
        </p:nvSpPr>
        <p:spPr bwMode="auto">
          <a:xfrm>
            <a:off x="5869739" y="4532175"/>
            <a:ext cx="12192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6" name="Line 1045"/>
          <p:cNvSpPr>
            <a:spLocks noChangeShapeType="1"/>
          </p:cNvSpPr>
          <p:nvPr/>
        </p:nvSpPr>
        <p:spPr bwMode="auto">
          <a:xfrm>
            <a:off x="5869739" y="4684575"/>
            <a:ext cx="12192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7" name="Text Box 1046"/>
          <p:cNvSpPr txBox="1">
            <a:spLocks noChangeArrowheads="1"/>
          </p:cNvSpPr>
          <p:nvPr/>
        </p:nvSpPr>
        <p:spPr bwMode="auto">
          <a:xfrm>
            <a:off x="2681082" y="4084144"/>
            <a:ext cx="1572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>
                <a:latin typeface="+mn-ea"/>
              </a:rPr>
              <a:t>상속</a:t>
            </a:r>
          </a:p>
          <a:p>
            <a:pPr algn="ctr"/>
            <a:r>
              <a:rPr lang="ko-KR" altLang="en-US" sz="1800" b="1" dirty="0">
                <a:latin typeface="+mn-ea"/>
              </a:rPr>
              <a:t>(</a:t>
            </a:r>
            <a:r>
              <a:rPr lang="en-US" altLang="ko-KR" sz="1800" b="1" dirty="0">
                <a:latin typeface="+mn-ea"/>
              </a:rPr>
              <a:t>inheritance)</a:t>
            </a:r>
          </a:p>
        </p:txBody>
      </p:sp>
    </p:spTree>
    <p:extLst>
      <p:ext uri="{BB962C8B-B14F-4D97-AF65-F5344CB8AC3E}">
        <p14:creationId xmlns:p14="http://schemas.microsoft.com/office/powerpoint/2010/main" val="38952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다형성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목적은 </a:t>
            </a:r>
            <a:r>
              <a:rPr lang="ko-KR" altLang="en-US" sz="1200" dirty="0" smtClean="0">
                <a:cs typeface="Mangal" pitchFamily="18" charset="0"/>
              </a:rPr>
              <a:t>다르지만</a:t>
            </a:r>
            <a:r>
              <a:rPr lang="en-US" altLang="ko-KR" sz="1200" dirty="0" smtClean="0">
                <a:cs typeface="Mangal" pitchFamily="18" charset="0"/>
              </a:rPr>
              <a:t>,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연관성 있는 두 가지 이상의 용도로 </a:t>
            </a:r>
            <a:r>
              <a:rPr lang="ko-KR" altLang="en-US" sz="1200" dirty="0" smtClean="0">
                <a:cs typeface="Mangal" pitchFamily="18" charset="0"/>
              </a:rPr>
              <a:t>하나의 </a:t>
            </a:r>
            <a:r>
              <a:rPr lang="ko-KR" altLang="en-US" sz="1200" dirty="0">
                <a:cs typeface="Mangal" pitchFamily="18" charset="0"/>
              </a:rPr>
              <a:t>이름을 사용할 수 있게 하는 성질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다른 </a:t>
            </a:r>
            <a:r>
              <a:rPr lang="ko-KR" altLang="en-US" sz="1200" dirty="0" smtClean="0">
                <a:cs typeface="Mangal" pitchFamily="18" charset="0"/>
              </a:rPr>
              <a:t>객</a:t>
            </a:r>
            <a:r>
              <a:rPr lang="ko-KR" altLang="en-US" sz="1200" dirty="0">
                <a:cs typeface="Mangal" pitchFamily="18" charset="0"/>
              </a:rPr>
              <a:t>체</a:t>
            </a:r>
            <a:r>
              <a:rPr lang="ko-KR" altLang="en-US" sz="1200" dirty="0" smtClean="0">
                <a:cs typeface="Mangal" pitchFamily="18" charset="0"/>
              </a:rPr>
              <a:t>에 </a:t>
            </a:r>
            <a:r>
              <a:rPr lang="ko-KR" altLang="en-US" sz="1200" dirty="0">
                <a:cs typeface="Mangal" pitchFamily="18" charset="0"/>
              </a:rPr>
              <a:t>같은 이름의 </a:t>
            </a:r>
            <a:r>
              <a:rPr lang="ko-KR" altLang="en-US" sz="1200" dirty="0" err="1" smtClean="0">
                <a:cs typeface="Mangal" pitchFamily="18" charset="0"/>
              </a:rPr>
              <a:t>메소드를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가지는 </a:t>
            </a:r>
            <a:r>
              <a:rPr lang="ko-KR" altLang="en-US" sz="1200" dirty="0" smtClean="0">
                <a:cs typeface="Mangal" pitchFamily="18" charset="0"/>
              </a:rPr>
              <a:t>경우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다형성은 동일한 이름의 </a:t>
            </a:r>
            <a:r>
              <a:rPr lang="ko-KR" altLang="en-US" sz="1200" dirty="0" err="1" smtClean="0">
                <a:cs typeface="Mangal" pitchFamily="18" charset="0"/>
              </a:rPr>
              <a:t>메소</a:t>
            </a:r>
            <a:r>
              <a:rPr lang="ko-KR" altLang="en-US" sz="1200" dirty="0" err="1">
                <a:cs typeface="Mangal" pitchFamily="18" charset="0"/>
              </a:rPr>
              <a:t>드</a:t>
            </a:r>
            <a:r>
              <a:rPr lang="ko-KR" altLang="en-US" sz="1200" dirty="0" err="1" smtClean="0">
                <a:cs typeface="Mangal" pitchFamily="18" charset="0"/>
              </a:rPr>
              <a:t>라도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그 </a:t>
            </a:r>
            <a:r>
              <a:rPr lang="ko-KR" altLang="en-US" sz="1200" dirty="0" err="1" smtClean="0">
                <a:cs typeface="Mangal" pitchFamily="18" charset="0"/>
              </a:rPr>
              <a:t>메소드</a:t>
            </a:r>
            <a:r>
              <a:rPr lang="ko-KR" altLang="en-US" sz="1200" dirty="0" err="1">
                <a:cs typeface="Mangal" pitchFamily="18" charset="0"/>
              </a:rPr>
              <a:t>가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일어나는 </a:t>
            </a:r>
            <a:r>
              <a:rPr lang="ko-KR" altLang="en-US" sz="1200" dirty="0" smtClean="0">
                <a:cs typeface="Mangal" pitchFamily="18" charset="0"/>
              </a:rPr>
              <a:t>객</a:t>
            </a:r>
            <a:r>
              <a:rPr lang="ko-KR" altLang="en-US" sz="1200" dirty="0">
                <a:cs typeface="Mangal" pitchFamily="18" charset="0"/>
              </a:rPr>
              <a:t>체</a:t>
            </a:r>
            <a:r>
              <a:rPr lang="ko-KR" altLang="en-US" sz="1200" dirty="0" smtClean="0">
                <a:cs typeface="Mangal" pitchFamily="18" charset="0"/>
              </a:rPr>
              <a:t>에 </a:t>
            </a:r>
            <a:r>
              <a:rPr lang="ko-KR" altLang="en-US" sz="1200" dirty="0">
                <a:cs typeface="Mangal" pitchFamily="18" charset="0"/>
              </a:rPr>
              <a:t>따라 각기 다른 행동을 </a:t>
            </a:r>
            <a:r>
              <a:rPr lang="ko-KR" altLang="en-US" sz="1200" dirty="0" smtClean="0">
                <a:cs typeface="Mangal" pitchFamily="18" charset="0"/>
              </a:rPr>
              <a:t>수행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29744" y="2592288"/>
            <a:ext cx="17526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+mn-ea"/>
              </a:rPr>
              <a:t>모형</a:t>
            </a:r>
          </a:p>
          <a:p>
            <a:pPr algn="ctr"/>
            <a:endParaRPr lang="ko-KR" altLang="en-US" sz="1800">
              <a:latin typeface="+mn-ea"/>
            </a:endParaRPr>
          </a:p>
          <a:p>
            <a:pPr algn="ctr"/>
            <a:r>
              <a:rPr lang="en-US" altLang="ko-KR" sz="1800">
                <a:latin typeface="+mn-ea"/>
              </a:rPr>
              <a:t>draw()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53544" y="4116288"/>
            <a:ext cx="17526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915744" y="4116288"/>
            <a:ext cx="17526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91344" y="4116288"/>
            <a:ext cx="17526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267544" y="4422675"/>
            <a:ext cx="128753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</a:rPr>
              <a:t>타원</a:t>
            </a:r>
          </a:p>
          <a:p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draw()</a:t>
            </a:r>
          </a:p>
          <a:p>
            <a:r>
              <a:rPr lang="en-US" altLang="ko-KR" sz="1800" dirty="0">
                <a:latin typeface="+mn-ea"/>
              </a:rPr>
              <a:t> { </a:t>
            </a:r>
            <a:r>
              <a:rPr lang="ko-KR" altLang="en-US" sz="1800" dirty="0">
                <a:latin typeface="+mn-ea"/>
              </a:rPr>
              <a:t>타원을 </a:t>
            </a:r>
          </a:p>
          <a:p>
            <a:r>
              <a:rPr lang="ko-KR" altLang="en-US" sz="1800" dirty="0">
                <a:latin typeface="+mn-ea"/>
              </a:rPr>
              <a:t>   그린다 }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782144" y="4497288"/>
            <a:ext cx="14366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</a:rPr>
              <a:t>사각형</a:t>
            </a:r>
          </a:p>
          <a:p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draw()</a:t>
            </a:r>
          </a:p>
          <a:p>
            <a:r>
              <a:rPr lang="en-US" altLang="ko-KR" sz="1800" dirty="0">
                <a:latin typeface="+mn-ea"/>
              </a:rPr>
              <a:t> { </a:t>
            </a:r>
            <a:r>
              <a:rPr lang="ko-KR" altLang="en-US" sz="1800" dirty="0">
                <a:latin typeface="+mn-ea"/>
              </a:rPr>
              <a:t>사각형을 </a:t>
            </a:r>
          </a:p>
          <a:p>
            <a:r>
              <a:rPr lang="ko-KR" altLang="en-US" sz="1800" dirty="0">
                <a:latin typeface="+mn-ea"/>
              </a:rPr>
              <a:t>   그린다 }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144344" y="4421088"/>
            <a:ext cx="14366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</a:rPr>
              <a:t>삼각형</a:t>
            </a:r>
          </a:p>
          <a:p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draw()</a:t>
            </a:r>
          </a:p>
          <a:p>
            <a:r>
              <a:rPr lang="en-US" altLang="ko-KR" sz="1800" dirty="0">
                <a:latin typeface="+mn-ea"/>
              </a:rPr>
              <a:t> { </a:t>
            </a:r>
            <a:r>
              <a:rPr lang="ko-KR" altLang="en-US" sz="1800" dirty="0">
                <a:latin typeface="+mn-ea"/>
              </a:rPr>
              <a:t>삼각형을 </a:t>
            </a:r>
          </a:p>
          <a:p>
            <a:r>
              <a:rPr lang="ko-KR" altLang="en-US" sz="1800" dirty="0">
                <a:latin typeface="+mn-ea"/>
              </a:rPr>
              <a:t>   그린다 }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629744" y="30494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1191344" y="48782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3553544" y="48782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915744" y="48782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2" name="Freeform 16"/>
          <p:cNvSpPr>
            <a:spLocks/>
          </p:cNvSpPr>
          <p:nvPr/>
        </p:nvSpPr>
        <p:spPr bwMode="auto">
          <a:xfrm>
            <a:off x="2029544" y="3811488"/>
            <a:ext cx="4800600" cy="304800"/>
          </a:xfrm>
          <a:custGeom>
            <a:avLst/>
            <a:gdLst>
              <a:gd name="T0" fmla="*/ 0 w 3024"/>
              <a:gd name="T1" fmla="*/ 192 h 192"/>
              <a:gd name="T2" fmla="*/ 0 w 3024"/>
              <a:gd name="T3" fmla="*/ 0 h 192"/>
              <a:gd name="T4" fmla="*/ 3024 w 3024"/>
              <a:gd name="T5" fmla="*/ 0 h 192"/>
              <a:gd name="T6" fmla="*/ 3024 w 3024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4" h="192">
                <a:moveTo>
                  <a:pt x="0" y="192"/>
                </a:moveTo>
                <a:lnTo>
                  <a:pt x="0" y="0"/>
                </a:lnTo>
                <a:lnTo>
                  <a:pt x="3024" y="0"/>
                </a:lnTo>
                <a:lnTo>
                  <a:pt x="302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467944" y="3606700"/>
            <a:ext cx="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캡슐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객체를 캡슐화 하여 </a:t>
            </a:r>
            <a:r>
              <a:rPr lang="en-US" altLang="ko-KR" sz="1200" dirty="0">
                <a:cs typeface="Mangal" pitchFamily="18" charset="0"/>
              </a:rPr>
              <a:t>What</a:t>
            </a:r>
            <a:r>
              <a:rPr lang="ko-KR" altLang="en-US" sz="1200" dirty="0">
                <a:cs typeface="Mangal" pitchFamily="18" charset="0"/>
              </a:rPr>
              <a:t>만 보여주고 </a:t>
            </a:r>
            <a:r>
              <a:rPr lang="en-US" altLang="ko-KR" sz="1200" dirty="0">
                <a:cs typeface="Mangal" pitchFamily="18" charset="0"/>
              </a:rPr>
              <a:t>How</a:t>
            </a:r>
            <a:r>
              <a:rPr lang="ko-KR" altLang="en-US" sz="1200" dirty="0">
                <a:cs typeface="Mangal" pitchFamily="18" charset="0"/>
              </a:rPr>
              <a:t>는 </a:t>
            </a:r>
            <a:r>
              <a:rPr lang="ko-KR" altLang="en-US" sz="1200" dirty="0" smtClean="0">
                <a:cs typeface="Mangal" pitchFamily="18" charset="0"/>
              </a:rPr>
              <a:t>감춤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객체를 작성할 때 숨겨야 하는 정보</a:t>
            </a:r>
            <a:r>
              <a:rPr lang="en-US" altLang="ko-KR" sz="1200" dirty="0">
                <a:cs typeface="Mangal" pitchFamily="18" charset="0"/>
              </a:rPr>
              <a:t>(private)</a:t>
            </a:r>
            <a:r>
              <a:rPr lang="ko-KR" altLang="en-US" sz="1200" dirty="0">
                <a:cs typeface="Mangal" pitchFamily="18" charset="0"/>
              </a:rPr>
              <a:t>와 공개해야 하는 정보</a:t>
            </a:r>
            <a:r>
              <a:rPr lang="en-US" altLang="ko-KR" sz="1200" dirty="0">
                <a:cs typeface="Mangal" pitchFamily="18" charset="0"/>
              </a:rPr>
              <a:t>(public)</a:t>
            </a:r>
            <a:r>
              <a:rPr lang="ko-KR" altLang="en-US" sz="1200" dirty="0">
                <a:cs typeface="Mangal" pitchFamily="18" charset="0"/>
              </a:rPr>
              <a:t>를 구분하여 </a:t>
            </a:r>
            <a:r>
              <a:rPr lang="ko-KR" altLang="en-US" sz="1200" dirty="0" smtClean="0">
                <a:cs typeface="Mangal" pitchFamily="18" charset="0"/>
              </a:rPr>
              <a:t>작성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즉</a:t>
            </a:r>
            <a:r>
              <a:rPr lang="en-US" altLang="ko-KR" sz="1200" dirty="0">
                <a:cs typeface="Mangal" pitchFamily="18" charset="0"/>
              </a:rPr>
              <a:t>, </a:t>
            </a:r>
            <a:r>
              <a:rPr lang="ko-KR" altLang="en-US" sz="1200" dirty="0">
                <a:cs typeface="Mangal" pitchFamily="18" charset="0"/>
              </a:rPr>
              <a:t>그 객체만 자신의 </a:t>
            </a:r>
            <a:r>
              <a:rPr lang="ko-KR" altLang="en-US" sz="1200" dirty="0" err="1" smtClean="0">
                <a:cs typeface="Mangal" pitchFamily="18" charset="0"/>
              </a:rPr>
              <a:t>메소드</a:t>
            </a:r>
            <a:r>
              <a:rPr lang="ko-KR" altLang="en-US" sz="1200" dirty="0" err="1">
                <a:cs typeface="Mangal" pitchFamily="18" charset="0"/>
              </a:rPr>
              <a:t>가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어떻게 작동하는지 알고 있으며</a:t>
            </a:r>
            <a:r>
              <a:rPr lang="en-US" altLang="ko-KR" sz="1200" dirty="0">
                <a:cs typeface="Mangal" pitchFamily="18" charset="0"/>
              </a:rPr>
              <a:t>, </a:t>
            </a:r>
            <a:r>
              <a:rPr lang="ko-KR" altLang="en-US" sz="1200" dirty="0">
                <a:cs typeface="Mangal" pitchFamily="18" charset="0"/>
              </a:rPr>
              <a:t>외부에서는 알 수 </a:t>
            </a:r>
            <a:r>
              <a:rPr lang="ko-KR" altLang="en-US" sz="1200" dirty="0" smtClean="0">
                <a:cs typeface="Mangal" pitchFamily="18" charset="0"/>
              </a:rPr>
              <a:t>없음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객체의 </a:t>
            </a:r>
            <a:r>
              <a:rPr lang="ko-KR" altLang="en-US" sz="1200" dirty="0">
                <a:cs typeface="Mangal" pitchFamily="18" charset="0"/>
              </a:rPr>
              <a:t>사용자는 기능만 알고 사용하며 어떻게 처리되는지는 </a:t>
            </a:r>
            <a:r>
              <a:rPr lang="ko-KR" altLang="en-US" sz="1200" dirty="0" smtClean="0">
                <a:cs typeface="Mangal" pitchFamily="18" charset="0"/>
              </a:rPr>
              <a:t>은폐됨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en-US" altLang="ko-KR" sz="1200" dirty="0">
                <a:cs typeface="Mangal" pitchFamily="18" charset="0"/>
              </a:rPr>
              <a:t>Information Hiding)</a:t>
            </a: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1441648" y="3140968"/>
            <a:ext cx="31242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  <a:p>
            <a:pPr algn="ctr"/>
            <a:endParaRPr lang="ko-KR" altLang="en-US">
              <a:latin typeface="+mn-ea"/>
            </a:endParaRPr>
          </a:p>
          <a:p>
            <a:pPr algn="ctr"/>
            <a:r>
              <a:rPr lang="ko-KR" altLang="en-US">
                <a:latin typeface="+mn-ea"/>
              </a:rPr>
              <a:t> </a:t>
            </a:r>
          </a:p>
        </p:txBody>
      </p:sp>
      <p:sp>
        <p:nvSpPr>
          <p:cNvPr id="10" name="AutoShape 28"/>
          <p:cNvSpPr>
            <a:spLocks noChangeArrowheads="1"/>
          </p:cNvSpPr>
          <p:nvPr/>
        </p:nvSpPr>
        <p:spPr bwMode="auto">
          <a:xfrm>
            <a:off x="1670248" y="3750568"/>
            <a:ext cx="2590800" cy="1905000"/>
          </a:xfrm>
          <a:prstGeom prst="cloudCallout">
            <a:avLst>
              <a:gd name="adj1" fmla="val -9375"/>
              <a:gd name="adj2" fmla="val -59833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+mn-ea"/>
              </a:rPr>
              <a:t>숨겨진 데이터와</a:t>
            </a:r>
          </a:p>
          <a:p>
            <a:pPr algn="ctr"/>
            <a:r>
              <a:rPr lang="ko-KR" altLang="en-US" sz="1800">
                <a:latin typeface="+mn-ea"/>
              </a:rPr>
              <a:t>메소드들</a:t>
            </a:r>
          </a:p>
          <a:p>
            <a:pPr algn="ctr"/>
            <a:endParaRPr lang="ko-KR" altLang="en-US" sz="1800">
              <a:latin typeface="+mn-ea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4413448" y="38267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4642048" y="3167956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+mn-ea"/>
              </a:rPr>
              <a:t>공개된</a:t>
            </a:r>
          </a:p>
          <a:p>
            <a:r>
              <a:rPr lang="ko-KR" altLang="en-US" sz="1600">
                <a:latin typeface="+mn-ea"/>
              </a:rPr>
              <a:t>인터페이스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755848" y="397916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latin typeface="+mn-ea"/>
              </a:rPr>
              <a:t>객체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6242248" y="3598168"/>
            <a:ext cx="2362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latin typeface="+mn-ea"/>
              </a:rPr>
              <a:t>객체의 사용자들은 </a:t>
            </a:r>
          </a:p>
          <a:p>
            <a:r>
              <a:rPr lang="ko-KR" altLang="en-US" sz="1800">
                <a:latin typeface="+mn-ea"/>
              </a:rPr>
              <a:t>공개된 인터페이스를 </a:t>
            </a:r>
          </a:p>
          <a:p>
            <a:r>
              <a:rPr lang="ko-KR" altLang="en-US" sz="1800">
                <a:latin typeface="+mn-ea"/>
              </a:rPr>
              <a:t>통해서만 객체에 </a:t>
            </a:r>
          </a:p>
          <a:p>
            <a:r>
              <a:rPr lang="ko-KR" altLang="en-US" sz="1800">
                <a:latin typeface="+mn-ea"/>
              </a:rPr>
              <a:t>접근할 수 있다</a:t>
            </a:r>
          </a:p>
          <a:p>
            <a:endParaRPr lang="ko-KR" altLang="en-US" sz="1800">
              <a:latin typeface="+mn-ea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4413448" y="42839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4413448" y="47411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413448" y="51983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5632648" y="397916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7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b="1" dirty="0" smtClean="0">
                <a:latin typeface="+mn-ea"/>
              </a:rPr>
              <a:t>감사합니다</a:t>
            </a:r>
            <a:r>
              <a:rPr lang="en-US" altLang="ko-KR" sz="4800" b="1" dirty="0" smtClean="0">
                <a:latin typeface="+mn-ea"/>
              </a:rPr>
              <a:t>.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04C-32AF-44CF-AD84-7145F7EA891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4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-36512" y="1052736"/>
            <a:ext cx="1638300" cy="57376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-36512" y="1480193"/>
            <a:ext cx="1638300" cy="292623"/>
          </a:xfrm>
          <a:prstGeom prst="diamond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-36512" y="112474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1460005"/>
            <a:ext cx="3168352" cy="39241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Ⅰ.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객체지향 개념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Ⅱ.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등장 배경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Ⅲ.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역사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Ⅳ.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중요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캡슐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6C2-7062-4EA7-846F-9CBCB6D0E8D9}" type="datetime1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객체는 </a:t>
            </a:r>
            <a:r>
              <a:rPr lang="ko-KR" altLang="en-US" sz="1200" dirty="0" err="1">
                <a:cs typeface="Mangal" pitchFamily="18" charset="0"/>
              </a:rPr>
              <a:t>실세계에서</a:t>
            </a:r>
            <a:r>
              <a:rPr lang="ko-KR" altLang="en-US" sz="1200" dirty="0">
                <a:cs typeface="Mangal" pitchFamily="18" charset="0"/>
              </a:rPr>
              <a:t> 어떤 구체적 의미를 구성하는 하나의 실체 단위로서 특정 사물 및 </a:t>
            </a:r>
            <a:r>
              <a:rPr lang="ko-KR" altLang="en-US" sz="1200" dirty="0" smtClean="0">
                <a:cs typeface="Mangal" pitchFamily="18" charset="0"/>
              </a:rPr>
              <a:t>개념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프로그래</a:t>
            </a:r>
            <a:r>
              <a:rPr lang="ko-KR" altLang="en-US" sz="1200" dirty="0">
                <a:cs typeface="Mangal" pitchFamily="18" charset="0"/>
              </a:rPr>
              <a:t>밍</a:t>
            </a:r>
            <a:r>
              <a:rPr lang="ko-KR" altLang="en-US" sz="1200" dirty="0" smtClean="0">
                <a:cs typeface="Mangal" pitchFamily="18" charset="0"/>
              </a:rPr>
              <a:t> 관점에서의 객체는 </a:t>
            </a:r>
            <a:r>
              <a:rPr lang="ko-KR" altLang="en-US" sz="1200" dirty="0">
                <a:cs typeface="Mangal" pitchFamily="18" charset="0"/>
              </a:rPr>
              <a:t>필요로 하는 데이터와 그 위에 수행되는 </a:t>
            </a:r>
            <a:r>
              <a:rPr lang="ko-KR" altLang="en-US" sz="1200" dirty="0" err="1">
                <a:cs typeface="Mangal" pitchFamily="18" charset="0"/>
              </a:rPr>
              <a:t>메소드를</a:t>
            </a:r>
            <a:r>
              <a:rPr lang="ko-KR" altLang="en-US" sz="1200" dirty="0">
                <a:cs typeface="Mangal" pitchFamily="18" charset="0"/>
              </a:rPr>
              <a:t> 가진 작은 소프트웨어 </a:t>
            </a:r>
            <a:r>
              <a:rPr lang="ko-KR" altLang="en-US" sz="1200" dirty="0" smtClean="0">
                <a:cs typeface="Mangal" pitchFamily="18" charset="0"/>
              </a:rPr>
              <a:t>모듈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>
                <a:cs typeface="Mangal" pitchFamily="18" charset="0"/>
              </a:rPr>
              <a:t>객체지향이란 </a:t>
            </a:r>
            <a:r>
              <a:rPr lang="ko-KR" altLang="en-US" sz="1600" dirty="0" err="1">
                <a:cs typeface="Mangal" pitchFamily="18" charset="0"/>
              </a:rPr>
              <a:t>실세계의</a:t>
            </a:r>
            <a:r>
              <a:rPr lang="ko-KR" altLang="en-US" sz="1600" dirty="0">
                <a:cs typeface="Mangal" pitchFamily="18" charset="0"/>
              </a:rPr>
              <a:t> 개체</a:t>
            </a:r>
            <a:r>
              <a:rPr lang="en-US" altLang="ko-KR" sz="1600" dirty="0">
                <a:cs typeface="Mangal" pitchFamily="18" charset="0"/>
              </a:rPr>
              <a:t>(Entity)</a:t>
            </a:r>
            <a:r>
              <a:rPr lang="ko-KR" altLang="en-US" sz="1600" dirty="0">
                <a:cs typeface="Mangal" pitchFamily="18" charset="0"/>
              </a:rPr>
              <a:t>를 속성</a:t>
            </a:r>
            <a:r>
              <a:rPr lang="en-US" altLang="ko-KR" sz="1600" dirty="0">
                <a:cs typeface="Mangal" pitchFamily="18" charset="0"/>
              </a:rPr>
              <a:t>(Attribute)</a:t>
            </a:r>
            <a:r>
              <a:rPr lang="ko-KR" altLang="en-US" sz="1600" dirty="0">
                <a:cs typeface="Mangal" pitchFamily="18" charset="0"/>
              </a:rPr>
              <a:t>과 </a:t>
            </a:r>
            <a:r>
              <a:rPr lang="ko-KR" altLang="en-US" sz="1600" dirty="0" err="1">
                <a:cs typeface="Mangal" pitchFamily="18" charset="0"/>
              </a:rPr>
              <a:t>메소드</a:t>
            </a:r>
            <a:r>
              <a:rPr lang="en-US" altLang="ko-KR" sz="1600" dirty="0">
                <a:cs typeface="Mangal" pitchFamily="18" charset="0"/>
              </a:rPr>
              <a:t>(Method)</a:t>
            </a:r>
            <a:r>
              <a:rPr lang="ko-KR" altLang="en-US" sz="1600" dirty="0">
                <a:cs typeface="Mangal" pitchFamily="18" charset="0"/>
              </a:rPr>
              <a:t>가 결합된 형태의 객체로</a:t>
            </a:r>
            <a:r>
              <a:rPr lang="en-US" altLang="ko-KR" sz="1600" dirty="0">
                <a:cs typeface="Mangal" pitchFamily="18" charset="0"/>
              </a:rPr>
              <a:t>(Object)</a:t>
            </a:r>
            <a:r>
              <a:rPr lang="ko-KR" altLang="en-US" sz="1600" dirty="0">
                <a:cs typeface="Mangal" pitchFamily="18" charset="0"/>
              </a:rPr>
              <a:t>로 표현하는 개념 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등장배경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(1/2)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절차지향 패러다임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함수 중심의 소프트웨어 개발 </a:t>
            </a:r>
            <a:r>
              <a:rPr lang="en-US" altLang="ko-KR" sz="1200" dirty="0" smtClean="0">
                <a:cs typeface="Mangal" pitchFamily="18" charset="0"/>
              </a:rPr>
              <a:t>-&gt; </a:t>
            </a:r>
            <a:r>
              <a:rPr lang="ko-KR" altLang="en-US" sz="1200" dirty="0" smtClean="0">
                <a:cs typeface="Mangal" pitchFamily="18" charset="0"/>
              </a:rPr>
              <a:t>데이터들이 국지화 되어 있지 않고 전역화 되어있음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개발 과정</a:t>
            </a:r>
            <a:r>
              <a:rPr lang="en-US" altLang="ko-KR" sz="1200" dirty="0" smtClean="0">
                <a:cs typeface="Mangal" pitchFamily="18" charset="0"/>
              </a:rPr>
              <a:t> </a:t>
            </a:r>
            <a:r>
              <a:rPr lang="ko-KR" altLang="en-US" sz="1200" dirty="0" smtClean="0">
                <a:cs typeface="Mangal" pitchFamily="18" charset="0"/>
              </a:rPr>
              <a:t>또는</a:t>
            </a:r>
            <a:r>
              <a:rPr lang="en-US" altLang="ko-KR" sz="1200" dirty="0" smtClean="0">
                <a:cs typeface="Mangal" pitchFamily="18" charset="0"/>
              </a:rPr>
              <a:t> </a:t>
            </a:r>
            <a:r>
              <a:rPr lang="ko-KR" altLang="en-US" sz="1200" dirty="0" smtClean="0">
                <a:cs typeface="Mangal" pitchFamily="18" charset="0"/>
              </a:rPr>
              <a:t>개발 이후 특정 데이터에 변경</a:t>
            </a:r>
            <a:r>
              <a:rPr lang="en-US" altLang="ko-KR" sz="1200" dirty="0" smtClean="0">
                <a:cs typeface="Mangal" pitchFamily="18" charset="0"/>
              </a:rPr>
              <a:t>(ex. </a:t>
            </a:r>
            <a:r>
              <a:rPr lang="ko-KR" altLang="en-US" sz="1200" dirty="0" smtClean="0">
                <a:cs typeface="Mangal" pitchFamily="18" charset="0"/>
              </a:rPr>
              <a:t>타입변경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변수 명 변경</a:t>
            </a:r>
            <a:r>
              <a:rPr lang="en-US" altLang="ko-KR" sz="1200" dirty="0" smtClean="0">
                <a:cs typeface="Mangal" pitchFamily="18" charset="0"/>
              </a:rPr>
              <a:t>)</a:t>
            </a:r>
            <a:r>
              <a:rPr lang="ko-KR" altLang="en-US" sz="1200" dirty="0" smtClean="0">
                <a:cs typeface="Mangal" pitchFamily="18" charset="0"/>
              </a:rPr>
              <a:t>을 가하면 전체 프로그램에 영향을 주기 때문에 프로그램 변경이 어려움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절차지향 프로그램은 데이터와 함수들이 서로 연관되어 있지 않고</a:t>
            </a:r>
            <a:r>
              <a:rPr lang="en-US" altLang="ko-KR" sz="1200" dirty="0" smtClean="0">
                <a:cs typeface="Mangal" pitchFamily="18" charset="0"/>
              </a:rPr>
              <a:t>,</a:t>
            </a:r>
            <a:r>
              <a:rPr lang="ko-KR" altLang="en-US" sz="1200" dirty="0" smtClean="0">
                <a:cs typeface="Mangal" pitchFamily="18" charset="0"/>
              </a:rPr>
              <a:t> 분산되어 있어 프로그램의 복잡도는 높아지고 모듈성은 떨어짐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277"/>
              </p:ext>
            </p:extLst>
          </p:nvPr>
        </p:nvGraphicFramePr>
        <p:xfrm>
          <a:off x="2339752" y="2970924"/>
          <a:ext cx="2088232" cy="2636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1578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827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Void</a:t>
                      </a:r>
                      <a:r>
                        <a:rPr lang="en-US" altLang="ko-KR" sz="1000" b="0" baseline="0" dirty="0" smtClean="0"/>
                        <a:t> main(){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  func1(5):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Func10():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}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Func1(</a:t>
                      </a:r>
                      <a:r>
                        <a:rPr lang="en-US" altLang="ko-KR" sz="1000" b="0" baseline="0" dirty="0" err="1" smtClean="0"/>
                        <a:t>int</a:t>
                      </a:r>
                      <a:r>
                        <a:rPr lang="en-US" altLang="ko-KR" sz="1000" b="0" baseline="0" dirty="0" smtClean="0"/>
                        <a:t> a):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Func10():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Func99():</a:t>
                      </a:r>
                      <a:endParaRPr lang="ko-KR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2627784" y="3154863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3131840" y="3154863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>
            <a:off x="3563888" y="3154863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00239" y="3434980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555776" y="3398676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816896" y="3227713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3203848" y="3398676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563888" y="3398676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>
            <a:off x="4067944" y="3398676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4644008" y="2852936"/>
            <a:ext cx="2304256" cy="603853"/>
          </a:xfrm>
          <a:prstGeom prst="wedgeEllipseCallout">
            <a:avLst>
              <a:gd name="adj1" fmla="val -58449"/>
              <a:gd name="adj2" fmla="val 5619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혹은 변수</a:t>
            </a:r>
            <a:endParaRPr lang="ko-KR" altLang="en-US" sz="1000" dirty="0"/>
          </a:p>
        </p:txBody>
      </p:sp>
      <p:sp>
        <p:nvSpPr>
          <p:cNvPr id="21" name="타원형 설명선 20"/>
          <p:cNvSpPr/>
          <p:nvPr/>
        </p:nvSpPr>
        <p:spPr>
          <a:xfrm>
            <a:off x="4644008" y="4262772"/>
            <a:ext cx="2304256" cy="603853"/>
          </a:xfrm>
          <a:prstGeom prst="wedgeEllipseCallout">
            <a:avLst>
              <a:gd name="adj1" fmla="val -58449"/>
              <a:gd name="adj2" fmla="val 5619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함수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5774940"/>
            <a:ext cx="2679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절차지향 프로그램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33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등장배경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(2/2)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</a:t>
            </a:r>
            <a:r>
              <a:rPr lang="ko-KR" altLang="en-US" sz="1200" dirty="0">
                <a:cs typeface="Mangal" pitchFamily="18" charset="0"/>
              </a:rPr>
              <a:t>체</a:t>
            </a:r>
            <a:r>
              <a:rPr lang="ko-KR" altLang="en-US" sz="1200" dirty="0" smtClean="0">
                <a:cs typeface="Mangal" pitchFamily="18" charset="0"/>
              </a:rPr>
              <a:t>지향 패러다임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분산되어 있던 데이터와 함수를 독립적인 모듈단위인 객체 단위로 </a:t>
            </a:r>
            <a:r>
              <a:rPr lang="ko-KR" altLang="en-US" sz="1200" dirty="0" err="1" smtClean="0">
                <a:cs typeface="Mangal" pitchFamily="18" charset="0"/>
              </a:rPr>
              <a:t>그룹핑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하나의 소프트웨어는 객체들의 집합으로 이루어져 있으며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각각의 객체는 데이터와 함수를 </a:t>
            </a:r>
            <a:r>
              <a:rPr lang="ko-KR" altLang="en-US" sz="1200" dirty="0" err="1" smtClean="0">
                <a:cs typeface="Mangal" pitchFamily="18" charset="0"/>
              </a:rPr>
              <a:t>갖음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특정데이터의 변경이 전체 프로그램에 영향을 주지 않고 데이터나 함수가 존재하는 객체에만 영향을 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프로그램의 수정이 쉬워졌을 뿐만 아니라 소프트웨어 </a:t>
            </a:r>
            <a:r>
              <a:rPr lang="ko-KR" altLang="en-US" sz="1200" dirty="0" smtClean="0">
                <a:cs typeface="Mangal" pitchFamily="18" charset="0"/>
              </a:rPr>
              <a:t>자</a:t>
            </a:r>
            <a:r>
              <a:rPr lang="ko-KR" altLang="en-US" sz="1200" dirty="0">
                <a:cs typeface="Mangal" pitchFamily="18" charset="0"/>
              </a:rPr>
              <a:t>체</a:t>
            </a:r>
            <a:r>
              <a:rPr lang="ko-KR" altLang="en-US" sz="1200" dirty="0" smtClean="0">
                <a:cs typeface="Mangal" pitchFamily="18" charset="0"/>
              </a:rPr>
              <a:t>가 </a:t>
            </a:r>
            <a:r>
              <a:rPr lang="ko-KR" altLang="en-US" sz="1200" dirty="0" smtClean="0">
                <a:cs typeface="Mangal" pitchFamily="18" charset="0"/>
              </a:rPr>
              <a:t>객체라는 모듈의 집합이기 때문에 모듈성도 향상</a:t>
            </a:r>
            <a:endParaRPr lang="ko-KR" altLang="en-US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87531"/>
              </p:ext>
            </p:extLst>
          </p:nvPr>
        </p:nvGraphicFramePr>
        <p:xfrm>
          <a:off x="899592" y="3488726"/>
          <a:ext cx="2088232" cy="195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4610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208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/>
                        <a:t>func1( ):</a:t>
                      </a:r>
                    </a:p>
                    <a:p>
                      <a:pPr latinLnBrk="1"/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Func6( ):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187624" y="3672665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60079" y="3952782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23728" y="3916478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2083" y="5702932"/>
            <a:ext cx="2679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객</a:t>
            </a:r>
            <a:r>
              <a:rPr lang="ko-KR" altLang="en-US" sz="1100" dirty="0"/>
              <a:t>체</a:t>
            </a:r>
            <a:r>
              <a:rPr lang="ko-KR" altLang="en-US" sz="1100" dirty="0" smtClean="0"/>
              <a:t>지향 프로그램</a:t>
            </a:r>
            <a:endParaRPr lang="ko-KR" altLang="en-US" sz="11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54561"/>
              </p:ext>
            </p:extLst>
          </p:nvPr>
        </p:nvGraphicFramePr>
        <p:xfrm>
          <a:off x="3563888" y="3485706"/>
          <a:ext cx="2088232" cy="195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4610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208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/>
                        <a:t>func1( ):</a:t>
                      </a:r>
                    </a:p>
                    <a:p>
                      <a:pPr latinLnBrk="1"/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Func6( ):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이등변 삼각형 8"/>
          <p:cNvSpPr/>
          <p:nvPr/>
        </p:nvSpPr>
        <p:spPr>
          <a:xfrm>
            <a:off x="4067944" y="3658770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4788024" y="3765640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220072" y="3809776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90619"/>
              </p:ext>
            </p:extLst>
          </p:nvPr>
        </p:nvGraphicFramePr>
        <p:xfrm>
          <a:off x="6228184" y="3490371"/>
          <a:ext cx="2088232" cy="195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4610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208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/>
                        <a:t>func1( ):</a:t>
                      </a:r>
                    </a:p>
                    <a:p>
                      <a:pPr latinLnBrk="1"/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Func6( ):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평행 사변형 9"/>
          <p:cNvSpPr/>
          <p:nvPr/>
        </p:nvSpPr>
        <p:spPr>
          <a:xfrm>
            <a:off x="7164288" y="3694701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6804248" y="3938514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>
            <a:off x="7668344" y="3938514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03648" y="3118073"/>
            <a:ext cx="116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1164" y="3119476"/>
            <a:ext cx="1412924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8224" y="3118031"/>
            <a:ext cx="1554216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</p:spTree>
    <p:extLst>
      <p:ext uri="{BB962C8B-B14F-4D97-AF65-F5344CB8AC3E}">
        <p14:creationId xmlns:p14="http://schemas.microsoft.com/office/powerpoint/2010/main" val="29237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역사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과학</a:t>
            </a:r>
            <a:r>
              <a:rPr lang="en-US" altLang="ko-KR" sz="1200" dirty="0">
                <a:cs typeface="Mangal" pitchFamily="18" charset="0"/>
              </a:rPr>
              <a:t>, </a:t>
            </a:r>
            <a:r>
              <a:rPr lang="ko-KR" altLang="en-US" sz="1200" dirty="0">
                <a:cs typeface="Mangal" pitchFamily="18" charset="0"/>
              </a:rPr>
              <a:t>군사적 모의실험</a:t>
            </a:r>
            <a:r>
              <a:rPr lang="en-US" altLang="ko-KR" sz="1200" dirty="0">
                <a:cs typeface="Mangal" pitchFamily="18" charset="0"/>
              </a:rPr>
              <a:t>(simulation)</a:t>
            </a:r>
            <a:r>
              <a:rPr lang="ko-KR" altLang="en-US" sz="1200" dirty="0">
                <a:cs typeface="Mangal" pitchFamily="18" charset="0"/>
              </a:rPr>
              <a:t>을 위해 컴퓨터를 이용한 가상세계를 구현하려는 노력으로부터 객체지향이론이 </a:t>
            </a:r>
            <a:r>
              <a:rPr lang="ko-KR" altLang="en-US" sz="1200" dirty="0" smtClean="0">
                <a:cs typeface="Mangal" pitchFamily="18" charset="0"/>
              </a:rPr>
              <a:t>시작됨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>
                <a:cs typeface="Mangal" pitchFamily="18" charset="0"/>
              </a:rPr>
              <a:t>1960</a:t>
            </a:r>
            <a:r>
              <a:rPr lang="ko-KR" altLang="en-US" sz="1200" dirty="0">
                <a:cs typeface="Mangal" pitchFamily="18" charset="0"/>
              </a:rPr>
              <a:t>년대 최초의 객체지향언어 </a:t>
            </a:r>
            <a:r>
              <a:rPr lang="en-US" altLang="ko-KR" sz="1200" dirty="0" err="1">
                <a:cs typeface="Mangal" pitchFamily="18" charset="0"/>
              </a:rPr>
              <a:t>Simula</a:t>
            </a:r>
            <a:r>
              <a:rPr lang="ko-KR" altLang="en-US" sz="1200" dirty="0" smtClean="0">
                <a:cs typeface="Mangal" pitchFamily="18" charset="0"/>
              </a:rPr>
              <a:t>탄생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>
                <a:cs typeface="Mangal" pitchFamily="18" charset="0"/>
              </a:rPr>
              <a:t>1980</a:t>
            </a:r>
            <a:r>
              <a:rPr lang="ko-KR" altLang="en-US" sz="1200" dirty="0">
                <a:cs typeface="Mangal" pitchFamily="18" charset="0"/>
              </a:rPr>
              <a:t>년대 절차방식의 프로그래밍의 한계를 객체지향방식으로 극복하려고 노력함</a:t>
            </a:r>
            <a:r>
              <a:rPr lang="en-US" altLang="ko-KR" sz="1200" dirty="0">
                <a:cs typeface="Mangal" pitchFamily="18" charset="0"/>
              </a:rPr>
              <a:t>.(C++, Smalltalk</a:t>
            </a:r>
            <a:r>
              <a:rPr lang="ko-KR" altLang="en-US" sz="1200" dirty="0">
                <a:cs typeface="Mangal" pitchFamily="18" charset="0"/>
              </a:rPr>
              <a:t>과 같은 보다 발전된 객체지향언어가 탄생</a:t>
            </a:r>
            <a:r>
              <a:rPr lang="en-US" altLang="ko-KR" sz="1200" dirty="0" smtClean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>
                <a:cs typeface="Mangal" pitchFamily="18" charset="0"/>
              </a:rPr>
              <a:t>1995</a:t>
            </a:r>
            <a:r>
              <a:rPr lang="ko-KR" altLang="en-US" sz="1200" dirty="0">
                <a:cs typeface="Mangal" pitchFamily="18" charset="0"/>
              </a:rPr>
              <a:t>년 말 </a:t>
            </a:r>
            <a:r>
              <a:rPr lang="en-US" altLang="ko-KR" sz="1200" dirty="0">
                <a:cs typeface="Mangal" pitchFamily="18" charset="0"/>
              </a:rPr>
              <a:t>Java</a:t>
            </a:r>
            <a:r>
              <a:rPr lang="ko-KR" altLang="en-US" sz="1200" dirty="0">
                <a:cs typeface="Mangal" pitchFamily="18" charset="0"/>
              </a:rPr>
              <a:t>탄생</a:t>
            </a:r>
            <a:r>
              <a:rPr lang="en-US" altLang="ko-KR" sz="1200" dirty="0">
                <a:cs typeface="Mangal" pitchFamily="18" charset="0"/>
              </a:rPr>
              <a:t>. </a:t>
            </a:r>
            <a:r>
              <a:rPr lang="ko-KR" altLang="en-US" sz="1200" dirty="0">
                <a:cs typeface="Mangal" pitchFamily="18" charset="0"/>
              </a:rPr>
              <a:t>객체지향언어가 프로그래밍 언어의 주류가 </a:t>
            </a:r>
            <a:r>
              <a:rPr lang="ko-KR" altLang="en-US" sz="1200" dirty="0" smtClean="0">
                <a:cs typeface="Mangal" pitchFamily="18" charset="0"/>
              </a:rPr>
              <a:t>됨</a:t>
            </a: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3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클래스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클래스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여러 유사 객체들이 공통적으로 갖는 속성이나 행위를 기술하는 명세 장치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객체를 </a:t>
            </a:r>
            <a:r>
              <a:rPr lang="ko-KR" altLang="en-US" sz="1200" dirty="0">
                <a:cs typeface="Mangal" pitchFamily="18" charset="0"/>
              </a:rPr>
              <a:t>생성하는 형판</a:t>
            </a:r>
            <a:r>
              <a:rPr lang="en-US" altLang="ko-KR" sz="1200" dirty="0">
                <a:cs typeface="Mangal" pitchFamily="18" charset="0"/>
              </a:rPr>
              <a:t>(template</a:t>
            </a:r>
            <a:r>
              <a:rPr lang="en-US" altLang="ko-KR" sz="1200" dirty="0" smtClean="0">
                <a:cs typeface="Mangal" pitchFamily="18" charset="0"/>
              </a:rPr>
              <a:t>). </a:t>
            </a:r>
            <a:r>
              <a:rPr lang="ko-KR" altLang="en-US" sz="1200" dirty="0" smtClean="0">
                <a:cs typeface="Mangal" pitchFamily="18" charset="0"/>
              </a:rPr>
              <a:t>즉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객체는 항상 클래스로 부터 생성 됨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클래스에서는 객체의 속성을 </a:t>
            </a:r>
            <a:r>
              <a:rPr lang="ko-KR" altLang="en-US" sz="1200" dirty="0" smtClean="0">
                <a:cs typeface="Mangal" pitchFamily="18" charset="0"/>
              </a:rPr>
              <a:t>정의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ko-KR" altLang="en-US" sz="1200" dirty="0" smtClean="0">
                <a:cs typeface="Mangal" pitchFamily="18" charset="0"/>
              </a:rPr>
              <a:t>속성에 대한 선언만 내포함</a:t>
            </a:r>
            <a:r>
              <a:rPr lang="en-US" altLang="ko-KR" sz="1200" dirty="0" smtClean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클래스는 속성과 </a:t>
            </a:r>
            <a:r>
              <a:rPr lang="ko-KR" altLang="en-US" sz="1200" dirty="0" err="1" smtClean="0">
                <a:cs typeface="Mangal" pitchFamily="18" charset="0"/>
              </a:rPr>
              <a:t>메소드를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 err="1" smtClean="0">
                <a:cs typeface="Mangal" pitchFamily="18" charset="0"/>
              </a:rPr>
              <a:t>갖음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객체지향 프로그래밍의 시작은 클래스의 </a:t>
            </a:r>
            <a:r>
              <a:rPr lang="ko-KR" altLang="en-US" sz="1200" dirty="0" smtClean="0">
                <a:cs typeface="Mangal" pitchFamily="18" charset="0"/>
              </a:rPr>
              <a:t>생성임</a:t>
            </a: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2987824" y="3513931"/>
            <a:ext cx="1371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Line 1030"/>
          <p:cNvSpPr>
            <a:spLocks noChangeShapeType="1"/>
          </p:cNvSpPr>
          <p:nvPr/>
        </p:nvSpPr>
        <p:spPr bwMode="auto">
          <a:xfrm>
            <a:off x="2987824" y="3818731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>
            <a:off x="2987824" y="4885531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3212694" y="3513931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13" name="Line 1042"/>
          <p:cNvSpPr>
            <a:spLocks noChangeShapeType="1"/>
          </p:cNvSpPr>
          <p:nvPr/>
        </p:nvSpPr>
        <p:spPr bwMode="auto">
          <a:xfrm>
            <a:off x="4359424" y="366633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Line 1047"/>
          <p:cNvSpPr>
            <a:spLocks noChangeShapeType="1"/>
          </p:cNvSpPr>
          <p:nvPr/>
        </p:nvSpPr>
        <p:spPr bwMode="auto">
          <a:xfrm>
            <a:off x="4359424" y="435213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5" name="Line 1048"/>
          <p:cNvSpPr>
            <a:spLocks noChangeShapeType="1"/>
          </p:cNvSpPr>
          <p:nvPr/>
        </p:nvSpPr>
        <p:spPr bwMode="auto">
          <a:xfrm>
            <a:off x="4359424" y="534273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Text Box 1049"/>
          <p:cNvSpPr txBox="1">
            <a:spLocks noChangeArrowheads="1"/>
          </p:cNvSpPr>
          <p:nvPr/>
        </p:nvSpPr>
        <p:spPr bwMode="auto">
          <a:xfrm>
            <a:off x="4724549" y="3499644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클래스 이름</a:t>
            </a:r>
          </a:p>
        </p:txBody>
      </p:sp>
      <p:sp>
        <p:nvSpPr>
          <p:cNvPr id="18" name="Text Box 1050"/>
          <p:cNvSpPr txBox="1">
            <a:spLocks noChangeArrowheads="1"/>
          </p:cNvSpPr>
          <p:nvPr/>
        </p:nvSpPr>
        <p:spPr bwMode="auto">
          <a:xfrm>
            <a:off x="4648349" y="4185444"/>
            <a:ext cx="1563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속성(자료구조)</a:t>
            </a:r>
          </a:p>
        </p:txBody>
      </p:sp>
      <p:sp>
        <p:nvSpPr>
          <p:cNvPr id="19" name="Text Box 1051"/>
          <p:cNvSpPr txBox="1">
            <a:spLocks noChangeArrowheads="1"/>
          </p:cNvSpPr>
          <p:nvPr/>
        </p:nvSpPr>
        <p:spPr bwMode="auto">
          <a:xfrm>
            <a:off x="4664224" y="5190331"/>
            <a:ext cx="1358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(연산)</a:t>
            </a:r>
          </a:p>
        </p:txBody>
      </p:sp>
      <p:sp>
        <p:nvSpPr>
          <p:cNvPr id="21" name="Text Box 1066"/>
          <p:cNvSpPr txBox="1">
            <a:spLocks noChangeArrowheads="1"/>
          </p:cNvSpPr>
          <p:nvPr/>
        </p:nvSpPr>
        <p:spPr bwMode="auto">
          <a:xfrm>
            <a:off x="3140224" y="3056731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895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체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객체는 클래스로 부터 생성 됨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클래스로부터 생성된 객체를 </a:t>
            </a:r>
            <a:r>
              <a:rPr lang="en-US" altLang="ko-KR" sz="1200" dirty="0">
                <a:cs typeface="Mangal" pitchFamily="18" charset="0"/>
              </a:rPr>
              <a:t>instance</a:t>
            </a:r>
            <a:r>
              <a:rPr lang="ko-KR" altLang="en-US" sz="1200" dirty="0">
                <a:cs typeface="Mangal" pitchFamily="18" charset="0"/>
              </a:rPr>
              <a:t>라 </a:t>
            </a:r>
            <a:r>
              <a:rPr lang="ko-KR" altLang="en-US" sz="1200" dirty="0" smtClean="0">
                <a:cs typeface="Mangal" pitchFamily="18" charset="0"/>
              </a:rPr>
              <a:t>함 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ko-KR" altLang="en-US" sz="1200" dirty="0" smtClean="0">
                <a:cs typeface="Mangal" pitchFamily="18" charset="0"/>
              </a:rPr>
              <a:t>클래스를 </a:t>
            </a:r>
            <a:r>
              <a:rPr lang="ko-KR" altLang="en-US" sz="1200" dirty="0" err="1" smtClean="0">
                <a:cs typeface="Mangal" pitchFamily="18" charset="0"/>
              </a:rPr>
              <a:t>인스턴스</a:t>
            </a:r>
            <a:r>
              <a:rPr lang="en-US" altLang="ko-KR" sz="1200" dirty="0" smtClean="0">
                <a:cs typeface="Mangal" pitchFamily="18" charset="0"/>
              </a:rPr>
              <a:t>’</a:t>
            </a:r>
            <a:r>
              <a:rPr lang="ko-KR" altLang="en-US" sz="1200" dirty="0" smtClean="0">
                <a:cs typeface="Mangal" pitchFamily="18" charset="0"/>
              </a:rPr>
              <a:t>화</a:t>
            </a:r>
            <a:r>
              <a:rPr lang="en-US" altLang="ko-KR" sz="1200" dirty="0" smtClean="0">
                <a:cs typeface="Mangal" pitchFamily="18" charset="0"/>
              </a:rPr>
              <a:t>’</a:t>
            </a:r>
            <a:r>
              <a:rPr lang="ko-KR" altLang="en-US" sz="1200" dirty="0" smtClean="0">
                <a:cs typeface="Mangal" pitchFamily="18" charset="0"/>
              </a:rPr>
              <a:t> 한 것이 객체</a:t>
            </a:r>
            <a:r>
              <a:rPr lang="en-US" altLang="ko-KR" sz="1200" dirty="0" smtClean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 ≒ </a:t>
            </a:r>
            <a:r>
              <a:rPr lang="ko-KR" altLang="en-US" sz="1200" dirty="0" err="1" smtClean="0">
                <a:cs typeface="Mangal" pitchFamily="18" charset="0"/>
              </a:rPr>
              <a:t>인스턴스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객체는 클래스에서 선언된 속성에 대한 </a:t>
            </a:r>
            <a:r>
              <a:rPr lang="ko-KR" altLang="en-US" sz="1200" dirty="0" smtClean="0">
                <a:cs typeface="Mangal" pitchFamily="18" charset="0"/>
              </a:rPr>
              <a:t>값과 </a:t>
            </a:r>
            <a:r>
              <a:rPr lang="ko-KR" altLang="en-US" sz="1200" dirty="0" err="1" smtClean="0">
                <a:cs typeface="Mangal" pitchFamily="18" charset="0"/>
              </a:rPr>
              <a:t>메소드를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 smtClean="0">
                <a:cs typeface="Mangal" pitchFamily="18" charset="0"/>
              </a:rPr>
              <a:t>지님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정보처리의 주체는 클래스가 아니라 </a:t>
            </a:r>
            <a:r>
              <a:rPr lang="ko-KR" altLang="en-US" sz="1200" dirty="0" smtClean="0">
                <a:cs typeface="Mangal" pitchFamily="18" charset="0"/>
              </a:rPr>
              <a:t>객체</a:t>
            </a:r>
            <a:endParaRPr lang="en-US" altLang="ko-KR" sz="1200" dirty="0" smtClean="0">
              <a:cs typeface="Mangal" pitchFamily="18" charset="0"/>
            </a:endParaRPr>
          </a:p>
          <a:p>
            <a:pPr>
              <a:lnSpc>
                <a:spcPct val="150000"/>
              </a:lnSpc>
              <a:buClr>
                <a:srgbClr val="3366CC"/>
              </a:buClr>
            </a:pPr>
            <a:endParaRPr lang="en-US" altLang="ko-KR" sz="1200" dirty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1001515" y="3751292"/>
            <a:ext cx="64508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+mn-ea"/>
              </a:rPr>
              <a:t>학생1 = </a:t>
            </a:r>
            <a:r>
              <a:rPr lang="en-US" altLang="ko-KR" sz="2000" b="1" dirty="0">
                <a:latin typeface="+mn-ea"/>
              </a:rPr>
              <a:t>new </a:t>
            </a:r>
            <a:r>
              <a:rPr lang="ko-KR" altLang="en-US" sz="2000" b="1" dirty="0">
                <a:latin typeface="+mn-ea"/>
              </a:rPr>
              <a:t>학생(</a:t>
            </a:r>
            <a:r>
              <a:rPr lang="ko-KR" altLang="en-US" sz="2000" b="1" dirty="0" err="1">
                <a:latin typeface="+mn-ea"/>
              </a:rPr>
              <a:t>이기쁨</a:t>
            </a:r>
            <a:r>
              <a:rPr lang="ko-KR" altLang="en-US" sz="2000" b="1" dirty="0">
                <a:latin typeface="+mn-ea"/>
              </a:rPr>
              <a:t>, 남자, 컴퓨터공학과, 2학년)</a:t>
            </a:r>
          </a:p>
          <a:p>
            <a:endParaRPr lang="ko-KR" altLang="en-US" sz="20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객체      객체생성   클래스      매개변수</a:t>
            </a:r>
          </a:p>
          <a:p>
            <a:r>
              <a:rPr lang="ko-KR" altLang="en-US" sz="1400" b="1" dirty="0">
                <a:latin typeface="+mn-ea"/>
              </a:rPr>
              <a:t>이름      명령어         이름         데이터</a:t>
            </a:r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 flipV="1">
            <a:off x="1458715" y="4118005"/>
            <a:ext cx="15875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 flipV="1">
            <a:off x="2220715" y="4132292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 flipH="1" flipV="1">
            <a:off x="2906515" y="4132292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AutoShape 9"/>
          <p:cNvSpPr>
            <a:spLocks/>
          </p:cNvSpPr>
          <p:nvPr/>
        </p:nvSpPr>
        <p:spPr bwMode="auto">
          <a:xfrm rot="16200000">
            <a:off x="4925815" y="2417792"/>
            <a:ext cx="152400" cy="3581400"/>
          </a:xfrm>
          <a:prstGeom prst="leftBrace">
            <a:avLst>
              <a:gd name="adj1" fmla="val 1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 flipV="1">
            <a:off x="4582915" y="4208492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481263"/>
            <a:ext cx="44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클래스로부터 객체 생성의 예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클래스와 객체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2" name="Rectangle 1029"/>
          <p:cNvSpPr>
            <a:spLocks noChangeArrowheads="1"/>
          </p:cNvSpPr>
          <p:nvPr/>
        </p:nvSpPr>
        <p:spPr bwMode="auto">
          <a:xfrm>
            <a:off x="3733800" y="1600200"/>
            <a:ext cx="1371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3" name="Line 1030"/>
          <p:cNvSpPr>
            <a:spLocks noChangeShapeType="1"/>
          </p:cNvSpPr>
          <p:nvPr/>
        </p:nvSpPr>
        <p:spPr bwMode="auto">
          <a:xfrm>
            <a:off x="3733800" y="19050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4" name="Line 1031"/>
          <p:cNvSpPr>
            <a:spLocks noChangeShapeType="1"/>
          </p:cNvSpPr>
          <p:nvPr/>
        </p:nvSpPr>
        <p:spPr bwMode="auto">
          <a:xfrm>
            <a:off x="3733800" y="29718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Text Box 1033"/>
          <p:cNvSpPr txBox="1">
            <a:spLocks noChangeArrowheads="1"/>
          </p:cNvSpPr>
          <p:nvPr/>
        </p:nvSpPr>
        <p:spPr bwMode="auto">
          <a:xfrm>
            <a:off x="3958670" y="1600200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26" name="Rectangle 1034"/>
          <p:cNvSpPr>
            <a:spLocks noChangeArrowheads="1"/>
          </p:cNvSpPr>
          <p:nvPr/>
        </p:nvSpPr>
        <p:spPr bwMode="auto">
          <a:xfrm>
            <a:off x="611560" y="3933056"/>
            <a:ext cx="1371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solidFill>
                <a:schemeClr val="bg2"/>
              </a:solidFill>
              <a:latin typeface="+mn-ea"/>
            </a:endParaRPr>
          </a:p>
        </p:txBody>
      </p:sp>
      <p:sp>
        <p:nvSpPr>
          <p:cNvPr id="27" name="Line 1035"/>
          <p:cNvSpPr>
            <a:spLocks noChangeShapeType="1"/>
          </p:cNvSpPr>
          <p:nvPr/>
        </p:nvSpPr>
        <p:spPr bwMode="auto">
          <a:xfrm>
            <a:off x="611560" y="430401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1036"/>
          <p:cNvSpPr>
            <a:spLocks noChangeShapeType="1"/>
          </p:cNvSpPr>
          <p:nvPr/>
        </p:nvSpPr>
        <p:spPr bwMode="auto">
          <a:xfrm>
            <a:off x="611560" y="538413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Text Box 1037"/>
          <p:cNvSpPr txBox="1">
            <a:spLocks noChangeArrowheads="1"/>
          </p:cNvSpPr>
          <p:nvPr/>
        </p:nvSpPr>
        <p:spPr bwMode="auto">
          <a:xfrm>
            <a:off x="678235" y="3943970"/>
            <a:ext cx="12618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학생1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 err="1">
                <a:latin typeface="+mn-ea"/>
              </a:rPr>
              <a:t>이기쁨</a:t>
            </a:r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남자</a:t>
            </a:r>
          </a:p>
          <a:p>
            <a:pPr algn="ctr"/>
            <a:r>
              <a:rPr lang="ko-KR" altLang="en-US" sz="1400" b="1" dirty="0">
                <a:latin typeface="+mn-ea"/>
              </a:rPr>
              <a:t>컴퓨터공학과</a:t>
            </a:r>
          </a:p>
          <a:p>
            <a:pPr algn="ctr"/>
            <a:r>
              <a:rPr lang="ko-KR" altLang="en-US" sz="1400" b="1" dirty="0">
                <a:latin typeface="+mn-ea"/>
              </a:rPr>
              <a:t>2학년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30" name="Line 1042"/>
          <p:cNvSpPr>
            <a:spLocks noChangeShapeType="1"/>
          </p:cNvSpPr>
          <p:nvPr/>
        </p:nvSpPr>
        <p:spPr bwMode="auto">
          <a:xfrm>
            <a:off x="51054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1047"/>
          <p:cNvSpPr>
            <a:spLocks noChangeShapeType="1"/>
          </p:cNvSpPr>
          <p:nvPr/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2" name="Line 1048"/>
          <p:cNvSpPr>
            <a:spLocks noChangeShapeType="1"/>
          </p:cNvSpPr>
          <p:nvPr/>
        </p:nvSpPr>
        <p:spPr bwMode="auto">
          <a:xfrm>
            <a:off x="51054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3" name="Text Box 1049"/>
          <p:cNvSpPr txBox="1">
            <a:spLocks noChangeArrowheads="1"/>
          </p:cNvSpPr>
          <p:nvPr/>
        </p:nvSpPr>
        <p:spPr bwMode="auto">
          <a:xfrm>
            <a:off x="5470525" y="1585913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클래스 이름</a:t>
            </a:r>
          </a:p>
        </p:txBody>
      </p:sp>
      <p:sp>
        <p:nvSpPr>
          <p:cNvPr id="34" name="Text Box 1050"/>
          <p:cNvSpPr txBox="1">
            <a:spLocks noChangeArrowheads="1"/>
          </p:cNvSpPr>
          <p:nvPr/>
        </p:nvSpPr>
        <p:spPr bwMode="auto">
          <a:xfrm>
            <a:off x="5394325" y="2271713"/>
            <a:ext cx="1563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속성(자료구조)</a:t>
            </a:r>
          </a:p>
        </p:txBody>
      </p:sp>
      <p:sp>
        <p:nvSpPr>
          <p:cNvPr id="35" name="Text Box 1051"/>
          <p:cNvSpPr txBox="1">
            <a:spLocks noChangeArrowheads="1"/>
          </p:cNvSpPr>
          <p:nvPr/>
        </p:nvSpPr>
        <p:spPr bwMode="auto">
          <a:xfrm>
            <a:off x="5410200" y="3276600"/>
            <a:ext cx="1358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(연산)</a:t>
            </a: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759200" y="4051438"/>
            <a:ext cx="1371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solidFill>
                <a:schemeClr val="bg2"/>
              </a:solidFill>
              <a:latin typeface="+mn-ea"/>
            </a:endParaRPr>
          </a:p>
        </p:txBody>
      </p:sp>
      <p:sp>
        <p:nvSpPr>
          <p:cNvPr id="37" name="Line 1053"/>
          <p:cNvSpPr>
            <a:spLocks noChangeShapeType="1"/>
          </p:cNvSpPr>
          <p:nvPr/>
        </p:nvSpPr>
        <p:spPr bwMode="auto">
          <a:xfrm>
            <a:off x="3759200" y="43562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8" name="Line 1054"/>
          <p:cNvSpPr>
            <a:spLocks noChangeShapeType="1"/>
          </p:cNvSpPr>
          <p:nvPr/>
        </p:nvSpPr>
        <p:spPr bwMode="auto">
          <a:xfrm>
            <a:off x="3759200" y="54230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9" name="Text Box 1055"/>
          <p:cNvSpPr txBox="1">
            <a:spLocks noChangeArrowheads="1"/>
          </p:cNvSpPr>
          <p:nvPr/>
        </p:nvSpPr>
        <p:spPr bwMode="auto">
          <a:xfrm>
            <a:off x="3984070" y="4062551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학생2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신예진</a:t>
            </a:r>
          </a:p>
          <a:p>
            <a:pPr algn="ctr"/>
            <a:r>
              <a:rPr lang="ko-KR" altLang="en-US" sz="1400" b="1" dirty="0">
                <a:latin typeface="+mn-ea"/>
              </a:rPr>
              <a:t>여자</a:t>
            </a:r>
          </a:p>
          <a:p>
            <a:pPr algn="ctr"/>
            <a:r>
              <a:rPr lang="ko-KR" altLang="en-US" sz="1400" b="1" dirty="0">
                <a:latin typeface="+mn-ea"/>
              </a:rPr>
              <a:t>경영학과</a:t>
            </a:r>
          </a:p>
          <a:p>
            <a:pPr algn="ctr"/>
            <a:r>
              <a:rPr lang="ko-KR" altLang="en-US" sz="1400" b="1" dirty="0">
                <a:latin typeface="+mn-ea"/>
              </a:rPr>
              <a:t>3학년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40" name="Rectangle 1056"/>
          <p:cNvSpPr>
            <a:spLocks noChangeArrowheads="1"/>
          </p:cNvSpPr>
          <p:nvPr/>
        </p:nvSpPr>
        <p:spPr bwMode="auto">
          <a:xfrm>
            <a:off x="7183710" y="3924300"/>
            <a:ext cx="1371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solidFill>
                <a:schemeClr val="bg2"/>
              </a:solidFill>
              <a:latin typeface="+mn-ea"/>
            </a:endParaRPr>
          </a:p>
        </p:txBody>
      </p:sp>
      <p:sp>
        <p:nvSpPr>
          <p:cNvPr id="41" name="Line 1057"/>
          <p:cNvSpPr>
            <a:spLocks noChangeShapeType="1"/>
          </p:cNvSpPr>
          <p:nvPr/>
        </p:nvSpPr>
        <p:spPr bwMode="auto">
          <a:xfrm>
            <a:off x="7164288" y="429309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2" name="Line 1058"/>
          <p:cNvSpPr>
            <a:spLocks noChangeShapeType="1"/>
          </p:cNvSpPr>
          <p:nvPr/>
        </p:nvSpPr>
        <p:spPr bwMode="auto">
          <a:xfrm>
            <a:off x="7160840" y="537321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3" name="Text Box 1059"/>
          <p:cNvSpPr txBox="1">
            <a:spLocks noChangeArrowheads="1"/>
          </p:cNvSpPr>
          <p:nvPr/>
        </p:nvSpPr>
        <p:spPr bwMode="auto">
          <a:xfrm>
            <a:off x="7452320" y="3933056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학생3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이정순</a:t>
            </a:r>
          </a:p>
          <a:p>
            <a:pPr algn="ctr"/>
            <a:r>
              <a:rPr lang="ko-KR" altLang="en-US" sz="1400" b="1" dirty="0">
                <a:latin typeface="+mn-ea"/>
              </a:rPr>
              <a:t>여자</a:t>
            </a:r>
          </a:p>
          <a:p>
            <a:pPr algn="ctr"/>
            <a:r>
              <a:rPr lang="ko-KR" altLang="en-US" sz="1400" b="1" dirty="0">
                <a:latin typeface="+mn-ea"/>
              </a:rPr>
              <a:t>철학과</a:t>
            </a:r>
          </a:p>
          <a:p>
            <a:pPr algn="ctr"/>
            <a:r>
              <a:rPr lang="ko-KR" altLang="en-US" sz="1400" b="1" dirty="0">
                <a:latin typeface="+mn-ea"/>
              </a:rPr>
              <a:t>4학년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44" name="Line 1060"/>
          <p:cNvSpPr>
            <a:spLocks noChangeShapeType="1"/>
          </p:cNvSpPr>
          <p:nvPr/>
        </p:nvSpPr>
        <p:spPr bwMode="auto">
          <a:xfrm flipH="1">
            <a:off x="1983160" y="3810000"/>
            <a:ext cx="182684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5" name="Line 1061"/>
          <p:cNvSpPr>
            <a:spLocks noChangeShapeType="1"/>
          </p:cNvSpPr>
          <p:nvPr/>
        </p:nvSpPr>
        <p:spPr bwMode="auto">
          <a:xfrm>
            <a:off x="44196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6" name="Line 1062"/>
          <p:cNvSpPr>
            <a:spLocks noChangeShapeType="1"/>
          </p:cNvSpPr>
          <p:nvPr/>
        </p:nvSpPr>
        <p:spPr bwMode="auto">
          <a:xfrm>
            <a:off x="4953000" y="3810000"/>
            <a:ext cx="2209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7" name="Text Box 1064"/>
          <p:cNvSpPr txBox="1">
            <a:spLocks noChangeArrowheads="1"/>
          </p:cNvSpPr>
          <p:nvPr/>
        </p:nvSpPr>
        <p:spPr bwMode="auto">
          <a:xfrm>
            <a:off x="1066800" y="3429000"/>
            <a:ext cx="23775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객체생성(</a:t>
            </a:r>
            <a:r>
              <a:rPr lang="en-US" altLang="ko-KR" sz="1600" b="1" dirty="0">
                <a:latin typeface="+mn-ea"/>
              </a:rPr>
              <a:t>instantiation)</a:t>
            </a:r>
          </a:p>
        </p:txBody>
      </p:sp>
      <p:sp>
        <p:nvSpPr>
          <p:cNvPr id="48" name="Text Box 1065"/>
          <p:cNvSpPr txBox="1">
            <a:spLocks noChangeArrowheads="1"/>
          </p:cNvSpPr>
          <p:nvPr/>
        </p:nvSpPr>
        <p:spPr bwMode="auto">
          <a:xfrm>
            <a:off x="2362200" y="48006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2000" b="1">
                <a:latin typeface="+mn-ea"/>
              </a:rPr>
              <a:t>인스턴스</a:t>
            </a:r>
          </a:p>
          <a:p>
            <a:pPr algn="ctr"/>
            <a:r>
              <a:rPr lang="ko-KR" altLang="en-US" sz="2000" b="1">
                <a:latin typeface="+mn-ea"/>
              </a:rPr>
              <a:t>(객체)</a:t>
            </a:r>
          </a:p>
        </p:txBody>
      </p:sp>
      <p:sp>
        <p:nvSpPr>
          <p:cNvPr id="49" name="Text Box 1066"/>
          <p:cNvSpPr txBox="1">
            <a:spLocks noChangeArrowheads="1"/>
          </p:cNvSpPr>
          <p:nvPr/>
        </p:nvSpPr>
        <p:spPr bwMode="auto">
          <a:xfrm>
            <a:off x="3886200" y="1143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ea typeface="돋움체" pitchFamily="49" charset="-127"/>
              </a:rPr>
              <a:t>클래스</a:t>
            </a:r>
          </a:p>
        </p:txBody>
      </p:sp>
      <p:sp>
        <p:nvSpPr>
          <p:cNvPr id="51" name="Line 1068"/>
          <p:cNvSpPr>
            <a:spLocks noChangeShapeType="1"/>
          </p:cNvSpPr>
          <p:nvPr/>
        </p:nvSpPr>
        <p:spPr bwMode="auto">
          <a:xfrm>
            <a:off x="5148064" y="42210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2" name="Text Box 1069"/>
          <p:cNvSpPr txBox="1">
            <a:spLocks noChangeArrowheads="1"/>
          </p:cNvSpPr>
          <p:nvPr/>
        </p:nvSpPr>
        <p:spPr bwMode="auto">
          <a:xfrm>
            <a:off x="5318125" y="4061971"/>
            <a:ext cx="15632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객체이름</a:t>
            </a:r>
          </a:p>
          <a:p>
            <a:endParaRPr lang="ko-KR" altLang="en-US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smtClean="0">
                <a:latin typeface="+mn-ea"/>
              </a:rPr>
              <a:t>데이터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속성값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err="1">
                <a:latin typeface="+mn-ea"/>
              </a:rPr>
              <a:t>메소드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3" name="Line 1072"/>
          <p:cNvSpPr>
            <a:spLocks noChangeShapeType="1"/>
          </p:cNvSpPr>
          <p:nvPr/>
        </p:nvSpPr>
        <p:spPr bwMode="auto">
          <a:xfrm>
            <a:off x="5148064" y="49411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4" name="Line 1073"/>
          <p:cNvSpPr>
            <a:spLocks noChangeShapeType="1"/>
          </p:cNvSpPr>
          <p:nvPr/>
        </p:nvSpPr>
        <p:spPr bwMode="auto">
          <a:xfrm>
            <a:off x="5148064" y="573325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8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8696</TotalTime>
  <Words>1116</Words>
  <Application>Microsoft Office PowerPoint</Application>
  <PresentationFormat>화면 슬라이드 쇼(4:3)</PresentationFormat>
  <Paragraphs>371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객체지향 프로그래밍 ( Object Oriented Programming 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uhak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Heeyeon Park</cp:lastModifiedBy>
  <cp:revision>858</cp:revision>
  <cp:lastPrinted>2015-01-05T10:56:51Z</cp:lastPrinted>
  <dcterms:created xsi:type="dcterms:W3CDTF">2010-11-04T02:40:35Z</dcterms:created>
  <dcterms:modified xsi:type="dcterms:W3CDTF">2015-03-05T00:53:18Z</dcterms:modified>
</cp:coreProperties>
</file>