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321" r:id="rId4"/>
    <p:sldId id="382" r:id="rId5"/>
    <p:sldId id="383" r:id="rId6"/>
    <p:sldId id="384" r:id="rId7"/>
    <p:sldId id="385" r:id="rId8"/>
    <p:sldId id="387" r:id="rId9"/>
    <p:sldId id="386" r:id="rId10"/>
    <p:sldId id="388" r:id="rId11"/>
    <p:sldId id="389" r:id="rId12"/>
    <p:sldId id="338" r:id="rId13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94767" autoAdjust="0"/>
  </p:normalViewPr>
  <p:slideViewPr>
    <p:cSldViewPr>
      <p:cViewPr>
        <p:scale>
          <a:sx n="100" d="100"/>
          <a:sy n="100" d="100"/>
        </p:scale>
        <p:origin x="-822" y="-72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aseline="0" dirty="0" smtClean="0"/>
              <a:t>저희 목차는 </a:t>
            </a:r>
            <a:r>
              <a:rPr lang="ko-KR" altLang="en-US" baseline="0" dirty="0" err="1" smtClean="0"/>
              <a:t>빅데이터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공공데이터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시각화에 대해서 발표 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1AFC50-F739-4C94-B2F9-DDD953FB45AC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44624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BD4-4C52-4787-9520-4C2DE672B6CA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4185-FDB8-4E11-AB89-77E13FFA1346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36512" y="101823"/>
            <a:ext cx="8013576" cy="432048"/>
          </a:xfrm>
        </p:spPr>
        <p:txBody>
          <a:bodyPr anchor="ctr">
            <a:noAutofit/>
          </a:bodyPr>
          <a:lstStyle>
            <a:lvl1pPr marL="0" indent="0" algn="l">
              <a:buFont typeface="Wingdings" pitchFamily="2" charset="2"/>
              <a:buNone/>
              <a:defRPr sz="2000" b="0" spc="-150">
                <a:solidFill>
                  <a:schemeClr val="tx2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ED3B46-CC2E-454E-A08B-0529DCF7708B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FE-24B4-4C6D-A9B9-30630496C7AF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7AD7-EDAA-4F5C-A9F8-B0468DEB6D75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AEB0-C529-4C86-BE1F-765CEEE9A0E9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BA8-984D-404B-B2EF-CEFA9B4253AF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FC0-32E4-4FCF-A58B-7C1D0D44B6E0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53D-ABD2-4BFB-A3EE-E25B28B5A5FC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0398-C57A-4718-A376-7F80279DDF5B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75A4-E80C-4F3D-9D82-963D4CC04C07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730425"/>
            <a:ext cx="8388424" cy="1470025"/>
          </a:xfrm>
        </p:spPr>
        <p:txBody>
          <a:bodyPr>
            <a:noAutofit/>
          </a:bodyPr>
          <a:lstStyle/>
          <a:p>
            <a:r>
              <a:rPr lang="en-US" altLang="ko-KR" sz="31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OSI 7 </a:t>
            </a:r>
            <a:r>
              <a:rPr lang="ko-KR" altLang="en-US" sz="31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참조모델</a:t>
            </a:r>
            <a:endParaRPr lang="ko-KR" altLang="en-US" sz="3100" spc="-300" dirty="0">
              <a:solidFill>
                <a:schemeClr val="tx1">
                  <a:lumMod val="95000"/>
                  <a:lumOff val="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학           번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201345063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01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29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3D54-D11E-4C53-BADC-A2438B6DA5C5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-396472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-324464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-252456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-180448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-10844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각형 8"/>
          <p:cNvSpPr/>
          <p:nvPr/>
        </p:nvSpPr>
        <p:spPr>
          <a:xfrm>
            <a:off x="683568" y="4653136"/>
            <a:ext cx="576064" cy="1440160"/>
          </a:xfrm>
          <a:prstGeom prst="homePlat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533202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모델의 계층별 역할과 프로토콜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cs typeface="Mangal" pitchFamily="18" charset="0"/>
              </a:rPr>
              <a:t>제 </a:t>
            </a:r>
            <a:r>
              <a:rPr lang="en-US" altLang="ko-KR" sz="1400" dirty="0" smtClean="0">
                <a:cs typeface="Mangal" pitchFamily="18" charset="0"/>
              </a:rPr>
              <a:t>2</a:t>
            </a:r>
            <a:r>
              <a:rPr lang="ko-KR" altLang="en-US" sz="1400" dirty="0" smtClean="0">
                <a:cs typeface="Mangal" pitchFamily="18" charset="0"/>
              </a:rPr>
              <a:t>계층 </a:t>
            </a:r>
            <a:r>
              <a:rPr lang="en-US" altLang="ko-KR" sz="1400" dirty="0" smtClean="0">
                <a:cs typeface="Mangal" pitchFamily="18" charset="0"/>
              </a:rPr>
              <a:t>- </a:t>
            </a:r>
            <a:r>
              <a:rPr lang="ko-KR" altLang="en-US" sz="1400" dirty="0" smtClean="0">
                <a:cs typeface="Mangal" pitchFamily="18" charset="0"/>
              </a:rPr>
              <a:t>데이터연결계층</a:t>
            </a:r>
            <a:r>
              <a:rPr lang="en-US" altLang="ko-KR" sz="1400" dirty="0" smtClean="0">
                <a:cs typeface="Mangal" pitchFamily="18" charset="0"/>
              </a:rPr>
              <a:t>(</a:t>
            </a:r>
            <a:r>
              <a:rPr lang="en-US" altLang="ko-KR" sz="1400" dirty="0" err="1" smtClean="0">
                <a:cs typeface="Mangal" pitchFamily="18" charset="0"/>
              </a:rPr>
              <a:t>Datalink</a:t>
            </a:r>
            <a:r>
              <a:rPr lang="en-US" altLang="ko-KR" sz="1400" dirty="0" smtClean="0">
                <a:cs typeface="Mangal" pitchFamily="18" charset="0"/>
              </a:rPr>
              <a:t> Layer)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네트워크계층에서 전달받은 데이터를 전송하기 적합한 단위로 나눠서 여기에 헤더 및 에러제어와 관련된 정보를 추가해서 물리계층에 전달하는 역할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물리계층의 신뢰성 있는 데이터의 전송과 수신을 보장하도록 하는 역할을 수행 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비트의 흐름 제어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데이터 프레임의 포맷 정의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에러 발생시 상위계층에 데이터 재전송 요청 수행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>
                <a:cs typeface="Mangal" pitchFamily="18" charset="0"/>
              </a:rPr>
              <a:t>MAC, PPP</a:t>
            </a:r>
            <a:r>
              <a:rPr lang="ko-KR" altLang="en-US" sz="1200" dirty="0" smtClean="0">
                <a:cs typeface="Mangal" pitchFamily="18" charset="0"/>
              </a:rPr>
              <a:t>등의 프로토콜이 있음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>
                <a:cs typeface="Mangal" pitchFamily="18" charset="0"/>
              </a:rPr>
              <a:t> </a:t>
            </a:r>
            <a:r>
              <a:rPr lang="ko-KR" altLang="en-US" sz="1200" dirty="0" smtClean="0">
                <a:cs typeface="Mangal" pitchFamily="18" charset="0"/>
              </a:rPr>
              <a:t>대표장비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스위치</a:t>
            </a:r>
            <a:r>
              <a:rPr lang="en-US" altLang="ko-KR" sz="1200" dirty="0" smtClean="0">
                <a:cs typeface="Mangal" pitchFamily="18" charset="0"/>
              </a:rPr>
              <a:t> 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cs typeface="Mangal" pitchFamily="18" charset="0"/>
              </a:rPr>
              <a:t>제 </a:t>
            </a:r>
            <a:r>
              <a:rPr lang="en-US" altLang="ko-KR" sz="1400" dirty="0" smtClean="0">
                <a:cs typeface="Mangal" pitchFamily="18" charset="0"/>
              </a:rPr>
              <a:t>1</a:t>
            </a:r>
            <a:r>
              <a:rPr lang="ko-KR" altLang="en-US" sz="1400" dirty="0" smtClean="0">
                <a:cs typeface="Mangal" pitchFamily="18" charset="0"/>
              </a:rPr>
              <a:t>계층 </a:t>
            </a:r>
            <a:r>
              <a:rPr lang="en-US" altLang="ko-KR" sz="1400" dirty="0" smtClean="0">
                <a:cs typeface="Mangal" pitchFamily="18" charset="0"/>
              </a:rPr>
              <a:t>- </a:t>
            </a:r>
            <a:r>
              <a:rPr lang="ko-KR" altLang="en-US" sz="1400" dirty="0" smtClean="0">
                <a:cs typeface="Mangal" pitchFamily="18" charset="0"/>
              </a:rPr>
              <a:t>물리계층</a:t>
            </a:r>
            <a:r>
              <a:rPr lang="en-US" altLang="ko-KR" sz="1400" dirty="0" smtClean="0">
                <a:cs typeface="Mangal" pitchFamily="18" charset="0"/>
              </a:rPr>
              <a:t>(Physical Layer)</a:t>
            </a:r>
            <a:endParaRPr lang="ko-KR" altLang="en-US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물리적인 통신 채널에서 비트 정보의 송수신에 관한 </a:t>
            </a:r>
            <a:r>
              <a:rPr lang="ko-KR" altLang="en-US" sz="1200" smtClean="0"/>
              <a:t>규칙을 </a:t>
            </a:r>
            <a:r>
              <a:rPr lang="ko-KR" altLang="en-US" sz="1200" smtClean="0"/>
              <a:t>다룸 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데이터링크계층에서 전달받은 데이터를 통신 케이블에 맞게 변환하여 전송</a:t>
            </a:r>
            <a:r>
              <a:rPr lang="en-US" altLang="ko-KR" sz="1200" dirty="0" smtClean="0"/>
              <a:t> 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물리계층은 정보의 최소 단위인 비트 정보를 통신 케이블을 통해 효율적으로 전송하는 기능을 수행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케이블의 전압레벨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전송속도 등의 전기적 규격과 데이터를 송수신하기 위한 제어 신호의 사용 순서에 관한 정보를 가짐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비트 </a:t>
            </a:r>
            <a:r>
              <a:rPr lang="ko-KR" altLang="en-US" sz="1200" dirty="0" err="1" smtClean="0"/>
              <a:t>스트림은</a:t>
            </a:r>
            <a:r>
              <a:rPr lang="ko-KR" altLang="en-US" sz="1200" dirty="0" smtClean="0"/>
              <a:t> 전자기 신호 또는 광 신호로 변환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/>
              <a:t>EIA RS-232, EIA RS-422 </a:t>
            </a:r>
            <a:r>
              <a:rPr lang="ko-KR" altLang="en-US" sz="1200" dirty="0" smtClean="0"/>
              <a:t>등의 프로토콜이 있음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대표장비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네트워크 어댑터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7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계층 요약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85786" y="1529271"/>
          <a:ext cx="7572428" cy="44000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2071"/>
                <a:gridCol w="2024077"/>
                <a:gridCol w="4286280"/>
              </a:tblGrid>
              <a:tr h="7185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상위계층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제 </a:t>
                      </a:r>
                      <a:r>
                        <a:rPr lang="en-US" altLang="ko-KR" sz="1100" b="0" dirty="0" smtClean="0"/>
                        <a:t>7</a:t>
                      </a:r>
                      <a:r>
                        <a:rPr lang="ko-KR" altLang="en-US" sz="1100" b="0" dirty="0" smtClean="0"/>
                        <a:t>계층</a:t>
                      </a:r>
                      <a:r>
                        <a:rPr lang="en-US" altLang="ko-KR" sz="1100" b="0" dirty="0" smtClean="0"/>
                        <a:t> -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dirty="0" smtClean="0"/>
                        <a:t>응용계층</a:t>
                      </a:r>
                      <a:r>
                        <a:rPr lang="en-US" altLang="ko-KR" sz="1100" b="0" dirty="0" smtClean="0"/>
                        <a:t>(Application Layer)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사용자나 응용 프로그램간의 데이터 교환이 가능하게 하는 계층</a:t>
                      </a:r>
                      <a:endParaRPr lang="en-US" altLang="ko-KR" sz="1000" b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="0" dirty="0" smtClean="0"/>
                        <a:t> HTTP,</a:t>
                      </a:r>
                      <a:r>
                        <a:rPr lang="en-US" altLang="ko-KR" sz="1000" b="0" baseline="0" dirty="0" smtClean="0"/>
                        <a:t> FTP, </a:t>
                      </a:r>
                      <a:r>
                        <a:rPr lang="ko-KR" altLang="en-US" sz="1000" b="0" baseline="0" dirty="0" smtClean="0"/>
                        <a:t>터미널 서비스</a:t>
                      </a:r>
                      <a:r>
                        <a:rPr lang="en-US" altLang="ko-KR" sz="1000" b="0" baseline="0" dirty="0" smtClean="0"/>
                        <a:t>, </a:t>
                      </a:r>
                      <a:r>
                        <a:rPr lang="ko-KR" altLang="en-US" sz="1000" b="0" baseline="0" dirty="0" smtClean="0"/>
                        <a:t>여러 메일 프로그램</a:t>
                      </a:r>
                      <a:r>
                        <a:rPr lang="en-US" altLang="ko-KR" sz="1000" b="0" baseline="0" dirty="0" smtClean="0"/>
                        <a:t>, </a:t>
                      </a:r>
                      <a:r>
                        <a:rPr lang="ko-KR" altLang="en-US" sz="1000" b="0" baseline="0" dirty="0" err="1" smtClean="0"/>
                        <a:t>디렉토리</a:t>
                      </a:r>
                      <a:r>
                        <a:rPr lang="ko-KR" altLang="en-US" sz="1000" b="0" baseline="0" dirty="0" smtClean="0"/>
                        <a:t> 서비스 등을 제공</a:t>
                      </a:r>
                      <a:endParaRPr lang="ko-KR" altLang="en-US" sz="1000" b="0" dirty="0"/>
                    </a:p>
                  </a:txBody>
                  <a:tcPr/>
                </a:tc>
              </a:tr>
              <a:tr h="5673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제 </a:t>
                      </a:r>
                      <a:r>
                        <a:rPr lang="en-US" altLang="ko-KR" sz="1100" b="0" dirty="0" smtClean="0"/>
                        <a:t>6</a:t>
                      </a:r>
                      <a:r>
                        <a:rPr lang="ko-KR" altLang="en-US" sz="1100" b="0" dirty="0" smtClean="0"/>
                        <a:t>계층 </a:t>
                      </a:r>
                      <a:r>
                        <a:rPr lang="en-US" altLang="ko-KR" sz="1100" b="0" dirty="0" smtClean="0"/>
                        <a:t>-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dirty="0" smtClean="0"/>
                        <a:t>표현계층</a:t>
                      </a:r>
                      <a:r>
                        <a:rPr lang="en-US" altLang="ko-KR" sz="1100" b="0" dirty="0" smtClean="0"/>
                        <a:t>(Presentation Layer)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데이터의 구조를 하나의 통일된 형식으로 표현하고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smtClean="0"/>
                        <a:t>데이터의 압축과 암호화 기능을 수행</a:t>
                      </a:r>
                      <a:endParaRPr lang="ko-KR" altLang="en-US" sz="1000" b="0" dirty="0"/>
                    </a:p>
                  </a:txBody>
                  <a:tcPr/>
                </a:tc>
              </a:tr>
              <a:tr h="718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제 </a:t>
                      </a:r>
                      <a:r>
                        <a:rPr lang="en-US" altLang="ko-KR" sz="1100" b="0" dirty="0" smtClean="0"/>
                        <a:t>5</a:t>
                      </a:r>
                      <a:r>
                        <a:rPr lang="ko-KR" altLang="en-US" sz="1100" b="0" dirty="0" smtClean="0"/>
                        <a:t>계층 </a:t>
                      </a:r>
                      <a:r>
                        <a:rPr lang="en-US" altLang="ko-KR" sz="1100" b="0" dirty="0" smtClean="0"/>
                        <a:t>-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dirty="0" smtClean="0"/>
                        <a:t>논리접속계층</a:t>
                      </a:r>
                      <a:r>
                        <a:rPr lang="en-US" altLang="ko-KR" sz="1100" b="0" dirty="0" smtClean="0"/>
                        <a:t>(Session Layer)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두 시스템간의 통신 중 동기화를 유지하고 데이터 교환을 관리</a:t>
                      </a:r>
                      <a:endParaRPr lang="en-US" altLang="ko-KR" sz="1000" b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정보 교환을 효과적으로 할 수 있도록 전송 계층에서 설정된 종단간의 논리적인 연결에 추가 서비스를 제공</a:t>
                      </a:r>
                      <a:endParaRPr lang="ko-KR" altLang="en-US" sz="1000" b="0" dirty="0"/>
                    </a:p>
                  </a:txBody>
                  <a:tcPr/>
                </a:tc>
              </a:tr>
              <a:tr h="638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전송계층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제 </a:t>
                      </a:r>
                      <a:r>
                        <a:rPr lang="en-US" altLang="ko-KR" sz="1100" b="0" dirty="0" smtClean="0"/>
                        <a:t>4</a:t>
                      </a:r>
                      <a:r>
                        <a:rPr lang="ko-KR" altLang="en-US" sz="1100" b="0" dirty="0" smtClean="0"/>
                        <a:t>계층 </a:t>
                      </a:r>
                      <a:r>
                        <a:rPr lang="en-US" altLang="ko-KR" sz="1100" b="0" dirty="0" smtClean="0"/>
                        <a:t>-</a:t>
                      </a:r>
                      <a:r>
                        <a:rPr lang="en-US" altLang="ko-KR" sz="1100" b="0" baseline="0" dirty="0" smtClean="0"/>
                        <a:t> </a:t>
                      </a:r>
                      <a:r>
                        <a:rPr lang="ko-KR" altLang="en-US" sz="1100" b="0" dirty="0" smtClean="0"/>
                        <a:t>전송계층</a:t>
                      </a:r>
                      <a:r>
                        <a:rPr lang="en-US" altLang="ko-KR" sz="1100" b="0" dirty="0" smtClean="0"/>
                        <a:t>(Transport Layer)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종단간에 신뢰성 있고 투명한 데이터 전송을 제공</a:t>
                      </a:r>
                      <a:endParaRPr lang="en-US" altLang="ko-KR" sz="1000" b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에러제어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err="1" smtClean="0"/>
                        <a:t>통신량</a:t>
                      </a:r>
                      <a:r>
                        <a:rPr lang="ko-KR" altLang="en-US" sz="1000" b="0" dirty="0" smtClean="0"/>
                        <a:t> 제어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smtClean="0"/>
                        <a:t>다중화를 제공하며</a:t>
                      </a:r>
                      <a:r>
                        <a:rPr lang="en-US" altLang="ko-KR" sz="1000" b="0" dirty="0" smtClean="0"/>
                        <a:t>,</a:t>
                      </a:r>
                      <a:r>
                        <a:rPr lang="ko-KR" altLang="en-US" sz="1000" b="0" dirty="0" smtClean="0"/>
                        <a:t> 응용 프로그램간 통신을 위해 포트를 사용</a:t>
                      </a:r>
                      <a:endParaRPr lang="en-US" altLang="ko-KR" sz="1000" b="0" dirty="0" smtClean="0"/>
                    </a:p>
                  </a:txBody>
                  <a:tcPr/>
                </a:tc>
              </a:tr>
              <a:tr h="5631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/>
                        <a:t>하위계층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제 </a:t>
                      </a:r>
                      <a:r>
                        <a:rPr lang="en-US" altLang="ko-KR" sz="1100" b="0" dirty="0" smtClean="0"/>
                        <a:t>3</a:t>
                      </a:r>
                      <a:r>
                        <a:rPr lang="ko-KR" altLang="en-US" sz="1100" b="0" dirty="0" smtClean="0"/>
                        <a:t>계층</a:t>
                      </a:r>
                      <a:r>
                        <a:rPr lang="en-US" altLang="ko-KR" sz="1100" b="0" baseline="0" dirty="0" smtClean="0"/>
                        <a:t> - </a:t>
                      </a:r>
                      <a:r>
                        <a:rPr lang="ko-KR" altLang="en-US" sz="1100" b="0" dirty="0" smtClean="0"/>
                        <a:t>네트워크계층</a:t>
                      </a:r>
                      <a:r>
                        <a:rPr lang="en-US" altLang="ko-KR" sz="1100" b="0" dirty="0" smtClean="0"/>
                        <a:t>(Network Layer)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="0" dirty="0" smtClean="0"/>
                        <a:t> 8</a:t>
                      </a:r>
                      <a:r>
                        <a:rPr lang="ko-KR" altLang="en-US" sz="1000" b="0" dirty="0" smtClean="0"/>
                        <a:t>비트의 숫자 </a:t>
                      </a:r>
                      <a:r>
                        <a:rPr lang="en-US" altLang="ko-KR" sz="1000" b="0" dirty="0" smtClean="0"/>
                        <a:t>4</a:t>
                      </a:r>
                      <a:r>
                        <a:rPr lang="ko-KR" altLang="en-US" sz="1000" b="0" dirty="0" smtClean="0"/>
                        <a:t>개로 구성된 </a:t>
                      </a:r>
                      <a:r>
                        <a:rPr lang="en-US" altLang="ko-KR" sz="1000" b="0" dirty="0" smtClean="0"/>
                        <a:t>IP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smtClean="0"/>
                        <a:t>주소 체계를 사용하며</a:t>
                      </a:r>
                      <a:r>
                        <a:rPr lang="en-US" altLang="ko-KR" sz="1000" b="0" baseline="0" dirty="0" smtClean="0"/>
                        <a:t>, </a:t>
                      </a:r>
                      <a:r>
                        <a:rPr lang="ko-KR" altLang="en-US" sz="1000" b="0" baseline="0" dirty="0" smtClean="0"/>
                        <a:t>경로 제어와 </a:t>
                      </a:r>
                      <a:r>
                        <a:rPr lang="ko-KR" altLang="en-US" sz="1000" b="0" baseline="0" dirty="0" err="1" smtClean="0"/>
                        <a:t>통신량</a:t>
                      </a:r>
                      <a:r>
                        <a:rPr lang="ko-KR" altLang="en-US" sz="1000" b="0" baseline="0" dirty="0" smtClean="0"/>
                        <a:t> 제어 등을 수행</a:t>
                      </a:r>
                      <a:endParaRPr lang="ko-KR" altLang="en-US" sz="1000" b="0" dirty="0"/>
                    </a:p>
                  </a:txBody>
                  <a:tcPr/>
                </a:tc>
              </a:tr>
              <a:tr h="6621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제 </a:t>
                      </a:r>
                      <a:r>
                        <a:rPr lang="en-US" altLang="ko-KR" sz="1100" b="0" dirty="0" smtClean="0"/>
                        <a:t>2</a:t>
                      </a:r>
                      <a:r>
                        <a:rPr lang="ko-KR" altLang="en-US" sz="1100" b="0" dirty="0" smtClean="0"/>
                        <a:t>계층</a:t>
                      </a:r>
                      <a:r>
                        <a:rPr lang="en-US" altLang="ko-KR" sz="1100" b="0" baseline="0" dirty="0" smtClean="0"/>
                        <a:t> - </a:t>
                      </a:r>
                      <a:r>
                        <a:rPr lang="ko-KR" altLang="en-US" sz="1100" b="0" dirty="0" smtClean="0"/>
                        <a:t>데이터연결계층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en-US" altLang="ko-KR" sz="1100" b="0" dirty="0" err="1" smtClean="0"/>
                        <a:t>Datalink</a:t>
                      </a:r>
                      <a:r>
                        <a:rPr lang="en-US" altLang="ko-KR" sz="1100" b="0" dirty="0" smtClean="0"/>
                        <a:t> Layer)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물리적인 링크를 통해 동기화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smtClean="0"/>
                        <a:t>에러 제어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smtClean="0"/>
                        <a:t>흐름 제어 등을 통해 데이터 전송</a:t>
                      </a:r>
                      <a:endParaRPr lang="en-US" altLang="ko-KR" sz="1000" b="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="0" dirty="0" smtClean="0"/>
                        <a:t> MAC</a:t>
                      </a:r>
                      <a:r>
                        <a:rPr lang="ko-KR" altLang="en-US" sz="1000" b="0" dirty="0" smtClean="0"/>
                        <a:t>주소를 개체간 통신에 사용하며 </a:t>
                      </a:r>
                      <a:r>
                        <a:rPr lang="en-US" altLang="ko-KR" sz="1000" b="0" dirty="0" smtClean="0"/>
                        <a:t>MAC</a:t>
                      </a:r>
                      <a:r>
                        <a:rPr lang="ko-KR" altLang="en-US" sz="1000" b="0" dirty="0" smtClean="0"/>
                        <a:t>주소는 고유함</a:t>
                      </a:r>
                      <a:endParaRPr lang="ko-KR" altLang="en-US" sz="1000" b="0" dirty="0"/>
                    </a:p>
                  </a:txBody>
                  <a:tcPr/>
                </a:tc>
              </a:tr>
              <a:tr h="5315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/>
                        <a:t>제 </a:t>
                      </a:r>
                      <a:r>
                        <a:rPr lang="en-US" altLang="ko-KR" sz="1100" b="0" dirty="0" smtClean="0"/>
                        <a:t>1</a:t>
                      </a:r>
                      <a:r>
                        <a:rPr lang="ko-KR" altLang="en-US" sz="1100" b="0" dirty="0" smtClean="0"/>
                        <a:t>계층</a:t>
                      </a:r>
                      <a:r>
                        <a:rPr lang="en-US" altLang="ko-KR" sz="1100" b="0" baseline="0" dirty="0" smtClean="0"/>
                        <a:t> – </a:t>
                      </a:r>
                      <a:r>
                        <a:rPr lang="ko-KR" altLang="en-US" sz="1100" b="0" dirty="0" smtClean="0"/>
                        <a:t>물리계층</a:t>
                      </a:r>
                      <a:endParaRPr lang="en-US" altLang="ko-KR" sz="11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(Physical Layer)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b="0" dirty="0" smtClean="0"/>
                        <a:t> 기계적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smtClean="0"/>
                        <a:t>전기적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smtClean="0"/>
                        <a:t>기능적</a:t>
                      </a:r>
                      <a:r>
                        <a:rPr lang="en-US" altLang="ko-KR" sz="1000" b="0" dirty="0" smtClean="0"/>
                        <a:t>, </a:t>
                      </a:r>
                      <a:r>
                        <a:rPr lang="ko-KR" altLang="en-US" sz="1000" b="0" dirty="0" smtClean="0"/>
                        <a:t>절차적 특성을 정의하며 </a:t>
                      </a:r>
                      <a:r>
                        <a:rPr lang="ko-KR" altLang="en-US" sz="1000" b="0" dirty="0" err="1" smtClean="0"/>
                        <a:t>비트스트림을</a:t>
                      </a:r>
                      <a:r>
                        <a:rPr lang="ko-KR" altLang="en-US" sz="1000" b="0" dirty="0" smtClean="0"/>
                        <a:t> 물리적 매체를 통해 전송</a:t>
                      </a:r>
                      <a:endParaRPr lang="ko-KR" altLang="en-US" sz="1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b="1" dirty="0" smtClean="0">
                <a:latin typeface="+mn-ea"/>
              </a:rPr>
              <a:t>감사합니다</a:t>
            </a:r>
            <a:r>
              <a:rPr lang="en-US" altLang="ko-KR" sz="4800" b="1" dirty="0" smtClean="0">
                <a:latin typeface="+mn-ea"/>
              </a:rPr>
              <a:t>.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04C-32AF-44CF-AD84-7145F7EA891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-36512" y="1052736"/>
            <a:ext cx="1638300" cy="57376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-36512" y="1480193"/>
            <a:ext cx="1638300" cy="292623"/>
          </a:xfrm>
          <a:prstGeom prst="diamond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-36512" y="112474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1990920"/>
            <a:ext cx="3439854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 algn="ctr">
              <a:lnSpc>
                <a:spcPct val="20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OSI 7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계층 모델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등장 배경 및 개념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목적 및 특징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동작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계층별 역할과 프로토콜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요약</a:t>
            </a: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6C2-7062-4EA7-846F-9CBCB6D0E8D9}" type="datetime1">
              <a:rPr lang="ko-KR" altLang="en-US" smtClean="0"/>
              <a:pPr/>
              <a:t>2015-01-29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모델의 등장 배경 및 개념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 smtClean="0">
                <a:cs typeface="Mangal" pitchFamily="18" charset="0"/>
              </a:rPr>
              <a:t>1980</a:t>
            </a:r>
            <a:r>
              <a:rPr lang="ko-KR" altLang="en-US" sz="1200" dirty="0" smtClean="0">
                <a:cs typeface="Mangal" pitchFamily="18" charset="0"/>
              </a:rPr>
              <a:t>년대 접어들어 컴퓨터의 보급이 확산되면서 </a:t>
            </a:r>
            <a:r>
              <a:rPr lang="ko-KR" altLang="en-US" sz="1200" dirty="0" err="1" smtClean="0">
                <a:cs typeface="Mangal" pitchFamily="18" charset="0"/>
              </a:rPr>
              <a:t>이기종</a:t>
            </a:r>
            <a:r>
              <a:rPr lang="ko-KR" altLang="en-US" sz="1200" dirty="0" smtClean="0">
                <a:cs typeface="Mangal" pitchFamily="18" charset="0"/>
              </a:rPr>
              <a:t> 컴퓨터간의 데이터 통신 및 네트워크의 필요성이 대두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이에 </a:t>
            </a:r>
            <a:r>
              <a:rPr lang="en-US" altLang="ko-KR" sz="1200" dirty="0" smtClean="0">
                <a:cs typeface="Mangal" pitchFamily="18" charset="0"/>
              </a:rPr>
              <a:t>ISO (International Standards Organization, </a:t>
            </a:r>
            <a:r>
              <a:rPr lang="ko-KR" altLang="en-US" sz="1200" dirty="0" smtClean="0">
                <a:cs typeface="Mangal" pitchFamily="18" charset="0"/>
              </a:rPr>
              <a:t>국제표준협회</a:t>
            </a:r>
            <a:r>
              <a:rPr lang="en-US" altLang="ko-KR" sz="1200" dirty="0" smtClean="0">
                <a:cs typeface="Mangal" pitchFamily="18" charset="0"/>
              </a:rPr>
              <a:t>)</a:t>
            </a:r>
            <a:r>
              <a:rPr lang="ko-KR" altLang="en-US" sz="1200" dirty="0" smtClean="0">
                <a:cs typeface="Mangal" pitchFamily="18" charset="0"/>
              </a:rPr>
              <a:t>에서는 </a:t>
            </a:r>
            <a:r>
              <a:rPr lang="en-US" altLang="ko-KR" sz="1200" dirty="0" smtClean="0">
                <a:cs typeface="Mangal" pitchFamily="18" charset="0"/>
              </a:rPr>
              <a:t>OSI (Open Systems Interconnection, </a:t>
            </a:r>
            <a:r>
              <a:rPr lang="ko-KR" altLang="en-US" sz="1200" dirty="0" smtClean="0">
                <a:cs typeface="Mangal" pitchFamily="18" charset="0"/>
              </a:rPr>
              <a:t>개방 시스템 연결</a:t>
            </a:r>
            <a:r>
              <a:rPr lang="en-US" altLang="ko-KR" sz="1200" dirty="0" smtClean="0">
                <a:cs typeface="Mangal" pitchFamily="18" charset="0"/>
              </a:rPr>
              <a:t>) </a:t>
            </a:r>
            <a:r>
              <a:rPr lang="ko-KR" altLang="en-US" sz="1200" dirty="0" smtClean="0">
                <a:cs typeface="Mangal" pitchFamily="18" charset="0"/>
              </a:rPr>
              <a:t>라고 하는 새로운 네트워크 모델을 소개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이 모델은 컴퓨터 네크워크 프로토콜의 국제적인 표준안으로 각종 네트워크 장비 및 컴퓨터 등의 모든 통신 관련 시스템에 적용되는 개념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연결된 컴퓨터 시스템은 동일한 회사에서 만든 컴퓨터일 필요가 없고 같은 운영체제일 필요도 없는 개방 시스템 구조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</a:pP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ko-KR" altLang="en-US" sz="1200" dirty="0" smtClean="0">
                <a:cs typeface="Mangal" pitchFamily="18" charset="0"/>
              </a:rPr>
              <a:t>따라서 </a:t>
            </a:r>
            <a:r>
              <a:rPr lang="en-US" altLang="ko-KR" sz="1200" dirty="0" smtClean="0">
                <a:cs typeface="Mangal" pitchFamily="18" charset="0"/>
              </a:rPr>
              <a:t>OSI </a:t>
            </a:r>
            <a:r>
              <a:rPr lang="ko-KR" altLang="en-US" sz="1200" dirty="0" smtClean="0">
                <a:cs typeface="Mangal" pitchFamily="18" charset="0"/>
              </a:rPr>
              <a:t>모델은 하나의 컴퓨터에서 다른 컴퓨터로 데이터가 전송될 때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b="1" dirty="0" smtClean="0">
                <a:cs typeface="Mangal" pitchFamily="18" charset="0"/>
              </a:rPr>
              <a:t>데이터의 생성 및 전송과정을 표준화한 모델</a:t>
            </a:r>
            <a:r>
              <a:rPr lang="ko-KR" altLang="en-US" sz="1200" dirty="0" smtClean="0">
                <a:cs typeface="Mangal" pitchFamily="18" charset="0"/>
              </a:rPr>
              <a:t>이라고 할 수 있으며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이러한 </a:t>
            </a:r>
            <a:r>
              <a:rPr lang="ko-KR" altLang="en-US" sz="1200" b="1" dirty="0" smtClean="0">
                <a:cs typeface="Mangal" pitchFamily="18" charset="0"/>
              </a:rPr>
              <a:t>데이터 통신 기능을 수직적으로 계층화</a:t>
            </a:r>
            <a:r>
              <a:rPr lang="ko-KR" altLang="en-US" sz="1200" dirty="0" smtClean="0">
                <a:cs typeface="Mangal" pitchFamily="18" charset="0"/>
              </a:rPr>
              <a:t>시켜서 각 계층별로 기능들을 수행하고 다음 계층이 이를 이어받아 자신의 기능을 수행하는 방식으로 통신이 이루어지는 개념</a:t>
            </a:r>
            <a:endParaRPr lang="en-US" altLang="ko-KR" sz="1200" dirty="0" smtClean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모델의 목적 및 특징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 smtClean="0">
                <a:cs typeface="Mangal" pitchFamily="18" charset="0"/>
              </a:rPr>
              <a:t>OSI </a:t>
            </a:r>
            <a:r>
              <a:rPr lang="ko-KR" altLang="en-US" sz="1200" dirty="0" smtClean="0">
                <a:cs typeface="Mangal" pitchFamily="18" charset="0"/>
              </a:rPr>
              <a:t>모델은 </a:t>
            </a:r>
            <a:r>
              <a:rPr lang="ko-KR" altLang="en-US" sz="1200" b="1" dirty="0" smtClean="0">
                <a:cs typeface="Mangal" pitchFamily="18" charset="0"/>
              </a:rPr>
              <a:t>총 </a:t>
            </a:r>
            <a:r>
              <a:rPr lang="en-US" altLang="ko-KR" sz="1200" b="1" dirty="0" smtClean="0">
                <a:cs typeface="Mangal" pitchFamily="18" charset="0"/>
              </a:rPr>
              <a:t>7</a:t>
            </a:r>
            <a:r>
              <a:rPr lang="ko-KR" altLang="en-US" sz="1200" b="1" dirty="0" smtClean="0">
                <a:cs typeface="Mangal" pitchFamily="18" charset="0"/>
              </a:rPr>
              <a:t>계층으로 구성</a:t>
            </a:r>
            <a:r>
              <a:rPr lang="ko-KR" altLang="en-US" sz="1200" dirty="0" smtClean="0">
                <a:cs typeface="Mangal" pitchFamily="18" charset="0"/>
              </a:rPr>
              <a:t>되어 있으며</a:t>
            </a:r>
            <a:r>
              <a:rPr lang="en-US" altLang="ko-KR" sz="1200" dirty="0" smtClean="0">
                <a:cs typeface="Mangal" pitchFamily="18" charset="0"/>
              </a:rPr>
              <a:t>,</a:t>
            </a:r>
            <a:r>
              <a:rPr lang="ko-KR" altLang="en-US" sz="1200" dirty="0" smtClean="0">
                <a:cs typeface="Mangal" pitchFamily="18" charset="0"/>
              </a:rPr>
              <a:t> 시스템간의 상호 네트워크의 연결을 목적으로 하는 프로토콜의 표준을 개발하는데 있어서 </a:t>
            </a:r>
            <a:r>
              <a:rPr lang="ko-KR" altLang="en-US" sz="1200" b="1" dirty="0" smtClean="0">
                <a:cs typeface="Mangal" pitchFamily="18" charset="0"/>
              </a:rPr>
              <a:t>시스템이 상호간에 접속을 위한 개념을 규정</a:t>
            </a:r>
            <a:r>
              <a:rPr lang="ko-KR" altLang="en-US" sz="1200" dirty="0" smtClean="0">
                <a:cs typeface="Mangal" pitchFamily="18" charset="0"/>
              </a:rPr>
              <a:t>하고</a:t>
            </a:r>
            <a:r>
              <a:rPr lang="en-US" altLang="ko-KR" sz="1200" dirty="0" smtClean="0">
                <a:cs typeface="Mangal" pitchFamily="18" charset="0"/>
              </a:rPr>
              <a:t>,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en-US" altLang="ko-KR" sz="1200" dirty="0" smtClean="0">
                <a:cs typeface="Mangal" pitchFamily="18" charset="0"/>
              </a:rPr>
              <a:t>OSI</a:t>
            </a:r>
            <a:r>
              <a:rPr lang="ko-KR" altLang="en-US" sz="1200" dirty="0" smtClean="0">
                <a:cs typeface="Mangal" pitchFamily="18" charset="0"/>
              </a:rPr>
              <a:t>가 표준화하려는 범위를 정하며 </a:t>
            </a:r>
            <a:r>
              <a:rPr lang="ko-KR" altLang="en-US" sz="1200" b="1" dirty="0" smtClean="0">
                <a:cs typeface="Mangal" pitchFamily="18" charset="0"/>
              </a:rPr>
              <a:t>관련된 모든 표준들의 일관성을 유지하기 위해 공통적으로 참조될 수 있도록하는데 목적</a:t>
            </a:r>
            <a:r>
              <a:rPr lang="ko-KR" altLang="en-US" sz="1200" dirty="0" smtClean="0">
                <a:cs typeface="Mangal" pitchFamily="18" charset="0"/>
              </a:rPr>
              <a:t>을 두고 있음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 smtClean="0">
                <a:cs typeface="Mangal" pitchFamily="18" charset="0"/>
              </a:rPr>
              <a:t>OSI </a:t>
            </a:r>
            <a:r>
              <a:rPr lang="ko-KR" altLang="en-US" sz="1200" dirty="0" smtClean="0">
                <a:cs typeface="Mangal" pitchFamily="18" charset="0"/>
              </a:rPr>
              <a:t>모델은 통신 소프트웨어의 사양이나 적합성을 규정하기 위함이 아니라 계층별 프로토콜을 표준화 하여 생산적이고 상호 독립적인 기능 수행이 이뤄질 수 있도록 데이터 통신의 개념과 기능에 대한 기준을 설정해주는데 목적이 있다고 할 수 있음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200" dirty="0" smtClean="0">
                <a:cs typeface="Mangal" pitchFamily="18" charset="0"/>
              </a:rPr>
              <a:t> 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Ø"/>
            </a:pPr>
            <a:r>
              <a:rPr lang="en-US" altLang="ko-KR" sz="1200" b="1" dirty="0" smtClean="0">
                <a:cs typeface="Mangal" pitchFamily="18" charset="0"/>
              </a:rPr>
              <a:t>OSI </a:t>
            </a:r>
            <a:r>
              <a:rPr lang="ko-KR" altLang="en-US" sz="1200" b="1" dirty="0" smtClean="0">
                <a:cs typeface="Mangal" pitchFamily="18" charset="0"/>
              </a:rPr>
              <a:t>모델 특징</a:t>
            </a:r>
            <a:endParaRPr lang="en-US" altLang="ko-KR" sz="1200" b="1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>
                <a:cs typeface="Mangal" pitchFamily="18" charset="0"/>
              </a:rPr>
              <a:t>7 </a:t>
            </a:r>
            <a:r>
              <a:rPr lang="ko-KR" altLang="en-US" sz="1200" dirty="0" smtClean="0">
                <a:cs typeface="Mangal" pitchFamily="18" charset="0"/>
              </a:rPr>
              <a:t>계층으로 구분함으로써 관리 및 사용상의 효율성을 높였음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계층 구분을 통해 계층간의 독립성을 확보하고 다른 계층에 영향을 최소화 함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상호 동작의 수가 최소화되는 곳에 계층을 설정함으로써 계층간 경계설정을 최소화하고 계층의 수도 최소화함</a:t>
            </a:r>
            <a:endParaRPr lang="en-US" altLang="ko-KR" sz="1200" dirty="0" smtClean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7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계층 구조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7" name="Picture 3" descr="C:\Documents and Settings\박태환\바탕 화면\7계층 3분류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5118100" cy="38735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22036" y="1714488"/>
            <a:ext cx="24933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b="1" dirty="0" smtClean="0">
                <a:cs typeface="Mangal" pitchFamily="18" charset="0"/>
              </a:rPr>
              <a:t>사용자 지원계층</a:t>
            </a:r>
            <a:endParaRPr lang="en-US" altLang="ko-KR" sz="1200" b="1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000" dirty="0" smtClean="0">
                <a:cs typeface="Mangal" pitchFamily="18" charset="0"/>
              </a:rPr>
              <a:t>서로 상관없는 소프트웨어 시스템 사이의 상호연동을 가능하게 함 </a:t>
            </a:r>
            <a:r>
              <a:rPr lang="ko-KR" altLang="en-US" sz="1200" dirty="0" smtClean="0">
                <a:cs typeface="Mangal" pitchFamily="18" charset="0"/>
              </a:rPr>
              <a:t/>
            </a:r>
            <a:br>
              <a:rPr lang="ko-KR" altLang="en-US" sz="1200" dirty="0" smtClean="0">
                <a:cs typeface="Mangal" pitchFamily="18" charset="0"/>
              </a:rPr>
            </a:b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b="1" dirty="0" smtClean="0">
                <a:cs typeface="Mangal" pitchFamily="18" charset="0"/>
              </a:rPr>
              <a:t>전송 계층</a:t>
            </a:r>
            <a:endParaRPr lang="en-US" altLang="ko-KR" sz="1200" b="1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000" dirty="0" smtClean="0">
                <a:cs typeface="Mangal" pitchFamily="18" charset="0"/>
              </a:rPr>
              <a:t>두 장비의 연결을 확인하고 유지하는 기능을 수행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en-US" altLang="ko-KR" sz="1200" dirty="0" smtClean="0">
              <a:cs typeface="Mangal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b="1" dirty="0" smtClean="0">
                <a:solidFill>
                  <a:prstClr val="black"/>
                </a:solidFill>
                <a:cs typeface="Mangal" pitchFamily="18" charset="0"/>
              </a:rPr>
              <a:t>네트워크 지원계층</a:t>
            </a:r>
            <a:endParaRPr lang="en-US" altLang="ko-KR" sz="1200" b="1" dirty="0" smtClean="0">
              <a:solidFill>
                <a:prstClr val="black"/>
              </a:solidFill>
              <a:cs typeface="Mangal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000" dirty="0" smtClean="0">
                <a:solidFill>
                  <a:prstClr val="black"/>
                </a:solidFill>
                <a:cs typeface="Mangal" pitchFamily="18" charset="0"/>
              </a:rPr>
              <a:t>한 장치에서 다른 장치로 데이터를 이동할 때 필요한 물리적인 측면 처리 </a:t>
            </a:r>
            <a:r>
              <a:rPr lang="en-US" altLang="ko-KR" sz="1000" dirty="0" smtClean="0">
                <a:solidFill>
                  <a:prstClr val="black"/>
                </a:solidFill>
                <a:cs typeface="Mangal" pitchFamily="18" charset="0"/>
              </a:rPr>
              <a:t>(ex) </a:t>
            </a:r>
            <a:r>
              <a:rPr lang="ko-KR" altLang="en-US" sz="1000" dirty="0" smtClean="0">
                <a:solidFill>
                  <a:prstClr val="black"/>
                </a:solidFill>
                <a:cs typeface="Mangal" pitchFamily="18" charset="0"/>
              </a:rPr>
              <a:t>전기적인 규격</a:t>
            </a:r>
            <a:r>
              <a:rPr lang="en-US" altLang="ko-KR" sz="1000" dirty="0" smtClean="0">
                <a:solidFill>
                  <a:prstClr val="black"/>
                </a:solidFill>
                <a:cs typeface="Mangal" pitchFamily="18" charset="0"/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  <a:cs typeface="Mangal" pitchFamily="18" charset="0"/>
              </a:rPr>
              <a:t>물리적인 연결</a:t>
            </a:r>
            <a:r>
              <a:rPr lang="en-US" altLang="ko-KR" sz="1000" dirty="0" smtClean="0">
                <a:solidFill>
                  <a:prstClr val="black"/>
                </a:solidFill>
                <a:cs typeface="Mangal" pitchFamily="18" charset="0"/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  <a:cs typeface="Mangal" pitchFamily="18" charset="0"/>
              </a:rPr>
              <a:t>물리주소</a:t>
            </a:r>
            <a:r>
              <a:rPr lang="en-US" altLang="ko-KR" sz="1000" dirty="0" smtClean="0">
                <a:solidFill>
                  <a:prstClr val="black"/>
                </a:solidFill>
                <a:cs typeface="Mangal" pitchFamily="18" charset="0"/>
              </a:rPr>
              <a:t>, </a:t>
            </a:r>
            <a:r>
              <a:rPr lang="ko-KR" altLang="en-US" sz="1000" dirty="0" smtClean="0">
                <a:solidFill>
                  <a:prstClr val="black"/>
                </a:solidFill>
                <a:cs typeface="Mangal" pitchFamily="18" charset="0"/>
              </a:rPr>
              <a:t>전송시간과 신뢰도 등</a:t>
            </a:r>
            <a:r>
              <a:rPr lang="en-US" altLang="ko-KR" sz="1000" dirty="0" smtClean="0">
                <a:solidFill>
                  <a:prstClr val="black"/>
                </a:solidFill>
                <a:cs typeface="Mangal" pitchFamily="18" charset="0"/>
              </a:rPr>
              <a:t>)</a:t>
            </a:r>
            <a:endParaRPr lang="en-US" altLang="ko-KR" sz="1200" dirty="0" smtClean="0"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7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계층 동작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362075"/>
            <a:ext cx="4643470" cy="4741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533202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모델의 계층별 역할과 프로토콜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cs typeface="Mangal" pitchFamily="18" charset="0"/>
              </a:rPr>
              <a:t>제 </a:t>
            </a:r>
            <a:r>
              <a:rPr lang="en-US" altLang="ko-KR" sz="1400" dirty="0" smtClean="0">
                <a:cs typeface="Mangal" pitchFamily="18" charset="0"/>
              </a:rPr>
              <a:t>7</a:t>
            </a:r>
            <a:r>
              <a:rPr lang="ko-KR" altLang="en-US" sz="1400" dirty="0" smtClean="0">
                <a:cs typeface="Mangal" pitchFamily="18" charset="0"/>
              </a:rPr>
              <a:t>계층 </a:t>
            </a:r>
            <a:r>
              <a:rPr lang="en-US" altLang="ko-KR" sz="1400" dirty="0" smtClean="0">
                <a:cs typeface="Mangal" pitchFamily="18" charset="0"/>
              </a:rPr>
              <a:t>- </a:t>
            </a:r>
            <a:r>
              <a:rPr lang="ko-KR" altLang="en-US" sz="1400" dirty="0" smtClean="0">
                <a:cs typeface="Mangal" pitchFamily="18" charset="0"/>
              </a:rPr>
              <a:t>응용계층</a:t>
            </a:r>
            <a:r>
              <a:rPr lang="en-US" altLang="ko-KR" sz="1400" dirty="0" smtClean="0">
                <a:cs typeface="Mangal" pitchFamily="18" charset="0"/>
              </a:rPr>
              <a:t>(Application Layer)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>
                <a:cs typeface="Mangal" pitchFamily="18" charset="0"/>
              </a:rPr>
              <a:t>OSI </a:t>
            </a:r>
            <a:r>
              <a:rPr lang="ko-KR" altLang="en-US" sz="1200" dirty="0" smtClean="0">
                <a:cs typeface="Mangal" pitchFamily="18" charset="0"/>
              </a:rPr>
              <a:t>참조모델에서 사용자와 가장 밀접한 관련이 있는 계층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사용자에게 서비스를 제공하고</a:t>
            </a:r>
            <a:r>
              <a:rPr lang="en-US" altLang="ko-KR" sz="1200" dirty="0" smtClean="0">
                <a:cs typeface="Mangal" pitchFamily="18" charset="0"/>
              </a:rPr>
              <a:t>,</a:t>
            </a:r>
            <a:r>
              <a:rPr lang="ko-KR" altLang="en-US" sz="1200" dirty="0" smtClean="0">
                <a:cs typeface="Mangal" pitchFamily="18" charset="0"/>
              </a:rPr>
              <a:t> 제공한 정보나 명령을 하위계층으로 전달하는 역할을 수행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>
                <a:cs typeface="Mangal" pitchFamily="18" charset="0"/>
              </a:rPr>
              <a:t>FTP, POP, SMTP, telnet, HTTP </a:t>
            </a:r>
            <a:r>
              <a:rPr lang="ko-KR" altLang="en-US" sz="1200" dirty="0" smtClean="0">
                <a:cs typeface="Mangal" pitchFamily="18" charset="0"/>
              </a:rPr>
              <a:t>등의 프로토콜이 있음</a:t>
            </a:r>
            <a:r>
              <a:rPr lang="en-US" altLang="ko-KR" sz="1200" dirty="0" smtClean="0">
                <a:cs typeface="Mangal" pitchFamily="18" charset="0"/>
              </a:rPr>
              <a:t>       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cs typeface="Mangal" pitchFamily="18" charset="0"/>
              </a:rPr>
              <a:t>응용계층</a:t>
            </a:r>
            <a:r>
              <a:rPr lang="ko-KR" altLang="en-US" sz="1200" dirty="0" smtClean="0">
                <a:cs typeface="Mangal" pitchFamily="18" charset="0"/>
              </a:rPr>
              <a:t>은 </a:t>
            </a:r>
            <a:r>
              <a:rPr lang="en-US" altLang="ko-KR" sz="1200" dirty="0" smtClean="0">
                <a:cs typeface="Mangal" pitchFamily="18" charset="0"/>
              </a:rPr>
              <a:t>OSI </a:t>
            </a:r>
            <a:r>
              <a:rPr lang="ko-KR" altLang="en-US" sz="1200" dirty="0" smtClean="0">
                <a:cs typeface="Mangal" pitchFamily="18" charset="0"/>
              </a:rPr>
              <a:t>참조모델의 최상위 계층으로 사용자에게 통신을 위한 각종 응용 서비스 </a:t>
            </a:r>
            <a:r>
              <a:rPr lang="en-US" altLang="ko-KR" sz="1200" dirty="0" smtClean="0">
                <a:cs typeface="Mangal" pitchFamily="18" charset="0"/>
              </a:rPr>
              <a:t>(e-mail, FTP </a:t>
            </a:r>
            <a:r>
              <a:rPr lang="ko-KR" altLang="en-US" sz="1200" dirty="0" smtClean="0">
                <a:cs typeface="Mangal" pitchFamily="18" charset="0"/>
              </a:rPr>
              <a:t>등</a:t>
            </a:r>
            <a:r>
              <a:rPr lang="en-US" altLang="ko-KR" sz="1200" dirty="0" smtClean="0">
                <a:cs typeface="Mangal" pitchFamily="18" charset="0"/>
              </a:rPr>
              <a:t>) </a:t>
            </a:r>
            <a:r>
              <a:rPr lang="ko-KR" altLang="en-US" sz="1200" dirty="0" smtClean="0">
                <a:cs typeface="Mangal" pitchFamily="18" charset="0"/>
              </a:rPr>
              <a:t>를 제공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cs typeface="Mangal" pitchFamily="18" charset="0"/>
              </a:rPr>
              <a:t>제 </a:t>
            </a:r>
            <a:r>
              <a:rPr lang="en-US" altLang="ko-KR" sz="1400" dirty="0" smtClean="0">
                <a:cs typeface="Mangal" pitchFamily="18" charset="0"/>
              </a:rPr>
              <a:t>6</a:t>
            </a:r>
            <a:r>
              <a:rPr lang="ko-KR" altLang="en-US" sz="1400" dirty="0" smtClean="0">
                <a:cs typeface="Mangal" pitchFamily="18" charset="0"/>
              </a:rPr>
              <a:t>계층 </a:t>
            </a:r>
            <a:r>
              <a:rPr lang="en-US" altLang="ko-KR" sz="1400" dirty="0" smtClean="0">
                <a:cs typeface="Mangal" pitchFamily="18" charset="0"/>
              </a:rPr>
              <a:t>- </a:t>
            </a:r>
            <a:r>
              <a:rPr lang="ko-KR" altLang="en-US" sz="1400" dirty="0" smtClean="0">
                <a:cs typeface="Mangal" pitchFamily="18" charset="0"/>
              </a:rPr>
              <a:t>표현계층</a:t>
            </a:r>
            <a:r>
              <a:rPr lang="en-US" altLang="ko-KR" sz="1400" dirty="0" smtClean="0">
                <a:cs typeface="Mangal" pitchFamily="18" charset="0"/>
              </a:rPr>
              <a:t>(Presentation Layer)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cs typeface="Mangal" pitchFamily="18" charset="0"/>
              </a:rPr>
              <a:t>표현계층</a:t>
            </a:r>
            <a:r>
              <a:rPr lang="ko-KR" altLang="en-US" sz="1200" dirty="0" smtClean="0">
                <a:cs typeface="Mangal" pitchFamily="18" charset="0"/>
              </a:rPr>
              <a:t>은 응용계층으로부터 전달받은 데이터를 하위계층인 논리접속계층이 처리할 수 있는 형태로 변환하거나 논리접속계층에서 전달받은 데이터를 응용계층이 처리할 수 있는 형태로 변환하는 역할을 수행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상위계층인 </a:t>
            </a:r>
            <a:r>
              <a:rPr lang="ko-KR" altLang="en-US" sz="1200" b="1" dirty="0" smtClean="0"/>
              <a:t>응용계층</a:t>
            </a:r>
            <a:r>
              <a:rPr lang="ko-KR" altLang="en-US" sz="1200" dirty="0" smtClean="0"/>
              <a:t>에서 표현하는 다양한 표현양식을 공통적인 전송형식으로 변환함으로써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사용자가 전송형식에 제약 받지 않고 다양한 표현양식을 사용할 수 있는 환경을 제공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cs typeface="Mangal" pitchFamily="18" charset="0"/>
              </a:rPr>
              <a:t>표현계층</a:t>
            </a:r>
            <a:r>
              <a:rPr lang="ko-KR" altLang="en-US" sz="1200" dirty="0" smtClean="0">
                <a:cs typeface="Mangal" pitchFamily="18" charset="0"/>
              </a:rPr>
              <a:t>은 전송하려는 데이터를 수신 받는 시스템의 </a:t>
            </a:r>
            <a:r>
              <a:rPr lang="ko-KR" altLang="en-US" sz="1200" b="1" dirty="0" smtClean="0">
                <a:cs typeface="Mangal" pitchFamily="18" charset="0"/>
              </a:rPr>
              <a:t>응용계층</a:t>
            </a:r>
            <a:r>
              <a:rPr lang="ko-KR" altLang="en-US" sz="1200" dirty="0" smtClean="0">
                <a:cs typeface="Mangal" pitchFamily="18" charset="0"/>
              </a:rPr>
              <a:t>이 읽을 수 있도록 코드변환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암호화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압축 등의 역할을 수행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cs typeface="Mangal" pitchFamily="18" charset="0"/>
              </a:rPr>
              <a:t>표현계층</a:t>
            </a:r>
            <a:r>
              <a:rPr lang="ko-KR" altLang="en-US" sz="1200" dirty="0" smtClean="0">
                <a:cs typeface="Mangal" pitchFamily="18" charset="0"/>
              </a:rPr>
              <a:t>에서 담당하는 데이터변환으로는 </a:t>
            </a:r>
            <a:r>
              <a:rPr lang="ko-KR" altLang="en-US" sz="1200" dirty="0" err="1" smtClean="0">
                <a:cs typeface="Mangal" pitchFamily="18" charset="0"/>
              </a:rPr>
              <a:t>인코딩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err="1" smtClean="0">
                <a:cs typeface="Mangal" pitchFamily="18" charset="0"/>
              </a:rPr>
              <a:t>디코딩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암호화 등을 들 수 있으며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주요 표현 방식은 </a:t>
            </a:r>
            <a:r>
              <a:rPr lang="en-US" altLang="ko-KR" sz="1200" dirty="0" smtClean="0">
                <a:cs typeface="Mangal" pitchFamily="18" charset="0"/>
              </a:rPr>
              <a:t>JPEG, GIF, MPEG, AVI, ASCII, EBCDIC </a:t>
            </a:r>
            <a:r>
              <a:rPr lang="ko-KR" altLang="en-US" sz="1200" dirty="0" smtClean="0">
                <a:cs typeface="Mangal" pitchFamily="18" charset="0"/>
              </a:rPr>
              <a:t>등이 있음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>
                <a:cs typeface="Mangal" pitchFamily="18" charset="0"/>
              </a:rPr>
              <a:t>XDR, TLS, SSL </a:t>
            </a:r>
            <a:r>
              <a:rPr lang="ko-KR" altLang="en-US" sz="1200" dirty="0" smtClean="0">
                <a:cs typeface="Mangal" pitchFamily="18" charset="0"/>
              </a:rPr>
              <a:t>등의  프로토콜이 있음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533202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모델의 계층별 역할과 프로토콜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cs typeface="Mangal" pitchFamily="18" charset="0"/>
              </a:rPr>
              <a:t>제 </a:t>
            </a:r>
            <a:r>
              <a:rPr lang="en-US" altLang="ko-KR" sz="1400" dirty="0" smtClean="0">
                <a:cs typeface="Mangal" pitchFamily="18" charset="0"/>
              </a:rPr>
              <a:t>5</a:t>
            </a:r>
            <a:r>
              <a:rPr lang="ko-KR" altLang="en-US" sz="1400" dirty="0" smtClean="0">
                <a:cs typeface="Mangal" pitchFamily="18" charset="0"/>
              </a:rPr>
              <a:t>계층 </a:t>
            </a:r>
            <a:r>
              <a:rPr lang="en-US" altLang="ko-KR" sz="1400" dirty="0" smtClean="0">
                <a:cs typeface="Mangal" pitchFamily="18" charset="0"/>
              </a:rPr>
              <a:t>- </a:t>
            </a:r>
            <a:r>
              <a:rPr lang="ko-KR" altLang="en-US" sz="1400" dirty="0" smtClean="0">
                <a:cs typeface="Mangal" pitchFamily="18" charset="0"/>
              </a:rPr>
              <a:t>논리접속계층</a:t>
            </a:r>
            <a:r>
              <a:rPr lang="en-US" altLang="ko-KR" sz="1400" dirty="0" smtClean="0">
                <a:cs typeface="Mangal" pitchFamily="18" charset="0"/>
              </a:rPr>
              <a:t>(Session Layer) 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두 응용프로그램 사이 논리적 연결을 설정 및 유지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해제하는 역할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데이터 단위를 전송 계층으로 전송하기 위한 순서를 결정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데이터가 분실될 경우 복구가 가능하도록 동기화 지점을 둠으로써 손실된 데이터를 복원하는 역할도 담당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en-US" altLang="ko-KR" sz="1200" dirty="0" smtClean="0">
                <a:cs typeface="Mangal" pitchFamily="18" charset="0"/>
              </a:rPr>
              <a:t>NETBIOS, SAP, SIP, ZIP </a:t>
            </a:r>
            <a:r>
              <a:rPr lang="ko-KR" altLang="en-US" sz="1200" dirty="0" smtClean="0">
                <a:cs typeface="Mangal" pitchFamily="18" charset="0"/>
              </a:rPr>
              <a:t>등의 프로토콜이 있음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endParaRPr lang="ko-KR" altLang="en-US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cs typeface="Mangal" pitchFamily="18" charset="0"/>
              </a:rPr>
              <a:t>제 </a:t>
            </a:r>
            <a:r>
              <a:rPr lang="en-US" altLang="ko-KR" sz="1400" dirty="0" smtClean="0">
                <a:cs typeface="Mangal" pitchFamily="18" charset="0"/>
              </a:rPr>
              <a:t>4</a:t>
            </a:r>
            <a:r>
              <a:rPr lang="ko-KR" altLang="en-US" sz="1400" dirty="0" smtClean="0">
                <a:cs typeface="Mangal" pitchFamily="18" charset="0"/>
              </a:rPr>
              <a:t>계층 </a:t>
            </a:r>
            <a:r>
              <a:rPr lang="en-US" altLang="ko-KR" sz="1400" dirty="0" smtClean="0">
                <a:cs typeface="Mangal" pitchFamily="18" charset="0"/>
              </a:rPr>
              <a:t>- </a:t>
            </a:r>
            <a:r>
              <a:rPr lang="ko-KR" altLang="en-US" sz="1400" dirty="0" smtClean="0">
                <a:cs typeface="Mangal" pitchFamily="18" charset="0"/>
              </a:rPr>
              <a:t>전송계층</a:t>
            </a:r>
            <a:r>
              <a:rPr lang="en-US" altLang="ko-KR" sz="1400" dirty="0" smtClean="0">
                <a:cs typeface="Mangal" pitchFamily="18" charset="0"/>
              </a:rPr>
              <a:t>(Transport Layer)</a:t>
            </a:r>
            <a:endParaRPr lang="ko-KR" altLang="en-US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상위계층과 하위계층 간의 네트워크 서비스 인터페이스 수행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송수신 응용프로그램 간의 실질적인 연결 설정 및 유지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오류복구 및 흐름제어를 수행함으로써 데이터를 전송하는 측과 수신하는 측 사이에 신뢰성 있는 데이터의 전송 보장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b="1" dirty="0" smtClean="0">
                <a:cs typeface="Mangal" pitchFamily="18" charset="0"/>
              </a:rPr>
              <a:t>하위계층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ko-KR" altLang="en-US" sz="1200" dirty="0" err="1" smtClean="0">
                <a:cs typeface="Mangal" pitchFamily="18" charset="0"/>
              </a:rPr>
              <a:t>네트워크층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err="1" smtClean="0">
                <a:cs typeface="Mangal" pitchFamily="18" charset="0"/>
              </a:rPr>
              <a:t>데이터연결층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err="1" smtClean="0">
                <a:cs typeface="Mangal" pitchFamily="18" charset="0"/>
              </a:rPr>
              <a:t>물리층</a:t>
            </a:r>
            <a:r>
              <a:rPr lang="en-US" altLang="ko-KR" sz="1200" dirty="0" smtClean="0">
                <a:cs typeface="Mangal" pitchFamily="18" charset="0"/>
              </a:rPr>
              <a:t>)</a:t>
            </a:r>
            <a:r>
              <a:rPr lang="ko-KR" altLang="en-US" sz="1200" dirty="0" smtClean="0">
                <a:cs typeface="Mangal" pitchFamily="18" charset="0"/>
              </a:rPr>
              <a:t>의 통신망별 서비스의 차이나 특성에 상관없이 균일한 데이터 전송 서비스를 </a:t>
            </a:r>
            <a:r>
              <a:rPr lang="ko-KR" altLang="en-US" sz="1200" b="1" dirty="0" smtClean="0">
                <a:cs typeface="Mangal" pitchFamily="18" charset="0"/>
              </a:rPr>
              <a:t>논리접속계층</a:t>
            </a:r>
            <a:r>
              <a:rPr lang="ko-KR" altLang="en-US" sz="1200" dirty="0" smtClean="0">
                <a:cs typeface="Mangal" pitchFamily="18" charset="0"/>
              </a:rPr>
              <a:t>에 제공함으로써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b="1" dirty="0" smtClean="0">
                <a:cs typeface="Mangal" pitchFamily="18" charset="0"/>
              </a:rPr>
              <a:t>상위계층</a:t>
            </a:r>
            <a:r>
              <a:rPr lang="en-US" altLang="ko-KR" sz="1200" dirty="0" smtClean="0">
                <a:cs typeface="Mangal" pitchFamily="18" charset="0"/>
              </a:rPr>
              <a:t>(</a:t>
            </a:r>
            <a:r>
              <a:rPr lang="ko-KR" altLang="en-US" sz="1200" dirty="0" err="1" smtClean="0">
                <a:cs typeface="Mangal" pitchFamily="18" charset="0"/>
              </a:rPr>
              <a:t>응용층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err="1" smtClean="0">
                <a:cs typeface="Mangal" pitchFamily="18" charset="0"/>
              </a:rPr>
              <a:t>표현층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err="1" smtClean="0">
                <a:cs typeface="Mangal" pitchFamily="18" charset="0"/>
              </a:rPr>
              <a:t>논리접속층</a:t>
            </a:r>
            <a:r>
              <a:rPr lang="en-US" altLang="ko-KR" sz="1200" dirty="0" smtClean="0">
                <a:cs typeface="Mangal" pitchFamily="18" charset="0"/>
              </a:rPr>
              <a:t>) </a:t>
            </a:r>
            <a:r>
              <a:rPr lang="ko-KR" altLang="en-US" sz="1200" dirty="0" smtClean="0">
                <a:cs typeface="Mangal" pitchFamily="18" charset="0"/>
              </a:rPr>
              <a:t>과 </a:t>
            </a:r>
            <a:r>
              <a:rPr lang="ko-KR" altLang="en-US" sz="1200" b="1" dirty="0" smtClean="0">
                <a:cs typeface="Mangal" pitchFamily="18" charset="0"/>
              </a:rPr>
              <a:t>하위 계층</a:t>
            </a:r>
            <a:r>
              <a:rPr lang="ko-KR" altLang="en-US" sz="1200" dirty="0" smtClean="0">
                <a:cs typeface="Mangal" pitchFamily="18" charset="0"/>
              </a:rPr>
              <a:t>간을 연결해주는 역할을 수행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데이터 단위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smtClean="0">
                <a:cs typeface="Mangal" pitchFamily="18" charset="0"/>
              </a:rPr>
              <a:t>세그먼트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대표적인 프로토콜은 </a:t>
            </a:r>
            <a:r>
              <a:rPr lang="en-US" altLang="ko-KR" sz="1200" dirty="0" smtClean="0">
                <a:cs typeface="Mangal" pitchFamily="18" charset="0"/>
              </a:rPr>
              <a:t>TCP, UDP</a:t>
            </a:r>
            <a:r>
              <a:rPr lang="ko-KR" altLang="en-US" sz="1200" dirty="0" smtClean="0">
                <a:cs typeface="Mangal" pitchFamily="18" charset="0"/>
              </a:rPr>
              <a:t>가 있음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n-ea"/>
                <a:ea typeface="+mn-ea"/>
              </a:rPr>
              <a:t> OSI 7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533202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OSI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모델의 계층별 역할과 프로토콜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cs typeface="Mangal" pitchFamily="18" charset="0"/>
              </a:rPr>
              <a:t>제 </a:t>
            </a:r>
            <a:r>
              <a:rPr lang="en-US" altLang="ko-KR" sz="1400" dirty="0" smtClean="0">
                <a:cs typeface="Mangal" pitchFamily="18" charset="0"/>
              </a:rPr>
              <a:t>3</a:t>
            </a:r>
            <a:r>
              <a:rPr lang="ko-KR" altLang="en-US" sz="1400" dirty="0" smtClean="0">
                <a:cs typeface="Mangal" pitchFamily="18" charset="0"/>
              </a:rPr>
              <a:t>계층 </a:t>
            </a:r>
            <a:r>
              <a:rPr lang="en-US" altLang="ko-KR" sz="1400" dirty="0" smtClean="0">
                <a:cs typeface="Mangal" pitchFamily="18" charset="0"/>
              </a:rPr>
              <a:t>- </a:t>
            </a:r>
            <a:r>
              <a:rPr lang="ko-KR" altLang="en-US" sz="1400" dirty="0" err="1" smtClean="0">
                <a:cs typeface="Mangal" pitchFamily="18" charset="0"/>
              </a:rPr>
              <a:t>네트워크층</a:t>
            </a:r>
            <a:r>
              <a:rPr lang="en-US" altLang="ko-KR" sz="1400" dirty="0" smtClean="0">
                <a:cs typeface="Mangal" pitchFamily="18" charset="0"/>
              </a:rPr>
              <a:t>(Network Layer)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패킷을</a:t>
            </a:r>
            <a:r>
              <a:rPr lang="ko-KR" altLang="en-US" sz="1200" dirty="0" smtClean="0"/>
              <a:t> 전달하기 위한 두 </a:t>
            </a:r>
            <a:r>
              <a:rPr lang="ko-KR" altLang="en-US" sz="1200" dirty="0" err="1" smtClean="0"/>
              <a:t>노드간의</a:t>
            </a:r>
            <a:r>
              <a:rPr lang="ko-KR" altLang="en-US" sz="1200" dirty="0" smtClean="0"/>
              <a:t> 논리적 연결을 수행 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통신을 할 두 </a:t>
            </a:r>
            <a:r>
              <a:rPr lang="ko-KR" altLang="en-US" sz="1200" dirty="0" err="1" smtClean="0">
                <a:cs typeface="Mangal" pitchFamily="18" charset="0"/>
              </a:rPr>
              <a:t>노드간의</a:t>
            </a:r>
            <a:r>
              <a:rPr lang="ko-KR" altLang="en-US" sz="1200" dirty="0" smtClean="0">
                <a:cs typeface="Mangal" pitchFamily="18" charset="0"/>
              </a:rPr>
              <a:t> 접속을 설정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유지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해제하며 주소를 지정하거나 </a:t>
            </a:r>
            <a:r>
              <a:rPr lang="ko-KR" altLang="en-US" sz="1200" dirty="0" err="1" smtClean="0">
                <a:cs typeface="Mangal" pitchFamily="18" charset="0"/>
              </a:rPr>
              <a:t>데이터패킷을</a:t>
            </a:r>
            <a:r>
              <a:rPr lang="ko-KR" altLang="en-US" sz="1200" dirty="0" smtClean="0">
                <a:cs typeface="Mangal" pitchFamily="18" charset="0"/>
              </a:rPr>
              <a:t> 전송할 경로를 설정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결정된 경로로 데이터 </a:t>
            </a:r>
            <a:r>
              <a:rPr lang="ko-KR" altLang="en-US" sz="1200" dirty="0" err="1" smtClean="0">
                <a:cs typeface="Mangal" pitchFamily="18" charset="0"/>
              </a:rPr>
              <a:t>패킷을</a:t>
            </a:r>
            <a:r>
              <a:rPr lang="ko-KR" altLang="en-US" sz="1200" dirty="0" smtClean="0">
                <a:cs typeface="Mangal" pitchFamily="18" charset="0"/>
              </a:rPr>
              <a:t> 전송해줄 것을 하위계층인 </a:t>
            </a:r>
            <a:r>
              <a:rPr lang="ko-KR" altLang="en-US" sz="1200" b="1" dirty="0" smtClean="0">
                <a:cs typeface="Mangal" pitchFamily="18" charset="0"/>
              </a:rPr>
              <a:t>데이터연결계층</a:t>
            </a:r>
            <a:r>
              <a:rPr lang="ko-KR" altLang="en-US" sz="1200" dirty="0" smtClean="0">
                <a:cs typeface="Mangal" pitchFamily="18" charset="0"/>
              </a:rPr>
              <a:t>에 요청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논리 주소에서 물리 주소로 변환되고 대표적인 프로토콜은 </a:t>
            </a:r>
            <a:r>
              <a:rPr lang="en-US" altLang="ko-KR" sz="1200" dirty="0" smtClean="0">
                <a:cs typeface="Mangal" pitchFamily="18" charset="0"/>
              </a:rPr>
              <a:t>IP, ICMP, IGMP</a:t>
            </a:r>
            <a:r>
              <a:rPr lang="ko-KR" altLang="en-US" sz="1200" dirty="0" smtClean="0">
                <a:cs typeface="Mangal" pitchFamily="18" charset="0"/>
              </a:rPr>
              <a:t>가</a:t>
            </a:r>
            <a:r>
              <a:rPr lang="en-US" altLang="ko-KR" sz="1200" dirty="0" smtClean="0">
                <a:cs typeface="Mangal" pitchFamily="18" charset="0"/>
              </a:rPr>
              <a:t> </a:t>
            </a:r>
            <a:r>
              <a:rPr lang="ko-KR" altLang="en-US" sz="1200" dirty="0" smtClean="0">
                <a:cs typeface="Mangal" pitchFamily="18" charset="0"/>
              </a:rPr>
              <a:t>있음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데이터 단위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err="1" smtClean="0">
                <a:cs typeface="Mangal" pitchFamily="18" charset="0"/>
              </a:rPr>
              <a:t>패킷</a:t>
            </a:r>
            <a:endParaRPr lang="en-US" altLang="ko-KR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r>
              <a:rPr lang="ko-KR" altLang="en-US" sz="1200" dirty="0" smtClean="0">
                <a:cs typeface="Mangal" pitchFamily="18" charset="0"/>
              </a:rPr>
              <a:t>대표장비</a:t>
            </a:r>
            <a:r>
              <a:rPr lang="en-US" altLang="ko-KR" sz="1200" dirty="0" smtClean="0">
                <a:cs typeface="Mangal" pitchFamily="18" charset="0"/>
              </a:rPr>
              <a:t>: </a:t>
            </a:r>
            <a:r>
              <a:rPr lang="ko-KR" altLang="en-US" sz="1200" dirty="0" err="1" smtClean="0">
                <a:cs typeface="Mangal" pitchFamily="18" charset="0"/>
              </a:rPr>
              <a:t>라우터</a:t>
            </a:r>
            <a:endParaRPr lang="ko-KR" altLang="en-US" sz="12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ü"/>
            </a:pPr>
            <a:endParaRPr lang="ko-KR" altLang="en-US" sz="1200" dirty="0" smtClean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3676665"/>
            <a:ext cx="44862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700</Words>
  <Application>Microsoft Office PowerPoint</Application>
  <PresentationFormat>화면 슬라이드 쇼(4:3)</PresentationFormat>
  <Paragraphs>167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OSI 7 참조모델</vt:lpstr>
      <vt:lpstr>PowerPoint 프레젠테이션</vt:lpstr>
      <vt:lpstr> OSI 7</vt:lpstr>
      <vt:lpstr> OSI 7</vt:lpstr>
      <vt:lpstr> OSI 7</vt:lpstr>
      <vt:lpstr> OSI 7</vt:lpstr>
      <vt:lpstr> OSI 7</vt:lpstr>
      <vt:lpstr> OSI 7</vt:lpstr>
      <vt:lpstr> OSI 7</vt:lpstr>
      <vt:lpstr> OSI 7</vt:lpstr>
      <vt:lpstr> OSI 7</vt:lpstr>
      <vt:lpstr>PowerPoint 프레젠테이션</vt:lpstr>
    </vt:vector>
  </TitlesOfParts>
  <Company>uhak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Heeyeon Park</cp:lastModifiedBy>
  <cp:revision>784</cp:revision>
  <cp:lastPrinted>2015-01-05T10:56:51Z</cp:lastPrinted>
  <dcterms:created xsi:type="dcterms:W3CDTF">2010-11-04T02:40:35Z</dcterms:created>
  <dcterms:modified xsi:type="dcterms:W3CDTF">2015-01-28T23:18:13Z</dcterms:modified>
</cp:coreProperties>
</file>