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321" r:id="rId4"/>
    <p:sldId id="390" r:id="rId5"/>
    <p:sldId id="392" r:id="rId6"/>
    <p:sldId id="393" r:id="rId7"/>
    <p:sldId id="394" r:id="rId8"/>
    <p:sldId id="395" r:id="rId9"/>
    <p:sldId id="396" r:id="rId10"/>
    <p:sldId id="391" r:id="rId11"/>
    <p:sldId id="397" r:id="rId12"/>
    <p:sldId id="398" r:id="rId13"/>
    <p:sldId id="399" r:id="rId14"/>
    <p:sldId id="338" r:id="rId15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pos="224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CC00"/>
    <a:srgbClr val="66FFFF"/>
    <a:srgbClr val="009999"/>
    <a:srgbClr val="FF6600"/>
    <a:srgbClr val="3399FF"/>
    <a:srgbClr val="006666"/>
    <a:srgbClr val="00CC66"/>
    <a:srgbClr val="39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 autoAdjust="0"/>
    <p:restoredTop sz="94767" autoAdjust="0"/>
  </p:normalViewPr>
  <p:slideViewPr>
    <p:cSldViewPr>
      <p:cViewPr>
        <p:scale>
          <a:sx n="100" d="100"/>
          <a:sy n="100" d="100"/>
        </p:scale>
        <p:origin x="-822" y="198"/>
      </p:cViewPr>
      <p:guideLst>
        <p:guide orient="horz" pos="527"/>
        <p:guide orient="horz" pos="2069"/>
        <p:guide pos="224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082" y="-102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867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32365-1F82-4177-BA8F-AF774D9E40C5}" type="datetimeFigureOut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867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CA31B-FD1B-421E-BD95-7CF0D1F82B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0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11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9F8B-82E6-4C42-9925-EE1556CACF4F}" type="datetimeFigureOut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10" y="4715910"/>
            <a:ext cx="533527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11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397B0-B220-4CB7-9DBE-E83D721F11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1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aseline="0" dirty="0" smtClean="0"/>
              <a:t>저희 목차는 </a:t>
            </a:r>
            <a:r>
              <a:rPr lang="ko-KR" altLang="en-US" baseline="0" dirty="0" err="1" smtClean="0"/>
              <a:t>빅데이터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공공데이터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시각화에 대해서 발표 하겠습니다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DE358-8731-4F58-8DED-129EE9CE1A1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0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0932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1AFC50-F739-4C94-B2F9-DDD953FB45AC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309320"/>
            <a:ext cx="2895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19872" y="6309320"/>
            <a:ext cx="2133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326" y="44624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BD4-4C52-4787-9520-4C2DE672B6CA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4185-FDB8-4E11-AB89-77E13FFA1346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6512" y="6381328"/>
            <a:ext cx="9180512" cy="504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556558"/>
            <a:ext cx="9144000" cy="1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36512" y="101823"/>
            <a:ext cx="8013576" cy="432048"/>
          </a:xfrm>
        </p:spPr>
        <p:txBody>
          <a:bodyPr anchor="ctr">
            <a:noAutofit/>
          </a:bodyPr>
          <a:lstStyle>
            <a:lvl1pPr marL="0" indent="0" algn="l">
              <a:buFont typeface="Wingdings" pitchFamily="2" charset="2"/>
              <a:buNone/>
              <a:defRPr sz="2000" b="0" spc="-150">
                <a:solidFill>
                  <a:schemeClr val="tx2">
                    <a:lumMod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4750" y="645333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3ED3B46-CC2E-454E-A08B-0529DCF7708B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450793"/>
            <a:ext cx="28956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박태환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132736" y="6453336"/>
            <a:ext cx="2133600" cy="359379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80" y="-9616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FE-24B4-4C6D-A9B9-30630496C7AF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7AD7-EDAA-4F5C-A9F8-B0468DEB6D75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AEB0-C529-4C86-BE1F-765CEEE9A0E9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BA8-984D-404B-B2EF-CEFA9B4253AF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FC0-32E4-4FCF-A58B-7C1D0D44B6E0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53D-ABD2-4BFB-A3EE-E25B28B5A5FC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0398-C57A-4718-A376-7F80279DDF5B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75A4-E80C-4F3D-9D82-963D4CC04C07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4653136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-46848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60040" y="1730425"/>
            <a:ext cx="8388424" cy="1470025"/>
          </a:xfrm>
        </p:spPr>
        <p:txBody>
          <a:bodyPr>
            <a:noAutofit/>
          </a:bodyPr>
          <a:lstStyle/>
          <a:p>
            <a:r>
              <a:rPr lang="ko-KR" altLang="en-US" sz="3100" spc="-3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와이어샤크를</a:t>
            </a:r>
            <a:r>
              <a:rPr lang="ko-KR" altLang="en-US" sz="31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이용한 </a:t>
            </a:r>
            <a:r>
              <a:rPr lang="ko-KR" altLang="en-US" sz="3100" spc="-3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패킷</a:t>
            </a:r>
            <a:r>
              <a:rPr lang="ko-KR" altLang="en-US" sz="31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분석</a:t>
            </a:r>
            <a:endParaRPr lang="ko-KR" altLang="en-US" sz="3100" spc="-300" dirty="0">
              <a:solidFill>
                <a:schemeClr val="tx1">
                  <a:lumMod val="95000"/>
                  <a:lumOff val="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4784666"/>
            <a:ext cx="374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소           속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가천대학교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모바일소프트웨어학과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자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강산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박태환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학           번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201345063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일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2015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02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 smtClean="0">
                <a:solidFill>
                  <a:schemeClr val="bg1"/>
                </a:solidFill>
                <a:latin typeface="+mn-ea"/>
              </a:rPr>
              <a:t>05</a:t>
            </a:r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3D54-D11E-4C53-BADC-A2438B6DA5C5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-396472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-324464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-252456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-180448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-10844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각형 8"/>
          <p:cNvSpPr/>
          <p:nvPr/>
        </p:nvSpPr>
        <p:spPr>
          <a:xfrm>
            <a:off x="683568" y="4653136"/>
            <a:ext cx="576064" cy="1440160"/>
          </a:xfrm>
          <a:prstGeom prst="homePlat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4714884"/>
            <a:ext cx="8215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1000" b="1" dirty="0" smtClean="0"/>
              <a:t>클라이언트가</a:t>
            </a:r>
            <a:r>
              <a:rPr lang="ko-KR" altLang="en-US" sz="1000" dirty="0" smtClean="0"/>
              <a:t> </a:t>
            </a:r>
            <a:r>
              <a:rPr lang="en-US" altLang="ko-KR" sz="1000" b="1" dirty="0" smtClean="0"/>
              <a:t>SYN(Synchronization) </a:t>
            </a:r>
            <a:r>
              <a:rPr lang="ko-KR" altLang="en-US" sz="1000" b="1" dirty="0" smtClean="0"/>
              <a:t>데이터를 전송하면서 연결요청</a:t>
            </a:r>
            <a:r>
              <a:rPr lang="en-US" altLang="ko-KR" sz="1000" b="1" dirty="0" smtClean="0"/>
              <a:t>(Client connect();)</a:t>
            </a:r>
            <a:r>
              <a:rPr lang="ko-KR" altLang="en-US" sz="1000" b="1" dirty="0" smtClean="0"/>
              <a:t>을 하는 것</a:t>
            </a:r>
            <a:r>
              <a:rPr lang="ko-KR" altLang="en-US" sz="1000" dirty="0" smtClean="0"/>
              <a:t>으로 시작</a:t>
            </a:r>
            <a:endParaRPr lang="en-US" altLang="ko-KR" sz="1000" dirty="0" smtClean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/>
              <a:t>요청을 받은 </a:t>
            </a:r>
            <a:r>
              <a:rPr lang="ko-KR" altLang="en-US" sz="1000" b="1" dirty="0" smtClean="0"/>
              <a:t>서버는 요청을 받았음을 알리는 </a:t>
            </a:r>
            <a:r>
              <a:rPr lang="en-US" altLang="ko-KR" sz="1000" b="1" dirty="0" smtClean="0"/>
              <a:t>ACK(Acknowledge)</a:t>
            </a:r>
            <a:r>
              <a:rPr lang="ko-KR" altLang="en-US" sz="1000" b="1" dirty="0" smtClean="0"/>
              <a:t>데이터를 보내게 되는데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이는 </a:t>
            </a:r>
            <a:r>
              <a:rPr lang="ko-KR" altLang="en-US" sz="1000" b="1" dirty="0" smtClean="0"/>
              <a:t>클라이언트가 전송한 </a:t>
            </a:r>
            <a:r>
              <a:rPr lang="en-US" altLang="ko-KR" sz="1000" b="1" dirty="0" smtClean="0"/>
              <a:t>SYN </a:t>
            </a:r>
            <a:r>
              <a:rPr lang="ko-KR" altLang="en-US" sz="1000" b="1" dirty="0" smtClean="0"/>
              <a:t>비트 값에 </a:t>
            </a:r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이 증가한 값</a:t>
            </a:r>
            <a:r>
              <a:rPr lang="en-US" altLang="ko-KR" sz="1000" dirty="0" smtClean="0"/>
              <a:t> 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b="1" dirty="0" smtClean="0"/>
              <a:t>서버 역시 이를 수신했다는 것에 대한 응답으로 </a:t>
            </a:r>
            <a:r>
              <a:rPr lang="en-US" altLang="ko-KR" sz="1000" b="1" dirty="0" smtClean="0"/>
              <a:t>SYN</a:t>
            </a:r>
            <a:r>
              <a:rPr lang="ko-KR" altLang="en-US" sz="1000" b="1" dirty="0" smtClean="0"/>
              <a:t>와 </a:t>
            </a:r>
            <a:r>
              <a:rPr lang="en-US" altLang="ko-KR" sz="1000" b="1" dirty="0" smtClean="0"/>
              <a:t>ACK </a:t>
            </a:r>
            <a:r>
              <a:rPr lang="ko-KR" altLang="en-US" sz="1000" b="1" dirty="0" err="1" smtClean="0"/>
              <a:t>비트를</a:t>
            </a:r>
            <a:r>
              <a:rPr lang="ko-KR" altLang="en-US" sz="1000" b="1" dirty="0" smtClean="0"/>
              <a:t> 보내게 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때 </a:t>
            </a:r>
            <a:r>
              <a:rPr lang="en-US" altLang="ko-KR" sz="1000" b="1" dirty="0" smtClean="0"/>
              <a:t>ACK </a:t>
            </a:r>
            <a:r>
              <a:rPr lang="ko-KR" altLang="en-US" sz="1000" b="1" dirty="0" smtClean="0"/>
              <a:t>비트에 </a:t>
            </a:r>
            <a:r>
              <a:rPr lang="en-US" altLang="ko-KR" sz="1000" b="1" dirty="0" smtClean="0"/>
              <a:t>SYN + 1 </a:t>
            </a:r>
            <a:r>
              <a:rPr lang="ko-KR" altLang="en-US" sz="1000" b="1" dirty="0" smtClean="0"/>
              <a:t>을 추가</a:t>
            </a:r>
            <a:r>
              <a:rPr lang="ko-KR" altLang="en-US" sz="1000" dirty="0" smtClean="0"/>
              <a:t>하여 보냄</a:t>
            </a:r>
            <a:endParaRPr lang="en-US" altLang="ko-KR" sz="1000" dirty="0" smtClean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/>
              <a:t>클라이언트도 수신확인 메시지로 서버에서 받은 </a:t>
            </a:r>
            <a:r>
              <a:rPr lang="en-US" altLang="ko-KR" sz="1000" b="1" dirty="0" smtClean="0"/>
              <a:t>ACK</a:t>
            </a:r>
            <a:r>
              <a:rPr lang="ko-KR" altLang="en-US" sz="1000" b="1" dirty="0" err="1" smtClean="0"/>
              <a:t>메세지에</a:t>
            </a:r>
            <a:r>
              <a:rPr lang="ko-KR" altLang="en-US" sz="1000" b="1" dirty="0" smtClean="0"/>
              <a:t> 또 다시 </a:t>
            </a:r>
            <a:r>
              <a:rPr lang="en-US" altLang="ko-KR" sz="1000" b="1" dirty="0" smtClean="0"/>
              <a:t>SYN +1</a:t>
            </a:r>
            <a:r>
              <a:rPr lang="ko-KR" altLang="en-US" sz="1000" dirty="0" smtClean="0"/>
              <a:t>을 하여 서버에게 보냄으로써 연결이 완료</a:t>
            </a:r>
            <a:endParaRPr lang="en-US" altLang="ko-KR" sz="1000" dirty="0" smtClean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663" y="785794"/>
            <a:ext cx="61626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876300"/>
            <a:ext cx="8490122" cy="44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885825"/>
            <a:ext cx="8572560" cy="444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857232"/>
            <a:ext cx="8572560" cy="438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b="1" dirty="0" smtClean="0">
                <a:latin typeface="+mn-ea"/>
              </a:rPr>
              <a:t>감사합니다</a:t>
            </a:r>
            <a:r>
              <a:rPr lang="en-US" altLang="ko-KR" sz="4800" b="1" dirty="0" smtClean="0">
                <a:latin typeface="+mn-ea"/>
              </a:rPr>
              <a:t>.</a:t>
            </a:r>
            <a:endParaRPr lang="ko-KR" altLang="en-US" sz="4800" b="1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04C-32AF-44CF-AD84-7145F7EA891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3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-36512" y="1052736"/>
            <a:ext cx="1638300" cy="573768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-36512" y="1480193"/>
            <a:ext cx="1638300" cy="292623"/>
          </a:xfrm>
          <a:prstGeom prst="diamond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-36512" y="1124744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6350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Helvetica 45 Light" panose="020B0500000000000000" pitchFamily="34" charset="0"/>
              </a:rPr>
              <a:t>CONTENTS</a:t>
            </a:r>
            <a:endParaRPr lang="ko-KR" altLang="en-US" sz="1600" dirty="0">
              <a:ln w="6350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Helvetica 45 Light" panose="020B0500000000000000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203848" y="2708920"/>
            <a:ext cx="3439854" cy="2616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err="1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와이어샤크</a:t>
            </a: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 소개 </a:t>
            </a:r>
            <a:endParaRPr lang="en-US" altLang="ko-KR" sz="1600" b="1" dirty="0" smtClean="0">
              <a:solidFill>
                <a:srgbClr val="3366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전체화면</a:t>
            </a:r>
            <a:endParaRPr lang="en-US" altLang="ko-KR" sz="1600" b="1" dirty="0" smtClean="0">
              <a:solidFill>
                <a:srgbClr val="3366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계층별 내용</a:t>
            </a:r>
            <a:endParaRPr lang="en-US" altLang="ko-KR" sz="1600" b="1" dirty="0" smtClean="0">
              <a:solidFill>
                <a:srgbClr val="3366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TCP </a:t>
            </a: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연결 설정 </a:t>
            </a:r>
            <a:r>
              <a:rPr lang="ko-KR" altLang="en-US" sz="1600" b="1" dirty="0" err="1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패킷</a:t>
            </a: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 분석</a:t>
            </a: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6C2-7062-4EA7-846F-9CBCB6D0E8D9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1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104574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Wire Shark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/>
              <a:t>캔자스 주의 미주리 대학교에서 </a:t>
            </a:r>
            <a:r>
              <a:rPr lang="ko-KR" altLang="en-US" sz="1200" dirty="0" err="1" smtClean="0"/>
              <a:t>제럴드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콤즈</a:t>
            </a:r>
            <a:r>
              <a:rPr lang="en-US" altLang="ko-KR" sz="1200" dirty="0" smtClean="0"/>
              <a:t>(Gerald Combs)</a:t>
            </a:r>
            <a:r>
              <a:rPr lang="ko-KR" altLang="en-US" sz="1200" dirty="0" smtClean="0"/>
              <a:t>에 의해 만들어짐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자유 및 오픈 소스 </a:t>
            </a:r>
            <a:r>
              <a:rPr lang="ko-KR" altLang="en-US" sz="1200" dirty="0" err="1" smtClean="0">
                <a:cs typeface="Mangal" pitchFamily="18" charset="0"/>
              </a:rPr>
              <a:t>패킷</a:t>
            </a:r>
            <a:r>
              <a:rPr lang="ko-KR" altLang="en-US" sz="1200" dirty="0" smtClean="0">
                <a:cs typeface="Mangal" pitchFamily="18" charset="0"/>
              </a:rPr>
              <a:t> 분석 프로그램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네트워크의 문제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분석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소프트웨어 및 통신 프로토콜 개발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교육에 쓰임</a:t>
            </a:r>
            <a:r>
              <a:rPr lang="en-US" altLang="ko-KR" sz="1200" dirty="0" smtClean="0">
                <a:cs typeface="Mangal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원래 이름은 </a:t>
            </a:r>
            <a:r>
              <a:rPr lang="en-US" altLang="ko-KR" sz="1200" dirty="0" smtClean="0">
                <a:cs typeface="Mangal" pitchFamily="18" charset="0"/>
              </a:rPr>
              <a:t>Ethereal</a:t>
            </a:r>
            <a:r>
              <a:rPr lang="ko-KR" altLang="en-US" sz="1200" dirty="0" smtClean="0">
                <a:cs typeface="Mangal" pitchFamily="18" charset="0"/>
              </a:rPr>
              <a:t>이었으나 </a:t>
            </a:r>
            <a:r>
              <a:rPr lang="en-US" altLang="ko-KR" sz="1200" dirty="0" smtClean="0">
                <a:cs typeface="Mangal" pitchFamily="18" charset="0"/>
              </a:rPr>
              <a:t>2006</a:t>
            </a:r>
            <a:r>
              <a:rPr lang="ko-KR" altLang="en-US" sz="1200" dirty="0" smtClean="0">
                <a:cs typeface="Mangal" pitchFamily="18" charset="0"/>
              </a:rPr>
              <a:t>년 </a:t>
            </a:r>
            <a:r>
              <a:rPr lang="en-US" altLang="ko-KR" sz="1200" dirty="0" smtClean="0">
                <a:cs typeface="Mangal" pitchFamily="18" charset="0"/>
              </a:rPr>
              <a:t>5</a:t>
            </a:r>
            <a:r>
              <a:rPr lang="ko-KR" altLang="en-US" sz="1200" dirty="0" smtClean="0">
                <a:cs typeface="Mangal" pitchFamily="18" charset="0"/>
              </a:rPr>
              <a:t>월에 상표 문제로 말미암아 </a:t>
            </a:r>
            <a:r>
              <a:rPr lang="ko-KR" altLang="en-US" sz="1200" dirty="0" err="1" smtClean="0">
                <a:cs typeface="Mangal" pitchFamily="18" charset="0"/>
              </a:rPr>
              <a:t>와이어샤크로</a:t>
            </a:r>
            <a:r>
              <a:rPr lang="ko-KR" altLang="en-US" sz="1200" dirty="0" smtClean="0">
                <a:cs typeface="Mangal" pitchFamily="18" charset="0"/>
              </a:rPr>
              <a:t> 이름을 바꿈</a:t>
            </a:r>
            <a:endParaRPr lang="en-US" altLang="ko-KR" sz="1200" dirty="0" smtClean="0"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5258" y="2840521"/>
            <a:ext cx="3104574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</a:rPr>
              <a:t>Wire Shark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</a:rPr>
              <a:t>장점</a:t>
            </a:r>
            <a:endParaRPr lang="ko-KR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970" y="3272569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/>
              <a:t>다양하게 지원되는 프로토콜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</a:pPr>
            <a:r>
              <a:rPr lang="ko-KR" altLang="en-US" sz="1200" dirty="0" smtClean="0"/>
              <a:t>​다양한 프로토콜을 지원하는데 대략 </a:t>
            </a:r>
            <a:r>
              <a:rPr lang="en-US" altLang="ko-KR" sz="1200" dirty="0" smtClean="0"/>
              <a:t>850</a:t>
            </a:r>
            <a:r>
              <a:rPr lang="ko-KR" altLang="en-US" sz="1200" dirty="0" smtClean="0"/>
              <a:t>개 이상의 프로토콜을 지원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/>
              <a:t>친 사용자 환경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</a:pPr>
            <a:r>
              <a:rPr lang="ko-KR" altLang="en-US" sz="1200" dirty="0" smtClean="0"/>
              <a:t>​</a:t>
            </a:r>
            <a:r>
              <a:rPr lang="ko-KR" altLang="en-US" sz="1200" dirty="0" err="1" smtClean="0"/>
              <a:t>와이어샤크의</a:t>
            </a:r>
            <a:r>
              <a:rPr lang="ko-KR" altLang="en-US" sz="1200" dirty="0" smtClean="0"/>
              <a:t> 인터페이스는 가장 쉬운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스니핑</a:t>
            </a:r>
            <a:r>
              <a:rPr lang="ko-KR" altLang="en-US" sz="1200" dirty="0" smtClean="0"/>
              <a:t> 애플리케이션 중 하나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200" dirty="0" smtClean="0"/>
              <a:t>GUI </a:t>
            </a:r>
            <a:r>
              <a:rPr lang="ko-KR" altLang="en-US" sz="1200" dirty="0" smtClean="0"/>
              <a:t>방식이고 다양한 특징도 있음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/>
              <a:t>비용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</a:pPr>
            <a:r>
              <a:rPr lang="ko-KR" altLang="en-US" sz="1200" dirty="0" smtClean="0"/>
              <a:t>​</a:t>
            </a:r>
            <a:r>
              <a:rPr lang="ko-KR" altLang="en-US" sz="1200" dirty="0" err="1" smtClean="0"/>
              <a:t>와이어샤크는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GPL</a:t>
            </a:r>
            <a:r>
              <a:rPr lang="ko-KR" altLang="en-US" sz="1200" dirty="0" smtClean="0"/>
              <a:t>의 원칙 아래 무료 배포 소프트웨어로 제공되는 오픈소스 프로그램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200" dirty="0" smtClean="0"/>
              <a:t>​</a:t>
            </a:r>
            <a:r>
              <a:rPr lang="ko-KR" altLang="en-US" sz="1200" dirty="0" smtClean="0"/>
              <a:t>다양한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운영체제 지원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</a:pPr>
            <a:r>
              <a:rPr lang="ko-KR" altLang="en-US" sz="1200" dirty="0" smtClean="0"/>
              <a:t>​윈도우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맥 </a:t>
            </a:r>
            <a:r>
              <a:rPr lang="en-US" altLang="ko-KR" sz="1200" dirty="0" smtClean="0"/>
              <a:t>OS X, </a:t>
            </a:r>
            <a:r>
              <a:rPr lang="ko-KR" altLang="en-US" sz="1200" dirty="0" err="1" smtClean="0"/>
              <a:t>리눅스를</a:t>
            </a:r>
            <a:r>
              <a:rPr lang="ko-KR" altLang="en-US" sz="1200" dirty="0" smtClean="0"/>
              <a:t> 바탕으로 한 운영체제 등 거의 모든 운영체제를 지원</a:t>
            </a:r>
            <a:endParaRPr lang="en-US" altLang="ko-KR" sz="1200" dirty="0" smtClean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871542"/>
            <a:ext cx="8164441" cy="441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858016" y="207167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 List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43702" y="300037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 Detail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7950" y="434555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 Byte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5281870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Packet List(</a:t>
            </a:r>
            <a:r>
              <a:rPr lang="ko-KR" altLang="en-US" sz="1000" b="1" dirty="0" err="1" smtClean="0"/>
              <a:t>패킷</a:t>
            </a:r>
            <a:r>
              <a:rPr lang="ko-KR" altLang="en-US" sz="1000" b="1" dirty="0" smtClean="0"/>
              <a:t> 리스트</a:t>
            </a:r>
            <a:r>
              <a:rPr lang="en-US" altLang="ko-KR" sz="1000" b="1" dirty="0" smtClean="0"/>
              <a:t>): </a:t>
            </a:r>
            <a:r>
              <a:rPr lang="ko-KR" altLang="en-US" sz="1000" dirty="0" smtClean="0"/>
              <a:t>현재 수집된 </a:t>
            </a:r>
            <a:r>
              <a:rPr lang="ko-KR" altLang="en-US" sz="1000" dirty="0" err="1" smtClean="0"/>
              <a:t>패킷을</a:t>
            </a:r>
            <a:r>
              <a:rPr lang="ko-KR" altLang="en-US" sz="1000" dirty="0" smtClean="0"/>
              <a:t> 모두 보여줌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패킷이</a:t>
            </a:r>
            <a:r>
              <a:rPr lang="ko-KR" altLang="en-US" sz="1000" dirty="0" smtClean="0"/>
              <a:t> 수집된 시간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발신지와 목적지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프로토콜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패킷에서</a:t>
            </a:r>
            <a:r>
              <a:rPr lang="ko-KR" altLang="en-US" sz="1000" dirty="0" smtClean="0"/>
              <a:t> 발견된 기본적인 정보들을 보여줌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Packet Detail(</a:t>
            </a:r>
            <a:r>
              <a:rPr lang="ko-KR" altLang="en-US" sz="1000" b="1" dirty="0" err="1" smtClean="0"/>
              <a:t>패킷</a:t>
            </a:r>
            <a:r>
              <a:rPr lang="ko-KR" altLang="en-US" sz="1000" b="1" dirty="0" smtClean="0"/>
              <a:t> 상세 정보</a:t>
            </a:r>
            <a:r>
              <a:rPr lang="en-US" altLang="ko-KR" sz="1000" b="1" dirty="0" smtClean="0"/>
              <a:t>): </a:t>
            </a:r>
            <a:r>
              <a:rPr lang="ko-KR" altLang="en-US" sz="1000" dirty="0" err="1" smtClean="0"/>
              <a:t>패킷에</a:t>
            </a:r>
            <a:r>
              <a:rPr lang="ko-KR" altLang="en-US" sz="1000" dirty="0" smtClean="0"/>
              <a:t> 대한 정보를 계층적으로 보여줌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Packet Bytes(</a:t>
            </a:r>
            <a:r>
              <a:rPr lang="ko-KR" altLang="en-US" sz="1000" b="1" dirty="0" err="1" smtClean="0"/>
              <a:t>패킷</a:t>
            </a:r>
            <a:r>
              <a:rPr lang="ko-KR" altLang="en-US" sz="1000" b="1" dirty="0" smtClean="0"/>
              <a:t> 바이트</a:t>
            </a:r>
            <a:r>
              <a:rPr lang="en-US" altLang="ko-KR" sz="1000" b="1" dirty="0" smtClean="0"/>
              <a:t>): </a:t>
            </a:r>
            <a:r>
              <a:rPr lang="ko-KR" altLang="en-US" sz="1000" dirty="0" smtClean="0"/>
              <a:t>가장 원시적인</a:t>
            </a:r>
            <a:r>
              <a:rPr lang="en-US" altLang="ko-KR" sz="1000" dirty="0" smtClean="0"/>
              <a:t>(Raw) </a:t>
            </a:r>
            <a:r>
              <a:rPr lang="ko-KR" altLang="en-US" sz="1000" dirty="0" smtClean="0"/>
              <a:t>형태의 </a:t>
            </a:r>
            <a:r>
              <a:rPr lang="ko-KR" altLang="en-US" sz="1000" dirty="0" err="1" smtClean="0"/>
              <a:t>패킷을</a:t>
            </a:r>
            <a:r>
              <a:rPr lang="ko-KR" altLang="en-US" sz="1000" dirty="0" smtClean="0"/>
              <a:t> 표시</a:t>
            </a:r>
            <a:endParaRPr lang="en-US" altLang="ko-KR" sz="1000" dirty="0" smtClean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5281870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현재 </a:t>
            </a:r>
            <a:r>
              <a:rPr lang="ko-KR" altLang="en-US" sz="1000" dirty="0" err="1" smtClean="0"/>
              <a:t>패킷의</a:t>
            </a:r>
            <a:r>
              <a:rPr lang="ko-KR" altLang="en-US" sz="1000" dirty="0" smtClean="0"/>
              <a:t> 전체적인 개요정보를 제공</a:t>
            </a:r>
            <a:r>
              <a:rPr lang="en-US" altLang="ko-KR" sz="1000" dirty="0" smtClean="0"/>
              <a:t> 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프로토콜의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내용을 이해하는 것과는 별개의 데이터</a:t>
            </a:r>
            <a:endParaRPr lang="en-US" altLang="ko-KR" sz="1000" dirty="0" smtClean="0"/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실제 </a:t>
            </a:r>
            <a:r>
              <a:rPr lang="ko-KR" altLang="en-US" sz="1000" dirty="0" err="1" smtClean="0"/>
              <a:t>패킷에서는</a:t>
            </a:r>
            <a:r>
              <a:rPr lang="ko-KR" altLang="en-US" sz="1000" dirty="0" smtClean="0"/>
              <a:t> 이런 정보는 제공하지 않으며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해당 정보는 </a:t>
            </a:r>
            <a:r>
              <a:rPr lang="ko-KR" altLang="en-US" sz="1000" dirty="0" err="1" smtClean="0"/>
              <a:t>와이어샤크가</a:t>
            </a:r>
            <a:r>
              <a:rPr lang="ko-KR" altLang="en-US" sz="1000" dirty="0" smtClean="0"/>
              <a:t>  사용자 편의를 위해 제공하는 정보</a:t>
            </a:r>
            <a:endParaRPr lang="en-US" altLang="ko-KR" sz="1000" dirty="0" smtClean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819150"/>
            <a:ext cx="8539893" cy="44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5281870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수신지 </a:t>
            </a:r>
            <a:r>
              <a:rPr lang="en-US" altLang="ko-KR" sz="1000" dirty="0" smtClean="0"/>
              <a:t>MAC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(Destination) 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송신지 </a:t>
            </a:r>
            <a:r>
              <a:rPr lang="en-US" altLang="ko-KR" sz="1000" dirty="0" smtClean="0"/>
              <a:t>MAC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(Source)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상위 프로토콜</a:t>
            </a:r>
            <a:r>
              <a:rPr lang="en-US" altLang="ko-KR" sz="1000" dirty="0" smtClean="0"/>
              <a:t>(Type): </a:t>
            </a:r>
            <a:r>
              <a:rPr lang="ko-KR" altLang="en-US" sz="1000" dirty="0" smtClean="0"/>
              <a:t>다음에 따라붙는 헤더정보가 저장되어 있음</a:t>
            </a:r>
            <a:r>
              <a:rPr lang="en-US" altLang="ko-KR" sz="1000" dirty="0" smtClean="0"/>
              <a:t>. 0x0800 </a:t>
            </a:r>
            <a:r>
              <a:rPr lang="ko-KR" altLang="en-US" sz="1000" dirty="0" smtClean="0"/>
              <a:t>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이는 </a:t>
            </a:r>
            <a:r>
              <a:rPr lang="en-US" altLang="ko-KR" sz="1000" dirty="0" smtClean="0"/>
              <a:t>IP</a:t>
            </a:r>
            <a:r>
              <a:rPr lang="ko-KR" altLang="en-US" sz="1000" dirty="0" smtClean="0"/>
              <a:t>헤더임을 의미</a:t>
            </a:r>
            <a:endParaRPr lang="en-US" altLang="ko-KR" sz="1000" dirty="0" smtClean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785794"/>
            <a:ext cx="856729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5281870"/>
            <a:ext cx="814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수신지 </a:t>
            </a:r>
            <a:r>
              <a:rPr lang="en-US" altLang="ko-KR" sz="1000" dirty="0" smtClean="0"/>
              <a:t>IP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(Destination) 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송신지 </a:t>
            </a:r>
            <a:r>
              <a:rPr lang="en-US" altLang="ko-KR" sz="1000" dirty="0" smtClean="0"/>
              <a:t>IP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(Source)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상위 프로토콜</a:t>
            </a:r>
            <a:r>
              <a:rPr lang="en-US" altLang="ko-KR" sz="1000" dirty="0" smtClean="0"/>
              <a:t>: TCP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000" dirty="0" smtClean="0"/>
              <a:t> Time to Live : </a:t>
            </a:r>
            <a:r>
              <a:rPr lang="ko-KR" altLang="en-US" sz="1000" dirty="0" err="1" smtClean="0"/>
              <a:t>패킷수명을</a:t>
            </a:r>
            <a:r>
              <a:rPr lang="ko-KR" altLang="en-US" sz="1000" dirty="0" smtClean="0"/>
              <a:t> 제한해 </a:t>
            </a:r>
            <a:r>
              <a:rPr lang="ko-KR" altLang="en-US" sz="1000" dirty="0" err="1" smtClean="0"/>
              <a:t>데이터그램이</a:t>
            </a:r>
            <a:r>
              <a:rPr lang="ko-KR" altLang="en-US" sz="1000" dirty="0" smtClean="0"/>
              <a:t> 통과하는 </a:t>
            </a:r>
            <a:r>
              <a:rPr lang="ko-KR" altLang="en-US" sz="1000" dirty="0" err="1" smtClean="0"/>
              <a:t>최대홉수를</a:t>
            </a:r>
            <a:r>
              <a:rPr lang="ko-KR" altLang="en-US" sz="1000" dirty="0" smtClean="0"/>
              <a:t> 지정하여 </a:t>
            </a:r>
            <a:r>
              <a:rPr lang="ko-KR" altLang="en-US" sz="1000" dirty="0" err="1" smtClean="0"/>
              <a:t>패킷이</a:t>
            </a:r>
            <a:r>
              <a:rPr lang="ko-KR" altLang="en-US" sz="1000" dirty="0" smtClean="0"/>
              <a:t> 네트워크 상에 방치되는 것을 방지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전달 시 통과되는 </a:t>
            </a:r>
            <a:r>
              <a:rPr lang="ko-KR" altLang="en-US" sz="1000" dirty="0" err="1" smtClean="0"/>
              <a:t>홉수마다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라우터</a:t>
            </a:r>
            <a:r>
              <a:rPr lang="ko-KR" altLang="en-US" sz="1000" dirty="0" smtClean="0"/>
              <a:t> 등</a:t>
            </a:r>
            <a:r>
              <a:rPr lang="en-US" altLang="ko-KR" sz="1000" dirty="0" smtClean="0"/>
              <a:t>) TTL</a:t>
            </a:r>
            <a:r>
              <a:rPr lang="ko-KR" altLang="en-US" sz="1000" dirty="0" smtClean="0"/>
              <a:t>값은 감소됨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여기서는 </a:t>
            </a:r>
            <a:r>
              <a:rPr lang="en-US" altLang="ko-KR" sz="1000" dirty="0" smtClean="0"/>
              <a:t>128</a:t>
            </a:r>
            <a:r>
              <a:rPr lang="ko-KR" altLang="en-US" sz="1000" dirty="0" smtClean="0"/>
              <a:t>을 가르키고 있어 최대 </a:t>
            </a:r>
            <a:r>
              <a:rPr lang="en-US" altLang="ko-KR" sz="1000" dirty="0" smtClean="0"/>
              <a:t>128</a:t>
            </a:r>
            <a:r>
              <a:rPr lang="ko-KR" altLang="en-US" sz="1000" dirty="0" smtClean="0"/>
              <a:t>개의 </a:t>
            </a:r>
            <a:r>
              <a:rPr lang="ko-KR" altLang="en-US" sz="1000" dirty="0" err="1" smtClean="0"/>
              <a:t>게이트웨이를</a:t>
            </a:r>
            <a:r>
              <a:rPr lang="ko-KR" altLang="en-US" sz="1000" dirty="0" smtClean="0"/>
              <a:t> 거칠 수 있다는 것을 알 수 있음</a:t>
            </a:r>
            <a:endParaRPr lang="en-US" altLang="ko-KR" sz="1000" dirty="0" smtClean="0"/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endParaRPr lang="en-US" altLang="ko-KR" sz="1000" dirty="0" smtClean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785795"/>
            <a:ext cx="855455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5281870"/>
            <a:ext cx="8143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수신지 </a:t>
            </a:r>
            <a:r>
              <a:rPr lang="en-US" altLang="ko-KR" sz="1000" dirty="0" smtClean="0"/>
              <a:t>Port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(Destination) 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송신지 </a:t>
            </a:r>
            <a:r>
              <a:rPr lang="en-US" altLang="ko-KR" sz="1000" dirty="0" smtClean="0"/>
              <a:t>Port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(Source)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000" dirty="0" smtClean="0"/>
              <a:t> [SYN]</a:t>
            </a:r>
            <a:r>
              <a:rPr lang="ko-KR" altLang="en-US" sz="1000" dirty="0" smtClean="0"/>
              <a:t>의 시쿼스 번호 </a:t>
            </a:r>
            <a:r>
              <a:rPr lang="en-US" altLang="ko-KR" sz="1000" dirty="0" smtClean="0"/>
              <a:t>0</a:t>
            </a: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85794"/>
            <a:ext cx="852683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3068960"/>
            <a:ext cx="707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400" dirty="0" smtClean="0"/>
              <a:t> 크롬으로 </a:t>
            </a:r>
            <a:r>
              <a:rPr lang="en-US" altLang="ko-KR" sz="1400" dirty="0" smtClean="0"/>
              <a:t>Google</a:t>
            </a:r>
            <a:r>
              <a:rPr lang="ko-KR" altLang="en-US" sz="1400" dirty="0" smtClean="0"/>
              <a:t>을 띄웠을 때 </a:t>
            </a:r>
            <a:r>
              <a:rPr lang="en-US" altLang="ko-KR" sz="1400" dirty="0" smtClean="0"/>
              <a:t>TCP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3way hand shake </a:t>
            </a:r>
            <a:r>
              <a:rPr lang="ko-KR" altLang="en-US" sz="1400" dirty="0" smtClean="0"/>
              <a:t>연결 설정</a:t>
            </a:r>
            <a:endParaRPr lang="en-US" altLang="ko-KR" sz="1400" dirty="0" smtClean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71546"/>
            <a:ext cx="852781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714752"/>
            <a:ext cx="51720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85720" y="4335669"/>
            <a:ext cx="500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400" dirty="0" smtClean="0"/>
              <a:t> 3way hand shake</a:t>
            </a:r>
            <a:r>
              <a:rPr lang="ko-KR" altLang="en-US" sz="1400" dirty="0" smtClean="0"/>
              <a:t>의 실제 확인 응답 일련번호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7544</TotalTime>
  <Words>540</Words>
  <Application>Microsoft Office PowerPoint</Application>
  <PresentationFormat>화면 슬라이드 쇼(4:3)</PresentationFormat>
  <Paragraphs>106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와이어샤크를 이용한 패킷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와이어샤크를 이용한 패킷 분석</dc:title>
  <cp:lastModifiedBy>Heeyeon Park</cp:lastModifiedBy>
  <cp:revision>809</cp:revision>
  <cp:lastPrinted>2015-01-05T10:56:51Z</cp:lastPrinted>
  <dcterms:created xsi:type="dcterms:W3CDTF">2010-11-04T02:40:35Z</dcterms:created>
  <dcterms:modified xsi:type="dcterms:W3CDTF">2015-02-05T00:41:57Z</dcterms:modified>
</cp:coreProperties>
</file>