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30" r:id="rId6"/>
    <p:sldId id="331" r:id="rId7"/>
    <p:sldId id="333" r:id="rId8"/>
    <p:sldId id="334" r:id="rId9"/>
    <p:sldId id="335" r:id="rId10"/>
    <p:sldId id="276" r:id="rId11"/>
    <p:sldId id="332" r:id="rId12"/>
    <p:sldId id="337" r:id="rId13"/>
    <p:sldId id="338" r:id="rId14"/>
    <p:sldId id="339" r:id="rId15"/>
    <p:sldId id="340" r:id="rId16"/>
    <p:sldId id="341" r:id="rId17"/>
    <p:sldId id="329" r:id="rId18"/>
    <p:sldId id="342" r:id="rId19"/>
    <p:sldId id="343" r:id="rId20"/>
    <p:sldId id="278" r:id="rId21"/>
    <p:sldId id="344" r:id="rId22"/>
    <p:sldId id="345" r:id="rId23"/>
    <p:sldId id="346" r:id="rId24"/>
    <p:sldId id="347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04" autoAdjust="0"/>
  </p:normalViewPr>
  <p:slideViewPr>
    <p:cSldViewPr>
      <p:cViewPr varScale="1">
        <p:scale>
          <a:sx n="66" d="100"/>
          <a:sy n="66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1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09BE04CB-D1D2-4289-A725-C2EB31A2924F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5B12CF3-28B3-4F23-894D-14BBB327F11F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7598623-78F3-419C-A339-0FB267B07724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05738" y="298824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16DF67C2-1175-4558-92D6-BD597A6831E5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2492896"/>
            <a:ext cx="11016208" cy="720080"/>
          </a:xfrm>
        </p:spPr>
        <p:txBody>
          <a:bodyPr/>
          <a:lstStyle/>
          <a:p>
            <a:pPr algn="l"/>
            <a:r>
              <a:rPr lang="ko-KR" altLang="en-US" dirty="0" smtClean="0"/>
              <a:t>             </a:t>
            </a:r>
            <a:r>
              <a:rPr lang="en-US" altLang="ko-KR" dirty="0" smtClean="0"/>
              <a:t>Objective-C`</a:t>
            </a:r>
            <a:endParaRPr lang="ko-KR" altLang="en-US" sz="28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355976" y="3284984"/>
            <a:ext cx="9144000" cy="433387"/>
          </a:xfrm>
        </p:spPr>
        <p:txBody>
          <a:bodyPr/>
          <a:lstStyle/>
          <a:p>
            <a:pPr algn="l"/>
            <a:r>
              <a:rPr lang="ko-KR" altLang="en-US" sz="2800" smtClean="0"/>
              <a:t>프로그래</a:t>
            </a:r>
            <a:r>
              <a:rPr lang="ko-KR" altLang="en-US" sz="2800"/>
              <a:t>밍</a:t>
            </a:r>
            <a:r>
              <a:rPr lang="ko-KR" altLang="en-US" sz="2800" smtClean="0"/>
              <a:t> 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5004048" y="4437112"/>
            <a:ext cx="3384376" cy="187220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800" dirty="0" err="1" smtClean="0"/>
              <a:t>가천대학교</a:t>
            </a:r>
            <a:r>
              <a:rPr lang="ko-KR" altLang="en-US" sz="1800" dirty="0" smtClean="0"/>
              <a:t> 일반대학원 </a:t>
            </a:r>
            <a:endParaRPr lang="en-US" altLang="ko-KR" sz="1800" dirty="0" smtClean="0"/>
          </a:p>
          <a:p>
            <a:pPr algn="r"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강 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박태환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Ⅱ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94F4-299F-474F-8780-B3ABE495A6D5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4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는 클래스 형식에 맞추어 사용자가 원하는 내용들을 채워 넣을 수 있음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09153"/>
            <a:ext cx="8460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○ </a:t>
            </a:r>
            <a:r>
              <a:rPr lang="ko-KR" altLang="en-US" sz="1600" dirty="0" smtClean="0"/>
              <a:t>인간을 하나의 클래스로 본다면 각각의 개인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태환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철수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인간이라는 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이용해서 개인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만들면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이름의 특징에 강 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국적의 특징에 대한민국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생</a:t>
            </a:r>
            <a:r>
              <a:rPr lang="ko-KR" altLang="en-US" sz="1400" dirty="0"/>
              <a:t>각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특징에 </a:t>
            </a:r>
            <a:r>
              <a:rPr lang="ko-KR" altLang="en-US" sz="1400" dirty="0"/>
              <a:t>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이렇게 해서 강 산 이라는 이름을 가진 객체가 생</a:t>
            </a:r>
            <a:r>
              <a:rPr lang="ko-KR" altLang="en-US" sz="1600" dirty="0"/>
              <a:t>성</a:t>
            </a:r>
            <a:endParaRPr lang="en-US" altLang="ko-KR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206781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클래스는 어떠한 객체가 가지는 특정 모양에 대한 내용을 담고 있음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7636" y="5414781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강산</a:t>
            </a:r>
            <a:endParaRPr lang="en-US" altLang="ko-KR" sz="1200" dirty="0" smtClean="0"/>
          </a:p>
          <a:p>
            <a:r>
              <a:rPr lang="ko-KR" altLang="en-US" sz="1200" dirty="0" smtClean="0"/>
              <a:t>국적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한국</a:t>
            </a:r>
            <a:endParaRPr lang="en-US" altLang="ko-KR" sz="1200" dirty="0" smtClean="0"/>
          </a:p>
          <a:p>
            <a:r>
              <a:rPr lang="ko-KR" altLang="en-US" sz="1200" dirty="0" smtClean="0"/>
              <a:t>생</a:t>
            </a:r>
            <a:r>
              <a:rPr lang="ko-KR" altLang="en-US" sz="1200" dirty="0"/>
              <a:t>각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55776" y="4725144"/>
            <a:ext cx="2124236" cy="1728192"/>
            <a:chOff x="2555776" y="4725144"/>
            <a:chExt cx="2124236" cy="1728192"/>
          </a:xfrm>
        </p:grpSpPr>
        <p:grpSp>
          <p:nvGrpSpPr>
            <p:cNvPr id="18" name="그룹 17"/>
            <p:cNvGrpSpPr/>
            <p:nvPr/>
          </p:nvGrpSpPr>
          <p:grpSpPr>
            <a:xfrm>
              <a:off x="2915816" y="4725144"/>
              <a:ext cx="1764196" cy="1728192"/>
              <a:chOff x="3923928" y="4941168"/>
              <a:chExt cx="1512168" cy="1512168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355976" y="4941168"/>
                <a:ext cx="557808" cy="5760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256258" y="5517232"/>
                <a:ext cx="792088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5" idx="1"/>
              </p:cNvCxnSpPr>
              <p:nvPr/>
            </p:nvCxnSpPr>
            <p:spPr>
              <a:xfrm flipH="1">
                <a:off x="3923928" y="5841268"/>
                <a:ext cx="332330" cy="1080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stCxn id="5" idx="3"/>
              </p:cNvCxnSpPr>
              <p:nvPr/>
            </p:nvCxnSpPr>
            <p:spPr>
              <a:xfrm>
                <a:off x="5048346" y="5841268"/>
                <a:ext cx="387750" cy="1080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>
                <a:off x="4355976" y="6165304"/>
                <a:ext cx="144016" cy="2880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788024" y="6165304"/>
                <a:ext cx="135722" cy="2880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555776" y="48186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클래스</a:t>
              </a:r>
              <a:endParaRPr lang="ko-KR" altLang="en-US" sz="16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644008" y="4725144"/>
            <a:ext cx="2124236" cy="1728192"/>
            <a:chOff x="4644008" y="4725144"/>
            <a:chExt cx="2124236" cy="1728192"/>
          </a:xfrm>
        </p:grpSpPr>
        <p:sp>
          <p:nvSpPr>
            <p:cNvPr id="22" name="TextBox 21"/>
            <p:cNvSpPr txBox="1"/>
            <p:nvPr/>
          </p:nvSpPr>
          <p:spPr>
            <a:xfrm>
              <a:off x="5305868" y="5414781"/>
              <a:ext cx="10967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이름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박태</a:t>
              </a:r>
              <a:r>
                <a:rPr lang="ko-KR" altLang="en-US" sz="1200" dirty="0"/>
                <a:t>환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국적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한국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생</a:t>
              </a:r>
              <a:r>
                <a:rPr lang="ko-KR" altLang="en-US" sz="1200" dirty="0"/>
                <a:t>각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반</a:t>
              </a:r>
              <a:r>
                <a:rPr lang="ko-KR" altLang="en-US" sz="1200" dirty="0"/>
                <a:t>찬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644008" y="4725144"/>
              <a:ext cx="2124236" cy="1728192"/>
              <a:chOff x="2555776" y="4725144"/>
              <a:chExt cx="2124236" cy="172819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915816" y="4725144"/>
                <a:ext cx="1764196" cy="1728192"/>
                <a:chOff x="3923928" y="4941168"/>
                <a:chExt cx="1512168" cy="1512168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4355976" y="4941168"/>
                  <a:ext cx="557808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256258" y="5517232"/>
                  <a:ext cx="792088" cy="648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연결선 27"/>
                <p:cNvCxnSpPr>
                  <a:stCxn id="27" idx="1"/>
                </p:cNvCxnSpPr>
                <p:nvPr/>
              </p:nvCxnSpPr>
              <p:spPr>
                <a:xfrm flipH="1">
                  <a:off x="3923928" y="5841268"/>
                  <a:ext cx="332330" cy="1080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>
                  <a:stCxn id="27" idx="3"/>
                </p:cNvCxnSpPr>
                <p:nvPr/>
              </p:nvCxnSpPr>
              <p:spPr>
                <a:xfrm>
                  <a:off x="5048346" y="5841268"/>
                  <a:ext cx="387750" cy="1080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 flipH="1">
                  <a:off x="4355976" y="6165304"/>
                  <a:ext cx="144016" cy="2880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4788024" y="6165304"/>
                  <a:ext cx="135722" cy="2880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2555776" y="481863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/>
                  <a:t>클래스</a:t>
                </a:r>
                <a:endParaRPr lang="ko-KR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9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Class method, getter, setter, Instance method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5" t="40655" r="31802" b="35576"/>
          <a:stretch/>
        </p:blipFill>
        <p:spPr bwMode="auto">
          <a:xfrm>
            <a:off x="971600" y="2564904"/>
            <a:ext cx="722206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3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Class method, getter, setter, Instance method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11560" y="2276872"/>
            <a:ext cx="7830605" cy="2941104"/>
            <a:chOff x="611560" y="2276872"/>
            <a:chExt cx="7830605" cy="29411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8" t="40427" r="28606" b="14683"/>
            <a:stretch/>
          </p:blipFill>
          <p:spPr bwMode="auto">
            <a:xfrm>
              <a:off x="611560" y="2276872"/>
              <a:ext cx="7830605" cy="294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52120" y="4077072"/>
              <a:ext cx="2535916" cy="841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6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Class method, getter, setter, Instance method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19313" r="28383" b="27183"/>
          <a:stretch/>
        </p:blipFill>
        <p:spPr bwMode="auto">
          <a:xfrm>
            <a:off x="611561" y="2204864"/>
            <a:ext cx="7830604" cy="294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Class method, getter, setter, Instance method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8" t="20738" r="26574" b="10132"/>
          <a:stretch/>
        </p:blipFill>
        <p:spPr bwMode="auto">
          <a:xfrm>
            <a:off x="611561" y="2204864"/>
            <a:ext cx="78306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1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Class method, getter, setter, Instance method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44906" r="36415" b="30492"/>
          <a:stretch/>
        </p:blipFill>
        <p:spPr bwMode="auto">
          <a:xfrm>
            <a:off x="1107648" y="2420888"/>
            <a:ext cx="692073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8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명명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94F4-299F-474F-8780-B3ABE495A6D5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명명법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</a:t>
            </a:r>
            <a:r>
              <a:rPr lang="ko-KR" altLang="en-US" b="1" smtClean="0"/>
              <a:t>기본 규칙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33089"/>
            <a:ext cx="84604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Objective-C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_(under bar)</a:t>
            </a:r>
            <a:r>
              <a:rPr lang="ko-KR" altLang="en-US" sz="1600" dirty="0" smtClean="0"/>
              <a:t>를 사용하지 않음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my_name</a:t>
            </a:r>
            <a:r>
              <a:rPr lang="en-US" altLang="ko-KR" sz="1400" dirty="0" smtClean="0"/>
              <a:t>(X)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단어와 단어의 구분은 소문자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대문자로 구분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myName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O)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무엇을 하는지 알기 쉽도록 직관적으로 만들어 주는 것이 좋음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NSArray</a:t>
            </a:r>
            <a:r>
              <a:rPr lang="en-US" altLang="ko-KR" sz="1400" dirty="0" smtClean="0"/>
              <a:t> *a; (X)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NSArray</a:t>
            </a:r>
            <a:r>
              <a:rPr lang="en-US" altLang="ko-KR" sz="1400" dirty="0" smtClean="0"/>
              <a:t> *</a:t>
            </a:r>
            <a:r>
              <a:rPr lang="en-US" altLang="ko-KR" sz="1400" dirty="0" err="1" smtClean="0"/>
              <a:t>nameArray</a:t>
            </a:r>
            <a:r>
              <a:rPr lang="en-US" altLang="ko-KR" sz="1400" dirty="0" smtClean="0"/>
              <a:t>; (O)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명명법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61081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기본적으로 대문자로 시작하며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단어가 연결되는 부분에서 새로 대문자를 </a:t>
            </a:r>
            <a:r>
              <a:rPr lang="ko-KR" altLang="en-US" sz="1600" dirty="0" smtClean="0"/>
              <a:t>써</a:t>
            </a:r>
            <a:r>
              <a:rPr lang="ko-KR" altLang="en-US" sz="1600" dirty="0"/>
              <a:t>줌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9" t="32110" r="37865" b="52679"/>
          <a:stretch/>
        </p:blipFill>
        <p:spPr bwMode="auto">
          <a:xfrm>
            <a:off x="2627784" y="2409025"/>
            <a:ext cx="3888432" cy="87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2285" y="33569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변수 및 변수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메소드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301" y="3805297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변수명과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기본적으로 소문자로 시작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※ </a:t>
            </a:r>
            <a:r>
              <a:rPr lang="ko-KR" altLang="en-US" sz="1400" dirty="0" smtClean="0"/>
              <a:t>전역변수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 등에 따라 차이를 두기도 함</a:t>
            </a:r>
            <a:endParaRPr lang="en-US" altLang="ko-KR" sz="14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2627784" y="4771642"/>
            <a:ext cx="3888432" cy="1177638"/>
            <a:chOff x="2627784" y="4771642"/>
            <a:chExt cx="3888432" cy="117763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09" t="54616" r="37865" b="24934"/>
            <a:stretch/>
          </p:blipFill>
          <p:spPr bwMode="auto">
            <a:xfrm>
              <a:off x="2627784" y="4771643"/>
              <a:ext cx="3888432" cy="117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69960" y="4771642"/>
              <a:ext cx="1246256" cy="1177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5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Objective-C?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Class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와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Object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명명법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메서드의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선언과 </a:t>
              </a: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반환값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834-8A36-4D40-9A37-0490CF954D7A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Ⅳ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메서드의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선언과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반환값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72F-2332-4745-8ED2-18590AFA9F4C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6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선언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83668" y="1988840"/>
            <a:ext cx="6192688" cy="3991091"/>
            <a:chOff x="1583668" y="1988840"/>
            <a:chExt cx="6192688" cy="399109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2" t="19313" r="13100" b="12897"/>
            <a:stretch/>
          </p:blipFill>
          <p:spPr bwMode="auto">
            <a:xfrm>
              <a:off x="1583668" y="1988840"/>
              <a:ext cx="6192688" cy="399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39952" y="3501008"/>
              <a:ext cx="2016224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3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구현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36706" r="11092" b="12103"/>
          <a:stretch/>
        </p:blipFill>
        <p:spPr bwMode="auto">
          <a:xfrm>
            <a:off x="601497" y="2060848"/>
            <a:ext cx="8157029" cy="37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main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2" t="13889" r="12543" b="15151"/>
          <a:stretch/>
        </p:blipFill>
        <p:spPr bwMode="auto">
          <a:xfrm>
            <a:off x="1439652" y="1884187"/>
            <a:ext cx="6480720" cy="44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5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</a:t>
            </a:r>
            <a:r>
              <a:rPr lang="ko-KR" altLang="en-US" b="1" smtClean="0"/>
              <a:t>결</a:t>
            </a:r>
            <a:r>
              <a:rPr lang="ko-KR" altLang="en-US" b="1"/>
              <a:t>과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29563" r="36637" b="43453"/>
          <a:stretch/>
        </p:blipFill>
        <p:spPr bwMode="auto">
          <a:xfrm>
            <a:off x="1368630" y="2169555"/>
            <a:ext cx="6622763" cy="227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4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EC55-4616-4BCD-A365-A91C6351C959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Ⅰ.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Objective-c?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515-1E2A-4DCB-AD01-992B234A211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소</a:t>
            </a:r>
            <a:r>
              <a:rPr lang="ko-KR" altLang="en-US" b="1"/>
              <a:t>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460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 </a:t>
            </a:r>
            <a:r>
              <a:rPr lang="en-US" altLang="ko-KR" sz="1600" b="1" dirty="0" smtClean="0"/>
              <a:t>Objective-C </a:t>
            </a:r>
            <a:r>
              <a:rPr lang="ko-KR" altLang="en-US" sz="1600" b="1" dirty="0"/>
              <a:t>언어는 </a:t>
            </a:r>
            <a:r>
              <a:rPr lang="en-US" altLang="ko-KR" sz="1600" b="1" dirty="0"/>
              <a:t>C++</a:t>
            </a:r>
            <a:r>
              <a:rPr lang="ko-KR" altLang="en-US" sz="1600" b="1" dirty="0"/>
              <a:t>과 마찬가지로 </a:t>
            </a:r>
            <a:r>
              <a:rPr lang="en-US" altLang="ko-KR" sz="1600" b="1" dirty="0">
                <a:solidFill>
                  <a:srgbClr val="FF0000"/>
                </a:solidFill>
              </a:rPr>
              <a:t>O</a:t>
            </a:r>
            <a:r>
              <a:rPr lang="en-US" altLang="ko-KR" sz="1600" b="1" dirty="0"/>
              <a:t>bject </a:t>
            </a:r>
            <a:r>
              <a:rPr lang="en-US" altLang="ko-KR" sz="1600" b="1" dirty="0">
                <a:solidFill>
                  <a:srgbClr val="FF0000"/>
                </a:solidFill>
              </a:rPr>
              <a:t>O</a:t>
            </a:r>
            <a:r>
              <a:rPr lang="en-US" altLang="ko-KR" sz="1600" b="1" dirty="0"/>
              <a:t>riented </a:t>
            </a:r>
            <a:r>
              <a:rPr lang="en-US" altLang="ko-KR" sz="1600" b="1" dirty="0">
                <a:solidFill>
                  <a:srgbClr val="FF0000"/>
                </a:solidFill>
              </a:rPr>
              <a:t>P</a:t>
            </a:r>
            <a:r>
              <a:rPr lang="en-US" altLang="ko-KR" sz="1600" b="1" dirty="0"/>
              <a:t>rogramming </a:t>
            </a:r>
            <a:r>
              <a:rPr lang="ko-KR" altLang="en-US" sz="1600" b="1" dirty="0" smtClean="0"/>
              <a:t>언어</a:t>
            </a:r>
            <a:r>
              <a:rPr lang="en-US" altLang="ko-KR" sz="16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많은 부분이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와 유사하고 주로 </a:t>
            </a:r>
            <a:r>
              <a:rPr lang="en-US" altLang="ko-KR" sz="1400" dirty="0" err="1" smtClean="0"/>
              <a:t>SmallTalk</a:t>
            </a:r>
            <a:r>
              <a:rPr lang="ko-KR" altLang="en-US" sz="1400" dirty="0" smtClean="0"/>
              <a:t>의 객체지향적인 부분을 합쳐서 만든 언어라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C++</a:t>
            </a:r>
            <a:r>
              <a:rPr lang="ko-KR" altLang="en-US" sz="1400" dirty="0" smtClean="0"/>
              <a:t>이나 여타 </a:t>
            </a:r>
            <a:r>
              <a:rPr lang="ko-KR" altLang="en-US" sz="1400" dirty="0" err="1" smtClean="0"/>
              <a:t>컴파일러식</a:t>
            </a:r>
            <a:r>
              <a:rPr lang="ko-KR" altLang="en-US" sz="1400" dirty="0" smtClean="0"/>
              <a:t> 객체지향적인 언어에 비해 더 객체지향적임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기존 </a:t>
            </a:r>
            <a:r>
              <a:rPr lang="en-US" altLang="ko-KR" sz="1400" dirty="0"/>
              <a:t>C</a:t>
            </a:r>
            <a:r>
              <a:rPr lang="ko-KR" altLang="en-US" sz="1400" dirty="0"/>
              <a:t>에 많은 것을 첨가하지 </a:t>
            </a:r>
            <a:r>
              <a:rPr lang="ko-KR" altLang="en-US" sz="1400" dirty="0" smtClean="0"/>
              <a:t>않아도 </a:t>
            </a:r>
            <a:r>
              <a:rPr lang="en-US" altLang="ko-KR" sz="1400" dirty="0"/>
              <a:t>OOP</a:t>
            </a:r>
            <a:r>
              <a:rPr lang="ko-KR" altLang="en-US" sz="1400" dirty="0"/>
              <a:t>를 훌륭하게 </a:t>
            </a:r>
            <a:r>
              <a:rPr lang="ko-KR" altLang="en-US" sz="1400" dirty="0" smtClean="0"/>
              <a:t>소화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6357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장치를 위한 </a:t>
            </a:r>
            <a:r>
              <a:rPr lang="en-US" altLang="ko-KR" b="1" dirty="0" smtClean="0"/>
              <a:t>Cocoa </a:t>
            </a:r>
            <a:r>
              <a:rPr lang="ko-KR" altLang="en-US" b="1" dirty="0" smtClean="0"/>
              <a:t>프레임워크의 적용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153143"/>
            <a:ext cx="8460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Cocoa Touch</a:t>
            </a:r>
            <a:r>
              <a:rPr lang="ko-KR" altLang="en-US" sz="1600" dirty="0" smtClean="0"/>
              <a:t>는 여러 개의 프레임워크로 구성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일반적으로 키트라고 부름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iPhone </a:t>
            </a:r>
            <a:r>
              <a:rPr lang="ko-KR" altLang="en-US" sz="1600" dirty="0" smtClean="0"/>
              <a:t>애플리케이션에서 사용되는 메인 프레임워크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Foundation Kit : </a:t>
            </a:r>
            <a:r>
              <a:rPr lang="ko-KR" altLang="en-US" sz="1400" dirty="0" smtClean="0"/>
              <a:t>자료구조와 네트워크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IO, </a:t>
            </a:r>
            <a:r>
              <a:rPr lang="ko-KR" altLang="en-US" sz="1400" dirty="0" smtClean="0"/>
              <a:t>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 처리 함수가 포함된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</a:t>
            </a:r>
            <a:r>
              <a:rPr lang="ko-KR" altLang="en-US" sz="1400" dirty="0" err="1" smtClean="0"/>
              <a:t>비그래픽</a:t>
            </a:r>
            <a:r>
              <a:rPr lang="ko-KR" altLang="en-US" sz="1400" dirty="0" smtClean="0"/>
              <a:t> 시스템 클래스의 모음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UIKit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풍부한 애니메이션을 포함하는 </a:t>
            </a:r>
            <a:r>
              <a:rPr lang="en-US" altLang="ko-KR" sz="1400" dirty="0" smtClean="0"/>
              <a:t>GUI</a:t>
            </a:r>
            <a:r>
              <a:rPr lang="ko-KR" altLang="en-US" sz="1400" dirty="0" smtClean="0"/>
              <a:t>를 개발하는 데 도움이 되도록 디자인된 프레임 워크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C++</a:t>
            </a:r>
            <a:r>
              <a:rPr lang="ko-KR" altLang="en-US" b="1" dirty="0" smtClean="0"/>
              <a:t>과는 다른 </a:t>
            </a:r>
            <a:r>
              <a:rPr lang="en-US" altLang="ko-KR" b="1" dirty="0" smtClean="0"/>
              <a:t>Objective-C</a:t>
            </a:r>
            <a:r>
              <a:rPr lang="ko-KR" altLang="en-US" b="1" dirty="0" smtClean="0"/>
              <a:t>의 특징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22050"/>
            <a:ext cx="8460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○ </a:t>
            </a:r>
            <a:r>
              <a:rPr lang="ko-KR" altLang="en-US" sz="1600" dirty="0" smtClean="0"/>
              <a:t>기존 </a:t>
            </a:r>
            <a:r>
              <a:rPr lang="en-US" altLang="ko-KR" sz="1600" dirty="0"/>
              <a:t>C</a:t>
            </a:r>
            <a:r>
              <a:rPr lang="ko-KR" altLang="en-US" sz="1600" dirty="0"/>
              <a:t>에 최소한의 확장으로 </a:t>
            </a:r>
            <a:r>
              <a:rPr lang="en-US" altLang="ko-KR" sz="1600" dirty="0"/>
              <a:t>OOP </a:t>
            </a:r>
            <a:r>
              <a:rPr lang="ko-KR" altLang="en-US" sz="1600" dirty="0"/>
              <a:t>기능을 추가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MVC ( Model-View-Controller ) </a:t>
            </a:r>
            <a:r>
              <a:rPr lang="ko-KR" altLang="en-US" sz="1600" dirty="0"/>
              <a:t>모델을 주로 사용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Message send/receive </a:t>
            </a:r>
            <a:r>
              <a:rPr lang="ko-KR" altLang="en-US" sz="1600" dirty="0"/>
              <a:t>가 기본 패러다임의 주요 </a:t>
            </a:r>
            <a:r>
              <a:rPr lang="ko-KR" altLang="en-US" sz="1600" dirty="0" smtClean="0"/>
              <a:t>요소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en-US" altLang="ko-KR" sz="1600" dirty="0"/>
              <a:t>C++, </a:t>
            </a:r>
            <a:r>
              <a:rPr lang="ko-KR" altLang="en-US" sz="1600" dirty="0"/>
              <a:t>자바는 객체에 직접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호출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상속과 같은 수직적 클래스 확장 외에 카테고리와 같은 개념을 이용하여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수평적 </a:t>
            </a:r>
            <a:r>
              <a:rPr lang="ko-KR" altLang="en-US" sz="1600" dirty="0"/>
              <a:t>확장도 가능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확장의 대상이 되는 클래스를 위한 소스코드가 없어도 확장 가능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 err="1"/>
              <a:t>모듈러</a:t>
            </a:r>
            <a:r>
              <a:rPr lang="ko-KR" altLang="en-US" sz="1600" dirty="0"/>
              <a:t> 프로그래밍이 가능</a:t>
            </a:r>
            <a:r>
              <a:rPr lang="en-US" altLang="ko-KR" sz="1600" dirty="0"/>
              <a:t>(</a:t>
            </a:r>
            <a:r>
              <a:rPr lang="ko-KR" altLang="en-US" sz="1600" dirty="0"/>
              <a:t>정의되지 않은 클래스에 대한 프로그래밍 가능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Garbage collection</a:t>
            </a:r>
            <a:r>
              <a:rPr lang="ko-KR" altLang="en-US" sz="1600" dirty="0"/>
              <a:t>을 자체에서 </a:t>
            </a:r>
            <a:r>
              <a:rPr lang="ko-KR" altLang="en-US" sz="1600" dirty="0" smtClean="0"/>
              <a:t>지원</a:t>
            </a:r>
            <a:r>
              <a:rPr lang="en-US" altLang="ko-KR" sz="1600" dirty="0"/>
              <a:t> (Cocoa Touch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미지원</a:t>
            </a:r>
            <a:r>
              <a:rPr lang="en-US" altLang="ko-KR" sz="1600" dirty="0"/>
              <a:t>)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 </a:t>
            </a:r>
            <a:r>
              <a:rPr lang="ko-KR" altLang="en-US" sz="1600" dirty="0" smtClean="0"/>
              <a:t>프로그램 </a:t>
            </a:r>
            <a:r>
              <a:rPr lang="ko-KR" altLang="en-US" sz="1600" dirty="0"/>
              <a:t>실행 중에 메모리를 할당 받고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alloc</a:t>
            </a:r>
            <a:r>
              <a:rPr lang="en-US" altLang="ko-KR" sz="1600" dirty="0"/>
              <a:t>), </a:t>
            </a:r>
            <a:r>
              <a:rPr lang="ko-KR" altLang="en-US" sz="1600" dirty="0"/>
              <a:t>해지</a:t>
            </a:r>
            <a:r>
              <a:rPr lang="en-US" altLang="ko-KR" sz="1600" dirty="0"/>
              <a:t>(release) </a:t>
            </a:r>
            <a:r>
              <a:rPr lang="ko-KR" altLang="en-US" sz="1600" dirty="0"/>
              <a:t>됨</a:t>
            </a:r>
            <a:endParaRPr lang="en-US" altLang="ko-KR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C++</a:t>
            </a:r>
            <a:r>
              <a:rPr lang="ko-KR" altLang="en-US" b="1" dirty="0" smtClean="0"/>
              <a:t>과는 다른 </a:t>
            </a:r>
            <a:r>
              <a:rPr lang="en-US" altLang="ko-KR" b="1" dirty="0" smtClean="0"/>
              <a:t>Objective-C</a:t>
            </a:r>
            <a:r>
              <a:rPr lang="ko-KR" altLang="en-US" b="1" dirty="0" smtClean="0"/>
              <a:t>의 특징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22050"/>
            <a:ext cx="8460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메모리 관리를 사용자가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C++</a:t>
            </a:r>
            <a:r>
              <a:rPr lang="ko-KR" altLang="en-US" sz="1600" dirty="0"/>
              <a:t>의 기본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구조나 제어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함수등의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거의 </a:t>
            </a:r>
            <a:r>
              <a:rPr lang="ko-KR" altLang="en-US" sz="1600" dirty="0" smtClean="0"/>
              <a:t>동일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다중상속 불가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프로토콜 기능으로 보완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모든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Public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@property </a:t>
            </a:r>
            <a:r>
              <a:rPr lang="ko-KR" altLang="en-US" sz="1600" dirty="0"/>
              <a:t>지원 </a:t>
            </a:r>
            <a:r>
              <a:rPr lang="en-US" altLang="ko-KR" sz="1600" dirty="0"/>
              <a:t>: </a:t>
            </a:r>
            <a:r>
              <a:rPr lang="ko-KR" altLang="en-US" sz="1600" dirty="0"/>
              <a:t>멤버 변수의 </a:t>
            </a:r>
            <a:r>
              <a:rPr lang="ko-KR" altLang="en-US" sz="1600" dirty="0" err="1"/>
              <a:t>접근자를</a:t>
            </a:r>
            <a:r>
              <a:rPr lang="ko-KR" altLang="en-US" sz="1600" dirty="0"/>
              <a:t> 자동으로 생성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</a:t>
            </a:r>
            <a:r>
              <a:rPr lang="ko-KR" altLang="en-US" sz="1600" dirty="0"/>
              <a:t>의 함수는 </a:t>
            </a:r>
            <a:r>
              <a:rPr lang="en-US" altLang="ko-KR" sz="1600" dirty="0"/>
              <a:t>Objective-C</a:t>
            </a:r>
            <a:r>
              <a:rPr lang="ko-KR" altLang="en-US" sz="1600" dirty="0"/>
              <a:t>에서도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객체가 보내는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Objective-C</a:t>
            </a:r>
            <a:r>
              <a:rPr lang="ko-KR" altLang="en-US" b="1" dirty="0" smtClean="0"/>
              <a:t>에서 사용되는 지시어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22050"/>
            <a:ext cx="8460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각각의 </a:t>
            </a:r>
            <a:r>
              <a:rPr lang="ko-KR" altLang="en-US" sz="1600" dirty="0"/>
              <a:t>지시어는 </a:t>
            </a:r>
            <a:r>
              <a:rPr lang="en-US" altLang="ko-KR" sz="1600" dirty="0" smtClean="0"/>
              <a:t>@</a:t>
            </a:r>
            <a:r>
              <a:rPr lang="ko-KR" altLang="en-US" sz="1600" dirty="0" smtClean="0"/>
              <a:t>문자로 시작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 </a:t>
            </a:r>
            <a:r>
              <a:rPr lang="ko-KR" altLang="en-US" sz="1600" dirty="0" smtClean="0"/>
              <a:t>컴파일러 지시어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interface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클래스 </a:t>
            </a:r>
            <a:r>
              <a:rPr lang="ko-KR" altLang="en-US" sz="1400" dirty="0"/>
              <a:t>선언 시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@implementation  : </a:t>
            </a:r>
            <a:r>
              <a:rPr lang="ko-KR" altLang="en-US" sz="1400" dirty="0"/>
              <a:t>클래스 구현 시 </a:t>
            </a:r>
            <a:r>
              <a:rPr lang="ko-KR" altLang="en-US" sz="1400" dirty="0" smtClean="0"/>
              <a:t>사용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protocol : </a:t>
            </a:r>
            <a:r>
              <a:rPr lang="en-US" altLang="ko-KR" sz="1400" dirty="0" smtClean="0"/>
              <a:t>Delegate</a:t>
            </a:r>
            <a:r>
              <a:rPr lang="ko-KR" altLang="en-US" sz="1400" dirty="0" smtClean="0"/>
              <a:t>등 </a:t>
            </a:r>
            <a:r>
              <a:rPr lang="ko-KR" altLang="en-US" sz="1400" dirty="0"/>
              <a:t>일반적인 선언을 할 때 </a:t>
            </a:r>
            <a:r>
              <a:rPr lang="ko-KR" altLang="en-US" sz="1400" dirty="0" smtClean="0"/>
              <a:t>사용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end : class, category, </a:t>
            </a:r>
            <a:r>
              <a:rPr lang="en-US" altLang="ko-KR" sz="1400" dirty="0" smtClean="0"/>
              <a:t>protocol </a:t>
            </a:r>
            <a:r>
              <a:rPr lang="ko-KR" altLang="en-US" sz="1400" dirty="0"/>
              <a:t>등을 종료할 때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643284"/>
            <a:ext cx="8460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member</a:t>
            </a:r>
            <a:r>
              <a:rPr lang="ko-KR" altLang="en-US" sz="1600" dirty="0" smtClean="0"/>
              <a:t>접근 지정자</a:t>
            </a:r>
            <a:r>
              <a:rPr lang="en-US" altLang="ko-KR" sz="1600" dirty="0" smtClean="0"/>
              <a:t>(C++</a:t>
            </a:r>
            <a:r>
              <a:rPr lang="ko-KR" altLang="en-US" sz="1600" dirty="0" smtClean="0"/>
              <a:t>과 용도 같음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@private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상속이 </a:t>
            </a:r>
            <a:r>
              <a:rPr lang="ko-KR" altLang="en-US" sz="1400" dirty="0"/>
              <a:t>되지 않으며 해당 클래스 안에서만 사용되는 </a:t>
            </a:r>
            <a:r>
              <a:rPr lang="en-US" altLang="ko-KR" sz="1400" dirty="0" smtClean="0"/>
              <a:t>member</a:t>
            </a:r>
            <a:r>
              <a:rPr lang="ko-KR" altLang="en-US" sz="1400" dirty="0" smtClean="0"/>
              <a:t>들의 </a:t>
            </a:r>
            <a:r>
              <a:rPr lang="ko-KR" altLang="en-US" sz="1400" dirty="0"/>
              <a:t>집합 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protected : </a:t>
            </a:r>
            <a:r>
              <a:rPr lang="ko-KR" altLang="en-US" sz="1400" dirty="0" smtClean="0"/>
              <a:t>정의된 </a:t>
            </a:r>
            <a:r>
              <a:rPr lang="ko-KR" altLang="en-US" sz="1400" dirty="0"/>
              <a:t>클래스와 상속된 클래스에서만 접근이 가능한 </a:t>
            </a:r>
            <a:r>
              <a:rPr lang="en-US" altLang="ko-KR" sz="1400" dirty="0"/>
              <a:t>member </a:t>
            </a:r>
            <a:r>
              <a:rPr lang="ko-KR" altLang="en-US" sz="1400" dirty="0" smtClean="0"/>
              <a:t>들의 </a:t>
            </a:r>
            <a:r>
              <a:rPr lang="ko-KR" altLang="en-US" sz="1400" dirty="0"/>
              <a:t>집합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public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</a:t>
            </a:r>
            <a:r>
              <a:rPr lang="ko-KR" altLang="en-US" sz="1400" dirty="0"/>
              <a:t>곳에서 사용할 수 있는 </a:t>
            </a:r>
            <a:r>
              <a:rPr lang="en-US" altLang="ko-KR" sz="1400" dirty="0" smtClean="0"/>
              <a:t>member</a:t>
            </a:r>
            <a:r>
              <a:rPr lang="ko-KR" altLang="en-US" sz="1400" dirty="0" smtClean="0"/>
              <a:t>들을 </a:t>
            </a:r>
            <a:r>
              <a:rPr lang="ko-KR" altLang="en-US" sz="1400" dirty="0"/>
              <a:t>씀</a:t>
            </a:r>
          </a:p>
        </p:txBody>
      </p:sp>
    </p:spTree>
    <p:extLst>
      <p:ext uri="{BB962C8B-B14F-4D97-AF65-F5344CB8AC3E}">
        <p14:creationId xmlns:p14="http://schemas.microsoft.com/office/powerpoint/2010/main" val="23444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Objective-C</a:t>
            </a:r>
            <a:r>
              <a:rPr lang="ko-KR" altLang="en-US" b="1" dirty="0" smtClean="0"/>
              <a:t>에서 사용되는 지시어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22050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exception </a:t>
            </a:r>
            <a:r>
              <a:rPr lang="ko-KR" altLang="en-US" sz="1600" dirty="0"/>
              <a:t>핸들링을 위해 사용되는 </a:t>
            </a:r>
            <a:r>
              <a:rPr lang="ko-KR" altLang="en-US" sz="1600" dirty="0" smtClean="0"/>
              <a:t>지시어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C++</a:t>
            </a:r>
            <a:r>
              <a:rPr lang="ko-KR" altLang="en-US" sz="1600" dirty="0"/>
              <a:t>과 용도 같음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@try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@throw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@catch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@finally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○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선언을 위한 지시어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property : .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정의에 사용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synthesize : </a:t>
            </a:r>
            <a:r>
              <a:rPr lang="en-US" altLang="ko-KR" sz="1400" dirty="0" smtClean="0"/>
              <a:t>property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정의한 변수 등의 </a:t>
            </a:r>
            <a:r>
              <a:rPr lang="en-US" altLang="ko-KR" sz="1400" dirty="0"/>
              <a:t>getter, setter </a:t>
            </a:r>
            <a:r>
              <a:rPr lang="ko-KR" altLang="en-US" sz="1400" dirty="0" smtClean="0"/>
              <a:t>없이 </a:t>
            </a:r>
            <a:r>
              <a:rPr lang="ko-KR" altLang="en-US" sz="1400" dirty="0"/>
              <a:t>사용하고자 </a:t>
            </a:r>
            <a:r>
              <a:rPr lang="ko-KR" altLang="en-US" sz="1400" dirty="0" smtClean="0"/>
              <a:t>할 때 사용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@</a:t>
            </a:r>
            <a:r>
              <a:rPr lang="en-US" altLang="ko-KR" sz="1400" dirty="0"/>
              <a:t>dynamic : </a:t>
            </a:r>
            <a:r>
              <a:rPr lang="ko-KR" altLang="en-US" sz="1400" dirty="0"/>
              <a:t>동적으로 사용되는 </a:t>
            </a:r>
            <a:r>
              <a:rPr lang="ko-KR" altLang="en-US" sz="1400" dirty="0" err="1" smtClean="0"/>
              <a:t>메서드와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0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Objective-C</a:t>
            </a:r>
            <a:r>
              <a:rPr lang="ko-KR" altLang="en-US" b="1" dirty="0" smtClean="0"/>
              <a:t>에서 사용되는 지시어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22050"/>
            <a:ext cx="846043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○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Objective-C</a:t>
            </a:r>
            <a:r>
              <a:rPr lang="ko-KR" altLang="en-US" sz="1600" dirty="0"/>
              <a:t>의 특별한 </a:t>
            </a:r>
            <a:r>
              <a:rPr lang="ko-KR" altLang="en-US" sz="1600" dirty="0" smtClean="0"/>
              <a:t>지시어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/>
              <a:t>- @class : . </a:t>
            </a:r>
            <a:r>
              <a:rPr lang="ko-KR" altLang="en-US" sz="1400" dirty="0"/>
              <a:t>사용자 클래스 선언을 위해서 사용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selector(</a:t>
            </a:r>
            <a:r>
              <a:rPr lang="en-US" altLang="ko-KR" sz="1400" dirty="0" err="1"/>
              <a:t>method_name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정의된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이름을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protocol(</a:t>
            </a:r>
            <a:r>
              <a:rPr lang="en-US" altLang="ko-KR" sz="1400" dirty="0" err="1"/>
              <a:t>protocol_name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프로토콜 클래스의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encode(</a:t>
            </a:r>
            <a:r>
              <a:rPr lang="en-US" altLang="ko-KR" sz="1400" dirty="0" err="1"/>
              <a:t>type_spec</a:t>
            </a:r>
            <a:r>
              <a:rPr lang="en-US" altLang="ko-KR" sz="1400" dirty="0"/>
              <a:t>) : </a:t>
            </a:r>
            <a:r>
              <a:rPr lang="en-US" altLang="ko-KR" sz="1400" dirty="0" err="1" smtClean="0"/>
              <a:t>type_spec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의 구조를 </a:t>
            </a:r>
            <a:r>
              <a:rPr lang="ko-KR" altLang="en-US" sz="1400" dirty="0" err="1"/>
              <a:t>인코딩하는</a:t>
            </a:r>
            <a:r>
              <a:rPr lang="ko-KR" altLang="en-US" sz="1400" dirty="0"/>
              <a:t> 문자열을 산출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@</a:t>
            </a:r>
            <a:r>
              <a:rPr lang="en-US" altLang="ko-KR" sz="1400" dirty="0"/>
              <a:t>synchronized() : </a:t>
            </a:r>
            <a:r>
              <a:rPr lang="ko-KR" altLang="en-US" sz="1400" dirty="0"/>
              <a:t>하나의 </a:t>
            </a:r>
            <a:r>
              <a:rPr lang="ko-KR" altLang="en-US" sz="1400" dirty="0" err="1"/>
              <a:t>스레드에</a:t>
            </a:r>
            <a:r>
              <a:rPr lang="ko-KR" altLang="en-US" sz="1400" dirty="0"/>
              <a:t> 의한 코드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정의시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2015-01-29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6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969</Words>
  <Application>Microsoft Office PowerPoint</Application>
  <PresentationFormat>화면 슬라이드 쇼(4:3)</PresentationFormat>
  <Paragraphs>207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             Objective-C`</vt:lpstr>
      <vt:lpstr>PowerPoint 프레젠테이션</vt:lpstr>
      <vt:lpstr>Ⅰ. Objective-c?</vt:lpstr>
      <vt:lpstr>Objective-C?</vt:lpstr>
      <vt:lpstr>Objective-C?</vt:lpstr>
      <vt:lpstr>Objective-C?</vt:lpstr>
      <vt:lpstr>Objective-C?</vt:lpstr>
      <vt:lpstr>Objective-C?</vt:lpstr>
      <vt:lpstr>Objective-C?</vt:lpstr>
      <vt:lpstr>Ⅱ. Class와 Object </vt:lpstr>
      <vt:lpstr>Class와 Object</vt:lpstr>
      <vt:lpstr>Class와 Object</vt:lpstr>
      <vt:lpstr>Class와 Object</vt:lpstr>
      <vt:lpstr>Class와 Object</vt:lpstr>
      <vt:lpstr>Class와 Object</vt:lpstr>
      <vt:lpstr>Class와 Object</vt:lpstr>
      <vt:lpstr>Ⅲ. 명명법</vt:lpstr>
      <vt:lpstr>명명법</vt:lpstr>
      <vt:lpstr>명명법</vt:lpstr>
      <vt:lpstr>Ⅳ. 메서드의 선언과 반환값</vt:lpstr>
      <vt:lpstr>메서드의 선언과 반환값</vt:lpstr>
      <vt:lpstr>메서드의 선언과 반환값</vt:lpstr>
      <vt:lpstr>메서드의 선언과 반환값</vt:lpstr>
      <vt:lpstr>메서드의 선언과 반환값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san</cp:lastModifiedBy>
  <cp:revision>160</cp:revision>
  <dcterms:created xsi:type="dcterms:W3CDTF">2012-12-30T15:18:19Z</dcterms:created>
  <dcterms:modified xsi:type="dcterms:W3CDTF">2015-01-28T21:04:57Z</dcterms:modified>
</cp:coreProperties>
</file>