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3"/>
  </p:notesMasterIdLst>
  <p:sldIdLst>
    <p:sldId id="256" r:id="rId2"/>
    <p:sldId id="257" r:id="rId3"/>
    <p:sldId id="266" r:id="rId4"/>
    <p:sldId id="270" r:id="rId5"/>
    <p:sldId id="258" r:id="rId6"/>
    <p:sldId id="267" r:id="rId7"/>
    <p:sldId id="268" r:id="rId8"/>
    <p:sldId id="276" r:id="rId9"/>
    <p:sldId id="269" r:id="rId10"/>
    <p:sldId id="275" r:id="rId11"/>
    <p:sldId id="277" r:id="rId12"/>
    <p:sldId id="278" r:id="rId13"/>
    <p:sldId id="271" r:id="rId14"/>
    <p:sldId id="259" r:id="rId15"/>
    <p:sldId id="263" r:id="rId16"/>
    <p:sldId id="264" r:id="rId17"/>
    <p:sldId id="261" r:id="rId18"/>
    <p:sldId id="262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AC701"/>
    <a:srgbClr val="A4ED01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96"/>
    <p:restoredTop sz="95461"/>
  </p:normalViewPr>
  <p:slideViewPr>
    <p:cSldViewPr snapToObjects="1">
      <p:cViewPr varScale="1">
        <p:scale>
          <a:sx n="84" d="100"/>
          <a:sy n="84" d="100"/>
        </p:scale>
        <p:origin x="-798" y="-9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AE45E-59D8-4E1D-9947-A73B3019E287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3173-2943-4F9A-A98B-944022A956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61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3173-2943-4F9A-A98B-944022A956E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153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19-C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42316"/>
            <a:ext cx="7772400" cy="104139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285992"/>
            <a:ext cx="6400800" cy="685808"/>
          </a:xfrm>
        </p:spPr>
        <p:txBody>
          <a:bodyPr/>
          <a:lstStyle>
            <a:lvl1pPr marL="0" indent="0" algn="l">
              <a:buNone/>
              <a:defRPr>
                <a:solidFill>
                  <a:srgbClr val="4A3B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한컴 윤고딕 230"/>
                <a:ea typeface="한컴 윤고딕 230"/>
              </a:defRPr>
            </a:lvl1pPr>
          </a:lstStyle>
          <a:p>
            <a:pPr lvl="0">
              <a:defRPr lang="ko-KR" altLang="en-US"/>
            </a:pPr>
            <a:fld id="{C7F376F7-F0AA-45A8-9D0B-A3522CF10850}" type="datetime1">
              <a:rPr lang="ko-KR" altLang="en-US"/>
              <a:pPr lvl="0">
                <a:defRPr lang="ko-KR" altLang="en-US"/>
              </a:pPr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한컴 윤고딕 230"/>
                <a:ea typeface="한컴 윤고딕 230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한컴 윤고딕 230"/>
                <a:ea typeface="한컴 윤고딕 230"/>
              </a:defRPr>
            </a:lvl1pPr>
          </a:lstStyle>
          <a:p>
            <a:pPr lvl="0">
              <a:defRPr lang="ko-KR" altLang="en-US"/>
            </a:pPr>
            <a:fld id="{BDD7C47B-E228-472B-836F-BE8D78919E0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C75DFA-247F-404F-9DE1-A0C80951BC97}" type="datetime1">
              <a:rPr lang="ko-KR" altLang="en-US"/>
              <a:pPr lvl="0">
                <a:defRPr lang="ko-KR" altLang="en-US"/>
              </a:pPr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428EE93-BC21-439F-B03B-29AD499D79C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방향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19-P.jp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6329378" cy="65403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14353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92886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>
                <a:solidFill>
                  <a:srgbClr val="353117"/>
                </a:solidFill>
                <a:latin typeface="+mn-lt"/>
                <a:ea typeface="+mn-ea"/>
              </a:defRPr>
            </a:lvl1pPr>
          </a:lstStyle>
          <a:p>
            <a:pPr lvl="0">
              <a:defRPr lang="ko-KR" altLang="en-US"/>
            </a:pPr>
            <a:fld id="{D6854A8E-E642-4CC9-86BB-B8A3561BC9C5}" type="datetime1">
              <a:rPr lang="ko-KR" altLang="en-US"/>
              <a:pPr lvl="0">
                <a:defRPr lang="ko-KR" altLang="en-US"/>
              </a:pPr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786578" y="285728"/>
            <a:ext cx="1900221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200" b="0">
                <a:solidFill>
                  <a:srgbClr val="CBC8B9"/>
                </a:solidFill>
                <a:latin typeface="+mn-lt"/>
                <a:ea typeface="+mn-ea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92886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rgbClr val="353117"/>
                </a:solidFill>
                <a:latin typeface="+mn-lt"/>
                <a:ea typeface="+mn-ea"/>
              </a:defRPr>
            </a:lvl1pPr>
          </a:lstStyle>
          <a:p>
            <a:pPr lvl="0">
              <a:defRPr lang="ko-KR" altLang="en-US"/>
            </a:pPr>
            <a:fld id="{ABABC1A5-C971-4648-AF51-14A9E07834F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kern="1200" dirty="0" smtClean="0">
          <a:solidFill>
            <a:srgbClr val="CBC8B9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spcBef>
          <a:spcPct val="20000"/>
        </a:spcBef>
        <a:buClr>
          <a:schemeClr val="tx1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spcBef>
          <a:spcPct val="20000"/>
        </a:spcBef>
        <a:buClr>
          <a:schemeClr val="tx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19250" indent="-276225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6pPr>
      <a:lvl7pPr marL="1885950" indent="-266700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7pPr>
      <a:lvl8pPr marL="2152650" indent="-266700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8pPr>
      <a:lvl9pPr marL="2419350" indent="-266700" algn="l" defTabSz="914400" rtl="0" eaLnBrk="1" latinLnBrk="1" hangingPunct="1">
        <a:spcBef>
          <a:spcPct val="20000"/>
        </a:spcBef>
        <a:buClr>
          <a:srgbClr val="353117"/>
        </a:buClr>
        <a:buFont typeface="Arial"/>
        <a:buChar char="•"/>
        <a:defRPr sz="1600" kern="1200">
          <a:solidFill>
            <a:srgbClr val="353117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hyperlink" Target="https://wbpark.app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hyperlink" Target="https://aicc4flask.wbpark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hyperlink" Target="https://aicc4.wbpark.app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 err="1"/>
              <a:t>CodeLab</a:t>
            </a:r>
            <a:r>
              <a:rPr lang="en-US" altLang="ko-KR" dirty="0"/>
              <a:t> AICC 1</a:t>
            </a:r>
            <a:r>
              <a:t>기</a:t>
            </a:r>
            <a:r>
              <a:rPr lang="en-US" altLang="ko-KR" dirty="0"/>
              <a:t> </a:t>
            </a:r>
            <a:r>
              <a:rPr lang="en-US" dirty="0"/>
              <a:t>4</a:t>
            </a:r>
            <a:r>
              <a:t>차 </a:t>
            </a:r>
            <a:r>
              <a:rPr lang="en-US" dirty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383147"/>
            <a:ext cx="6400800" cy="685808"/>
          </a:xfrm>
        </p:spPr>
        <p:txBody>
          <a:bodyPr>
            <a:normAutofit fontScale="85000" lnSpcReduction="20000"/>
          </a:bodyPr>
          <a:lstStyle/>
          <a:p>
            <a:pPr lvl="0">
              <a:defRPr lang="ko-KR" altLang="en-US"/>
            </a:pP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박원빈</a:t>
            </a:r>
          </a:p>
          <a:p>
            <a:pPr lvl="0">
              <a:defRPr lang="ko-KR" altLang="en-US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정승호</a:t>
            </a:r>
            <a:r>
              <a:rPr lang="en-US" altLang="ko-KR" dirty="0"/>
              <a:t>, </a:t>
            </a:r>
            <a:r>
              <a:rPr lang="ko-KR" altLang="en-US" dirty="0"/>
              <a:t>이정훈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김여진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58138" cy="654033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dirty="0"/>
              <a:t>.</a:t>
            </a:r>
            <a:r>
              <a:rPr lang="en-US" dirty="0"/>
              <a:t>3</a:t>
            </a:r>
            <a:r>
              <a:rPr lang="en-US" altLang="ko-KR" dirty="0"/>
              <a:t>. React – </a:t>
            </a:r>
            <a:r>
              <a:rPr dirty="0"/>
              <a:t>입력용 </a:t>
            </a:r>
            <a:r>
              <a:rPr dirty="0" err="1"/>
              <a:t>모달</a:t>
            </a:r>
            <a:r>
              <a:rPr dirty="0"/>
              <a:t> </a:t>
            </a:r>
            <a:r>
              <a:rPr dirty="0" err="1"/>
              <a:t>컴퍼넌트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05940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입력용 </a:t>
            </a:r>
            <a:r>
              <a:rPr lang="ko-KR" altLang="en-US" dirty="0" err="1"/>
              <a:t>모달</a:t>
            </a:r>
            <a:r>
              <a:rPr lang="ko-KR" altLang="en-US" dirty="0"/>
              <a:t> 컴포넌트 </a:t>
            </a:r>
            <a:r>
              <a:rPr lang="ko-KR" altLang="en-US" dirty="0" err="1"/>
              <a:t>재작</a:t>
            </a:r>
            <a:r>
              <a:rPr lang="en-US" altLang="ko-KR" dirty="0"/>
              <a:t> </a:t>
            </a:r>
            <a:r>
              <a:rPr lang="ko-KR" altLang="en-US" dirty="0"/>
              <a:t>및 사용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0194" y="1428736"/>
            <a:ext cx="367905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495586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4172177"/>
            <a:ext cx="4521565" cy="24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E304FF-D277-4442-8C3A-09D8CAD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3"/>
          </a:xfrm>
        </p:spPr>
        <p:txBody>
          <a:bodyPr/>
          <a:lstStyle/>
          <a:p>
            <a:r>
              <a:rPr lang="en-US" altLang="ko-KR" dirty="0"/>
              <a:t>4.4. </a:t>
            </a:r>
            <a:r>
              <a:rPr lang="ko-KR" altLang="en-US" dirty="0"/>
              <a:t>환경변수 </a:t>
            </a:r>
            <a:r>
              <a:rPr lang="en-US" altLang="ko-KR" dirty="0"/>
              <a:t>- </a:t>
            </a:r>
            <a:r>
              <a:rPr lang="ko-KR" altLang="en-US" dirty="0"/>
              <a:t>설정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906AED-508B-4464-8D8D-9C2CDF50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0" y="1052670"/>
            <a:ext cx="5688790" cy="57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16335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E304FF-D277-4442-8C3A-09D8CAD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3"/>
          </a:xfrm>
        </p:spPr>
        <p:txBody>
          <a:bodyPr/>
          <a:lstStyle/>
          <a:p>
            <a:r>
              <a:rPr lang="en-US" altLang="ko-KR" dirty="0"/>
              <a:t>4.4. </a:t>
            </a:r>
            <a:r>
              <a:rPr lang="ko-KR" altLang="en-US" dirty="0"/>
              <a:t>환경변수 </a:t>
            </a:r>
            <a:r>
              <a:rPr lang="en-US" altLang="ko-KR" dirty="0"/>
              <a:t>- </a:t>
            </a:r>
            <a:r>
              <a:rPr lang="ko-KR" altLang="en-US" dirty="0"/>
              <a:t>사용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D14A057-B289-4973-9AE8-1E70BE6E1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91"/>
          <a:stretch/>
        </p:blipFill>
        <p:spPr>
          <a:xfrm>
            <a:off x="179390" y="1699005"/>
            <a:ext cx="8675794" cy="1513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4E05E37-053E-4560-872D-CF38D176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" y="4149100"/>
            <a:ext cx="8675794" cy="2566048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60623183-3F4F-4491-BBB0-C5535631D189}"/>
              </a:ext>
            </a:extLst>
          </p:cNvPr>
          <p:cNvSpPr txBox="1">
            <a:spLocks/>
          </p:cNvSpPr>
          <p:nvPr/>
        </p:nvSpPr>
        <p:spPr>
          <a:xfrm>
            <a:off x="179390" y="1196690"/>
            <a:ext cx="7777080" cy="65403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667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19250" indent="-276225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6pPr>
            <a:lvl7pPr marL="18859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7pPr>
            <a:lvl8pPr marL="21526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8pPr>
            <a:lvl9pPr marL="24193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ko-KR" altLang="en-US" dirty="0"/>
              <a:t>사용 예시</a:t>
            </a:r>
            <a:r>
              <a:rPr lang="en-US" altLang="ko-KR" dirty="0"/>
              <a:t>1 : React(</a:t>
            </a:r>
            <a:r>
              <a:rPr lang="en-US" altLang="ko-KR" dirty="0" err="1"/>
              <a:t>ts</a:t>
            </a:r>
            <a:r>
              <a:rPr lang="en-US" altLang="ko-KR" dirty="0"/>
              <a:t>) - </a:t>
            </a:r>
            <a:r>
              <a:rPr lang="ko-KR" altLang="en-US" dirty="0"/>
              <a:t>로그인 </a:t>
            </a:r>
            <a:r>
              <a:rPr lang="en-US" altLang="ko-KR" dirty="0"/>
              <a:t>(to : Express)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BBA3E9A5-6A2A-46B4-BA01-2F9ABD59397A}"/>
              </a:ext>
            </a:extLst>
          </p:cNvPr>
          <p:cNvSpPr txBox="1">
            <a:spLocks/>
          </p:cNvSpPr>
          <p:nvPr/>
        </p:nvSpPr>
        <p:spPr>
          <a:xfrm>
            <a:off x="179390" y="3573020"/>
            <a:ext cx="8507410" cy="65403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66700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19250" indent="-276225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6pPr>
            <a:lvl7pPr marL="18859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7pPr>
            <a:lvl8pPr marL="21526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8pPr>
            <a:lvl9pPr marL="2419350" indent="-266700" algn="l" defTabSz="914400" rtl="0" eaLnBrk="1" latinLnBrk="1" hangingPunct="1">
              <a:spcBef>
                <a:spcPct val="20000"/>
              </a:spcBef>
              <a:buClr>
                <a:srgbClr val="353117"/>
              </a:buClr>
              <a:buFont typeface="Arial"/>
              <a:buChar char="•"/>
              <a:defRPr sz="1600" kern="1200">
                <a:solidFill>
                  <a:srgbClr val="353117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ko-KR" altLang="en-US" dirty="0"/>
              <a:t>사용 예시</a:t>
            </a:r>
            <a:r>
              <a:rPr lang="en-US" altLang="ko-KR" dirty="0"/>
              <a:t>2 : React - </a:t>
            </a:r>
            <a:r>
              <a:rPr lang="ko-KR" altLang="en-US" dirty="0"/>
              <a:t>메시지 생성 </a:t>
            </a:r>
            <a:r>
              <a:rPr lang="en-US" altLang="ko-KR" dirty="0"/>
              <a:t>(to : Flask)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63373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인원별 개발 과정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각자 개발환경 만들어 기능 구현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5</a:t>
            </a:r>
            <a:r>
              <a:rPr lang="ko-KR" altLang="en-US" dirty="0"/>
              <a:t>-1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Flask : API </a:t>
            </a:r>
            <a:r>
              <a:rPr lang="ko-KR" altLang="en-US" dirty="0"/>
              <a:t>기능 테스트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79" y="980694"/>
            <a:ext cx="5676900" cy="5686425"/>
          </a:xfrm>
          <a:prstGeom prst="rect">
            <a:avLst/>
          </a:prstGeom>
        </p:spPr>
      </p:pic>
      <p:sp>
        <p:nvSpPr>
          <p:cNvPr id="9" name="왼쪽 화살표 8"/>
          <p:cNvSpPr/>
          <p:nvPr/>
        </p:nvSpPr>
        <p:spPr>
          <a:xfrm>
            <a:off x="6084189" y="4869180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6084189" y="1484757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6084189" y="2276856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6084189" y="3284982"/>
            <a:ext cx="576072" cy="57607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86578" y="1419439"/>
            <a:ext cx="2682034" cy="641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/>
              <a:t>API</a:t>
            </a:r>
            <a:r>
              <a:rPr lang="ko-KR" altLang="en-US" b="1"/>
              <a:t> </a:t>
            </a:r>
            <a:r>
              <a:rPr lang="en-US" altLang="ko-KR" b="1"/>
              <a:t>KEY </a:t>
            </a:r>
            <a:r>
              <a:rPr lang="ko-KR" altLang="en-US" b="1"/>
              <a:t>등록 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ToBe: </a:t>
            </a:r>
            <a:r>
              <a:rPr lang="ko-KR" altLang="en-US"/>
              <a:t>서버 내에서 처리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6578" y="2244197"/>
            <a:ext cx="2682034" cy="63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채팅방(</a:t>
            </a:r>
            <a:r>
              <a:rPr lang="en-US" altLang="ko-KR" b="1"/>
              <a:t>Therad)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생성 혹은 설정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86578" y="3284982"/>
            <a:ext cx="2682034" cy="641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/>
              <a:t>챗봇(</a:t>
            </a:r>
            <a:r>
              <a:rPr lang="en-US" altLang="ko-KR" b="1"/>
              <a:t>Assistant</a:t>
            </a:r>
            <a:r>
              <a:rPr lang="ko-KR" altLang="en-US" b="1"/>
              <a:t>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챗봇 생성 혹은 설정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86578" y="4869180"/>
            <a:ext cx="2682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/>
              <a:t>매시지(</a:t>
            </a:r>
            <a:r>
              <a:rPr lang="en-US" altLang="ko-KR" b="1" dirty="0" err="1"/>
              <a:t>Meassage</a:t>
            </a:r>
            <a:r>
              <a:rPr lang="en-US" altLang="ko-KR" b="1" dirty="0"/>
              <a:t>)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유저 메시지 입력 및</a:t>
            </a:r>
          </a:p>
          <a:p>
            <a:pPr>
              <a:defRPr lang="ko-KR" altLang="en-US"/>
            </a:pPr>
            <a:r>
              <a:rPr lang="ko-KR" altLang="en-US" dirty="0" err="1"/>
              <a:t>챗봇</a:t>
            </a:r>
            <a:r>
              <a:rPr lang="ko-KR" altLang="en-US" dirty="0"/>
              <a:t> 메시지 출력 확인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5-2. React </a:t>
            </a:r>
            <a:r>
              <a:t>화면 구현</a:t>
            </a:r>
            <a:endParaRPr lang="en-US" altLang="ko-KR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6384" y="980694"/>
            <a:ext cx="7571232" cy="573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. </a:t>
            </a:r>
            <a:r>
              <a:rPr lang="en-US" altLang="ko-KR" dirty="0"/>
              <a:t>React </a:t>
            </a:r>
            <a:r>
              <a:t>화면 구현</a:t>
            </a:r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736" y="980694"/>
            <a:ext cx="3744468" cy="54737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1955" y="980694"/>
            <a:ext cx="4752592" cy="5473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5-3</a:t>
            </a:r>
            <a:r>
              <a:rPr lang="ko-KR" altLang="en-US" dirty="0"/>
              <a:t>. </a:t>
            </a:r>
            <a:r>
              <a:rPr lang="en-US" altLang="ko-KR" dirty="0"/>
              <a:t>Express</a:t>
            </a:r>
            <a:r>
              <a:rPr lang="ko-KR" altLang="en-US" dirty="0"/>
              <a:t> - 로그인/게시판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0180" y="1007105"/>
            <a:ext cx="7623639" cy="56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5-3. Express</a:t>
            </a:r>
            <a:r>
              <a:rPr lang="ko-KR" altLang="en-US" dirty="0"/>
              <a:t> - 로그인/게시판 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190" y="1124712"/>
            <a:ext cx="8633618" cy="3744467"/>
          </a:xfrm>
          <a:prstGeom prst="rect">
            <a:avLst/>
          </a:prstGeom>
          <a:ln>
            <a:solidFill>
              <a:schemeClr val="bg1">
                <a:lumMod val="3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개발된 페이지 시연 및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모서리가 둥근 직사각형 154"/>
          <p:cNvSpPr/>
          <p:nvPr/>
        </p:nvSpPr>
        <p:spPr>
          <a:xfrm>
            <a:off x="285720" y="4358280"/>
            <a:ext cx="2846834" cy="2097716"/>
          </a:xfrm>
          <a:prstGeom prst="roundRect">
            <a:avLst>
              <a:gd name="adj" fmla="val 8884"/>
            </a:avLst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56732" y="5647546"/>
            <a:ext cx="4019161" cy="1067602"/>
          </a:xfrm>
          <a:prstGeom prst="round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79563" y="5728471"/>
            <a:ext cx="2907078" cy="8723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788719" y="5805746"/>
            <a:ext cx="998123" cy="712180"/>
          </a:xfrm>
          <a:prstGeom prst="roundRect">
            <a:avLst>
              <a:gd name="adj" fmla="val 1120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2. </a:t>
            </a:r>
            <a:r>
              <a:rPr altLang="en-US"/>
              <a:t>팀원 소개 및 기술 스택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1"/>
            <a:ext cx="4206514" cy="2750391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/>
              <a:t> 팀원 소개</a:t>
            </a:r>
            <a:endParaRPr lang="en-US" altLang="ko-KR" dirty="0"/>
          </a:p>
          <a:p>
            <a:pPr lvl="0">
              <a:buNone/>
              <a:defRPr lang="ko-KR" altLang="en-US"/>
            </a:pPr>
            <a:r>
              <a:rPr lang="ko-KR" altLang="en-US" dirty="0"/>
              <a:t>박원빈 </a:t>
            </a:r>
            <a:r>
              <a:rPr lang="en-US" altLang="ko-KR" dirty="0"/>
              <a:t>: </a:t>
            </a:r>
            <a:r>
              <a:rPr lang="en-US" altLang="ko-KR" dirty="0" err="1"/>
              <a:t>FullStack</a:t>
            </a:r>
            <a:endParaRPr lang="ko-KR" altLang="en-US" dirty="0"/>
          </a:p>
          <a:p>
            <a:pPr lvl="0">
              <a:buNone/>
              <a:defRPr lang="ko-KR" altLang="en-US"/>
            </a:pPr>
            <a:r>
              <a:rPr lang="ko-KR" altLang="en-US" dirty="0"/>
              <a:t>정승호 </a:t>
            </a:r>
            <a:r>
              <a:rPr lang="en-US" altLang="ko-KR" dirty="0"/>
              <a:t>: </a:t>
            </a:r>
            <a:r>
              <a:rPr lang="en-US" altLang="en-US" dirty="0"/>
              <a:t>API - </a:t>
            </a:r>
            <a:r>
              <a:rPr lang="en-US" altLang="ko-KR" dirty="0"/>
              <a:t>Flask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이정훈 </a:t>
            </a:r>
            <a:r>
              <a:rPr lang="en-US" altLang="ko-KR" dirty="0"/>
              <a:t>: </a:t>
            </a:r>
            <a:r>
              <a:rPr lang="en-US" altLang="en-US" dirty="0" err="1"/>
              <a:t>BackEnd</a:t>
            </a:r>
            <a:r>
              <a:rPr lang="en-US" altLang="en-US" dirty="0"/>
              <a:t> - Express</a:t>
            </a:r>
            <a:endParaRPr lang="en-US" altLang="ko-KR" dirty="0"/>
          </a:p>
          <a:p>
            <a:pPr lvl="0">
              <a:buNone/>
              <a:defRPr lang="ko-KR" altLang="en-US"/>
            </a:pPr>
            <a:r>
              <a:rPr lang="ko-KR" altLang="en-US" dirty="0"/>
              <a:t>김여진 </a:t>
            </a:r>
            <a:r>
              <a:rPr lang="en-US" altLang="ko-KR" dirty="0"/>
              <a:t>: </a:t>
            </a:r>
            <a:r>
              <a:rPr lang="en-US" altLang="en-US" dirty="0" err="1"/>
              <a:t>FrontEnd</a:t>
            </a:r>
            <a:r>
              <a:rPr lang="en-US" altLang="en-US" dirty="0"/>
              <a:t> - </a:t>
            </a:r>
            <a:r>
              <a:rPr lang="en-US" altLang="ko-KR" dirty="0" smtClean="0"/>
              <a:t>React</a:t>
            </a:r>
            <a:endParaRPr lang="en-US" altLang="ko-KR" dirty="0"/>
          </a:p>
        </p:txBody>
      </p:sp>
      <p:sp>
        <p:nvSpPr>
          <p:cNvPr id="1041" name="AutoShape 17" descr="Type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3" name="AutoShape 19" descr="Type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5" name="AutoShape 21" descr="Typescript logo ...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0" name="AutoShape 26" descr="Type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4" name="AutoShape 30" descr="Java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56" name="AutoShape 32" descr="JavaScript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4345272"/>
            <a:ext cx="794889" cy="78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그룹 64"/>
          <p:cNvGrpSpPr/>
          <p:nvPr/>
        </p:nvGrpSpPr>
        <p:grpSpPr>
          <a:xfrm>
            <a:off x="6102678" y="5795214"/>
            <a:ext cx="1394506" cy="729536"/>
            <a:chOff x="6618716" y="5576932"/>
            <a:chExt cx="1394506" cy="729536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6618716" y="5576932"/>
              <a:ext cx="1385960" cy="729536"/>
            </a:xfrm>
            <a:prstGeom prst="roundRect">
              <a:avLst>
                <a:gd name="adj" fmla="val 1120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7" name="Picture 53" descr="Jekyll 설치하기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27262" y="5576932"/>
              <a:ext cx="1385960" cy="705973"/>
            </a:xfrm>
            <a:prstGeom prst="rect">
              <a:avLst/>
            </a:prstGeom>
            <a:noFill/>
          </p:spPr>
        </p:pic>
      </p:grpSp>
      <p:pic>
        <p:nvPicPr>
          <p:cNvPr id="1075" name="Picture 51" descr="What Is GitHub? Definition, Uses, &amp; Getting Starte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5673011"/>
            <a:ext cx="1656659" cy="1042137"/>
          </a:xfrm>
          <a:prstGeom prst="rect">
            <a:avLst/>
          </a:prstGeom>
          <a:noFill/>
        </p:spPr>
      </p:pic>
      <p:grpSp>
        <p:nvGrpSpPr>
          <p:cNvPr id="64" name="그룹 63"/>
          <p:cNvGrpSpPr/>
          <p:nvPr/>
        </p:nvGrpSpPr>
        <p:grpSpPr>
          <a:xfrm>
            <a:off x="4956733" y="1000108"/>
            <a:ext cx="4061515" cy="4286280"/>
            <a:chOff x="4857752" y="2324410"/>
            <a:chExt cx="4160495" cy="43907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857752" y="2324410"/>
              <a:ext cx="4160495" cy="4390738"/>
            </a:xfrm>
            <a:prstGeom prst="roundRect">
              <a:avLst>
                <a:gd name="adj" fmla="val 4349"/>
              </a:avLst>
            </a:prstGeom>
            <a:solidFill>
              <a:schemeClr val="bg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905510" y="4643446"/>
              <a:ext cx="2928957" cy="876882"/>
            </a:xfrm>
            <a:prstGeom prst="roundRect">
              <a:avLst>
                <a:gd name="adj" fmla="val 11433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905510" y="5728707"/>
              <a:ext cx="2952770" cy="8198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000627" y="3510194"/>
              <a:ext cx="3857652" cy="9042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3" name="Picture 9" descr="ORACLE DB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71264" y="3612246"/>
              <a:ext cx="619283" cy="674010"/>
            </a:xfrm>
            <a:prstGeom prst="rect">
              <a:avLst/>
            </a:prstGeom>
            <a:noFill/>
          </p:spPr>
        </p:pic>
        <p:grpSp>
          <p:nvGrpSpPr>
            <p:cNvPr id="58" name="그룹 57"/>
            <p:cNvGrpSpPr/>
            <p:nvPr/>
          </p:nvGrpSpPr>
          <p:grpSpPr>
            <a:xfrm>
              <a:off x="5981205" y="4711814"/>
              <a:ext cx="1689081" cy="729536"/>
              <a:chOff x="5297292" y="4029212"/>
              <a:chExt cx="2097483" cy="90593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5297292" y="4029212"/>
                <a:ext cx="2097483" cy="905930"/>
              </a:xfrm>
              <a:prstGeom prst="roundRect">
                <a:avLst>
                  <a:gd name="adj" fmla="val 1120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7" name="Picture 13" descr="Express란 무엇인가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83811" y="4090676"/>
                <a:ext cx="1500199" cy="826137"/>
              </a:xfrm>
              <a:prstGeom prst="rect">
                <a:avLst/>
              </a:prstGeom>
              <a:noFill/>
            </p:spPr>
          </p:pic>
          <p:pic>
            <p:nvPicPr>
              <p:cNvPr id="29" name="Picture 22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884009" y="4498885"/>
                <a:ext cx="357190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6015048" y="5799882"/>
              <a:ext cx="1467561" cy="642942"/>
              <a:chOff x="5199948" y="2711005"/>
              <a:chExt cx="1928828" cy="845024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5199948" y="2711005"/>
                <a:ext cx="1928828" cy="845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5280182" y="2868036"/>
                <a:ext cx="1677847" cy="571504"/>
                <a:chOff x="5251607" y="2525944"/>
                <a:chExt cx="1677847" cy="571504"/>
              </a:xfrm>
            </p:grpSpPr>
            <p:pic>
              <p:nvPicPr>
                <p:cNvPr id="1035" name="Picture 11" descr="Flask를 알아 보자] 1. Flask란?, Flask 설치 방법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251607" y="2525944"/>
                  <a:ext cx="1249219" cy="488757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1" name="Picture 37" descr="Python : _ 언더스코어에 대해서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6465107" y="2633101"/>
                  <a:ext cx="464347" cy="4643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" name="그룹 58"/>
            <p:cNvGrpSpPr/>
            <p:nvPr/>
          </p:nvGrpSpPr>
          <p:grpSpPr>
            <a:xfrm>
              <a:off x="5990644" y="3587967"/>
              <a:ext cx="766245" cy="746328"/>
              <a:chOff x="4787420" y="5353264"/>
              <a:chExt cx="1088666" cy="1060364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4787420" y="5353264"/>
                <a:ext cx="1088666" cy="10603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63" name="Picture 39" descr="Docker] 유틸리티 컨테이너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855667" y="5468855"/>
                <a:ext cx="969142" cy="829217"/>
              </a:xfrm>
              <a:prstGeom prst="rect">
                <a:avLst/>
              </a:prstGeom>
              <a:noFill/>
            </p:spPr>
          </p:pic>
        </p:grpSp>
        <p:pic>
          <p:nvPicPr>
            <p:cNvPr id="1067" name="Picture 43" descr="NGINX 설치(on windows)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122255" y="3629579"/>
              <a:ext cx="616999" cy="616999"/>
            </a:xfrm>
            <a:prstGeom prst="rect">
              <a:avLst/>
            </a:prstGeom>
            <a:noFill/>
          </p:spPr>
        </p:pic>
        <p:grpSp>
          <p:nvGrpSpPr>
            <p:cNvPr id="61" name="그룹 60"/>
            <p:cNvGrpSpPr/>
            <p:nvPr/>
          </p:nvGrpSpPr>
          <p:grpSpPr>
            <a:xfrm>
              <a:off x="7737182" y="4718424"/>
              <a:ext cx="1022447" cy="729536"/>
              <a:chOff x="7743902" y="4286256"/>
              <a:chExt cx="1022447" cy="729536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743902" y="4286256"/>
                <a:ext cx="1022447" cy="729536"/>
              </a:xfrm>
              <a:prstGeom prst="roundRect">
                <a:avLst>
                  <a:gd name="adj" fmla="val 1120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7886774" y="4382370"/>
                <a:ext cx="807350" cy="546828"/>
                <a:chOff x="7609475" y="4148088"/>
                <a:chExt cx="1070524" cy="725079"/>
              </a:xfrm>
            </p:grpSpPr>
            <p:pic>
              <p:nvPicPr>
                <p:cNvPr id="1039" name="Picture 15" descr="React] React Hooks · Soobinnn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7609475" y="4148088"/>
                  <a:ext cx="725079" cy="725079"/>
                </a:xfrm>
                <a:prstGeom prst="rect">
                  <a:avLst/>
                </a:prstGeom>
                <a:noFill/>
                <a:effectLst/>
              </p:spPr>
            </p:pic>
            <p:pic>
              <p:nvPicPr>
                <p:cNvPr id="38" name="Picture 22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8322809" y="4515977"/>
                  <a:ext cx="357190" cy="3571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grpSp>
          <p:nvGrpSpPr>
            <p:cNvPr id="54" name="그룹 53"/>
            <p:cNvGrpSpPr/>
            <p:nvPr/>
          </p:nvGrpSpPr>
          <p:grpSpPr>
            <a:xfrm>
              <a:off x="7610339" y="5720166"/>
              <a:ext cx="1323139" cy="795824"/>
              <a:chOff x="7504395" y="2360108"/>
              <a:chExt cx="1767875" cy="1063315"/>
            </a:xfrm>
          </p:grpSpPr>
          <p:pic>
            <p:nvPicPr>
              <p:cNvPr id="1073" name="Picture 49"/>
              <p:cNvPicPr>
                <a:picLocks noChangeAspect="1" noChangeArrowheads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639183" y="2360108"/>
                <a:ext cx="1214447" cy="845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504395" y="3044300"/>
                <a:ext cx="1767875" cy="379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Microsoft JhengHei" pitchFamily="34" charset="-120"/>
                    <a:ea typeface="Microsoft JhengHei" pitchFamily="34" charset="-120"/>
                  </a:rPr>
                  <a:t>Assistant API</a:t>
                </a:r>
                <a:endParaRPr lang="ko-KR" altLang="en-US" sz="1200" b="1" dirty="0">
                  <a:latin typeface="Microsoft JhengHei" pitchFamily="34" charset="-120"/>
                </a:endParaRPr>
              </a:p>
            </p:txBody>
          </p:sp>
        </p:grpSp>
        <p:pic>
          <p:nvPicPr>
            <p:cNvPr id="1081" name="Picture 57" descr="AWS EC2 클라우드 환경 구축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75155" y="2324410"/>
              <a:ext cx="2736064" cy="1176028"/>
            </a:xfrm>
            <a:prstGeom prst="rect">
              <a:avLst/>
            </a:prstGeom>
            <a:noFill/>
          </p:spPr>
        </p:pic>
      </p:grpSp>
      <p:pic>
        <p:nvPicPr>
          <p:cNvPr id="63" name="Picture 15" descr="React] React Hooks · Soobinnn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25700" y="5909168"/>
            <a:ext cx="546828" cy="546828"/>
          </a:xfrm>
          <a:prstGeom prst="rect">
            <a:avLst/>
          </a:prstGeom>
          <a:noFill/>
          <a:effectLst/>
        </p:spPr>
      </p:pic>
      <p:cxnSp>
        <p:nvCxnSpPr>
          <p:cNvPr id="69" name="Shape 68"/>
          <p:cNvCxnSpPr>
            <a:stCxn id="1070" idx="3"/>
            <a:endCxn id="1067" idx="2"/>
          </p:cNvCxnSpPr>
          <p:nvPr/>
        </p:nvCxnSpPr>
        <p:spPr>
          <a:xfrm flipV="1">
            <a:off x="4652509" y="2876546"/>
            <a:ext cx="863593" cy="1862802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endCxn id="37" idx="1"/>
          </p:cNvCxnSpPr>
          <p:nvPr/>
        </p:nvCxnSpPr>
        <p:spPr>
          <a:xfrm rot="16200000" flipH="1">
            <a:off x="5433210" y="3145630"/>
            <a:ext cx="798371" cy="29433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endCxn id="44" idx="1"/>
          </p:cNvCxnSpPr>
          <p:nvPr/>
        </p:nvCxnSpPr>
        <p:spPr>
          <a:xfrm rot="16200000" flipH="1">
            <a:off x="4917405" y="3661432"/>
            <a:ext cx="1829978" cy="294337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/>
          <p:nvPr/>
        </p:nvCxnSpPr>
        <p:spPr>
          <a:xfrm rot="16200000" flipV="1">
            <a:off x="5969976" y="3488946"/>
            <a:ext cx="672322" cy="39612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 flipH="1" flipV="1">
            <a:off x="7049955" y="3179810"/>
            <a:ext cx="642941" cy="141192"/>
          </a:xfrm>
          <a:prstGeom prst="bentConnector3">
            <a:avLst>
              <a:gd name="adj1" fmla="val -370"/>
            </a:avLst>
          </a:prstGeom>
          <a:ln w="38100">
            <a:solidFill>
              <a:srgbClr val="8AC7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86"/>
          <p:cNvCxnSpPr/>
          <p:nvPr/>
        </p:nvCxnSpPr>
        <p:spPr>
          <a:xfrm rot="5400000">
            <a:off x="7265483" y="3269091"/>
            <a:ext cx="61382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/>
          <p:nvPr/>
        </p:nvCxnSpPr>
        <p:spPr>
          <a:xfrm rot="16200000" flipH="1">
            <a:off x="4039851" y="5277199"/>
            <a:ext cx="1060658" cy="773108"/>
          </a:xfrm>
          <a:prstGeom prst="bentConnector3">
            <a:avLst>
              <a:gd name="adj1" fmla="val 10029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4467540"/>
            <a:ext cx="2352622" cy="103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" name="TextBox 113"/>
          <p:cNvSpPr txBox="1"/>
          <p:nvPr/>
        </p:nvSpPr>
        <p:spPr>
          <a:xfrm>
            <a:off x="471459" y="5539836"/>
            <a:ext cx="2661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18"/>
              </a:rPr>
              <a:t>https://wbpark.app</a:t>
            </a:r>
            <a:endParaRPr lang="en-US" altLang="ko-KR" sz="1400" dirty="0"/>
          </a:p>
          <a:p>
            <a:r>
              <a:rPr lang="en-US" altLang="ko-KR" sz="1400" dirty="0">
                <a:hlinkClick r:id="rId19"/>
              </a:rPr>
              <a:t>https://aicc4.wbpark.app</a:t>
            </a:r>
            <a:endParaRPr lang="en-US" altLang="ko-KR" sz="1400" dirty="0"/>
          </a:p>
          <a:p>
            <a:r>
              <a:rPr lang="en-US" altLang="ko-KR" sz="1400" dirty="0">
                <a:hlinkClick r:id="rId20"/>
              </a:rPr>
              <a:t>https://aicc4flask.wbpark.app</a:t>
            </a:r>
            <a:endParaRPr lang="en-US" altLang="ko-KR" sz="1400" dirty="0"/>
          </a:p>
        </p:txBody>
      </p:sp>
      <p:cxnSp>
        <p:nvCxnSpPr>
          <p:cNvPr id="156" name="Shape 99"/>
          <p:cNvCxnSpPr>
            <a:endCxn id="1070" idx="1"/>
          </p:cNvCxnSpPr>
          <p:nvPr/>
        </p:nvCxnSpPr>
        <p:spPr>
          <a:xfrm>
            <a:off x="3132554" y="4739348"/>
            <a:ext cx="72506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배포 페이지 방문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00108"/>
            <a:ext cx="6215106" cy="558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감사합니다</a:t>
            </a:r>
            <a:r>
              <a:rPr lang="en-US" altLang="en-US" dirty="0"/>
              <a:t>.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3</a:t>
            </a:r>
            <a:r>
              <a:rPr lang="ko-KR" altLang="en-US" dirty="0"/>
              <a:t>. 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2000" dirty="0"/>
              <a:t> 기본 </a:t>
            </a:r>
            <a:r>
              <a:rPr lang="ko-KR" altLang="en-US" sz="2000" dirty="0" err="1"/>
              <a:t>컨셉</a:t>
            </a:r>
            <a:r>
              <a:rPr lang="ko-KR" altLang="en-US" sz="2000" dirty="0"/>
              <a:t> (목적) </a:t>
            </a: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dirty="0"/>
              <a:t>본인이 친숙하고 자주 쓰는 서비스 구현</a:t>
            </a:r>
          </a:p>
          <a:p>
            <a:pPr lvl="0">
              <a:buNone/>
              <a:defRPr lang="ko-KR" altLang="en-US"/>
            </a:pPr>
            <a:r>
              <a:rPr lang="en-US" altLang="en-US" sz="2000" dirty="0"/>
              <a:t>- </a:t>
            </a:r>
            <a:r>
              <a:rPr lang="en-US" altLang="en-US" sz="2000" dirty="0" err="1"/>
              <a:t>ChatGPT</a:t>
            </a:r>
            <a:r>
              <a:rPr lang="en-US" altLang="en-US" sz="2000" dirty="0"/>
              <a:t> </a:t>
            </a:r>
            <a:r>
              <a:rPr lang="ko-KR" altLang="en-US" sz="2000" dirty="0"/>
              <a:t>의 기능과 </a:t>
            </a:r>
            <a:r>
              <a:rPr lang="en-US" altLang="en-US" sz="2000" dirty="0" err="1"/>
              <a:t>KakaoTalk</a:t>
            </a:r>
            <a:r>
              <a:rPr lang="en-US" altLang="en-US" sz="2000" dirty="0"/>
              <a:t> </a:t>
            </a:r>
            <a:r>
              <a:rPr lang="ko-KR" altLang="en-US" sz="2000" dirty="0"/>
              <a:t>화면</a:t>
            </a:r>
            <a:endParaRPr lang="en-US" altLang="en-US" sz="2000" dirty="0"/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endParaRPr lang="ko-KR" altLang="en-US" sz="2000" dirty="0"/>
          </a:p>
          <a:p>
            <a:pPr lvl="0">
              <a:defRPr lang="ko-KR" altLang="en-US"/>
            </a:pPr>
            <a:r>
              <a:rPr lang="ko-KR" altLang="en-US" sz="2000" dirty="0"/>
              <a:t> 프로젝트 주요 기능</a:t>
            </a:r>
          </a:p>
          <a:p>
            <a:pPr lvl="0">
              <a:buFontTx/>
              <a:buChar char="-"/>
              <a:defRPr lang="ko-KR" altLang="en-US"/>
            </a:pPr>
            <a:r>
              <a:rPr lang="ko-KR" altLang="en-US" sz="2000" dirty="0"/>
              <a:t>회원 </a:t>
            </a:r>
            <a:r>
              <a:rPr lang="en-US" altLang="ko-KR" sz="2000" dirty="0"/>
              <a:t>: </a:t>
            </a:r>
            <a:r>
              <a:rPr lang="ko-KR" altLang="en-US" sz="2000" dirty="0"/>
              <a:t>가입</a:t>
            </a:r>
            <a:r>
              <a:rPr lang="en-US" altLang="ko-KR" sz="2000" dirty="0"/>
              <a:t> / </a:t>
            </a:r>
            <a:r>
              <a:rPr lang="ko-KR" altLang="en-US" sz="2000" dirty="0"/>
              <a:t>로그인 </a:t>
            </a:r>
            <a:r>
              <a:rPr lang="en-US" altLang="ko-KR" sz="2000" dirty="0"/>
              <a:t>/ </a:t>
            </a:r>
            <a:r>
              <a:rPr lang="ko-KR" altLang="en-US" sz="2000" dirty="0"/>
              <a:t>변경 </a:t>
            </a:r>
            <a:r>
              <a:rPr lang="en-US" altLang="ko-KR" sz="2000" dirty="0"/>
              <a:t>/ </a:t>
            </a:r>
            <a:r>
              <a:rPr lang="ko-KR" altLang="en-US" sz="2000" dirty="0"/>
              <a:t>탈퇴</a:t>
            </a:r>
            <a:endParaRPr lang="en-US" altLang="ko-KR" sz="2000" dirty="0"/>
          </a:p>
          <a:p>
            <a:pPr>
              <a:buFontTx/>
              <a:buChar char="-"/>
              <a:defRPr lang="ko-KR" altLang="en-US"/>
            </a:pPr>
            <a:r>
              <a:rPr lang="ko-KR" altLang="en-US" sz="2000" dirty="0" err="1"/>
              <a:t>챗봇</a:t>
            </a:r>
            <a:r>
              <a:rPr lang="ko-KR" altLang="en-US" sz="2000" dirty="0"/>
              <a:t> : 생성/ 조회 / 수정 /삭제</a:t>
            </a: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dirty="0"/>
              <a:t>- 대화방 : 생성 / 조회 </a:t>
            </a:r>
            <a:r>
              <a:rPr lang="en-US" altLang="ko-KR" sz="2000" dirty="0"/>
              <a:t>/ </a:t>
            </a:r>
            <a:r>
              <a:rPr lang="ko-KR" altLang="en-US" sz="2000" dirty="0"/>
              <a:t>삭제</a:t>
            </a:r>
            <a:r>
              <a:rPr lang="en-US" altLang="ko-KR" sz="2000" dirty="0"/>
              <a:t> </a:t>
            </a:r>
          </a:p>
          <a:p>
            <a:pPr lvl="0">
              <a:buNone/>
              <a:defRPr lang="ko-KR" altLang="en-US"/>
            </a:pPr>
            <a:r>
              <a:rPr lang="ko-KR" altLang="en-US" sz="2000" dirty="0"/>
              <a:t>- 메시지 : 생성</a:t>
            </a:r>
            <a:r>
              <a:rPr lang="en-US" altLang="ko-KR" sz="2000" dirty="0"/>
              <a:t>(</a:t>
            </a:r>
            <a:r>
              <a:rPr lang="ko-KR" altLang="en-US" sz="2000" dirty="0"/>
              <a:t>유저</a:t>
            </a:r>
            <a:r>
              <a:rPr lang="en-US" altLang="ko-KR" sz="2000" dirty="0"/>
              <a:t>) / </a:t>
            </a:r>
            <a:r>
              <a:rPr lang="ko-KR" altLang="en-US" sz="2000" dirty="0"/>
              <a:t>생성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챗봇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5723" y="928672"/>
            <a:ext cx="1706871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7264" y="928672"/>
            <a:ext cx="1539380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4904" y="2714620"/>
            <a:ext cx="3317690" cy="40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altLang="en-US"/>
              <a:t>프로젝트 설계 및 구조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폴더구조 및 역할구분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" y="1000108"/>
            <a:ext cx="6129349" cy="547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. 프로젝트 </a:t>
            </a:r>
            <a:r>
              <a:rPr altLang="en-US"/>
              <a:t>설계</a:t>
            </a:r>
            <a:r>
              <a:rPr lang="en-US" altLang="en-US" dirty="0"/>
              <a:t>/</a:t>
            </a:r>
            <a:r>
              <a:rPr altLang="en-US"/>
              <a:t>구조 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1" y="1038208"/>
            <a:ext cx="2764794" cy="331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0166" y="2715649"/>
            <a:ext cx="5160124" cy="336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3000"/>
              </a:lnSpc>
            </a:pPr>
            <a:r>
              <a:rPr lang="en-US" altLang="ko-KR" sz="2000" dirty="0"/>
              <a:t>DB </a:t>
            </a:r>
            <a:r>
              <a:rPr lang="ko-KR" altLang="en-US" sz="2000" dirty="0"/>
              <a:t>스키마 및 초기설정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ko-KR" altLang="en-US" sz="2000" dirty="0"/>
              <a:t>프로젝트 중 이슈 및 새로 알 게 된 것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ko-KR" altLang="en-US" sz="2000" dirty="0"/>
              <a:t>프로젝트 별 환경변수 템플릿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ko-KR" altLang="en-US" sz="2000" dirty="0"/>
              <a:t>개발 및 배포 환경 설정 관련 가이드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en-US" altLang="ko-KR" sz="2000" dirty="0" err="1"/>
              <a:t>BackEnd</a:t>
            </a:r>
            <a:r>
              <a:rPr lang="en-US" altLang="ko-KR" sz="2000" dirty="0"/>
              <a:t> – </a:t>
            </a:r>
            <a:r>
              <a:rPr lang="ko-KR" altLang="en-US" sz="2000" dirty="0"/>
              <a:t>주로 </a:t>
            </a:r>
            <a:r>
              <a:rPr lang="en-US" altLang="ko-KR" sz="2000" dirty="0"/>
              <a:t>Oracle</a:t>
            </a:r>
            <a:r>
              <a:rPr lang="ko-KR" altLang="en-US" sz="2000" dirty="0"/>
              <a:t>과 통신</a:t>
            </a:r>
            <a:r>
              <a:rPr lang="en-US" altLang="ko-KR" sz="2000" dirty="0"/>
              <a:t>, </a:t>
            </a:r>
            <a:r>
              <a:rPr lang="ko-KR" altLang="en-US" sz="2000" dirty="0"/>
              <a:t>회원관리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r>
              <a:rPr lang="en-US" altLang="ko-KR" sz="2000" dirty="0" err="1"/>
              <a:t>BackEnd</a:t>
            </a:r>
            <a:r>
              <a:rPr lang="en-US" altLang="ko-KR" sz="2000" dirty="0"/>
              <a:t> – </a:t>
            </a:r>
            <a:r>
              <a:rPr lang="ko-KR" altLang="en-US" sz="2000" dirty="0"/>
              <a:t>주로 </a:t>
            </a:r>
            <a:r>
              <a:rPr lang="en-US" altLang="ko-KR" sz="2000" dirty="0" err="1"/>
              <a:t>OpenAI</a:t>
            </a:r>
            <a:r>
              <a:rPr lang="en-US" altLang="ko-KR" sz="2000" dirty="0"/>
              <a:t> </a:t>
            </a:r>
            <a:r>
              <a:rPr lang="ko-KR" altLang="en-US" sz="2000" dirty="0"/>
              <a:t>의 </a:t>
            </a:r>
            <a:r>
              <a:rPr lang="en-US" altLang="ko-KR" sz="2000" dirty="0"/>
              <a:t>Assistant API</a:t>
            </a:r>
          </a:p>
          <a:p>
            <a:pPr>
              <a:lnSpc>
                <a:spcPct val="133000"/>
              </a:lnSpc>
            </a:pPr>
            <a:r>
              <a:rPr lang="en-US" altLang="ko-KR" sz="2000" dirty="0" err="1"/>
              <a:t>FrontEnd</a:t>
            </a:r>
            <a:r>
              <a:rPr lang="en-US" altLang="ko-KR" sz="2000" dirty="0"/>
              <a:t> – </a:t>
            </a:r>
            <a:r>
              <a:rPr lang="ko-KR" altLang="en-US" sz="2000" dirty="0"/>
              <a:t>화면 개발</a:t>
            </a:r>
            <a:endParaRPr lang="en-US" altLang="ko-KR" sz="2000" dirty="0"/>
          </a:p>
          <a:p>
            <a:pPr>
              <a:lnSpc>
                <a:spcPct val="133000"/>
              </a:lnSpc>
            </a:pP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52395" y="2786058"/>
            <a:ext cx="1147771" cy="15335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7158" y="4429132"/>
            <a:ext cx="1147771" cy="107157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.</a:t>
            </a:r>
            <a:r>
              <a:rPr lang="en-US" altLang="ko-KR" dirty="0"/>
              <a:t>1. Flask – API </a:t>
            </a:r>
            <a:r>
              <a:t>테스트</a:t>
            </a:r>
            <a:endParaRPr lang="ko-KR" alt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5"/>
            <a:ext cx="2357454" cy="554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1428" y="1071545"/>
            <a:ext cx="6339727" cy="47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.</a:t>
            </a:r>
            <a:r>
              <a:rPr lang="en-US" altLang="ko-KR" dirty="0"/>
              <a:t>2. Express - </a:t>
            </a:r>
            <a:r>
              <a:t>회원관리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5825"/>
            <a:ext cx="23241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885825"/>
            <a:ext cx="26384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1" y="1136769"/>
            <a:ext cx="39671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server.ts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app.ts</a:t>
            </a:r>
            <a:r>
              <a:rPr lang="ko-KR" altLang="en-US" dirty="0"/>
              <a:t> 호출하여 서버 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app.ts</a:t>
            </a:r>
            <a:r>
              <a:rPr lang="en-US" altLang="ko-KR" dirty="0"/>
              <a:t> : </a:t>
            </a:r>
            <a:r>
              <a:rPr lang="ko-KR" altLang="en-US" dirty="0"/>
              <a:t>환경설정 및 </a:t>
            </a:r>
            <a:r>
              <a:rPr lang="ko-KR" altLang="en-US" dirty="0" err="1"/>
              <a:t>라우터</a:t>
            </a:r>
            <a:r>
              <a:rPr lang="ko-KR" altLang="en-US" dirty="0"/>
              <a:t>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userRoutes.ts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UserController.ts</a:t>
            </a:r>
            <a:r>
              <a:rPr lang="en-US" altLang="ko-KR" dirty="0"/>
              <a:t> </a:t>
            </a:r>
            <a:r>
              <a:rPr lang="ko-KR" altLang="en-US" dirty="0"/>
              <a:t>호출하여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 err="1"/>
              <a:t>엔드포인트</a:t>
            </a:r>
            <a:r>
              <a:rPr lang="ko-KR" altLang="en-US" dirty="0"/>
              <a:t> 별 요청을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UserController.ts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UserService.ts</a:t>
            </a:r>
            <a:r>
              <a:rPr lang="ko-KR" altLang="en-US" dirty="0"/>
              <a:t> 호출하여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 </a:t>
            </a:r>
            <a:r>
              <a:rPr lang="ko-KR" altLang="en-US" dirty="0"/>
              <a:t>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UserService.ts</a:t>
            </a:r>
            <a:r>
              <a:rPr lang="en-US" altLang="ko-KR" dirty="0"/>
              <a:t> : 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UserModel.ts</a:t>
            </a:r>
            <a:r>
              <a:rPr lang="en-US" altLang="ko-KR" dirty="0"/>
              <a:t> </a:t>
            </a:r>
            <a:r>
              <a:rPr lang="ko-KR" altLang="en-US" dirty="0"/>
              <a:t>호출하여</a:t>
            </a:r>
            <a:endParaRPr lang="en-US" altLang="ko-KR" dirty="0"/>
          </a:p>
          <a:p>
            <a:r>
              <a:rPr lang="ko-KR" altLang="en-US" dirty="0"/>
              <a:t>  데이터베이스와 상호작용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UserModel.ts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데이터베이스에 연결하여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58138" cy="654033"/>
          </a:xfrm>
        </p:spPr>
        <p:txBody>
          <a:bodyPr>
            <a:normAutofit/>
          </a:bodyPr>
          <a:lstStyle/>
          <a:p>
            <a:r>
              <a:rPr lang="en-US" altLang="ko-KR" dirty="0"/>
              <a:t>4.2. Express - </a:t>
            </a:r>
            <a:r>
              <a:t>회원관리 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643578"/>
            <a:ext cx="809783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4301848" cy="408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5720" y="105940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비밀번호 암호화해서 저장하기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329642" cy="65403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/>
              <a:t>.</a:t>
            </a:r>
            <a:r>
              <a:rPr lang="en-US" altLang="ko-KR" dirty="0"/>
              <a:t>3. React – </a:t>
            </a:r>
            <a:r>
              <a:t>화면 개발 및 요청 처리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8" y="928670"/>
            <a:ext cx="2571736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7173" y="928670"/>
            <a:ext cx="2702083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3467" y="857232"/>
            <a:ext cx="1706871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857232"/>
            <a:ext cx="1539380" cy="172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22648" y="2643180"/>
            <a:ext cx="3317690" cy="40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방향">
  <a:themeElements>
    <a:clrScheme name="방향">
      <a:dk1>
        <a:srgbClr val="191B14"/>
      </a:dk1>
      <a:lt1>
        <a:srgbClr val="F7F5E9"/>
      </a:lt1>
      <a:dk2>
        <a:srgbClr val="33352A"/>
      </a:dk2>
      <a:lt2>
        <a:srgbClr val="FCFCFA"/>
      </a:lt2>
      <a:accent1>
        <a:srgbClr val="C3B249"/>
      </a:accent1>
      <a:accent2>
        <a:srgbClr val="5C8E5C"/>
      </a:accent2>
      <a:accent3>
        <a:srgbClr val="366876"/>
      </a:accent3>
      <a:accent4>
        <a:srgbClr val="6C6A54"/>
      </a:accent4>
      <a:accent5>
        <a:srgbClr val="4B694B"/>
      </a:accent5>
      <a:accent6>
        <a:srgbClr val="958FAF"/>
      </a:accent6>
      <a:hlink>
        <a:srgbClr val="D84747"/>
      </a:hlink>
      <a:folHlink>
        <a:srgbClr val="EEB81E"/>
      </a:folHlink>
    </a:clrScheme>
    <a:fontScheme name="방향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방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404</Words>
  <Application>Microsoft Office PowerPoint</Application>
  <PresentationFormat>화면 슬라이드 쇼(4:3)</PresentationFormat>
  <Paragraphs>83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방향</vt:lpstr>
      <vt:lpstr>CodeLab AICC 1기 4차 Project</vt:lpstr>
      <vt:lpstr>2. 팀원 소개 및 기술 스택</vt:lpstr>
      <vt:lpstr>3. 프로젝트 개요</vt:lpstr>
      <vt:lpstr>프로젝트 설계 및 구조</vt:lpstr>
      <vt:lpstr>4. 프로젝트 설계/구조 </vt:lpstr>
      <vt:lpstr>4.1. Flask – API 테스트</vt:lpstr>
      <vt:lpstr>4.2. Express - 회원관리</vt:lpstr>
      <vt:lpstr>4.2. Express - 회원관리  </vt:lpstr>
      <vt:lpstr>4.3. React – 화면 개발 및 요청 처리</vt:lpstr>
      <vt:lpstr>4.3. React – 입력용 모달 컴퍼넌트</vt:lpstr>
      <vt:lpstr>4.4. 환경변수 - 설정 예시</vt:lpstr>
      <vt:lpstr>4.4. 환경변수 - 사용 예시</vt:lpstr>
      <vt:lpstr>인원별 개발 과정</vt:lpstr>
      <vt:lpstr>5-1. Flask : API 기능 테스트</vt:lpstr>
      <vt:lpstr>5-2. React 화면 구현</vt:lpstr>
      <vt:lpstr>5-2. React 화면 구현</vt:lpstr>
      <vt:lpstr>5-3. Express - 로그인/게시판 </vt:lpstr>
      <vt:lpstr>5-3. Express - 로그인/게시판 </vt:lpstr>
      <vt:lpstr>개발된 페이지 시연 및 Q&amp;A</vt:lpstr>
      <vt:lpstr>배포 페이지 방문</vt:lpstr>
      <vt:lpstr>감사합니다.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커스텀 챗 봇 서비스 </dc:title>
  <dc:creator>CDL</dc:creator>
  <cp:lastModifiedBy>wonbin park</cp:lastModifiedBy>
  <cp:revision>67</cp:revision>
  <dcterms:created xsi:type="dcterms:W3CDTF">2024-06-24T10:39:32Z</dcterms:created>
  <dcterms:modified xsi:type="dcterms:W3CDTF">2024-07-08T14:39:23Z</dcterms:modified>
  <cp:version>0906.0100.01</cp:version>
</cp:coreProperties>
</file>