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0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288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2010-01-11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2010-01-11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2010-01-11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2010-01-11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2010-01-11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2010-01-11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2010-01-11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2010-01-11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2010-01-11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2010-01-11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2010-01-11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2010-01-11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emf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643314"/>
            <a:ext cx="6858048" cy="116204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윤성우의 열혈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TCP/IP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소켓 프로그래밍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b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</a:br>
            <a:endParaRPr lang="ko-KR" altLang="en-US" sz="2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01.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네트워크 프로그래밍과 소켓의 이해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357166"/>
            <a:ext cx="2643206" cy="310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Documents and Settings\yoon\바탕 화면\TCPIP추가\tcpip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928802"/>
            <a:ext cx="5263153" cy="1285883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리눅스 기반에서의 실행방법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85778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ko-KR" altLang="en-US" sz="2200" dirty="0" smtClean="0"/>
              <a:t>컴파일 및 실행방법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buNone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552700"/>
            <a:ext cx="82010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4500570"/>
            <a:ext cx="72294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642910" y="2428868"/>
            <a:ext cx="8215370" cy="1285884"/>
          </a:xfrm>
          <a:prstGeom prst="roundRect">
            <a:avLst>
              <a:gd name="adj" fmla="val 1917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sym typeface="Wingdings 2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42910" y="4429132"/>
            <a:ext cx="8215370" cy="1285884"/>
          </a:xfrm>
          <a:prstGeom prst="roundRect">
            <a:avLst>
              <a:gd name="adj" fmla="val 1917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sym typeface="Wingdings 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72132" y="2000240"/>
            <a:ext cx="328614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   컴파일 방법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72132" y="4000504"/>
            <a:ext cx="328614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   실행방법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리눅스 기반에서의 실행결과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85778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ko-KR" altLang="en-US" sz="2200" dirty="0" smtClean="0"/>
              <a:t>예제의 실행결과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buNone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857364"/>
            <a:ext cx="726511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9526" y="3857628"/>
            <a:ext cx="7215238" cy="2473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4357686" y="5143512"/>
            <a:ext cx="1000132" cy="35719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29124" y="5416012"/>
            <a:ext cx="450059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127.0.0.1</a:t>
            </a:r>
            <a:r>
              <a:rPr lang="ko-KR" altLang="en-US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은 예제를 실행하는 로컬 컴퓨터를 의미함</a:t>
            </a:r>
            <a:endParaRPr lang="ko-KR" altLang="en-US" sz="16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67576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01-2.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리눅스 기반 파일 조작하기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저 수준 파일 입출력과 파일 디스크립터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85778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ko-KR" altLang="en-US" sz="2200" dirty="0" smtClean="0"/>
              <a:t>저 수준 파일 입출력</a:t>
            </a:r>
            <a:endParaRPr lang="en-US" altLang="ko-KR" sz="2200" dirty="0" smtClean="0"/>
          </a:p>
          <a:p>
            <a:pPr lvl="1">
              <a:lnSpc>
                <a:spcPts val="29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ANSI</a:t>
            </a:r>
            <a:r>
              <a:rPr lang="ko-KR" altLang="en-US" sz="1600" dirty="0" smtClean="0">
                <a:solidFill>
                  <a:schemeClr val="tx1"/>
                </a:solidFill>
              </a:rPr>
              <a:t>의 표준함수가 아닌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운영체제가 제공하는 함수 기반의 파일 입출력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표준이 아니기 때문에 운영체제에 대한 호환성이 없다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리눅스는 소켓도 파일로 간주하기 때문에 저 수준 파일 입출력 함수를 기반으로 소켓 기반의 데이터 송수신이 가능하다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endParaRPr lang="en-US" altLang="ko-KR" sz="1700" dirty="0" smtClean="0">
              <a:solidFill>
                <a:schemeClr val="tx1"/>
              </a:solidFill>
            </a:endParaRPr>
          </a:p>
          <a:p>
            <a:pPr>
              <a:lnSpc>
                <a:spcPts val="2900"/>
              </a:lnSpc>
            </a:pPr>
            <a:r>
              <a:rPr lang="ko-KR" altLang="en-US" sz="2000" dirty="0" smtClean="0"/>
              <a:t>파일 디스크립터</a:t>
            </a:r>
            <a:endParaRPr lang="en-US" altLang="ko-KR" sz="2000" dirty="0" smtClean="0"/>
          </a:p>
          <a:p>
            <a:pPr lvl="1">
              <a:lnSpc>
                <a:spcPts val="29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운영체제가 만든 파일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그리고 소켓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을 구분하기 위한 일종의 숫자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저 수준 파일 입출력 함수는 입출력을 목적으로 파일 디스크립터를 요구한다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저 수준 파일 입출력 함수에게 소켓의 파일 디스크립터를 전달하면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소켓을 대상으로 입출력을 진행한다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  <a:buNone/>
            </a:pPr>
            <a:endParaRPr lang="en-US" altLang="ko-KR" sz="17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7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buNone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3214686"/>
            <a:ext cx="3529023" cy="1168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파일 열기와 닫기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6775" y="1785926"/>
            <a:ext cx="44672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500174"/>
            <a:ext cx="43529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4186254"/>
            <a:ext cx="4333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072066" y="4786322"/>
            <a:ext cx="3786182" cy="107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open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함수 호출 시 반환된 파일 디스크립터를 이용해서 파일 입출력을 진행하게 된다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파일에 데이터 쓰기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7" y="1285860"/>
            <a:ext cx="47720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7711" y="3500438"/>
            <a:ext cx="360997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0099" y="5022666"/>
            <a:ext cx="3376611" cy="118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6929454" y="4643446"/>
            <a:ext cx="107157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파일에 저장된 데이터 읽기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6357950" y="4786322"/>
            <a:ext cx="107157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214422"/>
            <a:ext cx="49815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3500438"/>
            <a:ext cx="31051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15807" y="5170016"/>
            <a:ext cx="3370838" cy="104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파일 디스크립터와 소켓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6858016" y="2357430"/>
            <a:ext cx="107157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571612"/>
            <a:ext cx="37909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2727758"/>
            <a:ext cx="3143272" cy="1201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785786" y="4643446"/>
            <a:ext cx="757242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실행결과를 통해서 소켓과 파일에 일련의 파일 디스크립터 정수 값이 할당됨을 알 수 있다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그리고 이를 통해서 리눅스는 파일과 소켓을 동일하게 간주함을 확인할 수 있다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67576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01-3.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윈도우 기반으로 구현하기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윈도우 소켓을 위한 헤더와 라이브러리의 설정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>
              <a:lnSpc>
                <a:spcPts val="2500"/>
              </a:lnSpc>
            </a:pPr>
            <a:r>
              <a:rPr lang="ko-KR" altLang="en-US" sz="2200" dirty="0" smtClean="0"/>
              <a:t>윈속 기반의 프로그램 구현을 위한 두 가지 설정</a:t>
            </a:r>
            <a:endParaRPr lang="en-US" altLang="ko-KR" sz="2200" dirty="0" smtClean="0"/>
          </a:p>
          <a:p>
            <a:pPr lvl="1">
              <a:lnSpc>
                <a:spcPts val="2500"/>
              </a:lnSpc>
            </a:pPr>
            <a:r>
              <a:rPr lang="ko-KR" altLang="en-US" sz="1800" dirty="0" smtClean="0"/>
              <a:t>헤더파일 </a:t>
            </a:r>
            <a:r>
              <a:rPr lang="en-US" altLang="ko-KR" sz="1800" dirty="0" smtClean="0"/>
              <a:t>winsock2.h</a:t>
            </a:r>
            <a:r>
              <a:rPr lang="ko-KR" altLang="en-US" sz="1800" dirty="0" smtClean="0"/>
              <a:t>의 포함</a:t>
            </a:r>
            <a:endParaRPr lang="en-US" altLang="ko-KR" sz="1800" dirty="0" smtClean="0"/>
          </a:p>
          <a:p>
            <a:pPr lvl="1">
              <a:lnSpc>
                <a:spcPts val="2500"/>
              </a:lnSpc>
            </a:pPr>
            <a:r>
              <a:rPr lang="en-US" altLang="ko-KR" sz="1800" dirty="0" smtClean="0"/>
              <a:t>ws2_32.lib </a:t>
            </a:r>
            <a:r>
              <a:rPr lang="ko-KR" altLang="en-US" sz="1800" dirty="0" smtClean="0"/>
              <a:t>라이브러리의 링크</a:t>
            </a:r>
            <a:endParaRPr lang="ko-KR" altLang="en-US" sz="1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571744"/>
            <a:ext cx="4286280" cy="206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3857628"/>
            <a:ext cx="4286280" cy="250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072066" y="2786058"/>
            <a:ext cx="285752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단축키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ALT+F7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입력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57686" y="4500570"/>
            <a:ext cx="4000528" cy="928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구성속성 </a:t>
            </a:r>
            <a:r>
              <a:rPr lang="ko-KR" altLang="en-US" sz="1700" dirty="0" smtClean="0">
                <a:solidFill>
                  <a:srgbClr val="93490B"/>
                </a:solidFill>
                <a:latin typeface="바탕"/>
                <a:ea typeface="바탕"/>
              </a:rPr>
              <a:t>►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링커 </a:t>
            </a:r>
            <a:r>
              <a:rPr lang="ko-KR" altLang="en-US" sz="1700" dirty="0" smtClean="0">
                <a:solidFill>
                  <a:srgbClr val="93490B"/>
                </a:solidFill>
                <a:latin typeface="바탕"/>
                <a:ea typeface="바탕"/>
              </a:rPr>
              <a:t>►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입력 </a:t>
            </a:r>
            <a:r>
              <a:rPr lang="ko-KR" altLang="en-US" sz="1700" dirty="0" smtClean="0">
                <a:solidFill>
                  <a:srgbClr val="93490B"/>
                </a:solidFill>
                <a:latin typeface="바탕"/>
                <a:ea typeface="바탕"/>
              </a:rPr>
              <a:t>►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추가 </a:t>
            </a:r>
            <a:r>
              <a:rPr lang="ko-KR" altLang="en-US" sz="1700" dirty="0" smtClean="0">
                <a:solidFill>
                  <a:srgbClr val="93490B"/>
                </a:solidFill>
                <a:latin typeface="바탕"/>
                <a:ea typeface="바탕"/>
              </a:rPr>
              <a:t>►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종속성</a:t>
            </a:r>
            <a:endParaRPr lang="en-US" altLang="ko-KR" sz="1700" dirty="0" smtClean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            or</a:t>
            </a:r>
          </a:p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구성속성 </a:t>
            </a:r>
            <a:r>
              <a:rPr lang="ko-KR" altLang="en-US" sz="1700" dirty="0" smtClean="0">
                <a:solidFill>
                  <a:srgbClr val="93490B"/>
                </a:solidFill>
                <a:latin typeface="바탕"/>
                <a:ea typeface="바탕"/>
              </a:rPr>
              <a:t>►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입력 </a:t>
            </a:r>
            <a:r>
              <a:rPr lang="ko-KR" altLang="en-US" sz="1700" dirty="0" smtClean="0">
                <a:solidFill>
                  <a:srgbClr val="93490B"/>
                </a:solidFill>
                <a:latin typeface="바탕"/>
                <a:ea typeface="바탕"/>
              </a:rPr>
              <a:t>►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추가 </a:t>
            </a:r>
            <a:r>
              <a:rPr lang="ko-KR" altLang="en-US" sz="1700" dirty="0" smtClean="0">
                <a:solidFill>
                  <a:srgbClr val="93490B"/>
                </a:solidFill>
                <a:latin typeface="바탕"/>
                <a:ea typeface="바탕"/>
              </a:rPr>
              <a:t>►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종속성</a:t>
            </a:r>
            <a:endParaRPr lang="en-US" altLang="ko-KR" sz="1700" dirty="0" smtClean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71604" y="4071942"/>
            <a:ext cx="1000132" cy="35719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01-1.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네트워크 프로그래밍과 소켓의 이해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윈속의 초기화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214422"/>
            <a:ext cx="65055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4214818"/>
            <a:ext cx="3929090" cy="204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5072066" y="5357826"/>
            <a:ext cx="3429024" cy="928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윈속의 초기화란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윈속 함수호출을 위한 </a:t>
            </a:r>
            <a:endParaRPr lang="en-US" altLang="ko-KR" sz="1700" dirty="0" smtClean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라이브러리의 메모리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LOAD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를 의미한다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85786" y="4071942"/>
            <a:ext cx="4214842" cy="2214578"/>
          </a:xfrm>
          <a:prstGeom prst="roundRect">
            <a:avLst>
              <a:gd name="adj" fmla="val 1917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sym typeface="Wingdings 2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43504" y="928670"/>
            <a:ext cx="200026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윈속 초기화 함수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00298" y="3643314"/>
            <a:ext cx="235745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코드상에서의 초기화 방법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윈속 라이브러리의 해제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1357290" y="2000240"/>
            <a:ext cx="6215106" cy="928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다음 함수가 호출되면 윈속 관련 함수의 호출이 불가능해 지므로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프로그램이 종료되지 직전에 호출하는 것이 일반적이다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! 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52860" y="3214686"/>
            <a:ext cx="300039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윈속 라이브러리를 해제시키는 함수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3643314"/>
            <a:ext cx="52959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67576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01-4.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윈도우 기반의 함수와 예제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윈도우 기반 소켓관련 함수들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ONE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643050"/>
            <a:ext cx="65246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6538" y="3714752"/>
            <a:ext cx="65246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4000496" y="1285860"/>
            <a:ext cx="300039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리눅스의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socket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함수에 대응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27000" y="3357562"/>
            <a:ext cx="300039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리눅스의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bind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함수에 대응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0034" y="5500702"/>
            <a:ext cx="7643866" cy="928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리눅스에서의 파일 디스크립터에 해당하는 것을 윈도우에서는 </a:t>
            </a:r>
            <a:r>
              <a:rPr lang="ko-KR" altLang="en-US" sz="1700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핸들</a:t>
            </a:r>
            <a:r>
              <a:rPr lang="en-US" altLang="ko-KR" sz="1700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(HANDLE)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이라 한다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! 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윈도우 기반 소켓관련 함수들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TWO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94" y="1643050"/>
            <a:ext cx="68008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94" y="4000504"/>
            <a:ext cx="67818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071934" y="1285860"/>
            <a:ext cx="300039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리눅스의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listen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함수에 대응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43372" y="3643314"/>
            <a:ext cx="300039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리눅스의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accept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함수에 대응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782" y="1643050"/>
            <a:ext cx="68484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윈도우 기반 소켓관련 함수들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THREE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5212" y="4071942"/>
            <a:ext cx="68199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4130120" y="1285860"/>
            <a:ext cx="300039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리눅스의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connect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함수에 대응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77112" y="3643314"/>
            <a:ext cx="300039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리눅스의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close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함수에 대응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smtClean="0"/>
              <a:t>예제 </a:t>
            </a:r>
            <a:r>
              <a:rPr lang="en-US" altLang="ko-KR" sz="2200" dirty="0" smtClean="0"/>
              <a:t>hello_server_win.c, hello_client_win.c</a:t>
            </a:r>
            <a:r>
              <a:rPr lang="ko-KR" altLang="en-US" sz="2200" dirty="0" smtClean="0"/>
              <a:t>의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실행</a:t>
            </a:r>
            <a:endParaRPr lang="en-US" altLang="ko-KR" sz="2200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윈도우 기반 서버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클라이언트 예제 실행하기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85926"/>
            <a:ext cx="7210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352384"/>
            <a:ext cx="73152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142976" y="5072074"/>
            <a:ext cx="6858048" cy="1285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소스코드를 통해서 다음 두 가지 사실을 관찰하자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   1.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소켓의 생성과정에 따른 함수의 호출</a:t>
            </a:r>
            <a:endParaRPr lang="en-US" altLang="ko-KR" sz="1700" dirty="0" smtClean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   2.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리눅스 기반에서 호출했던 소켓 기반 입출력 함수에 어떠한 차이가 있는가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?  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ts val="2900"/>
              </a:lnSpc>
            </a:pPr>
            <a:r>
              <a:rPr lang="ko-KR" altLang="en-US" sz="2000" dirty="0" smtClean="0"/>
              <a:t>윈도우에서는 별도의 입출력 함수를 사용</a:t>
            </a:r>
            <a:endParaRPr lang="en-US" altLang="ko-KR" sz="2000" dirty="0" smtClean="0"/>
          </a:p>
          <a:p>
            <a:pPr lvl="1">
              <a:lnSpc>
                <a:spcPts val="27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리눅스와 달리 파일과 소켓을 별도의 리소스로 구분한다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7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때문에 파일 입출력 함수와 소켓 기반의 입출력 함수에 차이가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altLang="ko-KR" sz="1900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윈도우 기반 입출력 함수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71744"/>
            <a:ext cx="5000660" cy="2312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4429132"/>
            <a:ext cx="4857752" cy="204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01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네트워크 프로그래밍과 소켓에 대한 이해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ko-KR" altLang="en-US" sz="2200" dirty="0" smtClean="0"/>
              <a:t>네트워크 프로그래밍이란</a:t>
            </a:r>
            <a:r>
              <a:rPr lang="en-US" altLang="ko-KR" sz="2200" dirty="0" smtClean="0"/>
              <a:t>?</a:t>
            </a:r>
          </a:p>
          <a:p>
            <a:pPr lvl="1">
              <a:lnSpc>
                <a:spcPts val="29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소켓이라는 것을 기반으로 프로그래밍을 하기 때문에 소켓 프로그래밍이라고도 함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네트워크로 연결된 둘 이상의 컴퓨터 사이에서의 데이터 송수신 프로그램의 작성을 의미함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endParaRPr lang="en-US" altLang="ko-KR" sz="1900" dirty="0" smtClean="0">
              <a:solidFill>
                <a:schemeClr val="tx1"/>
              </a:solidFill>
            </a:endParaRPr>
          </a:p>
          <a:p>
            <a:pPr>
              <a:lnSpc>
                <a:spcPts val="2900"/>
              </a:lnSpc>
            </a:pPr>
            <a:r>
              <a:rPr lang="ko-KR" altLang="en-US" sz="2200" dirty="0" smtClean="0"/>
              <a:t>소켓에 대한 간단한 이해</a:t>
            </a:r>
            <a:endParaRPr lang="en-US" altLang="ko-KR" sz="2200" dirty="0" smtClean="0"/>
          </a:p>
          <a:p>
            <a:pPr lvl="1">
              <a:lnSpc>
                <a:spcPts val="29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네트워크</a:t>
            </a:r>
            <a:r>
              <a:rPr lang="en-US" altLang="ko-KR" sz="1800" dirty="0" smtClean="0">
                <a:solidFill>
                  <a:schemeClr val="tx1"/>
                </a:solidFill>
              </a:rPr>
              <a:t>(</a:t>
            </a:r>
            <a:r>
              <a:rPr lang="ko-KR" altLang="en-US" sz="1800" dirty="0" smtClean="0">
                <a:solidFill>
                  <a:schemeClr val="tx1"/>
                </a:solidFill>
              </a:rPr>
              <a:t>인터넷</a:t>
            </a:r>
            <a:r>
              <a:rPr lang="en-US" altLang="ko-KR" sz="1800" dirty="0" smtClean="0">
                <a:solidFill>
                  <a:schemeClr val="tx1"/>
                </a:solidFill>
              </a:rPr>
              <a:t>)</a:t>
            </a:r>
            <a:r>
              <a:rPr lang="ko-KR" altLang="en-US" sz="1800" dirty="0" smtClean="0">
                <a:solidFill>
                  <a:schemeClr val="tx1"/>
                </a:solidFill>
              </a:rPr>
              <a:t>의 연결 도구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운영체제에 의해 제공이 되는 소프트웨어적인 장치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소켓은 프로그래머에게 데이터 송수신에 대한 물리적</a:t>
            </a:r>
            <a:r>
              <a:rPr lang="en-US" altLang="ko-KR" sz="1800" dirty="0" smtClean="0">
                <a:solidFill>
                  <a:schemeClr val="tx1"/>
                </a:solidFill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</a:rPr>
              <a:t>소프트웨어적 세세한 내용을 신경 쓰지 않게 한다</a:t>
            </a:r>
            <a:r>
              <a:rPr lang="en-US" altLang="ko-KR" sz="1800" dirty="0" smtClean="0">
                <a:solidFill>
                  <a:schemeClr val="tx1"/>
                </a:solidFill>
              </a:rPr>
              <a:t>. </a:t>
            </a:r>
          </a:p>
          <a:p>
            <a:pPr lvl="1"/>
            <a:endParaRPr lang="en-US" altLang="ko-KR" sz="1900" dirty="0" smtClean="0">
              <a:solidFill>
                <a:schemeClr val="tx1"/>
              </a:solidFill>
            </a:endParaRPr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20" y="4143380"/>
            <a:ext cx="1138239" cy="98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전화 받는 소켓의 생성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ko-KR" altLang="en-US" sz="2200" dirty="0" smtClean="0"/>
              <a:t>소켓의 비유와 분류</a:t>
            </a:r>
            <a:endParaRPr lang="en-US" altLang="ko-KR" sz="2200" dirty="0" smtClean="0"/>
          </a:p>
          <a:p>
            <a:pPr lvl="1">
              <a:lnSpc>
                <a:spcPts val="2900"/>
              </a:lnSpc>
            </a:pPr>
            <a:r>
              <a:rPr lang="en-US" altLang="ko-KR" sz="1800" dirty="0" smtClean="0">
                <a:solidFill>
                  <a:schemeClr val="tx1"/>
                </a:solidFill>
              </a:rPr>
              <a:t>TCP </a:t>
            </a:r>
            <a:r>
              <a:rPr lang="ko-KR" altLang="en-US" sz="1800" dirty="0" smtClean="0">
                <a:solidFill>
                  <a:schemeClr val="tx1"/>
                </a:solidFill>
              </a:rPr>
              <a:t>소켓은 전화기에 비유될 수 있다</a:t>
            </a:r>
            <a:r>
              <a:rPr lang="en-US" altLang="ko-KR" sz="1800" dirty="0" smtClean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ts val="29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소켓은 </a:t>
            </a:r>
            <a:r>
              <a:rPr lang="en-US" altLang="ko-KR" sz="1800" dirty="0" smtClean="0">
                <a:solidFill>
                  <a:schemeClr val="tx1"/>
                </a:solidFill>
              </a:rPr>
              <a:t>socket </a:t>
            </a:r>
            <a:r>
              <a:rPr lang="ko-KR" altLang="en-US" sz="1800" dirty="0" smtClean="0">
                <a:solidFill>
                  <a:schemeClr val="tx1"/>
                </a:solidFill>
              </a:rPr>
              <a:t>함수의 호출을 통해서 생성한다</a:t>
            </a:r>
            <a:r>
              <a:rPr lang="en-US" altLang="ko-KR" sz="1800" dirty="0" smtClean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ts val="29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단</a:t>
            </a:r>
            <a:r>
              <a:rPr lang="en-US" altLang="ko-KR" sz="1800" dirty="0" smtClean="0">
                <a:solidFill>
                  <a:schemeClr val="tx1"/>
                </a:solidFill>
              </a:rPr>
              <a:t>,  </a:t>
            </a:r>
            <a:r>
              <a:rPr lang="ko-KR" altLang="en-US" sz="1800" dirty="0" smtClean="0">
                <a:solidFill>
                  <a:schemeClr val="tx1"/>
                </a:solidFill>
              </a:rPr>
              <a:t>전화를 거는 용도의 소켓과 전화를 수신하는 용도의 소켓 생성 방법에는 차이가 있다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  <a:buNone/>
            </a:pPr>
            <a:endParaRPr lang="en-US" altLang="ko-KR" sz="1900" dirty="0" smtClean="0">
              <a:solidFill>
                <a:schemeClr val="tx1"/>
              </a:solidFill>
            </a:endParaRPr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929066"/>
            <a:ext cx="63531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5715008" y="3571876"/>
            <a:ext cx="17145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   소켓의 생성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57356" y="5715016"/>
            <a:ext cx="507209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소켓의 생성은 전화기의 장만에 비유할 수 있다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전화번호의 부여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ko-KR" altLang="en-US" sz="2200" dirty="0" smtClean="0"/>
              <a:t>소켓의 주소 할당 및 연결</a:t>
            </a:r>
            <a:endParaRPr lang="en-US" altLang="ko-KR" sz="2200" dirty="0" smtClean="0"/>
          </a:p>
          <a:p>
            <a:pPr lvl="1">
              <a:lnSpc>
                <a:spcPts val="29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전화기에 전화번호가 부여되듯이 소켓에도 주소정보가 할당된다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소켓의 주소정보는 </a:t>
            </a:r>
            <a:r>
              <a:rPr lang="en-US" altLang="ko-KR" sz="1800" dirty="0" smtClean="0">
                <a:solidFill>
                  <a:schemeClr val="tx1"/>
                </a:solidFill>
              </a:rPr>
              <a:t>IP</a:t>
            </a:r>
            <a:r>
              <a:rPr lang="ko-KR" altLang="en-US" sz="1800" dirty="0" smtClean="0">
                <a:solidFill>
                  <a:schemeClr val="tx1"/>
                </a:solidFill>
              </a:rPr>
              <a:t>와 </a:t>
            </a:r>
            <a:r>
              <a:rPr lang="en-US" altLang="ko-KR" sz="1800" dirty="0" smtClean="0">
                <a:solidFill>
                  <a:schemeClr val="tx1"/>
                </a:solidFill>
              </a:rPr>
              <a:t>PORT</a:t>
            </a:r>
            <a:r>
              <a:rPr lang="ko-KR" altLang="en-US" sz="1800" dirty="0" smtClean="0">
                <a:solidFill>
                  <a:schemeClr val="tx1"/>
                </a:solidFill>
              </a:rPr>
              <a:t>번호로 구성이 된다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500438"/>
            <a:ext cx="670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5715008" y="3143248"/>
            <a:ext cx="17145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   주소의 할당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전화기의 연결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ko-KR" altLang="en-US" sz="2200" dirty="0" smtClean="0"/>
              <a:t>연결요청이 가능한 상태의 소켓</a:t>
            </a:r>
            <a:endParaRPr lang="en-US" altLang="ko-KR" sz="2200" dirty="0" smtClean="0"/>
          </a:p>
          <a:p>
            <a:pPr lvl="1">
              <a:lnSpc>
                <a:spcPts val="29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연결요청이 가능한 상태의 소켓은 걸려오는 전화를 받을 수 있는 상태에 비유할 수 있다</a:t>
            </a:r>
            <a:r>
              <a:rPr lang="en-US" altLang="ko-KR" sz="1800" dirty="0" smtClean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ts val="29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전화를 거는 용도의 소켓은 연결요청이 가능한 상태의 소켓이 될 필요가 없다</a:t>
            </a:r>
            <a:r>
              <a:rPr lang="en-US" altLang="ko-KR" sz="1800" dirty="0" smtClean="0">
                <a:solidFill>
                  <a:schemeClr val="tx1"/>
                </a:solidFill>
              </a:rPr>
              <a:t>. </a:t>
            </a:r>
            <a:r>
              <a:rPr lang="ko-KR" altLang="en-US" sz="1800" dirty="0" smtClean="0">
                <a:solidFill>
                  <a:schemeClr val="tx1"/>
                </a:solidFill>
              </a:rPr>
              <a:t>이는 걸려오는 전화를 받는 용도의 소켓에서 필요한 상태이다</a:t>
            </a:r>
            <a:r>
              <a:rPr lang="en-US" altLang="ko-KR" sz="1900" dirty="0" smtClean="0"/>
              <a:t>. </a:t>
            </a:r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286256"/>
            <a:ext cx="50482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3714744" y="3857628"/>
            <a:ext cx="328614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   연결요청 가능한 상태로 변경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57290" y="5715016"/>
            <a:ext cx="635798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소켓에 할당된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IP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와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PORT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번호로 연결요청이 가능한 상태가 된다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수화기를 드는 상황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ko-KR" altLang="en-US" sz="2200" dirty="0" smtClean="0"/>
              <a:t>연결요청의 수락</a:t>
            </a:r>
            <a:endParaRPr lang="en-US" altLang="ko-KR" sz="2200" dirty="0" smtClean="0"/>
          </a:p>
          <a:p>
            <a:pPr lvl="1">
              <a:lnSpc>
                <a:spcPts val="29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걸려오는 전화에 대해서 수락의 의미로 수화기를 드는 것에 비유할 수 있다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연결요청이 수락되어야 데이터의 송수신이 가능하다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수락된 이후에 데이터의 송수신은 양방향으로 가능하다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1357290" y="5429264"/>
            <a:ext cx="635798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accept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함수호출 이후에는 데이터의 송수신이 가능하다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단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연결요청이 있을 때에만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accept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함수가 반환을 한다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786190"/>
            <a:ext cx="68294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4286248" y="3429000"/>
            <a:ext cx="328614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   연결요청 가능한 상태로 변경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정리하기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!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ko-KR" altLang="en-US" sz="2200" dirty="0" smtClean="0"/>
              <a:t>연결요청을 허용하는 소켓의 생성과정 </a:t>
            </a:r>
            <a:endParaRPr lang="en-US" altLang="ko-KR" sz="2200" dirty="0" smtClean="0"/>
          </a:p>
          <a:p>
            <a:pPr lvl="1">
              <a:lnSpc>
                <a:spcPts val="2900"/>
              </a:lnSpc>
            </a:pPr>
            <a:r>
              <a:rPr lang="en-US" altLang="ko-KR" sz="1700" dirty="0" smtClean="0">
                <a:solidFill>
                  <a:schemeClr val="tx1"/>
                </a:solidFill>
              </a:rPr>
              <a:t>1</a:t>
            </a:r>
            <a:r>
              <a:rPr lang="ko-KR" altLang="en-US" sz="1700" dirty="0" smtClean="0">
                <a:solidFill>
                  <a:schemeClr val="tx1"/>
                </a:solidFill>
              </a:rPr>
              <a:t>단계</a:t>
            </a:r>
            <a:r>
              <a:rPr lang="en-US" altLang="ko-KR" sz="1700" dirty="0" smtClean="0">
                <a:solidFill>
                  <a:schemeClr val="tx1"/>
                </a:solidFill>
              </a:rPr>
              <a:t>. 	</a:t>
            </a:r>
            <a:r>
              <a:rPr lang="ko-KR" altLang="en-US" sz="1700" dirty="0" smtClean="0">
                <a:solidFill>
                  <a:schemeClr val="tx1"/>
                </a:solidFill>
              </a:rPr>
              <a:t>소켓의 생성</a:t>
            </a:r>
            <a:r>
              <a:rPr lang="en-US" altLang="ko-KR" sz="1700" dirty="0" smtClean="0">
                <a:solidFill>
                  <a:schemeClr val="tx1"/>
                </a:solidFill>
              </a:rPr>
              <a:t>			socket </a:t>
            </a:r>
            <a:r>
              <a:rPr lang="ko-KR" altLang="en-US" sz="1700" dirty="0" smtClean="0">
                <a:solidFill>
                  <a:schemeClr val="tx1"/>
                </a:solidFill>
              </a:rPr>
              <a:t>함수호출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r>
              <a:rPr lang="en-US" altLang="ko-KR" sz="1700" dirty="0" smtClean="0">
                <a:solidFill>
                  <a:schemeClr val="tx1"/>
                </a:solidFill>
              </a:rPr>
              <a:t>2</a:t>
            </a:r>
            <a:r>
              <a:rPr lang="ko-KR" altLang="en-US" sz="1700" dirty="0" smtClean="0">
                <a:solidFill>
                  <a:schemeClr val="tx1"/>
                </a:solidFill>
              </a:rPr>
              <a:t>단계</a:t>
            </a:r>
            <a:r>
              <a:rPr lang="en-US" altLang="ko-KR" sz="1700" dirty="0" smtClean="0">
                <a:solidFill>
                  <a:schemeClr val="tx1"/>
                </a:solidFill>
              </a:rPr>
              <a:t>.	IP</a:t>
            </a:r>
            <a:r>
              <a:rPr lang="ko-KR" altLang="en-US" sz="1700" dirty="0" smtClean="0">
                <a:solidFill>
                  <a:schemeClr val="tx1"/>
                </a:solidFill>
              </a:rPr>
              <a:t>와 </a:t>
            </a:r>
            <a:r>
              <a:rPr lang="en-US" altLang="ko-KR" sz="1700" dirty="0" smtClean="0">
                <a:solidFill>
                  <a:schemeClr val="tx1"/>
                </a:solidFill>
              </a:rPr>
              <a:t>PORT</a:t>
            </a:r>
            <a:r>
              <a:rPr lang="ko-KR" altLang="en-US" sz="1700" dirty="0" smtClean="0">
                <a:solidFill>
                  <a:schemeClr val="tx1"/>
                </a:solidFill>
              </a:rPr>
              <a:t>번호의 할당</a:t>
            </a:r>
            <a:r>
              <a:rPr lang="en-US" altLang="ko-KR" sz="1700" dirty="0" smtClean="0">
                <a:solidFill>
                  <a:schemeClr val="tx1"/>
                </a:solidFill>
              </a:rPr>
              <a:t>		bind </a:t>
            </a:r>
            <a:r>
              <a:rPr lang="ko-KR" altLang="en-US" sz="1700" dirty="0" smtClean="0">
                <a:solidFill>
                  <a:schemeClr val="tx1"/>
                </a:solidFill>
              </a:rPr>
              <a:t>함수호출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r>
              <a:rPr lang="en-US" altLang="ko-KR" sz="1700" dirty="0" smtClean="0">
                <a:solidFill>
                  <a:schemeClr val="tx1"/>
                </a:solidFill>
              </a:rPr>
              <a:t>3</a:t>
            </a:r>
            <a:r>
              <a:rPr lang="ko-KR" altLang="en-US" sz="1700" dirty="0" smtClean="0">
                <a:solidFill>
                  <a:schemeClr val="tx1"/>
                </a:solidFill>
              </a:rPr>
              <a:t>단계</a:t>
            </a:r>
            <a:r>
              <a:rPr lang="en-US" altLang="ko-KR" sz="1700" dirty="0" smtClean="0">
                <a:solidFill>
                  <a:schemeClr val="tx1"/>
                </a:solidFill>
              </a:rPr>
              <a:t>.	</a:t>
            </a:r>
            <a:r>
              <a:rPr lang="ko-KR" altLang="en-US" sz="1700" dirty="0" smtClean="0">
                <a:solidFill>
                  <a:schemeClr val="tx1"/>
                </a:solidFill>
              </a:rPr>
              <a:t>연결요청 가능상태로 변경</a:t>
            </a:r>
            <a:r>
              <a:rPr lang="en-US" altLang="ko-KR" sz="1700" dirty="0" smtClean="0">
                <a:solidFill>
                  <a:schemeClr val="tx1"/>
                </a:solidFill>
              </a:rPr>
              <a:t>		listen </a:t>
            </a:r>
            <a:r>
              <a:rPr lang="ko-KR" altLang="en-US" sz="1700" dirty="0" smtClean="0">
                <a:solidFill>
                  <a:schemeClr val="tx1"/>
                </a:solidFill>
              </a:rPr>
              <a:t>함수호출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r>
              <a:rPr lang="en-US" altLang="ko-KR" sz="1700" dirty="0" smtClean="0">
                <a:solidFill>
                  <a:schemeClr val="tx1"/>
                </a:solidFill>
              </a:rPr>
              <a:t>4</a:t>
            </a:r>
            <a:r>
              <a:rPr lang="ko-KR" altLang="en-US" sz="1700" dirty="0" smtClean="0">
                <a:solidFill>
                  <a:schemeClr val="tx1"/>
                </a:solidFill>
              </a:rPr>
              <a:t>단계</a:t>
            </a:r>
            <a:r>
              <a:rPr lang="en-US" altLang="ko-KR" sz="1700" dirty="0" smtClean="0">
                <a:solidFill>
                  <a:schemeClr val="tx1"/>
                </a:solidFill>
              </a:rPr>
              <a:t>.	</a:t>
            </a:r>
            <a:r>
              <a:rPr lang="ko-KR" altLang="en-US" sz="1700" dirty="0" smtClean="0">
                <a:solidFill>
                  <a:schemeClr val="tx1"/>
                </a:solidFill>
              </a:rPr>
              <a:t>연결요청에 대한 수락</a:t>
            </a:r>
            <a:r>
              <a:rPr lang="en-US" altLang="ko-KR" sz="1700" dirty="0" smtClean="0">
                <a:solidFill>
                  <a:schemeClr val="tx1"/>
                </a:solidFill>
              </a:rPr>
              <a:t>		accept </a:t>
            </a:r>
            <a:r>
              <a:rPr lang="ko-KR" altLang="en-US" sz="1700" dirty="0" smtClean="0">
                <a:solidFill>
                  <a:schemeClr val="tx1"/>
                </a:solidFill>
              </a:rPr>
              <a:t>함수호출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lnSpc>
                <a:spcPts val="2900"/>
              </a:lnSpc>
            </a:pPr>
            <a:r>
              <a:rPr lang="ko-KR" altLang="en-US" sz="2100" dirty="0" smtClean="0">
                <a:solidFill>
                  <a:schemeClr val="tx1"/>
                </a:solidFill>
              </a:rPr>
              <a:t>예제 </a:t>
            </a:r>
            <a:r>
              <a:rPr lang="en-US" altLang="ko-KR" sz="2100" dirty="0" smtClean="0">
                <a:solidFill>
                  <a:schemeClr val="tx1"/>
                </a:solidFill>
              </a:rPr>
              <a:t>hello_server.c</a:t>
            </a:r>
            <a:r>
              <a:rPr lang="ko-KR" altLang="en-US" sz="2100" dirty="0" smtClean="0">
                <a:solidFill>
                  <a:schemeClr val="tx1"/>
                </a:solidFill>
              </a:rPr>
              <a:t>를 통해서 함수의 호출과정 확인하기</a:t>
            </a:r>
            <a:endParaRPr lang="en-US" altLang="ko-KR" sz="21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연결요청을 허용하는 프로그램을 가리켜 일반적으로 서버</a:t>
            </a:r>
            <a:r>
              <a:rPr lang="en-US" altLang="ko-KR" sz="1700" dirty="0" smtClean="0">
                <a:solidFill>
                  <a:schemeClr val="tx1"/>
                </a:solidFill>
              </a:rPr>
              <a:t>(Server)</a:t>
            </a:r>
            <a:r>
              <a:rPr lang="ko-KR" altLang="en-US" sz="1700" dirty="0" smtClean="0">
                <a:solidFill>
                  <a:schemeClr val="tx1"/>
                </a:solidFill>
              </a:rPr>
              <a:t>라 한다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서버는 연결을 요청하는 클라이언트보다 먼저 실행되어야 한다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클라이언트보다 복잡한 실행의 과정을 거친다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1357290" y="5857892"/>
            <a:ext cx="635798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이렇게 생성된 소켓을 가리켜 </a:t>
            </a:r>
            <a:r>
              <a:rPr lang="ko-KR" altLang="en-US" sz="1700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서버 소켓 </a:t>
            </a:r>
            <a:r>
              <a:rPr lang="ko-KR" altLang="en-US" sz="1700" dirty="0" smtClean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또는 </a:t>
            </a:r>
            <a:r>
              <a:rPr lang="ko-KR" altLang="en-US" sz="1700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리스닝 소켓</a:t>
            </a:r>
            <a:r>
              <a:rPr lang="ko-KR" altLang="en-US" sz="1700" dirty="0" smtClean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이라 한다</a:t>
            </a:r>
            <a:r>
              <a:rPr lang="en-US" altLang="ko-KR" sz="1700" dirty="0" smtClean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r>
              <a:rPr lang="ko-KR" altLang="en-US" sz="1700" dirty="0" smtClean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700" dirty="0" smtClean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endParaRPr lang="ko-KR" altLang="en-US" sz="17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전화 거는 소켓의 구현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85778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ko-KR" altLang="en-US" sz="2200" dirty="0" smtClean="0"/>
              <a:t>연결을 요청하는 소켓의 구현</a:t>
            </a:r>
            <a:endParaRPr lang="en-US" altLang="ko-KR" sz="2200" dirty="0" smtClean="0"/>
          </a:p>
          <a:p>
            <a:pPr lvl="1">
              <a:lnSpc>
                <a:spcPts val="29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전화를 거는 상황에 비유할 수 있다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리스닝 소켓과 달리 구현의 과정이 매우 간단하다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r>
              <a:rPr lang="en-US" altLang="ko-KR" sz="1700" dirty="0" smtClean="0">
                <a:solidFill>
                  <a:schemeClr val="tx1"/>
                </a:solidFill>
              </a:rPr>
              <a:t>'</a:t>
            </a:r>
            <a:r>
              <a:rPr lang="ko-KR" altLang="en-US" sz="1700" dirty="0" smtClean="0">
                <a:solidFill>
                  <a:schemeClr val="tx1"/>
                </a:solidFill>
              </a:rPr>
              <a:t>소켓의 생성</a:t>
            </a:r>
            <a:r>
              <a:rPr lang="en-US" altLang="ko-KR" sz="1700" dirty="0" smtClean="0">
                <a:solidFill>
                  <a:schemeClr val="tx1"/>
                </a:solidFill>
              </a:rPr>
              <a:t>'</a:t>
            </a:r>
            <a:r>
              <a:rPr lang="ko-KR" altLang="en-US" sz="1700" dirty="0" smtClean="0">
                <a:solidFill>
                  <a:schemeClr val="tx1"/>
                </a:solidFill>
              </a:rPr>
              <a:t>과 </a:t>
            </a:r>
            <a:r>
              <a:rPr lang="en-US" altLang="ko-KR" sz="1700" dirty="0" smtClean="0">
                <a:solidFill>
                  <a:schemeClr val="tx1"/>
                </a:solidFill>
              </a:rPr>
              <a:t>'</a:t>
            </a:r>
            <a:r>
              <a:rPr lang="ko-KR" altLang="en-US" sz="1700" dirty="0" smtClean="0">
                <a:solidFill>
                  <a:schemeClr val="tx1"/>
                </a:solidFill>
              </a:rPr>
              <a:t>연결의 요청</a:t>
            </a:r>
            <a:r>
              <a:rPr lang="en-US" altLang="ko-KR" sz="1700" dirty="0" smtClean="0">
                <a:solidFill>
                  <a:schemeClr val="tx1"/>
                </a:solidFill>
              </a:rPr>
              <a:t>'</a:t>
            </a:r>
            <a:r>
              <a:rPr lang="ko-KR" altLang="en-US" sz="1700" dirty="0" smtClean="0">
                <a:solidFill>
                  <a:schemeClr val="tx1"/>
                </a:solidFill>
              </a:rPr>
              <a:t>으로 구분된다</a:t>
            </a:r>
            <a:r>
              <a:rPr lang="en-US" altLang="ko-KR" sz="1700" dirty="0" smtClean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lnSpc>
                <a:spcPts val="2900"/>
              </a:lnSpc>
            </a:pPr>
            <a:r>
              <a:rPr lang="ko-KR" altLang="en-US" sz="2100" dirty="0" smtClean="0">
                <a:solidFill>
                  <a:schemeClr val="tx1"/>
                </a:solidFill>
              </a:rPr>
              <a:t>예제 </a:t>
            </a:r>
            <a:r>
              <a:rPr lang="en-US" altLang="ko-KR" sz="2100" dirty="0" smtClean="0">
                <a:solidFill>
                  <a:schemeClr val="tx1"/>
                </a:solidFill>
              </a:rPr>
              <a:t>hello_client.c</a:t>
            </a:r>
            <a:r>
              <a:rPr lang="ko-KR" altLang="en-US" sz="2100" dirty="0" smtClean="0">
                <a:solidFill>
                  <a:schemeClr val="tx1"/>
                </a:solidFill>
              </a:rPr>
              <a:t>를 통해서 함수의 호출과정 확인하기</a:t>
            </a:r>
            <a:endParaRPr lang="en-US" altLang="ko-KR" sz="21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함수의 호출과 데이터가 실제 송수신 됨을 확인하자</a:t>
            </a:r>
            <a:r>
              <a:rPr lang="en-US" altLang="ko-KR" sz="1800" dirty="0" smtClean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ts val="29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소스코드의 이해는 점진적으로</a:t>
            </a:r>
            <a:r>
              <a:rPr lang="en-US" altLang="ko-KR" sz="1800" dirty="0" smtClean="0">
                <a:solidFill>
                  <a:schemeClr val="tx1"/>
                </a:solidFill>
              </a:rPr>
              <a:t>... </a:t>
            </a: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357562"/>
            <a:ext cx="66675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500562" y="3000372"/>
            <a:ext cx="328614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   연결의 요청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230</TotalTime>
  <Words>771</Words>
  <Application>Microsoft Office PowerPoint</Application>
  <PresentationFormat>화면 슬라이드 쇼(4:3)</PresentationFormat>
  <Paragraphs>165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원본</vt:lpstr>
      <vt:lpstr>윤성우의 열혈 TCP/IP 소켓 프로그래밍 윤성우 저 열혈강의 TCP/IP 소켓 프로그래밍 개정판 </vt:lpstr>
      <vt:lpstr>Chapter 01-1. 네트워크 프로그래밍과 소켓의 이해</vt:lpstr>
      <vt:lpstr>네트워크 프로그래밍과 소켓에 대한 이해</vt:lpstr>
      <vt:lpstr>전화 받는 소켓의 생성</vt:lpstr>
      <vt:lpstr>전화번호의 부여</vt:lpstr>
      <vt:lpstr>전화기의 연결</vt:lpstr>
      <vt:lpstr>수화기를 드는 상황</vt:lpstr>
      <vt:lpstr>정리하기!</vt:lpstr>
      <vt:lpstr>전화 거는 소켓의 구현</vt:lpstr>
      <vt:lpstr>리눅스 기반에서의 실행방법</vt:lpstr>
      <vt:lpstr>리눅스 기반에서의 실행결과</vt:lpstr>
      <vt:lpstr>Chapter 01-2. 리눅스 기반 파일 조작하기</vt:lpstr>
      <vt:lpstr>저 수준 파일 입출력과 파일 디스크립터</vt:lpstr>
      <vt:lpstr>파일 열기와 닫기</vt:lpstr>
      <vt:lpstr>파일에 데이터 쓰기</vt:lpstr>
      <vt:lpstr>파일에 저장된 데이터 읽기</vt:lpstr>
      <vt:lpstr>파일 디스크립터와 소켓</vt:lpstr>
      <vt:lpstr>Chapter 01-3. 윈도우 기반으로 구현하기.</vt:lpstr>
      <vt:lpstr>윈도우 소켓을 위한 헤더와 라이브러리의 설정</vt:lpstr>
      <vt:lpstr>윈속의 초기화</vt:lpstr>
      <vt:lpstr>윈속 라이브러리의 해제</vt:lpstr>
      <vt:lpstr>Chapter 01-4. 윈도우 기반의 함수와 예제</vt:lpstr>
      <vt:lpstr>윈도우 기반 소켓관련 함수들 ONE</vt:lpstr>
      <vt:lpstr>윈도우 기반 소켓관련 함수들 TWO</vt:lpstr>
      <vt:lpstr>윈도우 기반 소켓관련 함수들 THREE</vt:lpstr>
      <vt:lpstr>윈도우 기반 서버, 클라이언트 예제 실행하기</vt:lpstr>
      <vt:lpstr>윈도우 기반 입출력 함수</vt:lpstr>
      <vt:lpstr>슬라이드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yoon</cp:lastModifiedBy>
  <cp:revision>87</cp:revision>
  <dcterms:created xsi:type="dcterms:W3CDTF">2009-11-30T05:34:12Z</dcterms:created>
  <dcterms:modified xsi:type="dcterms:W3CDTF">2010-01-11T11:54:50Z</dcterms:modified>
</cp:coreProperties>
</file>