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80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288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45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/>
              <a:pPr/>
              <a:t>2009-11-30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2009-11-30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2009-11-30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2009-11-30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2009-11-30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2009-11-30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2009-11-30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2009-11-30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2009-11-30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2009-11-30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2009-11-30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743363-9283-48A7-BF8D-9C07445A3783}" type="datetimeFigureOut">
              <a:rPr lang="ko-KR" altLang="en-US" smtClean="0"/>
              <a:pPr/>
              <a:t>2009-11-30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emf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643314"/>
            <a:ext cx="6858048" cy="1162048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윤성우의 열혈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TCP/IP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소켓 프로그래밍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</a:br>
            <a:r>
              <a:rPr lang="ko-KR" altLang="en-US" sz="2100" b="1" dirty="0" smtClean="0">
                <a:solidFill>
                  <a:srgbClr val="FADA7A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100" b="1" dirty="0" smtClean="0">
                <a:solidFill>
                  <a:srgbClr val="FADA7A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100" b="1" dirty="0" smtClean="0">
                <a:solidFill>
                  <a:srgbClr val="FADA7A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br>
              <a:rPr lang="ko-KR" altLang="en-US" sz="2100" b="1" dirty="0" smtClean="0">
                <a:solidFill>
                  <a:srgbClr val="FADA7A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</a:br>
            <a:endParaRPr lang="ko-KR" altLang="en-US" sz="2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Chapter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02.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소켓의 타입과 프로토콜의 설정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357166"/>
            <a:ext cx="2643206" cy="3103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C:\Documents and Settings\yoon\바탕 화면\TCPIP추가\tcpip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928802"/>
            <a:ext cx="5263153" cy="1285883"/>
          </a:xfrm>
          <a:prstGeom prst="rect">
            <a:avLst/>
          </a:prstGeom>
          <a:noFill/>
        </p:spPr>
      </p:pic>
      <p:sp>
        <p:nvSpPr>
          <p:cNvPr id="15" name="직사각형 14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윈도우 운영체제의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socket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함수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500438"/>
            <a:ext cx="46672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모서리가 둥근 직사각형 8"/>
          <p:cNvSpPr/>
          <p:nvPr/>
        </p:nvSpPr>
        <p:spPr>
          <a:xfrm>
            <a:off x="1000100" y="3357562"/>
            <a:ext cx="4857784" cy="1000132"/>
          </a:xfrm>
          <a:prstGeom prst="roundRect">
            <a:avLst>
              <a:gd name="adj" fmla="val 1917"/>
            </a:avLst>
          </a:prstGeom>
          <a:noFill/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sym typeface="Wingdings 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00760" y="4071942"/>
            <a:ext cx="2786082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윈도우 소켓 생성의 예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57224" y="5000636"/>
            <a:ext cx="7429552" cy="1143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프로토콜은 표준이다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! 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따라서 소켓의 타입에 따른 데이터의 전송특성은 운영체제와 상관없이 동일하다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tcp_server_win.c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와 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tcp_client_win.c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의 실행을 통해서 이를 확인할 수 있다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1357298"/>
            <a:ext cx="637222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3571876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3214686"/>
            <a:ext cx="3214710" cy="240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4214810" y="4857760"/>
            <a:ext cx="44291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Chapter 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02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가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끝났습니다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질문 있으신지요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? 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</a:t>
            </a:r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02-1</a:t>
            </a:r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소켓의 프로토콜과 그에 따른 데이터 전송 특성</a:t>
            </a:r>
            <a:endParaRPr lang="ko-KR" altLang="en-US" sz="2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프로토콜의 이해와 소켓의 생성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28736"/>
            <a:ext cx="8229600" cy="4728224"/>
          </a:xfrm>
        </p:spPr>
        <p:txBody>
          <a:bodyPr/>
          <a:lstStyle/>
          <a:p>
            <a:pPr>
              <a:lnSpc>
                <a:spcPts val="2700"/>
              </a:lnSpc>
            </a:pPr>
            <a:r>
              <a:rPr lang="ko-KR" altLang="en-US" sz="2000" dirty="0" smtClean="0"/>
              <a:t>프로토콜이란</a:t>
            </a:r>
            <a:r>
              <a:rPr lang="en-US" altLang="ko-KR" sz="2000" dirty="0" smtClean="0"/>
              <a:t>?</a:t>
            </a:r>
            <a:endParaRPr lang="en-US" altLang="ko-KR" sz="2000" dirty="0" smtClean="0"/>
          </a:p>
          <a:p>
            <a:pPr lvl="1">
              <a:lnSpc>
                <a:spcPts val="27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개념적으로 </a:t>
            </a:r>
            <a:r>
              <a:rPr lang="ko-KR" altLang="en-US" sz="1600" dirty="0" smtClean="0">
                <a:solidFill>
                  <a:srgbClr val="C00000"/>
                </a:solidFill>
              </a:rPr>
              <a:t>약속</a:t>
            </a:r>
            <a:r>
              <a:rPr lang="ko-KR" altLang="en-US" sz="1600" dirty="0" smtClean="0">
                <a:solidFill>
                  <a:schemeClr val="tx1"/>
                </a:solidFill>
              </a:rPr>
              <a:t>의 의미를 담고 있다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</a:p>
          <a:p>
            <a:pPr lvl="1">
              <a:lnSpc>
                <a:spcPts val="27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컴퓨터 상호간의 데이터 송수신에 필요한 통신규약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7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소켓을 생성할 때 기본적인 프로토콜을 지정해야 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lvl="1">
              <a:lnSpc>
                <a:spcPts val="2700"/>
              </a:lnSpc>
            </a:pP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6775" y="3214686"/>
            <a:ext cx="55911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1000100" y="5715016"/>
            <a:ext cx="7143800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매개변수  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domain, type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그리고 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protocol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이 모두 프로토콜 정보와 관련이 있다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프로토콜 체계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(Protocol Family)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28736"/>
            <a:ext cx="8229600" cy="4728224"/>
          </a:xfrm>
        </p:spPr>
        <p:txBody>
          <a:bodyPr/>
          <a:lstStyle/>
          <a:p>
            <a:pPr>
              <a:lnSpc>
                <a:spcPts val="2900"/>
              </a:lnSpc>
            </a:pPr>
            <a:r>
              <a:rPr lang="ko-KR" altLang="en-US" sz="2200" dirty="0" smtClean="0"/>
              <a:t>프로토콜 체계</a:t>
            </a:r>
            <a:endParaRPr lang="en-US" altLang="ko-KR" sz="2200" dirty="0" smtClean="0"/>
          </a:p>
          <a:p>
            <a:pPr lvl="1">
              <a:lnSpc>
                <a:spcPts val="2900"/>
              </a:lnSpc>
            </a:pPr>
            <a:r>
              <a:rPr lang="ko-KR" altLang="en-US" sz="1700" dirty="0" smtClean="0">
                <a:solidFill>
                  <a:schemeClr val="tx1"/>
                </a:solidFill>
              </a:rPr>
              <a:t>프로토콜도 그 종류에 따라서 부류가 나뉘는데</a:t>
            </a:r>
            <a:r>
              <a:rPr lang="en-US" altLang="ko-KR" sz="1700" dirty="0" smtClean="0">
                <a:solidFill>
                  <a:schemeClr val="tx1"/>
                </a:solidFill>
              </a:rPr>
              <a:t>, </a:t>
            </a:r>
            <a:r>
              <a:rPr lang="ko-KR" altLang="en-US" sz="1700" dirty="0" smtClean="0">
                <a:solidFill>
                  <a:schemeClr val="tx1"/>
                </a:solidFill>
              </a:rPr>
              <a:t>그 부류를 가리켜 </a:t>
            </a:r>
            <a:r>
              <a:rPr lang="ko-KR" altLang="en-US" sz="1700" dirty="0" smtClean="0">
                <a:solidFill>
                  <a:srgbClr val="C00000"/>
                </a:solidFill>
              </a:rPr>
              <a:t>프로토콜 체계</a:t>
            </a:r>
            <a:r>
              <a:rPr lang="ko-KR" altLang="en-US" sz="1700" dirty="0" smtClean="0">
                <a:solidFill>
                  <a:schemeClr val="tx1"/>
                </a:solidFill>
              </a:rPr>
              <a:t>라 한다</a:t>
            </a:r>
            <a:r>
              <a:rPr lang="en-US" altLang="ko-KR" sz="1700" dirty="0" smtClean="0">
                <a:solidFill>
                  <a:schemeClr val="tx1"/>
                </a:solidFill>
              </a:rPr>
              <a:t>. </a:t>
            </a:r>
            <a:endParaRPr lang="en-US" altLang="ko-KR" sz="17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r>
              <a:rPr lang="ko-KR" altLang="en-US" sz="1700" dirty="0" smtClean="0">
                <a:solidFill>
                  <a:schemeClr val="tx1"/>
                </a:solidFill>
              </a:rPr>
              <a:t>프로토콜의 체계 </a:t>
            </a:r>
            <a:r>
              <a:rPr lang="en-US" altLang="ko-KR" sz="1700" dirty="0" smtClean="0">
                <a:solidFill>
                  <a:schemeClr val="tx1"/>
                </a:solidFill>
              </a:rPr>
              <a:t>PF_INET</a:t>
            </a:r>
            <a:r>
              <a:rPr lang="ko-KR" altLang="en-US" sz="1700" dirty="0" smtClean="0">
                <a:solidFill>
                  <a:schemeClr val="tx1"/>
                </a:solidFill>
              </a:rPr>
              <a:t>은 </a:t>
            </a:r>
            <a:r>
              <a:rPr lang="en-US" altLang="ko-KR" sz="1700" dirty="0" smtClean="0">
                <a:solidFill>
                  <a:schemeClr val="tx1"/>
                </a:solidFill>
              </a:rPr>
              <a:t>IPv4 </a:t>
            </a:r>
            <a:r>
              <a:rPr lang="ko-KR" altLang="en-US" sz="1700" dirty="0" smtClean="0">
                <a:solidFill>
                  <a:schemeClr val="tx1"/>
                </a:solidFill>
              </a:rPr>
              <a:t>인터넷 프로토콜 체계를 의미한다</a:t>
            </a:r>
            <a:r>
              <a:rPr lang="en-US" altLang="ko-KR" sz="1700" dirty="0" smtClean="0">
                <a:solidFill>
                  <a:schemeClr val="tx1"/>
                </a:solidFill>
              </a:rPr>
              <a:t>. </a:t>
            </a:r>
            <a:r>
              <a:rPr lang="ko-KR" altLang="en-US" sz="1700" dirty="0" smtClean="0">
                <a:solidFill>
                  <a:schemeClr val="tx1"/>
                </a:solidFill>
              </a:rPr>
              <a:t>우리는 이를 기반으로 소켓 프로그래밍을 학습한다</a:t>
            </a:r>
            <a:r>
              <a:rPr lang="en-US" altLang="ko-KR" sz="1700" dirty="0" smtClean="0">
                <a:solidFill>
                  <a:schemeClr val="tx1"/>
                </a:solidFill>
              </a:rPr>
              <a:t>.</a:t>
            </a:r>
            <a:endParaRPr lang="en-US" altLang="ko-KR" sz="17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  <a:buNone/>
            </a:pPr>
            <a:endParaRPr lang="en-US" altLang="ko-KR" sz="1900" dirty="0" smtClean="0">
              <a:solidFill>
                <a:schemeClr val="tx1"/>
              </a:solidFill>
            </a:endParaRPr>
          </a:p>
          <a:p>
            <a:pPr lvl="1"/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38" y="3786190"/>
            <a:ext cx="54292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5572132" y="5715016"/>
            <a:ext cx="257176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대표적인 프로토콜 체계 정보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소켓의 타입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(Type)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28736"/>
            <a:ext cx="8229600" cy="4728224"/>
          </a:xfrm>
        </p:spPr>
        <p:txBody>
          <a:bodyPr/>
          <a:lstStyle/>
          <a:p>
            <a:pPr>
              <a:lnSpc>
                <a:spcPts val="2900"/>
              </a:lnSpc>
            </a:pPr>
            <a:r>
              <a:rPr lang="ko-KR" altLang="en-US" sz="2000" dirty="0" smtClean="0"/>
              <a:t>소켓의 타입</a:t>
            </a:r>
            <a:endParaRPr lang="en-US" altLang="ko-KR" sz="2000" dirty="0" smtClean="0"/>
          </a:p>
          <a:p>
            <a:pPr lvl="1">
              <a:lnSpc>
                <a:spcPts val="2600"/>
              </a:lnSpc>
            </a:pPr>
            <a:r>
              <a:rPr lang="ko-KR" altLang="en-US" sz="1700" dirty="0" smtClean="0">
                <a:solidFill>
                  <a:schemeClr val="tx1"/>
                </a:solidFill>
              </a:rPr>
              <a:t>데이터 전송방식을 의미함</a:t>
            </a:r>
            <a:r>
              <a:rPr lang="en-US" altLang="ko-KR" sz="17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600"/>
              </a:lnSpc>
            </a:pPr>
            <a:r>
              <a:rPr lang="ko-KR" altLang="en-US" sz="1700" dirty="0" smtClean="0">
                <a:solidFill>
                  <a:schemeClr val="tx1"/>
                </a:solidFill>
              </a:rPr>
              <a:t>소켓이 생성될 때</a:t>
            </a:r>
            <a:r>
              <a:rPr lang="en-US" altLang="ko-KR" sz="1700" dirty="0" smtClean="0">
                <a:solidFill>
                  <a:schemeClr val="tx1"/>
                </a:solidFill>
              </a:rPr>
              <a:t> </a:t>
            </a:r>
            <a:r>
              <a:rPr lang="ko-KR" altLang="en-US" sz="1700" dirty="0" smtClean="0">
                <a:solidFill>
                  <a:schemeClr val="tx1"/>
                </a:solidFill>
              </a:rPr>
              <a:t>소켓의 타입도 결정되어야 한다</a:t>
            </a:r>
            <a:r>
              <a:rPr lang="en-US" altLang="ko-KR" sz="17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600"/>
              </a:lnSpc>
            </a:pPr>
            <a:endParaRPr lang="en-US" altLang="ko-KR" sz="1700" dirty="0" smtClean="0">
              <a:solidFill>
                <a:schemeClr val="tx1"/>
              </a:solidFill>
            </a:endParaRPr>
          </a:p>
          <a:p>
            <a:pPr>
              <a:lnSpc>
                <a:spcPts val="2600"/>
              </a:lnSpc>
            </a:pPr>
            <a:r>
              <a:rPr lang="ko-KR" altLang="en-US" sz="2000" dirty="0" smtClean="0">
                <a:solidFill>
                  <a:schemeClr val="tx1"/>
                </a:solidFill>
              </a:rPr>
              <a:t>프로토콜 체계 </a:t>
            </a:r>
            <a:r>
              <a:rPr lang="en-US" altLang="ko-KR" sz="2000" dirty="0" smtClean="0">
                <a:solidFill>
                  <a:schemeClr val="tx1"/>
                </a:solidFill>
              </a:rPr>
              <a:t>PF_INET</a:t>
            </a:r>
            <a:r>
              <a:rPr lang="ko-KR" altLang="en-US" sz="2000" dirty="0" smtClean="0">
                <a:solidFill>
                  <a:schemeClr val="tx1"/>
                </a:solidFill>
              </a:rPr>
              <a:t>의 대표적인 소켓 타입 둘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lvl="1">
              <a:lnSpc>
                <a:spcPts val="2600"/>
              </a:lnSpc>
            </a:pPr>
            <a:r>
              <a:rPr lang="ko-KR" altLang="en-US" sz="1700" dirty="0" smtClean="0">
                <a:solidFill>
                  <a:schemeClr val="tx1"/>
                </a:solidFill>
              </a:rPr>
              <a:t>연결 지향형 소켓 타입</a:t>
            </a:r>
            <a:endParaRPr lang="en-US" altLang="ko-KR" sz="1700" dirty="0" smtClean="0">
              <a:solidFill>
                <a:schemeClr val="tx1"/>
              </a:solidFill>
            </a:endParaRPr>
          </a:p>
          <a:p>
            <a:pPr lvl="1">
              <a:lnSpc>
                <a:spcPts val="2600"/>
              </a:lnSpc>
            </a:pPr>
            <a:r>
              <a:rPr lang="ko-KR" altLang="en-US" sz="1700" dirty="0" smtClean="0">
                <a:solidFill>
                  <a:schemeClr val="tx1"/>
                </a:solidFill>
              </a:rPr>
              <a:t>비 연결 지향형 소켓 타입</a:t>
            </a:r>
            <a:r>
              <a:rPr lang="en-US" altLang="ko-KR" sz="1700" dirty="0" smtClean="0">
                <a:solidFill>
                  <a:schemeClr val="tx1"/>
                </a:solidFill>
              </a:rPr>
              <a:t>.</a:t>
            </a:r>
            <a:endParaRPr lang="en-US" altLang="ko-KR" sz="17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900" dirty="0" smtClean="0"/>
          </a:p>
          <a:p>
            <a:pPr lvl="1"/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두 타입의 소켓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28736"/>
            <a:ext cx="8229600" cy="4728224"/>
          </a:xfrm>
        </p:spPr>
        <p:txBody>
          <a:bodyPr/>
          <a:lstStyle/>
          <a:p>
            <a:pPr>
              <a:lnSpc>
                <a:spcPts val="2900"/>
              </a:lnSpc>
            </a:pPr>
            <a:r>
              <a:rPr lang="ko-KR" altLang="en-US" sz="2000" dirty="0" smtClean="0"/>
              <a:t>연결지향형 소켓</a:t>
            </a:r>
            <a:r>
              <a:rPr lang="en-US" altLang="ko-KR" sz="2000" dirty="0" smtClean="0"/>
              <a:t>(SOCK_STREAM)</a:t>
            </a:r>
            <a:r>
              <a:rPr lang="ko-KR" altLang="en-US" sz="2000" dirty="0" smtClean="0"/>
              <a:t>의 데이터 전송특성 </a:t>
            </a:r>
            <a:endParaRPr lang="en-US" altLang="ko-KR" sz="2000" dirty="0" smtClean="0"/>
          </a:p>
          <a:p>
            <a:pPr lvl="1">
              <a:lnSpc>
                <a:spcPts val="2700"/>
              </a:lnSpc>
            </a:pPr>
            <a:r>
              <a:rPr lang="ko-KR" altLang="en-US" sz="1700" dirty="0" smtClean="0">
                <a:solidFill>
                  <a:schemeClr val="tx1"/>
                </a:solidFill>
              </a:rPr>
              <a:t>중간에 데이터 소멸되지 않는다</a:t>
            </a:r>
            <a:r>
              <a:rPr lang="en-US" altLang="ko-KR" sz="1700" dirty="0" smtClean="0">
                <a:solidFill>
                  <a:schemeClr val="tx1"/>
                </a:solidFill>
              </a:rPr>
              <a:t>.</a:t>
            </a:r>
            <a:endParaRPr lang="en-US" altLang="ko-KR" sz="1700" dirty="0" smtClean="0">
              <a:solidFill>
                <a:schemeClr val="tx1"/>
              </a:solidFill>
            </a:endParaRPr>
          </a:p>
          <a:p>
            <a:pPr lvl="1">
              <a:lnSpc>
                <a:spcPts val="2700"/>
              </a:lnSpc>
            </a:pPr>
            <a:r>
              <a:rPr lang="ko-KR" altLang="en-US" sz="1700" dirty="0" smtClean="0">
                <a:solidFill>
                  <a:schemeClr val="tx1"/>
                </a:solidFill>
              </a:rPr>
              <a:t>전송 순서대로 데이터가 수신된다</a:t>
            </a:r>
            <a:r>
              <a:rPr lang="en-US" altLang="ko-KR" sz="17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700"/>
              </a:lnSpc>
            </a:pPr>
            <a:r>
              <a:rPr lang="ko-KR" altLang="en-US" sz="1700" dirty="0" smtClean="0">
                <a:solidFill>
                  <a:schemeClr val="tx1"/>
                </a:solidFill>
              </a:rPr>
              <a:t>데이터의 경계가 존재하지 않는다</a:t>
            </a:r>
            <a:r>
              <a:rPr lang="en-US" altLang="ko-KR" sz="1700" dirty="0" smtClean="0">
                <a:solidFill>
                  <a:schemeClr val="tx1"/>
                </a:solidFill>
              </a:rPr>
              <a:t>. </a:t>
            </a:r>
          </a:p>
          <a:p>
            <a:pPr lvl="1">
              <a:lnSpc>
                <a:spcPts val="2700"/>
              </a:lnSpc>
            </a:pPr>
            <a:r>
              <a:rPr lang="ko-KR" altLang="en-US" sz="1700" dirty="0" smtClean="0">
                <a:solidFill>
                  <a:schemeClr val="tx1"/>
                </a:solidFill>
              </a:rPr>
              <a:t>소켓 대 소켓의 연결은 반드시 </a:t>
            </a:r>
            <a:r>
              <a:rPr lang="en-US" altLang="ko-KR" sz="1700" dirty="0" smtClean="0">
                <a:solidFill>
                  <a:schemeClr val="tx1"/>
                </a:solidFill>
              </a:rPr>
              <a:t>1</a:t>
            </a:r>
            <a:r>
              <a:rPr lang="ko-KR" altLang="en-US" sz="1700" dirty="0" smtClean="0">
                <a:solidFill>
                  <a:schemeClr val="tx1"/>
                </a:solidFill>
              </a:rPr>
              <a:t>대 </a:t>
            </a:r>
            <a:r>
              <a:rPr lang="en-US" altLang="ko-KR" sz="1700" dirty="0" smtClean="0">
                <a:solidFill>
                  <a:schemeClr val="tx1"/>
                </a:solidFill>
              </a:rPr>
              <a:t>1</a:t>
            </a:r>
            <a:r>
              <a:rPr lang="ko-KR" altLang="en-US" sz="1700" dirty="0" smtClean="0">
                <a:solidFill>
                  <a:schemeClr val="tx1"/>
                </a:solidFill>
              </a:rPr>
              <a:t>의 구조</a:t>
            </a:r>
            <a:r>
              <a:rPr lang="en-US" altLang="ko-KR" sz="17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700"/>
              </a:lnSpc>
            </a:pPr>
            <a:endParaRPr lang="en-US" altLang="ko-KR" sz="1700" dirty="0" smtClean="0">
              <a:solidFill>
                <a:schemeClr val="tx1"/>
              </a:solidFill>
            </a:endParaRPr>
          </a:p>
          <a:p>
            <a:pPr>
              <a:lnSpc>
                <a:spcPts val="2700"/>
              </a:lnSpc>
            </a:pPr>
            <a:r>
              <a:rPr lang="ko-KR" altLang="en-US" sz="2000" dirty="0" smtClean="0"/>
              <a:t>비 연결지향형 소켓</a:t>
            </a:r>
            <a:r>
              <a:rPr lang="en-US" altLang="ko-KR" sz="2000" dirty="0" smtClean="0"/>
              <a:t>(SOCK_DGRAM)</a:t>
            </a:r>
            <a:r>
              <a:rPr lang="ko-KR" altLang="en-US" sz="2000" dirty="0" smtClean="0"/>
              <a:t>의 데이터 전송특성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lvl="1">
              <a:lnSpc>
                <a:spcPts val="2700"/>
              </a:lnSpc>
            </a:pPr>
            <a:r>
              <a:rPr lang="ko-KR" altLang="en-US" sz="1700" dirty="0" smtClean="0">
                <a:solidFill>
                  <a:schemeClr val="tx1"/>
                </a:solidFill>
              </a:rPr>
              <a:t>전송순서 상관없이 빠른 속도의 전송을 지향</a:t>
            </a:r>
            <a:endParaRPr lang="en-US" altLang="ko-KR" sz="1700" dirty="0" smtClean="0">
              <a:solidFill>
                <a:schemeClr val="tx1"/>
              </a:solidFill>
            </a:endParaRPr>
          </a:p>
          <a:p>
            <a:pPr lvl="1">
              <a:lnSpc>
                <a:spcPts val="2700"/>
              </a:lnSpc>
            </a:pPr>
            <a:r>
              <a:rPr lang="ko-KR" altLang="en-US" sz="1700" dirty="0" smtClean="0">
                <a:solidFill>
                  <a:schemeClr val="tx1"/>
                </a:solidFill>
              </a:rPr>
              <a:t>데이터 손실 및 파손의 우려 있다</a:t>
            </a:r>
            <a:r>
              <a:rPr lang="en-US" altLang="ko-KR" sz="17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700"/>
              </a:lnSpc>
            </a:pPr>
            <a:r>
              <a:rPr lang="ko-KR" altLang="en-US" sz="1700" dirty="0" smtClean="0">
                <a:solidFill>
                  <a:schemeClr val="tx1"/>
                </a:solidFill>
              </a:rPr>
              <a:t>데이터의 경계가 존재한다</a:t>
            </a:r>
            <a:r>
              <a:rPr lang="en-US" altLang="ko-KR" sz="17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700"/>
              </a:lnSpc>
            </a:pPr>
            <a:r>
              <a:rPr lang="ko-KR" altLang="en-US" sz="1700" dirty="0" smtClean="0">
                <a:solidFill>
                  <a:schemeClr val="tx1"/>
                </a:solidFill>
              </a:rPr>
              <a:t>한번에 전송할 수 있는 데이터의 크기가 제한된다</a:t>
            </a:r>
            <a:r>
              <a:rPr lang="en-US" altLang="ko-KR" sz="1700" dirty="0" smtClean="0">
                <a:solidFill>
                  <a:schemeClr val="tx1"/>
                </a:solidFill>
              </a:rPr>
              <a:t>.</a:t>
            </a:r>
            <a:endParaRPr lang="en-US" altLang="ko-KR" sz="17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900" dirty="0" smtClean="0"/>
          </a:p>
          <a:p>
            <a:pPr lvl="1"/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2000240"/>
            <a:ext cx="26289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2198" y="4429132"/>
            <a:ext cx="260985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5786446" y="3429000"/>
            <a:ext cx="257176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TCP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데이터 전송특성 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43636" y="5857892"/>
            <a:ext cx="257176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UDP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데이터 전송특성 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28992" y="1285860"/>
            <a:ext cx="1071570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TCP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소켓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14744" y="3714752"/>
            <a:ext cx="1071570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UDP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소켓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프로토콜의 최종선택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!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500034" y="1428736"/>
            <a:ext cx="635798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IPv4 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인터넷 프로토콜 체계에서 동작하는 </a:t>
            </a:r>
            <a:r>
              <a:rPr lang="ko-KR" altLang="en-US" sz="1700" dirty="0" smtClean="0">
                <a:solidFill>
                  <a:schemeClr val="accent4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연결지향형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 데이터 전송 소켓</a:t>
            </a: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2910" y="3357562"/>
            <a:ext cx="635798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IPv4 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인터넷 프로토콜 체계에서 동작하는 </a:t>
            </a:r>
            <a:r>
              <a:rPr lang="ko-KR" altLang="en-US" sz="1700" dirty="0" smtClean="0">
                <a:solidFill>
                  <a:schemeClr val="accent4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비 연결지향형 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데이터 전송 소켓</a:t>
            </a: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2095494"/>
            <a:ext cx="64103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4071942"/>
            <a:ext cx="62484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928630" y="1928802"/>
            <a:ext cx="6715204" cy="785818"/>
          </a:xfrm>
          <a:prstGeom prst="roundRect">
            <a:avLst>
              <a:gd name="adj" fmla="val 1917"/>
            </a:avLst>
          </a:prstGeom>
          <a:noFill/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sym typeface="Wingdings 2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928662" y="3929066"/>
            <a:ext cx="6715204" cy="785818"/>
          </a:xfrm>
          <a:prstGeom prst="roundRect">
            <a:avLst>
              <a:gd name="adj" fmla="val 1917"/>
            </a:avLst>
          </a:prstGeom>
          <a:noFill/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sym typeface="Wingdings 2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86512" y="2714620"/>
            <a:ext cx="1071570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TCP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소켓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57950" y="4786322"/>
            <a:ext cx="1071570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UDP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소켓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85852" y="5572140"/>
            <a:ext cx="6143668" cy="571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첫 번째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두 번째 인자로 전달된 정보를 통해서 소켓의 프로토콜이 사실상 결정되기 때문에 세 번째 인자로 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0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을 전달해도 된다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!</a:t>
            </a: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연결지향형 소켓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! TCP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소켓의 예 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2285984" y="1214422"/>
            <a:ext cx="657229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전송되는 데이터의 </a:t>
            </a:r>
            <a:r>
              <a:rPr lang="ko-KR" altLang="en-US" sz="1900" dirty="0" smtClean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경계</a:t>
            </a:r>
            <a:r>
              <a:rPr lang="en-US" altLang="ko-KR" sz="1900" dirty="0" smtClean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(boundary)</a:t>
            </a:r>
            <a:r>
              <a:rPr lang="ko-KR" altLang="en-US" sz="1900" dirty="0" smtClean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가 존재하지 않음을 확인하자</a:t>
            </a:r>
            <a:r>
              <a:rPr lang="en-US" altLang="ko-KR" sz="1900" dirty="0" smtClean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! </a:t>
            </a:r>
            <a:endParaRPr lang="ko-KR" altLang="en-US" sz="19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785926"/>
            <a:ext cx="5286412" cy="2324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480" y="3889660"/>
            <a:ext cx="5181593" cy="26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모서리가 둥근 직사각형 9"/>
          <p:cNvSpPr/>
          <p:nvPr/>
        </p:nvSpPr>
        <p:spPr>
          <a:xfrm>
            <a:off x="285720" y="3429000"/>
            <a:ext cx="3357586" cy="357190"/>
          </a:xfrm>
          <a:prstGeom prst="roundRect">
            <a:avLst/>
          </a:prstGeom>
          <a:noFill/>
          <a:ln w="349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714480" y="4318288"/>
            <a:ext cx="3357586" cy="1785950"/>
          </a:xfrm>
          <a:prstGeom prst="roundRect">
            <a:avLst>
              <a:gd name="adj" fmla="val 3311"/>
            </a:avLst>
          </a:prstGeom>
          <a:noFill/>
          <a:ln w="349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786182" y="3357562"/>
            <a:ext cx="2786082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tcp_server.c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의 데이터 전송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43504" y="5818486"/>
            <a:ext cx="2786082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tcp_client.c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의 데이터 수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신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14942" y="4714884"/>
            <a:ext cx="3700472" cy="830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7858148" y="4429132"/>
            <a:ext cx="1000132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실행결</a:t>
            </a:r>
            <a:r>
              <a:rPr lang="ko-KR" altLang="en-US" sz="170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과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886200"/>
            <a:ext cx="7067576" cy="990600"/>
          </a:xfrm>
        </p:spPr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02-2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윈도우 기반에서 이해 및 확인하기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201</TotalTime>
  <Words>360</Words>
  <Application>Microsoft Office PowerPoint</Application>
  <PresentationFormat>화면 슬라이드 쇼(4:3)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원본</vt:lpstr>
      <vt:lpstr>윤성우의 열혈 TCP/IP 소켓 프로그래밍 윤성우 저 열혈강의 TCP/IP 소켓 프로그래밍 개정판 </vt:lpstr>
      <vt:lpstr>Chapter 02-1. 소켓의 프로토콜과 그에 따른 데이터 전송 특성</vt:lpstr>
      <vt:lpstr>프로토콜의 이해와 소켓의 생성</vt:lpstr>
      <vt:lpstr>프로토콜 체계(Protocol Family)</vt:lpstr>
      <vt:lpstr>소켓의 타입(Type)</vt:lpstr>
      <vt:lpstr>두 타입의 소켓</vt:lpstr>
      <vt:lpstr>프로토콜의 최종선택!</vt:lpstr>
      <vt:lpstr>연결지향형 소켓! TCP 소켓의 예 </vt:lpstr>
      <vt:lpstr>Chapter 02-2. 윈도우 기반에서 이해 및 확인하기</vt:lpstr>
      <vt:lpstr>윈도우 운영체제의 socket 함수</vt:lpstr>
      <vt:lpstr>슬라이드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열혈 TCP/IP 소켓 프로그래밍</dc:title>
  <dc:creator>yoon</dc:creator>
  <cp:lastModifiedBy>yoon</cp:lastModifiedBy>
  <cp:revision>108</cp:revision>
  <dcterms:created xsi:type="dcterms:W3CDTF">2009-11-30T05:34:12Z</dcterms:created>
  <dcterms:modified xsi:type="dcterms:W3CDTF">2009-11-30T12:50:35Z</dcterms:modified>
</cp:coreProperties>
</file>