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302" r:id="rId7"/>
    <p:sldId id="261" r:id="rId8"/>
    <p:sldId id="269" r:id="rId9"/>
    <p:sldId id="262" r:id="rId10"/>
    <p:sldId id="281" r:id="rId11"/>
    <p:sldId id="303" r:id="rId12"/>
    <p:sldId id="305" r:id="rId13"/>
    <p:sldId id="304" r:id="rId14"/>
    <p:sldId id="282" r:id="rId15"/>
    <p:sldId id="283" r:id="rId16"/>
    <p:sldId id="284" r:id="rId17"/>
    <p:sldId id="285" r:id="rId18"/>
    <p:sldId id="288" r:id="rId19"/>
    <p:sldId id="287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2010-01-27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기반 서버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연결요청 대기 상태로의 진입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85860"/>
            <a:ext cx="65246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076720"/>
            <a:ext cx="39909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786314" y="4286256"/>
            <a:ext cx="4000528" cy="185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연결요청도 일종의 데이터 전송이다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연결요청을 받아들이기 위해서도 하나의 소켓이 필요하다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이 소켓을 가리켜 서버소켓 또는 리스닝 소켓이라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listen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호출은 소켓을 리스닝 소켓이 되게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클라이언트의 연결요청 수락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00504"/>
            <a:ext cx="4286280" cy="2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000628" y="4429132"/>
            <a:ext cx="4000528" cy="185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연결요청 정보를 참조하여 클라이언트 소켓과의 통신을 위한 별도의 소켓을 추가로 하나 더 생성한다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이렇게 생성된 소켓을 대상으로 데이터의 송수신이 진행된다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실제로 서버의 코드를 보면 실제로 소켓이 추가로 생성되는 것을 확인할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131" y="1002035"/>
            <a:ext cx="5981695" cy="292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클라이언트의 기본적인 함수호출 순서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559" y="1279251"/>
            <a:ext cx="5916093" cy="272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00438"/>
            <a:ext cx="28765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500430" y="4429132"/>
            <a:ext cx="5000660" cy="185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클라이언트의 경우 소켓을 생성하고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소켓을 대상으로 연결의 요청을 위해서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함수를 호출하는 것이 전부이다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함수를 호출할 때 연결할 서버의 주소 정보도 함께 전달한다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기반 서버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클라이언트의 함수호출 관계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12"/>
            <a:ext cx="43719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000628" y="3857628"/>
            <a:ext cx="3857652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확인할 사항은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listen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 이후에야 클라이언트의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함수호출이 유효하다는 점이다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더불어 그 이유까지도 설명할 수 있어야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04-3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Iterative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기반의 서버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클라이언트의 구현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Iterative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서버의 구현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21907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071802" y="4429132"/>
            <a:ext cx="5786478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왼쪽의 그림과 같이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반복적으로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accept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함수를 호출하면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계속해서 클라이언트의 연결요청을 수락할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그러나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동시에 둘 이상의 클라이언트에게 서비스를 제공할 수 있는 모델은 아니다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Iterative </a:t>
            </a:r>
            <a:r>
              <a:rPr lang="ko-KR" altLang="en-US" sz="2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서버와</a:t>
            </a:r>
            <a:r>
              <a:rPr lang="en-US" altLang="ko-KR" sz="2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클라이언트의 일부 </a:t>
            </a:r>
            <a:endParaRPr lang="ko-KR" altLang="en-US" sz="2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61531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3929066"/>
            <a:ext cx="50196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57158" y="4286256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서버 코드의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0100" y="5929330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클라이언트 코드의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에코 클라이언트의 문제점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14554"/>
            <a:ext cx="49244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42910" y="2143116"/>
            <a:ext cx="5072098" cy="1500198"/>
          </a:xfrm>
          <a:prstGeom prst="roundRect">
            <a:avLst>
              <a:gd name="adj" fmla="val 373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2910" y="4000504"/>
            <a:ext cx="7572428" cy="185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데이터 송수신에는 경계가 존재하지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그런데 위의 코드는 다음 사항을 가정하고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“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번의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read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함수호출로 앞서 전송된 문자열 전체를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읽어 들일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그러나 이는 잘못된 가정이다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에는 데이터의 경계가 존재하지 않기 때문에 서버가 전송한 문자열의 일부만 읽혀질 수도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034" y="1500174"/>
            <a:ext cx="6357982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제대로 동작은 하나 문제의 발생 소지가 있는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에코 클라이언트의 코드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72362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04-4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기반으로 변경할 때 필요한 것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42910" y="1571612"/>
            <a:ext cx="80010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1. WSAStartup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, WSACleanup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함수호출을 통한 소켓 라이브러리의 초기화와 해제</a:t>
            </a:r>
          </a:p>
          <a:p>
            <a:pPr>
              <a:lnSpc>
                <a:spcPct val="200000"/>
              </a:lnSpc>
            </a:pP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자료형과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변수의 이름을 윈도우 스타일로 변경하기</a:t>
            </a:r>
          </a:p>
          <a:p>
            <a:pPr>
              <a:lnSpc>
                <a:spcPct val="200000"/>
              </a:lnSpc>
            </a:pP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송수신을 위해서 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read, write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함수 대신 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recv, send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함수 호출하기</a:t>
            </a:r>
          </a:p>
          <a:p>
            <a:pPr>
              <a:lnSpc>
                <a:spcPct val="200000"/>
              </a:lnSpc>
            </a:pP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소켓의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종료를 위해서 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close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closesocket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함수 호출하기</a:t>
            </a:r>
            <a:endParaRPr lang="ko-KR" altLang="en-US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42976" y="4286256"/>
            <a:ext cx="7000924" cy="135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마치 공식을 적용하듯이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소스의 내용을 잘 모르는 상태에서도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윈도우 기반으로 예제를 변경할 수도 있다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그만큼 리눅스 기반 예제와 윈도우 기반 예제는 동일하다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04-1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UDP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 대한 이해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04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TCP/IP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프로토콜 스택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TCP / IP </a:t>
            </a:r>
            <a:r>
              <a:rPr lang="ko-KR" altLang="en-US" sz="2000" dirty="0" smtClean="0"/>
              <a:t>프로토콜 스택이란</a:t>
            </a:r>
            <a:r>
              <a:rPr lang="en-US" altLang="ko-KR" sz="2000" dirty="0" smtClean="0"/>
              <a:t>?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인터넷 기반의 데이터 송수신을 목적으로 설계된 스택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큰 문제를 작게 나눠서 계층화 한 결과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데이터 송수신의 과정을 네 개의 영역으로 계층화 한 </a:t>
            </a:r>
            <a:r>
              <a:rPr lang="ko-KR" altLang="en-US" sz="1600" dirty="0" smtClean="0">
                <a:solidFill>
                  <a:schemeClr val="tx1"/>
                </a:solidFill>
              </a:rPr>
              <a:t>결과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각 스택 별 영역을 전문화하고 표준화 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계층으로  세분화가 되며</a:t>
            </a:r>
            <a:r>
              <a:rPr lang="en-US" altLang="ko-KR" sz="1600" dirty="0" smtClean="0">
                <a:solidFill>
                  <a:schemeClr val="tx1"/>
                </a:solidFill>
              </a:rPr>
              <a:t>,  4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계층으로도 표현함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357562"/>
            <a:ext cx="33242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스택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FLOW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3238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857364"/>
            <a:ext cx="33432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000100" y="5000636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소켓의 스택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FLOW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43504" y="4929198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소켓의 스택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FLOW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LINK &amp; IP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계층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ko-KR" sz="2000" dirty="0" smtClean="0"/>
              <a:t>LINK </a:t>
            </a:r>
            <a:r>
              <a:rPr lang="ko-KR" altLang="en-US" sz="2000" dirty="0" smtClean="0"/>
              <a:t>계층의 </a:t>
            </a:r>
            <a:r>
              <a:rPr lang="ko-KR" altLang="en-US" sz="2000" dirty="0" smtClean="0"/>
              <a:t>기능 및 </a:t>
            </a: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lvl="1">
              <a:lnSpc>
                <a:spcPts val="26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물리적인 영역의 표준화 결과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LAN, WAN, MAN</a:t>
            </a:r>
            <a:r>
              <a:rPr lang="ko-KR" altLang="en-US" sz="1600" dirty="0" smtClean="0">
                <a:solidFill>
                  <a:schemeClr val="tx1"/>
                </a:solidFill>
              </a:rPr>
              <a:t>과 같은 물리적인 네트워크 표준 관련 프로토콜이 정의된 영역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아래의 그림과 같은 물리적인 연결의 표준이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572008"/>
            <a:ext cx="42672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28596" y="3143248"/>
            <a:ext cx="4819656" cy="2705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IP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계층의 기능 및 역할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ts val="26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Internet protocol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을 의미함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marR="0" lvl="1" indent="-274320" algn="l" defTabSz="914400" rtl="0" eaLnBrk="1" fontAlgn="auto" latinLnBrk="1" hangingPunct="1">
              <a:lnSpc>
                <a:spcPts val="26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경로의 설정과 관련이 있는 프로토콜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TCP/UDP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계층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2544"/>
            <a:ext cx="8229600" cy="4728224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altLang="ko-KR" sz="2000" dirty="0" smtClean="0">
                <a:latin typeface="+mn-ea"/>
              </a:rPr>
              <a:t>TCP/UDP </a:t>
            </a:r>
            <a:r>
              <a:rPr lang="ko-KR" altLang="en-US" sz="2000" dirty="0" smtClean="0"/>
              <a:t>계층의 기능 및 역할</a:t>
            </a:r>
            <a:endParaRPr lang="en-US" altLang="ko-KR" sz="2000" dirty="0" smtClean="0"/>
          </a:p>
          <a:p>
            <a:pPr lvl="1">
              <a:lnSpc>
                <a:spcPts val="25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실제 데이터의 송수신과 관련 있는 계층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그래서 전송</a:t>
            </a:r>
            <a:r>
              <a:rPr lang="en-US" altLang="ko-KR" sz="1600" dirty="0" smtClean="0">
                <a:solidFill>
                  <a:schemeClr val="tx1"/>
                </a:solidFill>
              </a:rPr>
              <a:t>(Transport) 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계층이라고도 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TCP</a:t>
            </a:r>
            <a:r>
              <a:rPr lang="ko-KR" altLang="en-US" sz="1600" dirty="0" smtClean="0">
                <a:solidFill>
                  <a:schemeClr val="tx1"/>
                </a:solidFill>
              </a:rPr>
              <a:t>는 데이터의 전송을 보장하는 프로토콜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신뢰성 있는 프로토콜</a:t>
            </a:r>
            <a:r>
              <a:rPr lang="en-US" altLang="ko-KR" sz="1600" dirty="0" smtClean="0">
                <a:solidFill>
                  <a:schemeClr val="tx1"/>
                </a:solidFill>
              </a:rPr>
              <a:t>), UDP</a:t>
            </a:r>
            <a:r>
              <a:rPr lang="ko-KR" altLang="en-US" sz="1600" dirty="0" smtClean="0">
                <a:solidFill>
                  <a:schemeClr val="tx1"/>
                </a:solidFill>
              </a:rPr>
              <a:t>는 보장하지 않는 프로토콜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TCP</a:t>
            </a:r>
            <a:r>
              <a:rPr lang="ko-KR" altLang="en-US" sz="1600" dirty="0" smtClean="0">
                <a:solidFill>
                  <a:schemeClr val="tx1"/>
                </a:solidFill>
              </a:rPr>
              <a:t>는 신뢰성을 보장하기 때문에 </a:t>
            </a:r>
            <a:r>
              <a:rPr lang="en-US" altLang="ko-KR" sz="1600" dirty="0" smtClean="0">
                <a:solidFill>
                  <a:schemeClr val="tx1"/>
                </a:solidFill>
              </a:rPr>
              <a:t>UDP</a:t>
            </a:r>
            <a:r>
              <a:rPr lang="ko-KR" altLang="en-US" sz="1600" dirty="0" smtClean="0">
                <a:solidFill>
                  <a:schemeClr val="tx1"/>
                </a:solidFill>
              </a:rPr>
              <a:t>에 비해 복잡한 프로토콜이다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652860"/>
            <a:ext cx="4286280" cy="279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500694" y="4929198"/>
            <a:ext cx="3286148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왼쪽의 그림에서 보이듯이 확인의 과정을 거친다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때문에 신뢰성을 보장하지만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그만큼 복잡한 과정을 거쳐서 데이터의 전송이 이뤄진다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APPLICATION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계층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프로그래머에 의해서 완성되는 </a:t>
            </a:r>
            <a:r>
              <a:rPr lang="en-US" altLang="ko-KR" sz="2000" dirty="0" smtClean="0"/>
              <a:t>APPLICATION </a:t>
            </a:r>
            <a:r>
              <a:rPr lang="ko-KR" altLang="en-US" sz="2000" dirty="0" smtClean="0"/>
              <a:t>계층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응용프로그램의 프로토콜을 구성하는 계층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소켓을 기반으로 완성하는 프로토콜을 의미함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소켓을 생성하면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앞서 보인 </a:t>
            </a:r>
            <a:r>
              <a:rPr lang="en-US" altLang="ko-KR" sz="1600" dirty="0" smtClean="0">
                <a:solidFill>
                  <a:schemeClr val="tx1"/>
                </a:solidFill>
              </a:rPr>
              <a:t>LINK, IP, TCP/UDP 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계층에 대한 내용은 감춰진다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그러니 응용 프로그래머는 </a:t>
            </a:r>
            <a:r>
              <a:rPr lang="en-US" altLang="ko-KR" sz="1600" dirty="0" smtClean="0">
                <a:solidFill>
                  <a:schemeClr val="tx1"/>
                </a:solidFill>
              </a:rPr>
              <a:t>APPLICATION 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계층의 완성에 집중하게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04-2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기반 서버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클라이언트의 구현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서버의 기본적인 함수호출 순서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3143272" cy="449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929058" y="4643446"/>
            <a:ext cx="4643470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bind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함수까지 호출이 되면 주소가 할당된 소켓을 얻게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listen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호출을 통해서 연결요청이 가능한 상태가 되어야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이번 단원에서는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바로 이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listen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호출이 의미하는 바에 대해서 주로 학습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632</TotalTime>
  <Words>662</Words>
  <Application>Microsoft Office PowerPoint</Application>
  <PresentationFormat>화면 슬라이드 쇼(4:3)</PresentationFormat>
  <Paragraphs>69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원본</vt:lpstr>
      <vt:lpstr>윤성우의 열혈 TCP/IP 소켓 프로그래밍 윤성우 저 열혈강의 TCP/IP 소켓 프로그래밍 개정판 </vt:lpstr>
      <vt:lpstr>Chapter 04-1. TCP와 UDP에 대한 이해</vt:lpstr>
      <vt:lpstr>TCP/IP 프로토콜 스택</vt:lpstr>
      <vt:lpstr>TCP 소켓과 UDP 소켓의 스택 FLOW</vt:lpstr>
      <vt:lpstr>LINK &amp; IP계층 </vt:lpstr>
      <vt:lpstr>TCP/UDP 계층</vt:lpstr>
      <vt:lpstr>APPLICATION 계층</vt:lpstr>
      <vt:lpstr>Chapter 04-2. TCP기반 서버, 클라이언트의 구현</vt:lpstr>
      <vt:lpstr>TCP 서버의 기본적인 함수호출 순서</vt:lpstr>
      <vt:lpstr>연결요청 대기 상태로의 진입</vt:lpstr>
      <vt:lpstr>클라이언트의 연결요청 수락</vt:lpstr>
      <vt:lpstr>TCP 클라이언트의 기본적인 함수호출 순서</vt:lpstr>
      <vt:lpstr>TCP 기반 서버, 클라이언트의 함수호출 관계</vt:lpstr>
      <vt:lpstr>Chapter 04-3. Iterative 기반의 서버, 클라이언트의 구현</vt:lpstr>
      <vt:lpstr>Iterative 서버의 구현</vt:lpstr>
      <vt:lpstr>Iterative 서버와 클라이언트의 일부 </vt:lpstr>
      <vt:lpstr>에코 클라이언트의 문제점</vt:lpstr>
      <vt:lpstr>Chapter 04-4. 윈도우 기반으로 구현하기</vt:lpstr>
      <vt:lpstr>윈도우 기반으로 변경할 때 필요한 것</vt:lpstr>
      <vt:lpstr>슬라이드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228</cp:revision>
  <dcterms:created xsi:type="dcterms:W3CDTF">2009-11-30T05:34:12Z</dcterms:created>
  <dcterms:modified xsi:type="dcterms:W3CDTF">2010-01-27T08:35:07Z</dcterms:modified>
</cp:coreProperties>
</file>