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302" r:id="rId7"/>
    <p:sldId id="269" r:id="rId8"/>
    <p:sldId id="262" r:id="rId9"/>
    <p:sldId id="281" r:id="rId10"/>
    <p:sldId id="303" r:id="rId11"/>
    <p:sldId id="305" r:id="rId12"/>
    <p:sldId id="282" r:id="rId13"/>
    <p:sldId id="28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5D288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2010-02-03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2010-02-03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05. TCP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기반 서버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TCP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의 내부동작 원리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2: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상대 소켓과의 데이터 송수신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214422"/>
            <a:ext cx="2714644" cy="297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2500306"/>
            <a:ext cx="3071834" cy="377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357554" y="1285860"/>
            <a:ext cx="3929090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ACK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값을 전송된 바이트 크기만큼 증가시키는 이유는 패킷의 전송유무 뿐만 아니라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데이터의 손실유무까지 확인하기 위함이다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4259801"/>
            <a:ext cx="4071966" cy="36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214414" y="5214950"/>
            <a:ext cx="3929090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전송 시 타이머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작동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SEQ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대한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ACK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전송되지 않을 경우 데이터 재전송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TCP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의 내부동작 원리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3: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상대 소켓과의 연결종료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500174"/>
            <a:ext cx="5214974" cy="138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613882" y="1457764"/>
            <a:ext cx="5458316" cy="1471170"/>
          </a:xfrm>
          <a:prstGeom prst="roundRect">
            <a:avLst>
              <a:gd name="adj" fmla="val 4985"/>
            </a:avLst>
          </a:prstGeom>
          <a:noFill/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3143248"/>
            <a:ext cx="267824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357554" y="5214950"/>
            <a:ext cx="528641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four-way handshaking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과정을 거쳐서 연결을 종료하는 이유는 일방적 종료로 인한 데이터의 손실을 막기 위함이다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05-3.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기반으로 구현하기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85852" y="1643050"/>
            <a:ext cx="3929090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예제 </a:t>
            </a: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op_server.c</a:t>
            </a: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op_client.c</a:t>
            </a: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를 윈도우 기반으로 변경한것이 전부이므로</a:t>
            </a: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 부분에 대해서는 별도의 강의를 생략합니다</a:t>
            </a: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05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05-1.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에코 클라이언트의 완벽 구현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에코 클라이언트의 문제점 확인하기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714488"/>
            <a:ext cx="5463149" cy="65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500034" y="1571612"/>
            <a:ext cx="5715040" cy="928694"/>
          </a:xfrm>
          <a:prstGeom prst="roundRect">
            <a:avLst>
              <a:gd name="adj" fmla="val 9048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034" y="4429132"/>
            <a:ext cx="5715040" cy="928694"/>
          </a:xfrm>
          <a:prstGeom prst="roundRect">
            <a:avLst>
              <a:gd name="adj" fmla="val 9048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86116" y="1142984"/>
            <a:ext cx="2928958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에코 서버의 코드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86116" y="4000504"/>
            <a:ext cx="2928958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에코 클라이언트의 코드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85918" y="2571744"/>
            <a:ext cx="6858048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서버는 데이터의 경계를 구분하지 않고 수신된 데이터를 그대로 전송할 의무만 갖는다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TCP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본디 데이터의 경계가 없는 프로토콜이므로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 번의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write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 호출을 통해서 데이터를 전송하건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번의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write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함수호출을 통해서 데이터를 전송하건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되지 않는다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85918" y="5357826"/>
            <a:ext cx="685804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클라이언트는 문장 단위로 데이터를 송수신하기 때문에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데이터의 경계를 구분해야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때문에 이와 같은 데이터 송수신 방식은 문제가 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TCP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read &amp; write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함수호출은 데이터의 경계를 구분하지 않기 때문이다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4572008"/>
            <a:ext cx="4048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에코 클라이언트의 해결책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622615"/>
            <a:ext cx="5357850" cy="294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500166" y="4572008"/>
            <a:ext cx="685804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write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함수호출을 통해서 전송한 데이터의 길이만큼 읽어 들이기 위한 반복문의 삽입이 필요하다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이것이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기반으로 데이터를 구분지어 읽어 들이는데 부가적으로 필요한 구분이다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계산기 프로그램 구현하기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어플리케이션 프로토콜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500034" y="1071546"/>
            <a:ext cx="8072494" cy="2000264"/>
          </a:xfrm>
          <a:prstGeom prst="roundRect">
            <a:avLst>
              <a:gd name="adj" fmla="val 4307"/>
            </a:avLst>
          </a:prstGeom>
          <a:solidFill>
            <a:schemeClr val="accent5">
              <a:lumMod val="20000"/>
              <a:lumOff val="8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652" y="1142984"/>
            <a:ext cx="807249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서버는 클라이언트로부터 여러 개의 숫자와 연산자 정보를 전달받는다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그러면 서버는 전달받은 숫자를 바탕으로 덧셈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뺄셈 또는 곱셈을 계산해서 그 결과를 클라이언트에게 전달한다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예를 들어서 서버로 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3, 5, 9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가 전달되고 덧셈연산이 요청된다면 클라이언트에는 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3+5+9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의 연산결과가 전달되어야 하고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곱셈연산이 요청된다면 클라이언트에는 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3×5×9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의 연산결과가 전달되어야 한다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단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서버로 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4, 3, 2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가 전달되고 뺄셈연산이 요청되면 클라이언트에는 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4-3-2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의 연산결과가 전달되어야 한다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즉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뺄셈의 경우에는 첫 번째 정수를 대상으로 뺄셈이 진행되어야 한다</a:t>
            </a:r>
            <a:r>
              <a:rPr lang="en-US" altLang="ko-KR" sz="13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5786" y="3071810"/>
            <a:ext cx="7286676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이와 같은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클라이언트 사이에서의 데이터 송수신 명세가 바로 프로토콜이다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643314"/>
            <a:ext cx="6215106" cy="297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3428992" y="5643578"/>
            <a:ext cx="514353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위의 명세를 기반으로 하는 클라이언트 프로그램의 실행의 예</a:t>
            </a:r>
            <a:endParaRPr lang="ko-KR" altLang="en-US" sz="14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클라이언트의 구현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500034" y="1271346"/>
            <a:ext cx="7572428" cy="2229092"/>
          </a:xfrm>
          <a:prstGeom prst="roundRect">
            <a:avLst>
              <a:gd name="adj" fmla="val 2354"/>
            </a:avLst>
          </a:prstGeom>
          <a:solidFill>
            <a:schemeClr val="accent5">
              <a:lumMod val="40000"/>
              <a:lumOff val="6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368" y="1342784"/>
            <a:ext cx="7401656" cy="208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357818" y="4500570"/>
            <a:ext cx="3000396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프로토콜은 위와 같이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 이상으로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명확히 정의해야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643315"/>
            <a:ext cx="4714908" cy="257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357818" y="5286388"/>
            <a:ext cx="292895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op_server.c  op_client.c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통해 구현하였으니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참조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05-2. TCP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이론적인 이야기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소켓에 존재하는 입출력 버퍼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3000372"/>
            <a:ext cx="4929222" cy="170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500034" y="1357298"/>
            <a:ext cx="6357982" cy="1428760"/>
          </a:xfrm>
          <a:prstGeom prst="roundRect">
            <a:avLst>
              <a:gd name="adj" fmla="val 4307"/>
            </a:avLst>
          </a:prstGeom>
          <a:solidFill>
            <a:schemeClr val="accent5">
              <a:lumMod val="20000"/>
              <a:lumOff val="8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0034" y="1386326"/>
            <a:ext cx="6357966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• </a:t>
            </a:r>
            <a:r>
              <a:rPr lang="ko-KR" altLang="en-US" sz="1400" dirty="0" smtClean="0">
                <a:latin typeface="+mn-ea"/>
              </a:rPr>
              <a:t>입출력 버퍼는 </a:t>
            </a:r>
            <a:r>
              <a:rPr lang="en-US" altLang="ko-KR" sz="1400" dirty="0" smtClean="0">
                <a:latin typeface="+mn-ea"/>
              </a:rPr>
              <a:t>TCP </a:t>
            </a:r>
            <a:r>
              <a:rPr lang="ko-KR" altLang="en-US" sz="1400" dirty="0" smtClean="0">
                <a:latin typeface="+mn-ea"/>
              </a:rPr>
              <a:t>소켓 각각에 대해 별도로 존재한다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• </a:t>
            </a:r>
            <a:r>
              <a:rPr lang="ko-KR" altLang="en-US" sz="1400" dirty="0" smtClean="0">
                <a:latin typeface="+mn-ea"/>
              </a:rPr>
              <a:t>입출력 버퍼는 소켓생성시 자동으로 생성된다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• </a:t>
            </a:r>
            <a:r>
              <a:rPr lang="ko-KR" altLang="en-US" sz="1400" dirty="0" smtClean="0">
                <a:latin typeface="+mn-ea"/>
              </a:rPr>
              <a:t>소켓을 닫아도 출력버퍼에 남아있는 데이터는 계속해서 전송이 이뤄진다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• </a:t>
            </a:r>
            <a:r>
              <a:rPr lang="ko-KR" altLang="en-US" sz="1400" dirty="0" smtClean="0">
                <a:latin typeface="+mn-ea"/>
              </a:rPr>
              <a:t>소켓을 닫으면 입력버퍼에 남아있는 데이터는 소멸되어버린다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0034" y="3286124"/>
            <a:ext cx="328614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이와 같은 버퍼가 존재하기 때문에 데이터의 슬라이딩 윈도우 프로토콜의 적용이 가능하고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이로 인해서 버퍼가 차고 넘치는 상황은 발생하지 않는다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2976" y="5045531"/>
            <a:ext cx="46434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소켓 </a:t>
            </a:r>
            <a:r>
              <a:rPr lang="en-US" altLang="ko-KR" sz="1400" dirty="0" smtClean="0">
                <a:latin typeface="+mn-ea"/>
              </a:rPr>
              <a:t>A </a:t>
            </a:r>
            <a:r>
              <a:rPr lang="ko-KR" altLang="en-US" sz="1400" dirty="0" smtClean="0">
                <a:latin typeface="+mn-ea"/>
              </a:rPr>
              <a:t>야 </a:t>
            </a:r>
            <a:r>
              <a:rPr lang="en-US" altLang="ko-KR" sz="1400" dirty="0" smtClean="0">
                <a:latin typeface="+mn-ea"/>
              </a:rPr>
              <a:t>50</a:t>
            </a:r>
            <a:r>
              <a:rPr lang="ko-KR" altLang="en-US" sz="1400" dirty="0" smtClean="0">
                <a:latin typeface="+mn-ea"/>
              </a:rPr>
              <a:t>바이트까지는 보내도 괜찮아</a:t>
            </a:r>
            <a:r>
              <a:rPr lang="en-US" altLang="ko-KR" sz="1400" dirty="0" smtClean="0">
                <a:latin typeface="+mn-ea"/>
              </a:rPr>
              <a:t>!</a:t>
            </a:r>
          </a:p>
          <a:p>
            <a:r>
              <a:rPr lang="ko-KR" altLang="en-US" sz="1400" dirty="0" smtClean="0">
                <a:latin typeface="+mn-ea"/>
              </a:rPr>
              <a:t>소켓 </a:t>
            </a:r>
            <a:r>
              <a:rPr lang="en-US" altLang="ko-KR" sz="1400" dirty="0" smtClean="0">
                <a:latin typeface="+mn-ea"/>
              </a:rPr>
              <a:t>B OK!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소켓 </a:t>
            </a:r>
            <a:r>
              <a:rPr lang="en-US" altLang="ko-KR" sz="1400" dirty="0" smtClean="0">
                <a:latin typeface="+mn-ea"/>
              </a:rPr>
              <a:t>A </a:t>
            </a:r>
            <a:r>
              <a:rPr lang="ko-KR" altLang="en-US" sz="1400" dirty="0" smtClean="0">
                <a:latin typeface="+mn-ea"/>
              </a:rPr>
              <a:t>내가 </a:t>
            </a:r>
            <a:r>
              <a:rPr lang="en-US" altLang="ko-KR" sz="1400" dirty="0" smtClean="0">
                <a:latin typeface="+mn-ea"/>
              </a:rPr>
              <a:t>20</a:t>
            </a:r>
            <a:r>
              <a:rPr lang="ko-KR" altLang="en-US" sz="1400" dirty="0" smtClean="0">
                <a:latin typeface="+mn-ea"/>
              </a:rPr>
              <a:t>바이트 비웠으니까 </a:t>
            </a:r>
            <a:r>
              <a:rPr lang="en-US" altLang="ko-KR" sz="1400" dirty="0" smtClean="0">
                <a:latin typeface="+mn-ea"/>
              </a:rPr>
              <a:t>70</a:t>
            </a:r>
            <a:r>
              <a:rPr lang="ko-KR" altLang="en-US" sz="1400" dirty="0" smtClean="0">
                <a:latin typeface="+mn-ea"/>
              </a:rPr>
              <a:t>바이트까지 괜찮아</a:t>
            </a:r>
          </a:p>
          <a:p>
            <a:r>
              <a:rPr lang="ko-KR" altLang="en-US" sz="1400" dirty="0" smtClean="0">
                <a:latin typeface="+mn-ea"/>
              </a:rPr>
              <a:t>소켓 </a:t>
            </a:r>
            <a:r>
              <a:rPr lang="en-US" altLang="ko-KR" sz="1400" dirty="0" smtClean="0">
                <a:latin typeface="+mn-ea"/>
              </a:rPr>
              <a:t>B OK!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71538" y="4929198"/>
            <a:ext cx="4857784" cy="1357322"/>
          </a:xfrm>
          <a:prstGeom prst="roundRect">
            <a:avLst>
              <a:gd name="adj" fmla="val 9048"/>
            </a:avLst>
          </a:prstGeom>
          <a:noFill/>
          <a:ln w="222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00760" y="5786454"/>
            <a:ext cx="2571768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슬라이딩 윈도우 프로토콜의 데이터 송수신 유형</a:t>
            </a:r>
            <a:endParaRPr lang="ko-KR" altLang="en-US" sz="1400" b="1" dirty="0">
              <a:solidFill>
                <a:srgbClr val="99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내부동작 원리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1: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상대 소켓과의 연결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428736"/>
            <a:ext cx="6491541" cy="101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2786058"/>
            <a:ext cx="2811831" cy="345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3786182" y="5143512"/>
            <a:ext cx="4786346" cy="714380"/>
          </a:xfrm>
          <a:prstGeom prst="roundRect">
            <a:avLst>
              <a:gd name="adj" fmla="val 4307"/>
            </a:avLst>
          </a:prstGeom>
          <a:solidFill>
            <a:schemeClr val="accent5">
              <a:lumMod val="20000"/>
              <a:lumOff val="8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86182" y="4357694"/>
            <a:ext cx="4786346" cy="714380"/>
          </a:xfrm>
          <a:prstGeom prst="roundRect">
            <a:avLst>
              <a:gd name="adj" fmla="val 4307"/>
            </a:avLst>
          </a:prstGeom>
          <a:solidFill>
            <a:schemeClr val="accent5">
              <a:lumMod val="20000"/>
              <a:lumOff val="8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86182" y="3500438"/>
            <a:ext cx="4786346" cy="785818"/>
          </a:xfrm>
          <a:prstGeom prst="roundRect">
            <a:avLst>
              <a:gd name="adj" fmla="val 4307"/>
            </a:avLst>
          </a:prstGeom>
          <a:solidFill>
            <a:schemeClr val="accent5">
              <a:lumMod val="20000"/>
              <a:lumOff val="8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86182" y="3592300"/>
            <a:ext cx="4786346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300" dirty="0" smtClean="0">
                <a:latin typeface="+mn-ea"/>
              </a:rPr>
              <a:t>“내가 지금 보내는 이 패킷에 </a:t>
            </a:r>
            <a:r>
              <a:rPr lang="en-US" altLang="ko-KR" sz="1300" dirty="0" smtClean="0">
                <a:latin typeface="+mn-ea"/>
              </a:rPr>
              <a:t>1000</a:t>
            </a:r>
            <a:r>
              <a:rPr lang="ko-KR" altLang="en-US" sz="1300" dirty="0" smtClean="0">
                <a:latin typeface="+mn-ea"/>
              </a:rPr>
              <a:t>이라는 번호를 부여하니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잘 받았다면 다음에는 </a:t>
            </a:r>
            <a:r>
              <a:rPr lang="en-US" altLang="ko-KR" sz="1300" dirty="0" smtClean="0">
                <a:latin typeface="+mn-ea"/>
              </a:rPr>
              <a:t>1001</a:t>
            </a:r>
            <a:r>
              <a:rPr lang="ko-KR" altLang="en-US" sz="1300" dirty="0" smtClean="0">
                <a:latin typeface="+mn-ea"/>
              </a:rPr>
              <a:t>번 패킷을 전달하라고 내게 말해달라</a:t>
            </a:r>
            <a:r>
              <a:rPr lang="en-US" altLang="ko-KR" sz="1300" dirty="0" smtClean="0">
                <a:latin typeface="+mn-ea"/>
              </a:rPr>
              <a:t>!”</a:t>
            </a:r>
            <a:endParaRPr lang="ko-KR" altLang="en-US" sz="13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6182" y="4378118"/>
            <a:ext cx="4786346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300" dirty="0" smtClean="0">
                <a:latin typeface="+mn-ea"/>
              </a:rPr>
              <a:t>“내가 지금 보내는 이 패킷에 </a:t>
            </a:r>
            <a:r>
              <a:rPr lang="en-US" altLang="ko-KR" sz="1300" dirty="0" smtClean="0">
                <a:latin typeface="+mn-ea"/>
              </a:rPr>
              <a:t>2000</a:t>
            </a:r>
            <a:r>
              <a:rPr lang="ko-KR" altLang="en-US" sz="1300" dirty="0" smtClean="0">
                <a:latin typeface="+mn-ea"/>
              </a:rPr>
              <a:t>이라는 번호를 부여하니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잘 받았다면 다음에는 </a:t>
            </a:r>
            <a:r>
              <a:rPr lang="en-US" altLang="ko-KR" sz="1300" dirty="0" smtClean="0">
                <a:latin typeface="+mn-ea"/>
              </a:rPr>
              <a:t>2001</a:t>
            </a:r>
            <a:r>
              <a:rPr lang="ko-KR" altLang="en-US" sz="1300" dirty="0" smtClean="0">
                <a:latin typeface="+mn-ea"/>
              </a:rPr>
              <a:t>번 패킷을 전달하라고 내게 말해달라</a:t>
            </a:r>
            <a:r>
              <a:rPr lang="en-US" altLang="ko-KR" sz="1300" dirty="0" smtClean="0">
                <a:latin typeface="+mn-ea"/>
              </a:rPr>
              <a:t>!”</a:t>
            </a:r>
            <a:endParaRPr lang="ko-KR" altLang="en-US" sz="13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6182" y="5206102"/>
            <a:ext cx="4786346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300" dirty="0" smtClean="0">
                <a:latin typeface="+mn-ea"/>
              </a:rPr>
              <a:t>“좀 전에 전송한 </a:t>
            </a:r>
            <a:r>
              <a:rPr lang="en-US" altLang="ko-KR" sz="1300" dirty="0" smtClean="0">
                <a:latin typeface="+mn-ea"/>
              </a:rPr>
              <a:t>SEQ</a:t>
            </a:r>
            <a:r>
              <a:rPr lang="ko-KR" altLang="en-US" sz="1300" dirty="0" smtClean="0">
                <a:latin typeface="+mn-ea"/>
              </a:rPr>
              <a:t>가 </a:t>
            </a:r>
            <a:r>
              <a:rPr lang="en-US" altLang="ko-KR" sz="1300" dirty="0" smtClean="0">
                <a:latin typeface="+mn-ea"/>
              </a:rPr>
              <a:t>1000</a:t>
            </a:r>
            <a:r>
              <a:rPr lang="ko-KR" altLang="en-US" sz="1300" dirty="0" smtClean="0">
                <a:latin typeface="+mn-ea"/>
              </a:rPr>
              <a:t>인 패킷은 잘 받았으니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다음 번에는 </a:t>
            </a:r>
            <a:r>
              <a:rPr lang="en-US" altLang="ko-KR" sz="1300" dirty="0" smtClean="0">
                <a:latin typeface="+mn-ea"/>
              </a:rPr>
              <a:t>SEQ</a:t>
            </a:r>
            <a:r>
              <a:rPr lang="ko-KR" altLang="en-US" sz="1300" dirty="0" smtClean="0">
                <a:latin typeface="+mn-ea"/>
              </a:rPr>
              <a:t>가 </a:t>
            </a:r>
            <a:r>
              <a:rPr lang="en-US" altLang="ko-KR" sz="1300" dirty="0" smtClean="0">
                <a:latin typeface="+mn-ea"/>
              </a:rPr>
              <a:t>1001</a:t>
            </a:r>
            <a:r>
              <a:rPr lang="ko-KR" altLang="en-US" sz="1300" dirty="0" smtClean="0">
                <a:latin typeface="+mn-ea"/>
              </a:rPr>
              <a:t>인 패킷을 전송하기 바란다</a:t>
            </a:r>
            <a:r>
              <a:rPr lang="en-US" altLang="ko-KR" sz="1300" dirty="0" smtClean="0">
                <a:latin typeface="+mn-ea"/>
              </a:rPr>
              <a:t>!”</a:t>
            </a:r>
            <a:endParaRPr lang="ko-KR" altLang="en-US" sz="1300" dirty="0">
              <a:latin typeface="+mn-ea"/>
            </a:endParaRPr>
          </a:p>
        </p:txBody>
      </p:sp>
      <p:cxnSp>
        <p:nvCxnSpPr>
          <p:cNvPr id="22" name="직선 연결선 21"/>
          <p:cNvCxnSpPr>
            <a:endCxn id="18" idx="1"/>
          </p:cNvCxnSpPr>
          <p:nvPr/>
        </p:nvCxnSpPr>
        <p:spPr>
          <a:xfrm flipV="1">
            <a:off x="2500298" y="3881065"/>
            <a:ext cx="1285884" cy="405191"/>
          </a:xfrm>
          <a:prstGeom prst="line">
            <a:avLst/>
          </a:prstGeom>
          <a:ln w="22225">
            <a:solidFill>
              <a:srgbClr val="99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357422" y="4572008"/>
            <a:ext cx="1428760" cy="357191"/>
          </a:xfrm>
          <a:prstGeom prst="line">
            <a:avLst/>
          </a:prstGeom>
          <a:ln w="22225">
            <a:solidFill>
              <a:srgbClr val="99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71736" y="5357826"/>
            <a:ext cx="1214446" cy="214315"/>
          </a:xfrm>
          <a:prstGeom prst="line">
            <a:avLst/>
          </a:prstGeom>
          <a:ln w="22225">
            <a:solidFill>
              <a:srgbClr val="99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500034" y="1428736"/>
            <a:ext cx="6786610" cy="1071570"/>
          </a:xfrm>
          <a:prstGeom prst="roundRect">
            <a:avLst>
              <a:gd name="adj" fmla="val 4985"/>
            </a:avLst>
          </a:prstGeom>
          <a:noFill/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761</TotalTime>
  <Words>562</Words>
  <Application>Microsoft Office PowerPoint</Application>
  <PresentationFormat>화면 슬라이드 쇼(4:3)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윤성우의 열혈 TCP/IP 소켓 프로그래밍 윤성우 저 열혈강의 TCP/IP 소켓 프로그래밍 개정판 </vt:lpstr>
      <vt:lpstr>Chapter 05-1. 에코 클라이언트의 완벽 구현</vt:lpstr>
      <vt:lpstr>에코 클라이언트의 문제점 확인하기</vt:lpstr>
      <vt:lpstr>에코 클라이언트의 해결책!</vt:lpstr>
      <vt:lpstr>계산기 프로그램 구현하기(어플리케이션 프로토콜)</vt:lpstr>
      <vt:lpstr>서버, 클라이언트의 구현</vt:lpstr>
      <vt:lpstr>Chapter 05-2. TCP의 이론적인 이야기</vt:lpstr>
      <vt:lpstr>TCP 소켓에 존재하는 입출력 버퍼</vt:lpstr>
      <vt:lpstr>TCP의 내부동작 원리1: 상대 소켓과의 연결</vt:lpstr>
      <vt:lpstr>TCP의 내부동작 원리2: 상대 소켓과의 데이터 송수신</vt:lpstr>
      <vt:lpstr>TCP의 내부동작 원리3: 상대 소켓과의 연결종료</vt:lpstr>
      <vt:lpstr>Chapter 05-3. 윈도우 기반으로 구현하기</vt:lpstr>
      <vt:lpstr>슬라이드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yoon</cp:lastModifiedBy>
  <cp:revision>274</cp:revision>
  <dcterms:created xsi:type="dcterms:W3CDTF">2009-11-30T05:34:12Z</dcterms:created>
  <dcterms:modified xsi:type="dcterms:W3CDTF">2010-02-03T12:54:51Z</dcterms:modified>
</cp:coreProperties>
</file>