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17" r:id="rId5"/>
    <p:sldId id="318" r:id="rId6"/>
    <p:sldId id="314" r:id="rId7"/>
    <p:sldId id="311" r:id="rId8"/>
    <p:sldId id="312" r:id="rId9"/>
    <p:sldId id="326" r:id="rId10"/>
    <p:sldId id="327" r:id="rId11"/>
    <p:sldId id="328" r:id="rId12"/>
    <p:sldId id="306" r:id="rId13"/>
    <p:sldId id="309" r:id="rId14"/>
    <p:sldId id="329" r:id="rId15"/>
    <p:sldId id="322" r:id="rId16"/>
    <p:sldId id="330" r:id="rId17"/>
    <p:sldId id="331" r:id="rId18"/>
    <p:sldId id="332" r:id="rId19"/>
    <p:sldId id="323" r:id="rId20"/>
    <p:sldId id="324" r:id="rId21"/>
    <p:sldId id="325" r:id="rId22"/>
    <p:sldId id="333" r:id="rId23"/>
    <p:sldId id="334" r:id="rId24"/>
    <p:sldId id="335" r:id="rId25"/>
    <p:sldId id="336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884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830" y="-6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2016-04-18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10.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멀티프로세스 기반의 서버 구현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좀비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프로세스의 소멸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2: waitpid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사용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500174"/>
            <a:ext cx="74390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928662" y="5072074"/>
            <a:ext cx="721523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wait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함수는  블로킹 상태에 빠질 수 있는 반면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waitpid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함수는 </a:t>
            </a:r>
            <a:r>
              <a:rPr lang="ko-KR" altLang="en-US" sz="1300" b="1" dirty="0" smtClean="0">
                <a:solidFill>
                  <a:srgbClr val="C00000"/>
                </a:solidFill>
                <a:latin typeface="+mn-ea"/>
              </a:rPr>
              <a:t>블로킹 상태에 놓이지 않게끔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할 수 있다는 장점이 있다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waitpid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52387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428736"/>
            <a:ext cx="386442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071934" y="857232"/>
            <a:ext cx="171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6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waitpid.c</a:t>
            </a:r>
            <a:endParaRPr lang="ko-KR" altLang="en-US" sz="16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72396" y="2706855"/>
            <a:ext cx="1000132" cy="404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6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6446" y="4786322"/>
            <a:ext cx="3143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waitpid 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 호출 시 첫</a:t>
            </a:r>
            <a:r>
              <a:rPr lang="en-US" altLang="ko-KR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번째 인자로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-1</a:t>
            </a:r>
            <a:r>
              <a:rPr lang="en-US" altLang="ko-KR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세 번째 인자로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WNOHANG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가 전달되었으니</a:t>
            </a:r>
            <a:r>
              <a:rPr lang="en-US" altLang="ko-KR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임의의 프로세스가 소멸되기를 기다리되</a:t>
            </a:r>
            <a:r>
              <a:rPr lang="en-US" altLang="ko-KR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종료된 자식 프로세스가 없으면 </a:t>
            </a:r>
            <a:r>
              <a:rPr lang="en-US" altLang="ko-KR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을 반환하면서 함수를 빠져나온다</a:t>
            </a:r>
            <a:r>
              <a:rPr lang="en-US" altLang="ko-KR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시그널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핸들링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시그널과 시그널 등록의 이해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시그널이란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특정 상황이 되었을</a:t>
            </a:r>
            <a:r>
              <a:rPr kumimoji="0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때 운영체제가 프로세스에게 해당 상황이 발생했음을 알리는 일종의 메시지를 가리켜 시그널이라 한다</a:t>
            </a:r>
            <a:r>
              <a:rPr kumimoji="0" lang="en-US" altLang="ko-KR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lang="en-US" altLang="ko-KR" sz="1500" dirty="0" smtClean="0"/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ko-KR" altLang="en-US" sz="2000" dirty="0" smtClean="0"/>
              <a:t>시그널 등록이란</a:t>
            </a:r>
            <a:r>
              <a:rPr lang="en-US" altLang="ko-KR" sz="2000" dirty="0" smtClean="0"/>
              <a:t>?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500" dirty="0" smtClean="0"/>
              <a:t>특정 상황에서 운영체제로부터 프로세스가 시그널을 받기 위해서는 해당 상황에 대해서 등록의 과정을 거쳐야 한다</a:t>
            </a:r>
            <a:r>
              <a:rPr lang="en-US" altLang="ko-KR" sz="1500" dirty="0" smtClean="0"/>
              <a:t>.  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altLang="ko-KR" sz="1600" dirty="0" smtClean="0"/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786058"/>
            <a:ext cx="5610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00832" y="2743648"/>
            <a:ext cx="5786478" cy="1214446"/>
          </a:xfrm>
          <a:prstGeom prst="roundRect">
            <a:avLst>
              <a:gd name="adj" fmla="val 5492"/>
            </a:avLst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0628" y="2285992"/>
            <a:ext cx="221457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등록 가능한 시그널의 예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시그널과 시그널 함수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142984"/>
            <a:ext cx="63627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37" y="2786058"/>
            <a:ext cx="56292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500826" y="2214554"/>
            <a:ext cx="242889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시그널 등록에 사용되는 함수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034" y="4357695"/>
            <a:ext cx="7858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signal(SIGCHLD, mychild);    	</a:t>
            </a:r>
            <a:r>
              <a:rPr lang="ko-KR" altLang="en-US" sz="1400" dirty="0" smtClean="0">
                <a:latin typeface="+mn-ea"/>
              </a:rPr>
              <a:t>자식 프로세스가 종료되면 </a:t>
            </a:r>
            <a:r>
              <a:rPr lang="en-US" altLang="ko-KR" sz="1400" dirty="0" smtClean="0">
                <a:latin typeface="+mn-ea"/>
              </a:rPr>
              <a:t>mychild </a:t>
            </a:r>
            <a:r>
              <a:rPr lang="ko-KR" altLang="en-US" sz="1400" dirty="0" smtClean="0">
                <a:latin typeface="+mn-ea"/>
              </a:rPr>
              <a:t>함수를 호출해 달라</a:t>
            </a:r>
            <a:r>
              <a:rPr lang="en-US" altLang="ko-KR" sz="1400" dirty="0" smtClean="0"/>
              <a:t>!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034" y="4714884"/>
            <a:ext cx="8286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signal(SIGALRM, timeout);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	alarm </a:t>
            </a:r>
            <a:r>
              <a:rPr lang="ko-KR" altLang="en-US" sz="1400" dirty="0" smtClean="0">
                <a:latin typeface="+mn-ea"/>
              </a:rPr>
              <a:t>함수호출을 통해서 등록된 시간이 지나면 </a:t>
            </a:r>
            <a:r>
              <a:rPr lang="en-US" altLang="ko-KR" sz="1400" dirty="0" smtClean="0">
                <a:latin typeface="+mn-ea"/>
              </a:rPr>
              <a:t>timeout </a:t>
            </a:r>
            <a:r>
              <a:rPr lang="ko-KR" altLang="en-US" sz="1400" dirty="0" smtClean="0">
                <a:latin typeface="+mn-ea"/>
              </a:rPr>
              <a:t>함수호출</a:t>
            </a:r>
            <a:r>
              <a:rPr lang="en-US" altLang="ko-KR" sz="1400" dirty="0" smtClean="0">
                <a:latin typeface="+mn-ea"/>
              </a:rPr>
              <a:t>!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00034" y="5072074"/>
            <a:ext cx="7500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signal(SIGINT, keycontrol);	</a:t>
            </a:r>
            <a:r>
              <a:rPr lang="en-US" altLang="ko-KR" sz="1400" dirty="0" smtClean="0">
                <a:latin typeface="+mn-ea"/>
              </a:rPr>
              <a:t>CTRL+C</a:t>
            </a:r>
            <a:r>
              <a:rPr lang="ko-KR" altLang="en-US" sz="1400" dirty="0" smtClean="0">
                <a:latin typeface="+mn-ea"/>
              </a:rPr>
              <a:t>가 입력되면 </a:t>
            </a:r>
            <a:r>
              <a:rPr lang="en-US" altLang="ko-KR" sz="1400" dirty="0" smtClean="0">
                <a:latin typeface="+mn-ea"/>
              </a:rPr>
              <a:t>keycontrol </a:t>
            </a:r>
            <a:r>
              <a:rPr lang="ko-KR" altLang="en-US" sz="1400" dirty="0" smtClean="0">
                <a:latin typeface="+mn-ea"/>
              </a:rPr>
              <a:t>함수를 호출해 달라</a:t>
            </a:r>
            <a:r>
              <a:rPr lang="en-US" altLang="ko-KR" sz="1400" dirty="0" smtClean="0">
                <a:latin typeface="+mn-ea"/>
              </a:rPr>
              <a:t>!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8596" y="4214818"/>
            <a:ext cx="8286808" cy="1357322"/>
          </a:xfrm>
          <a:prstGeom prst="roundRect">
            <a:avLst>
              <a:gd name="adj" fmla="val 5492"/>
            </a:avLst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43768" y="3786190"/>
            <a:ext cx="157163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시그널 등록의 예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5786" y="5786454"/>
            <a:ext cx="742952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시그널 등록되면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함께 등록된 함수의 호출을 통해서 운영체제는 시그널의 발생을 알린다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시그널 핸들링 예제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222239"/>
            <a:ext cx="3868932" cy="184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674" y="1357298"/>
            <a:ext cx="2876593" cy="5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357950" y="4578429"/>
            <a:ext cx="121444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43306" y="5151065"/>
            <a:ext cx="450059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시그널이 발생하면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sleep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함수의 호출을 통해서 블로킹 상태에 있던 프로세스가 깨어난다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그래서 이 예제의 경우 코드의 내용대로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300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초의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sleep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시간을 갖지 않는다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 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14546" y="1000108"/>
            <a:ext cx="2286016" cy="404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6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signal.c</a:t>
            </a:r>
            <a:endParaRPr lang="ko-KR" altLang="en-US" sz="16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43306" y="1428736"/>
            <a:ext cx="45005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예제에서 보이는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signal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함수는 운영체제 별로 동작방식의 차이를 보이기 때문에 이어서 설명하는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sigaction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함수를 대신 사용한다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signal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함수는 과거 프로그램과의 호환성을 유지하기 위해서 제공된다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 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sigaction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357298"/>
            <a:ext cx="74771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4500570"/>
            <a:ext cx="26289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000496" y="4572008"/>
            <a:ext cx="450059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sigaction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구조체 변수를 선언해서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시그널 등록 시 호출될 함수의 정보를 채워서 위의 함수 호출 시 인자로 전달한다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sa_mask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모든 비트는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0, sa_flags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으로 초기화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둘은 시그널관련 정보의 추가 전달에 사용되는데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좀비의 소멸을 목적으로는 사용되지 않는다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sigaction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함수의 호출 예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252560"/>
            <a:ext cx="30384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500826" y="4500570"/>
            <a:ext cx="121444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1670" y="928670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6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sigaction.c</a:t>
            </a:r>
            <a:endParaRPr lang="ko-KR" altLang="en-US" sz="16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4897728"/>
            <a:ext cx="3929090" cy="170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시그널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핸들링을 통한 좀비 프로세스의 소멸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357298"/>
            <a:ext cx="30765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714752"/>
            <a:ext cx="49339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857620" y="2579297"/>
            <a:ext cx="450059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SIGCHID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에 대해서 시그널 핸들링을 등록하였으니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때 등록된 함수 내에서 좀비의 소멸을 막으면 좀비 프로세스는 생성되지 않는다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5008" y="5379709"/>
            <a:ext cx="285752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가장 기본적인 좀비의 소멸 코드로 함수가 정의되어 있다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10-4.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멀티태스킹 기반의 다중접속 서버</a:t>
            </a:r>
            <a:endParaRPr lang="ko-KR" altLang="en-US" sz="25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10-1.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프로세스의 이해와 활용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프로세스 기반 다중접속 서버 모델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714488"/>
            <a:ext cx="42957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714884"/>
            <a:ext cx="66960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072066" y="3357562"/>
            <a:ext cx="321471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핵심은 연결이 하나 생성될 때마다 프로세스를 생성해서 해당 클라이언트에 대해 서비스를 제공하는 것이다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4348" y="1357298"/>
            <a:ext cx="4357718" cy="42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프로세스 기반 다중접속 서버의 전형적인 모델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다중접속 에코 서버의 구현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5125614" cy="503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중괄호 6"/>
          <p:cNvSpPr/>
          <p:nvPr/>
        </p:nvSpPr>
        <p:spPr>
          <a:xfrm rot="10800000" flipH="1">
            <a:off x="5500694" y="1857364"/>
            <a:ext cx="214314" cy="8572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5008" y="2071678"/>
            <a:ext cx="207170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클라이언트와 연결되면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 rot="10800000" flipH="1">
            <a:off x="2285984" y="2857496"/>
            <a:ext cx="71438" cy="2143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57422" y="2786058"/>
            <a:ext cx="235745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자식 프로세스를 생성해서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 rot="10800000" flipH="1">
            <a:off x="4786314" y="3929066"/>
            <a:ext cx="142876" cy="171451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00628" y="4527959"/>
            <a:ext cx="20717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자식 프로세스가 서비스를 제공하게 한다</a:t>
            </a:r>
            <a:r>
              <a:rPr lang="en-US" altLang="ko-KR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57356" y="5718263"/>
            <a:ext cx="235745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smtClean="0">
                <a:solidFill>
                  <a:schemeClr val="accent4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잠시 후에 설명</a:t>
            </a:r>
            <a:endParaRPr lang="ko-KR" altLang="en-US" sz="1700" dirty="0">
              <a:solidFill>
                <a:schemeClr val="accent4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1736" y="928670"/>
            <a:ext cx="300039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echo_mpserv.c</a:t>
            </a: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43570" y="5286388"/>
            <a:ext cx="350043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물론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좀비 프로세스의 소멸을 위해서 앞서 보인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좀비의 해결을 위한 함수의 호출과정은 거쳐야 한다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코드에서는 이 내용을 보이지 않고 있다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fork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함수호출을 통한 디스크립터의 복사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214422"/>
            <a:ext cx="3571900" cy="230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429124" y="5000636"/>
            <a:ext cx="4357718" cy="1309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하나의 소켓에 두 개의 파일 디스크립터가 존재하는 경우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두 파일 디스크립터 모두 종료되어야 해당 소켓 소멸 그래서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fork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함수호출 후에는 서로에게 상관없는 파일 디스크립터를 종료한다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022098"/>
            <a:ext cx="3714776" cy="240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톱니 모양의 오른쪽 화살표 8"/>
          <p:cNvSpPr/>
          <p:nvPr/>
        </p:nvSpPr>
        <p:spPr>
          <a:xfrm rot="5400000">
            <a:off x="2339563" y="3554016"/>
            <a:ext cx="428628" cy="392909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9124" y="2643182"/>
            <a:ext cx="4357718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프로세스가 복사되는 경우 해당 프로세스에 의해 만들어진 소켓이 복사되는 게 아니고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파일 디스크립터가 복사되어 왼쪽 그림의 형태가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10-5. TCP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입출력 루틴 분할</a:t>
            </a:r>
            <a:endParaRPr lang="ko-KR" altLang="en-US" sz="25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입출력 루틴 분할의 이점과 의미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285860"/>
            <a:ext cx="3829047" cy="225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572000" y="2228295"/>
            <a:ext cx="392909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소켓은 양방향 통신이 가능하다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따라서 왼쪽 그림과 같이 입력을 담당하는 프로세스와 출력을 담당하는 프로세스를 각각 생성하면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입력과 출력을 각각 별도로 진행시킬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929067"/>
            <a:ext cx="3714776" cy="211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572000" y="5247092"/>
            <a:ext cx="3929090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입출력 루틴을 분할하면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보내고 받는 구조가 아니라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둘이 동시에 진행 가능하다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에코 클라이언트의 입출력 분할의 예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447799"/>
            <a:ext cx="60483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864968"/>
            <a:ext cx="3857652" cy="446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857884" y="1142984"/>
            <a:ext cx="300039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echo_mpclient.c</a:t>
            </a: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2910" y="3429000"/>
            <a:ext cx="3929090" cy="215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입력을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담당하는 함수와 출력을 담당하는 함수를 구분 지어 정의했기 때문에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구현의 용이성에도 좋은 점수를 줄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물론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인터랙티브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방식의 데이터 송수신을 진행하는 경우에는 이러한 분할이 큰 의미를 부여하지 못한다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이러한 형태의 구현이 어울리는 상황이 있고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또 어울리지 않는 상황도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576655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10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다중 접속 서버의 구현 방법들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3" y="2043112"/>
            <a:ext cx="7000924" cy="114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785786" y="1928802"/>
            <a:ext cx="7500990" cy="1428760"/>
          </a:xfrm>
          <a:prstGeom prst="roundRect">
            <a:avLst>
              <a:gd name="adj" fmla="val 5492"/>
            </a:avLst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57290" y="4286256"/>
            <a:ext cx="650085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다중 접속 서버란 둘 이상의 클라이언트에게 동시에 접속을 허용하여</a:t>
            </a:r>
            <a:r>
              <a:rPr lang="en-US" altLang="ko-KR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동시에 둘 이상의 클라이언트에게 서비스를 제공하는 서버를 의미한다</a:t>
            </a:r>
            <a:r>
              <a:rPr lang="en-US" altLang="ko-KR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solidFill>
                <a:schemeClr val="accent1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시간기반 </a:t>
            </a:r>
            <a:r>
              <a:rPr lang="ko-KR" altLang="en-US" sz="1700" dirty="0" err="1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멀티플렉싱</a:t>
            </a: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= </a:t>
            </a: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동시에 하나의 선으로 보냄</a:t>
            </a:r>
            <a:r>
              <a:rPr lang="en-US" altLang="ko-KR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일반 가정</a:t>
            </a:r>
            <a:r>
              <a:rPr lang="en-US" altLang="ko-KR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공간기반 </a:t>
            </a:r>
            <a:r>
              <a:rPr lang="ko-KR" altLang="en-US" sz="1700" dirty="0" err="1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멀티플렉싱</a:t>
            </a: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=  </a:t>
            </a: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공간을 여러 개로 나눠서 보냄</a:t>
            </a:r>
            <a:endParaRPr lang="ko-KR" altLang="en-US" sz="1700" dirty="0">
              <a:solidFill>
                <a:schemeClr val="accent1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프로세스와 프로세스의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프로세스란</a:t>
            </a:r>
            <a:r>
              <a:rPr lang="en-US" altLang="ko-KR" sz="2000" dirty="0" smtClean="0"/>
              <a:t>? 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여러 개의 프로세스가 한번에 돌면 멀티프로세스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간단하게는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실행 중인 프로그램을 뜻한다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실행중인 프로그램에 관련된 메모리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리소스 등을 총칭하는 의미이다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멀티프로세스 운영체제는 둘 이상의 프로세스를 동시에 생성 가능하다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ko-KR" altLang="en-US" sz="2000" dirty="0" smtClean="0"/>
              <a:t>프로세스 </a:t>
            </a:r>
            <a:r>
              <a:rPr lang="en-US" altLang="ko-KR" sz="2000" dirty="0" smtClean="0"/>
              <a:t>ID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운영제제는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생성되는 모든 프로세스에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할당한다</a:t>
            </a:r>
            <a:r>
              <a:rPr lang="en-US" altLang="ko-KR" sz="1600" dirty="0" smtClean="0"/>
              <a:t>. 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4000504"/>
            <a:ext cx="5143536" cy="249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fork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호출을 통한 프로세스의 생성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4" y="1357298"/>
            <a:ext cx="38481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2928934"/>
            <a:ext cx="4500594" cy="26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6883" y="4429132"/>
            <a:ext cx="4545711" cy="81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500562" y="1471581"/>
            <a:ext cx="457203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fork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함수가 호출되면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호출한 프로세스가 복사되어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fork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 호출 이후를 각각의 프로세스가 독립적으로 실행하게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새로운 프로세스 공간 할당해줌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01696" y="3186093"/>
            <a:ext cx="44994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fork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 호출 이후의 반환 값은 다음과 같다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따라서 반환 값의 차를 통해서 부모 프로세스와 자식 프로세스의 프로그램 흐름을 구분하게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3108" y="5715016"/>
            <a:ext cx="535785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fork </a:t>
            </a: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함수를 호출한 프로세스는 </a:t>
            </a:r>
            <a:r>
              <a:rPr lang="ko-KR" altLang="en-US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부모 프로세스</a:t>
            </a:r>
            <a:r>
              <a:rPr lang="en-US" altLang="ko-KR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fork </a:t>
            </a:r>
            <a:r>
              <a:rPr lang="ko-KR" altLang="en-US" sz="1700" dirty="0" smtClean="0">
                <a:solidFill>
                  <a:schemeClr val="accent1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함수의 호출을 통해서 생성된 프로세스는 </a:t>
            </a:r>
            <a:r>
              <a:rPr lang="ko-KR" altLang="en-US" sz="1700" dirty="0" smtClean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rPr>
              <a:t>자식 프로세스</a:t>
            </a:r>
            <a:endParaRPr lang="ko-KR" altLang="en-US" sz="1700" dirty="0">
              <a:solidFill>
                <a:srgbClr val="C0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10-2.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&amp;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좀비 프로세스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좀비 프로세스의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좀비 프로세스란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실행이 완료되었음에도 불구하고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소멸되지 않은 프로세스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500" noProof="0" dirty="0" smtClean="0"/>
              <a:t>프로세스도 </a:t>
            </a:r>
            <a:r>
              <a:rPr lang="en-US" altLang="ko-KR" sz="1500" noProof="0" dirty="0" smtClean="0"/>
              <a:t>main </a:t>
            </a:r>
            <a:r>
              <a:rPr lang="ko-KR" altLang="en-US" sz="1500" noProof="0" dirty="0" smtClean="0"/>
              <a:t>함수가 반환되면 소멸되어야 한다</a:t>
            </a:r>
            <a:r>
              <a:rPr lang="en-US" altLang="ko-KR" sz="1500" noProof="0" dirty="0" smtClean="0"/>
              <a:t>.</a:t>
            </a:r>
            <a:r>
              <a:rPr kumimoji="0" lang="en-US" altLang="ko-KR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500" baseline="0" dirty="0" smtClean="0"/>
              <a:t>소멸되지 않았다는 것은 프로세스가 사용한 리소스가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메모리 공간에 여전히 존재한다는 의미이다</a:t>
            </a:r>
            <a:r>
              <a:rPr lang="en-US" altLang="ko-KR" sz="1500" dirty="0" smtClean="0"/>
              <a:t>.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ko-KR" altLang="en-US" sz="2000" dirty="0" smtClean="0"/>
              <a:t>좀비 프로세스의 생성 원인</a:t>
            </a:r>
            <a:endParaRPr lang="en-US" altLang="ko-KR" sz="2000" dirty="0" smtClean="0"/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500" dirty="0" smtClean="0"/>
              <a:t>자식 프로세스가 종료되면서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반환하는 상태 값이 부모 프로세스에게 전달되지 않으면 해당 프로세스는 소멸되지 않고 좀비가 된다</a:t>
            </a:r>
            <a:r>
              <a:rPr lang="en-US" altLang="ko-KR" sz="1500" dirty="0" smtClean="0"/>
              <a:t>.  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altLang="ko-KR" sz="1600" dirty="0" smtClean="0"/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6420" y="1142985"/>
            <a:ext cx="135873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9" y="4929198"/>
            <a:ext cx="5357850" cy="86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357290" y="4929198"/>
            <a:ext cx="5643602" cy="928694"/>
          </a:xfrm>
          <a:prstGeom prst="roundRect">
            <a:avLst>
              <a:gd name="adj" fmla="val 5492"/>
            </a:avLst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14480" y="5786454"/>
            <a:ext cx="507209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자식 프로세스의 종료 상태 값이 운영체제에 전달되는 경로</a:t>
            </a:r>
            <a:endParaRPr lang="ko-KR" altLang="en-US" sz="1700" dirty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좀비 프로세스의 생성 확인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14422"/>
            <a:ext cx="414340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285860"/>
            <a:ext cx="3871011" cy="118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5259542"/>
            <a:ext cx="6429420" cy="138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3827460" y="6072206"/>
            <a:ext cx="428628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72000" y="3786190"/>
            <a:ext cx="40719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자식 프로세스의 종료 값을 반환 받을 부모 프로세스가 소멸되면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좀비의 상태로 있던 자식 프로세스도 함께 소멸되기 때문에 부모 프로세스가 소멸되기 존에 좀비의 생성을 확인해야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5984" y="1206657"/>
            <a:ext cx="22860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zombie.c</a:t>
            </a: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00958" y="2071678"/>
            <a:ext cx="10001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좀비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프로세스의 소멸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wait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사용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214422"/>
            <a:ext cx="5105415" cy="53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오른쪽 중괄호 12"/>
          <p:cNvSpPr/>
          <p:nvPr/>
        </p:nvSpPr>
        <p:spPr>
          <a:xfrm flipH="1">
            <a:off x="1285852" y="1857364"/>
            <a:ext cx="214314" cy="71438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flipH="1">
            <a:off x="1571604" y="3399972"/>
            <a:ext cx="214314" cy="71438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/>
          <p:cNvSpPr/>
          <p:nvPr/>
        </p:nvSpPr>
        <p:spPr>
          <a:xfrm flipH="1">
            <a:off x="1785918" y="4599904"/>
            <a:ext cx="214314" cy="150019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1857364"/>
            <a:ext cx="164307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자식 프로세스</a:t>
            </a:r>
            <a:endParaRPr lang="en-US" altLang="ko-KR" sz="1700" dirty="0" smtClean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생성 종료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596" y="3384951"/>
            <a:ext cx="164307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자식 프로세스</a:t>
            </a:r>
            <a:endParaRPr lang="en-US" altLang="ko-KR" sz="1700" dirty="0" smtClean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생성 종료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4929198"/>
            <a:ext cx="164307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부모 프로세스</a:t>
            </a:r>
            <a:endParaRPr lang="en-US" altLang="ko-KR" sz="1700" dirty="0" smtClean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실행 영역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5958" y="1966908"/>
            <a:ext cx="3191990" cy="124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7129254" y="2681288"/>
            <a:ext cx="10001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57752" y="3136847"/>
            <a:ext cx="3929090" cy="12208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•  WIFEXITED  </a:t>
            </a:r>
          </a:p>
          <a:p>
            <a:pPr>
              <a:lnSpc>
                <a:spcPts val="2200"/>
              </a:lnSpc>
            </a:pP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자식 프로세스가 정상 종료한 경우 ‘참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)’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을 반환한다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•  WEXITSTATUS </a:t>
            </a:r>
          </a:p>
          <a:p>
            <a:pPr>
              <a:lnSpc>
                <a:spcPts val="2200"/>
              </a:lnSpc>
            </a:pP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자식 프로세스의 전달 값을 반환한다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3128734"/>
            <a:ext cx="695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6572264" y="4786322"/>
            <a:ext cx="2357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wait 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함수의 경우 자식 프로세스가 종료되지 않은 상황에서는 반환하지 않고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블로킹 상태에 놓인다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는 특징이 있다</a:t>
            </a:r>
            <a:r>
              <a:rPr lang="en-US" altLang="ko-KR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4810" y="1214422"/>
            <a:ext cx="22860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zombie.c</a:t>
            </a:r>
            <a:r>
              <a:rPr lang="ko-KR" altLang="en-US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10417</TotalTime>
  <Words>929</Words>
  <Application>Microsoft Office PowerPoint</Application>
  <PresentationFormat>화면 슬라이드 쇼(4:3)</PresentationFormat>
  <Paragraphs>114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원본</vt:lpstr>
      <vt:lpstr>윤성우의 열혈 TCP/IP 소켓 프로그래밍 윤성우 저 열혈강의 TCP/IP 소켓 프로그래밍 개정판 </vt:lpstr>
      <vt:lpstr>Chapter 10-1. 프로세스의 이해와 활용</vt:lpstr>
      <vt:lpstr>다중 접속 서버의 구현 방법들</vt:lpstr>
      <vt:lpstr>프로세스와 프로세스의 ID</vt:lpstr>
      <vt:lpstr>fork 함수의 호출을 통한 프로세스의 생성</vt:lpstr>
      <vt:lpstr>Chapter 10-2. 프로세스 &amp; 좀비 프로세스</vt:lpstr>
      <vt:lpstr>좀비 프로세스의 이해</vt:lpstr>
      <vt:lpstr>좀비 프로세스의 생성 확인</vt:lpstr>
      <vt:lpstr>좀비 프로세스의 소멸: wait 함수의 사용</vt:lpstr>
      <vt:lpstr>좀비 프로세스의 소멸2: waitpid 함수의 사용</vt:lpstr>
      <vt:lpstr>waitpid 함수의 예</vt:lpstr>
      <vt:lpstr>Chapter 10-3. 시그널 핸들링</vt:lpstr>
      <vt:lpstr>시그널과 시그널 등록의 이해</vt:lpstr>
      <vt:lpstr>시그널과 시그널 함수</vt:lpstr>
      <vt:lpstr>시그널 핸들링 예제</vt:lpstr>
      <vt:lpstr>sigaction 함수</vt:lpstr>
      <vt:lpstr>sigaction 함수의 호출 예</vt:lpstr>
      <vt:lpstr>시그널 핸들링을 통한 좀비 프로세스의 소멸</vt:lpstr>
      <vt:lpstr>Chapter 10-4. 멀티태스킹 기반의 다중접속 서버</vt:lpstr>
      <vt:lpstr>프로세스 기반 다중접속 서버 모델</vt:lpstr>
      <vt:lpstr>다중접속 에코 서버의 구현</vt:lpstr>
      <vt:lpstr>fork 함수호출을 통한 디스크립터의 복사</vt:lpstr>
      <vt:lpstr>Chapter 10-5. TCP의 입출력 루틴 분할</vt:lpstr>
      <vt:lpstr>입출력 루틴 분할의 이점과 의미</vt:lpstr>
      <vt:lpstr>에코 클라이언트의 입출력 분할의 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Park</cp:lastModifiedBy>
  <cp:revision>479</cp:revision>
  <dcterms:created xsi:type="dcterms:W3CDTF">2009-11-30T05:34:12Z</dcterms:created>
  <dcterms:modified xsi:type="dcterms:W3CDTF">2016-04-18T13:38:01Z</dcterms:modified>
</cp:coreProperties>
</file>