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5"/>
  </p:notesMasterIdLst>
  <p:sldIdLst>
    <p:sldId id="289" r:id="rId2"/>
    <p:sldId id="419" r:id="rId3"/>
    <p:sldId id="507" r:id="rId4"/>
    <p:sldId id="514" r:id="rId5"/>
    <p:sldId id="513" r:id="rId6"/>
    <p:sldId id="517" r:id="rId7"/>
    <p:sldId id="572" r:id="rId8"/>
    <p:sldId id="518" r:id="rId9"/>
    <p:sldId id="519" r:id="rId10"/>
    <p:sldId id="520" r:id="rId11"/>
    <p:sldId id="521" r:id="rId12"/>
    <p:sldId id="522" r:id="rId13"/>
    <p:sldId id="523" r:id="rId14"/>
    <p:sldId id="524" r:id="rId15"/>
    <p:sldId id="525" r:id="rId16"/>
    <p:sldId id="527" r:id="rId17"/>
    <p:sldId id="526" r:id="rId18"/>
    <p:sldId id="573" r:id="rId19"/>
    <p:sldId id="528" r:id="rId20"/>
    <p:sldId id="529" r:id="rId21"/>
    <p:sldId id="530" r:id="rId22"/>
    <p:sldId id="531" r:id="rId23"/>
    <p:sldId id="555" r:id="rId24"/>
    <p:sldId id="556" r:id="rId25"/>
    <p:sldId id="557" r:id="rId26"/>
    <p:sldId id="558" r:id="rId27"/>
    <p:sldId id="559" r:id="rId28"/>
    <p:sldId id="532" r:id="rId29"/>
    <p:sldId id="535" r:id="rId30"/>
    <p:sldId id="534" r:id="rId31"/>
    <p:sldId id="536" r:id="rId32"/>
    <p:sldId id="537" r:id="rId33"/>
    <p:sldId id="538" r:id="rId34"/>
    <p:sldId id="539" r:id="rId35"/>
    <p:sldId id="544" r:id="rId36"/>
    <p:sldId id="545" r:id="rId37"/>
    <p:sldId id="540" r:id="rId38"/>
    <p:sldId id="541" r:id="rId39"/>
    <p:sldId id="542" r:id="rId40"/>
    <p:sldId id="571" r:id="rId41"/>
    <p:sldId id="543" r:id="rId42"/>
    <p:sldId id="546" r:id="rId43"/>
    <p:sldId id="548" r:id="rId44"/>
    <p:sldId id="574" r:id="rId45"/>
    <p:sldId id="547" r:id="rId46"/>
    <p:sldId id="550" r:id="rId47"/>
    <p:sldId id="515" r:id="rId48"/>
    <p:sldId id="549" r:id="rId49"/>
    <p:sldId id="506" r:id="rId50"/>
    <p:sldId id="553" r:id="rId51"/>
    <p:sldId id="552" r:id="rId52"/>
    <p:sldId id="551" r:id="rId53"/>
    <p:sldId id="554" r:id="rId54"/>
    <p:sldId id="560" r:id="rId55"/>
    <p:sldId id="561" r:id="rId56"/>
    <p:sldId id="562" r:id="rId57"/>
    <p:sldId id="563" r:id="rId58"/>
    <p:sldId id="564" r:id="rId59"/>
    <p:sldId id="565" r:id="rId60"/>
    <p:sldId id="566" r:id="rId61"/>
    <p:sldId id="567" r:id="rId62"/>
    <p:sldId id="568" r:id="rId63"/>
    <p:sldId id="508" r:id="rId64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348" autoAdjust="0"/>
  </p:normalViewPr>
  <p:slideViewPr>
    <p:cSldViewPr>
      <p:cViewPr>
        <p:scale>
          <a:sx n="100" d="100"/>
          <a:sy n="100" d="100"/>
        </p:scale>
        <p:origin x="-516" y="-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508" y="-84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4503D2-4954-4935-BD2D-79A4E260EA8B}" type="datetimeFigureOut">
              <a:rPr lang="ko-KR" altLang="en-US" smtClean="0"/>
              <a:t>2015-10-13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8475FA-0A82-4629-B878-7277F1D27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362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475FA-0A82-4629-B878-7277F1D27223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68162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475FA-0A82-4629-B878-7277F1D27223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68162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475FA-0A82-4629-B878-7277F1D27223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68162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475FA-0A82-4629-B878-7277F1D27223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68162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475FA-0A82-4629-B878-7277F1D27223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68162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475FA-0A82-4629-B878-7277F1D27223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68162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475FA-0A82-4629-B878-7277F1D27223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68162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475FA-0A82-4629-B878-7277F1D27223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68162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475FA-0A82-4629-B878-7277F1D27223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68162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475FA-0A82-4629-B878-7277F1D27223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68162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475FA-0A82-4629-B878-7277F1D27223}" type="slidenum">
              <a:rPr lang="ko-KR" altLang="en-US" smtClean="0"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6816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475FA-0A82-4629-B878-7277F1D27223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68162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475FA-0A82-4629-B878-7277F1D27223}" type="slidenum">
              <a:rPr lang="ko-KR" altLang="en-US" smtClean="0"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68162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475FA-0A82-4629-B878-7277F1D27223}" type="slidenum">
              <a:rPr lang="ko-KR" altLang="en-US" smtClean="0"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68162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475FA-0A82-4629-B878-7277F1D27223}" type="slidenum">
              <a:rPr lang="ko-KR" altLang="en-US" smtClean="0"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68162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475FA-0A82-4629-B878-7277F1D27223}" type="slidenum">
              <a:rPr lang="ko-KR" altLang="en-US" smtClean="0"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68162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475FA-0A82-4629-B878-7277F1D27223}" type="slidenum">
              <a:rPr lang="ko-KR" altLang="en-US" smtClean="0"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68162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475FA-0A82-4629-B878-7277F1D27223}" type="slidenum">
              <a:rPr lang="ko-KR" altLang="en-US" smtClean="0"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68162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475FA-0A82-4629-B878-7277F1D27223}" type="slidenum">
              <a:rPr lang="ko-KR" altLang="en-US" smtClean="0"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68162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475FA-0A82-4629-B878-7277F1D27223}" type="slidenum">
              <a:rPr lang="ko-KR" altLang="en-US" smtClean="0"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68162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475FA-0A82-4629-B878-7277F1D27223}" type="slidenum">
              <a:rPr lang="ko-KR" altLang="en-US" smtClean="0"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68162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475FA-0A82-4629-B878-7277F1D27223}" type="slidenum">
              <a:rPr lang="ko-KR" altLang="en-US" smtClean="0"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6816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475FA-0A82-4629-B878-7277F1D27223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68162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475FA-0A82-4629-B878-7277F1D27223}" type="slidenum">
              <a:rPr lang="ko-KR" altLang="en-US" smtClean="0"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68162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475FA-0A82-4629-B878-7277F1D27223}" type="slidenum">
              <a:rPr lang="ko-KR" altLang="en-US" smtClean="0"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68162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475FA-0A82-4629-B878-7277F1D27223}" type="slidenum">
              <a:rPr lang="ko-KR" altLang="en-US" smtClean="0"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68162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475FA-0A82-4629-B878-7277F1D27223}" type="slidenum">
              <a:rPr lang="ko-KR" altLang="en-US" smtClean="0"/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68162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475FA-0A82-4629-B878-7277F1D27223}" type="slidenum">
              <a:rPr lang="ko-KR" altLang="en-US" smtClean="0"/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68162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475FA-0A82-4629-B878-7277F1D27223}" type="slidenum">
              <a:rPr lang="ko-KR" altLang="en-US" smtClean="0"/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681620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475FA-0A82-4629-B878-7277F1D27223}" type="slidenum">
              <a:rPr lang="ko-KR" altLang="en-US" smtClean="0"/>
              <a:t>37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681620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475FA-0A82-4629-B878-7277F1D27223}" type="slidenum">
              <a:rPr lang="ko-KR" altLang="en-US" smtClean="0"/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681620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475FA-0A82-4629-B878-7277F1D27223}" type="slidenum">
              <a:rPr lang="ko-KR" altLang="en-US" smtClean="0"/>
              <a:t>39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681620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475FA-0A82-4629-B878-7277F1D27223}" type="slidenum">
              <a:rPr lang="ko-KR" altLang="en-US" smtClean="0"/>
              <a:t>40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6816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475FA-0A82-4629-B878-7277F1D27223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681620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475FA-0A82-4629-B878-7277F1D27223}" type="slidenum">
              <a:rPr lang="ko-KR" altLang="en-US" smtClean="0"/>
              <a:t>41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681620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475FA-0A82-4629-B878-7277F1D27223}" type="slidenum">
              <a:rPr lang="ko-KR" altLang="en-US" smtClean="0"/>
              <a:t>42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681620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475FA-0A82-4629-B878-7277F1D27223}" type="slidenum">
              <a:rPr lang="ko-KR" altLang="en-US" smtClean="0"/>
              <a:t>43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681620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475FA-0A82-4629-B878-7277F1D27223}" type="slidenum">
              <a:rPr lang="ko-KR" altLang="en-US" smtClean="0"/>
              <a:t>44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681620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475FA-0A82-4629-B878-7277F1D27223}" type="slidenum">
              <a:rPr lang="ko-KR" altLang="en-US" smtClean="0"/>
              <a:t>45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681620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475FA-0A82-4629-B878-7277F1D27223}" type="slidenum">
              <a:rPr lang="ko-KR" altLang="en-US" smtClean="0"/>
              <a:t>46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681620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475FA-0A82-4629-B878-7277F1D27223}" type="slidenum">
              <a:rPr lang="ko-KR" altLang="en-US" smtClean="0"/>
              <a:t>47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681620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475FA-0A82-4629-B878-7277F1D27223}" type="slidenum">
              <a:rPr lang="ko-KR" altLang="en-US" smtClean="0"/>
              <a:t>48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681620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475FA-0A82-4629-B878-7277F1D27223}" type="slidenum">
              <a:rPr lang="ko-KR" altLang="en-US" smtClean="0"/>
              <a:t>49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681620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475FA-0A82-4629-B878-7277F1D27223}" type="slidenum">
              <a:rPr lang="ko-KR" altLang="en-US" smtClean="0"/>
              <a:t>50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6816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475FA-0A82-4629-B878-7277F1D27223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681620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475FA-0A82-4629-B878-7277F1D27223}" type="slidenum">
              <a:rPr lang="ko-KR" altLang="en-US" smtClean="0"/>
              <a:t>51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681620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475FA-0A82-4629-B878-7277F1D27223}" type="slidenum">
              <a:rPr lang="ko-KR" altLang="en-US" smtClean="0"/>
              <a:t>52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681620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475FA-0A82-4629-B878-7277F1D27223}" type="slidenum">
              <a:rPr lang="ko-KR" altLang="en-US" smtClean="0"/>
              <a:t>53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681620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475FA-0A82-4629-B878-7277F1D27223}" type="slidenum">
              <a:rPr lang="ko-KR" altLang="en-US" smtClean="0"/>
              <a:t>54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681620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475FA-0A82-4629-B878-7277F1D27223}" type="slidenum">
              <a:rPr lang="ko-KR" altLang="en-US" smtClean="0"/>
              <a:t>55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681620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475FA-0A82-4629-B878-7277F1D27223}" type="slidenum">
              <a:rPr lang="ko-KR" altLang="en-US" smtClean="0"/>
              <a:t>56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681620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475FA-0A82-4629-B878-7277F1D27223}" type="slidenum">
              <a:rPr lang="ko-KR" altLang="en-US" smtClean="0"/>
              <a:t>57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681620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475FA-0A82-4629-B878-7277F1D27223}" type="slidenum">
              <a:rPr lang="ko-KR" altLang="en-US" smtClean="0"/>
              <a:t>58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681620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475FA-0A82-4629-B878-7277F1D27223}" type="slidenum">
              <a:rPr lang="ko-KR" altLang="en-US" smtClean="0"/>
              <a:t>59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681620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475FA-0A82-4629-B878-7277F1D27223}" type="slidenum">
              <a:rPr lang="ko-KR" altLang="en-US" smtClean="0"/>
              <a:t>60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6816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475FA-0A82-4629-B878-7277F1D27223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681620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475FA-0A82-4629-B878-7277F1D27223}" type="slidenum">
              <a:rPr lang="ko-KR" altLang="en-US" smtClean="0"/>
              <a:t>61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681620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475FA-0A82-4629-B878-7277F1D27223}" type="slidenum">
              <a:rPr lang="ko-KR" altLang="en-US" smtClean="0"/>
              <a:t>62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681620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475FA-0A82-4629-B878-7277F1D27223}" type="slidenum">
              <a:rPr lang="ko-KR" altLang="en-US" smtClean="0"/>
              <a:t>63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6816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475FA-0A82-4629-B878-7277F1D27223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6816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475FA-0A82-4629-B878-7277F1D27223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68162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475FA-0A82-4629-B878-7277F1D27223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6816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245" cy="6857434"/>
          </a:xfrm>
          <a:prstGeom prst="rect">
            <a:avLst/>
          </a:prstGeom>
        </p:spPr>
      </p:pic>
      <p:pic>
        <p:nvPicPr>
          <p:cNvPr id="11" name="그림 10" descr="8.png"/>
          <p:cNvPicPr>
            <a:picLocks noChangeAspect="1"/>
          </p:cNvPicPr>
          <p:nvPr userDrawn="1"/>
        </p:nvPicPr>
        <p:blipFill>
          <a:blip r:embed="rId3" cstate="print"/>
          <a:srcRect b="51042"/>
          <a:stretch>
            <a:fillRect/>
          </a:stretch>
        </p:blipFill>
        <p:spPr>
          <a:xfrm>
            <a:off x="755" y="0"/>
            <a:ext cx="9143245" cy="264318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0" y="6552614"/>
            <a:ext cx="914400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598242"/>
            <a:ext cx="1008111" cy="259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7343799" y="6594217"/>
            <a:ext cx="1800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i="1" dirty="0" smtClean="0"/>
              <a:t>통계 및 실습 </a:t>
            </a:r>
            <a:r>
              <a:rPr lang="en-US" altLang="ko-KR" sz="1200" i="1" dirty="0" smtClean="0"/>
              <a:t>review #1</a:t>
            </a:r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3419872" y="6581536"/>
            <a:ext cx="2133600" cy="276464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fld id="{2FA16C91-E9B1-4482-87D1-A1EC7B45B1E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6842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A16C91-E9B1-4482-87D1-A1EC7B45B1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768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A16C91-E9B1-4482-87D1-A1EC7B45B1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2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48680"/>
            <a:ext cx="9143245" cy="600393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44624"/>
            <a:ext cx="8964488" cy="432048"/>
          </a:xfrm>
        </p:spPr>
        <p:txBody>
          <a:bodyPr>
            <a:noAutofit/>
          </a:bodyPr>
          <a:lstStyle>
            <a:lvl1pPr algn="l"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0688" y="680595"/>
            <a:ext cx="8945808" cy="5772741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</a:lstStyle>
          <a:p>
            <a:pPr lvl="0"/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0" y="548680"/>
            <a:ext cx="914400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0" y="6552614"/>
            <a:ext cx="914400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598242"/>
            <a:ext cx="1008111" cy="259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3419872" y="6581536"/>
            <a:ext cx="2133600" cy="276464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fld id="{2FA16C91-E9B1-4482-87D1-A1EC7B45B1E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343799" y="6594217"/>
            <a:ext cx="1800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i="1" dirty="0" smtClean="0"/>
              <a:t>통계 및 실습 </a:t>
            </a:r>
            <a:r>
              <a:rPr lang="en-US" altLang="ko-KR" sz="1200" i="1" dirty="0" smtClean="0"/>
              <a:t>review #1</a:t>
            </a:r>
          </a:p>
        </p:txBody>
      </p:sp>
    </p:spTree>
    <p:extLst>
      <p:ext uri="{BB962C8B-B14F-4D97-AF65-F5344CB8AC3E}">
        <p14:creationId xmlns:p14="http://schemas.microsoft.com/office/powerpoint/2010/main" val="284290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A16C91-E9B1-4482-87D1-A1EC7B45B1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3465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A16C91-E9B1-4482-87D1-A1EC7B45B1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972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A16C91-E9B1-4482-87D1-A1EC7B45B1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446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A16C91-E9B1-4482-87D1-A1EC7B45B1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041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A16C91-E9B1-4482-87D1-A1EC7B45B1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832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A16C91-E9B1-4482-87D1-A1EC7B45B1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455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A16C91-E9B1-4482-87D1-A1EC7B45B1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627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4371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0.png"/><Relationship Id="rId4" Type="http://schemas.openxmlformats.org/officeDocument/2006/relationships/image" Target="../media/image50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1988840"/>
            <a:ext cx="8503422" cy="1470025"/>
          </a:xfrm>
        </p:spPr>
        <p:txBody>
          <a:bodyPr>
            <a:normAutofit/>
          </a:bodyPr>
          <a:lstStyle/>
          <a:p>
            <a:r>
              <a:rPr lang="ko-KR" altLang="en-US" sz="5400" spc="-200" dirty="0" smtClean="0"/>
              <a:t>통계 및 실습 </a:t>
            </a:r>
            <a:r>
              <a:rPr lang="en-US" altLang="ko-KR" sz="5400" spc="-200" dirty="0" smtClean="0"/>
              <a:t>review #1</a:t>
            </a:r>
            <a:endParaRPr lang="ko-KR" altLang="en-US" sz="5400" spc="-200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546030" y="3861048"/>
            <a:ext cx="8352928" cy="2304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000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SPSS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16C91-E9B1-4482-87D1-A1EC7B45B1E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0926" y="1090760"/>
            <a:ext cx="89255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(2) Normality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0951" y="620688"/>
            <a:ext cx="40324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2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분</a:t>
            </a:r>
            <a:r>
              <a:rPr lang="ko-KR" altLang="en-US" sz="2000" dirty="0"/>
              <a:t>석</a:t>
            </a:r>
            <a:endParaRPr lang="en-US" altLang="ko-KR" sz="1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2498" y="1484784"/>
            <a:ext cx="89255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③ draw Q-Q plot </a:t>
            </a:r>
            <a:r>
              <a:rPr lang="en-US" altLang="ko-KR" dirty="0"/>
              <a:t>on the sales(Q) variable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6475" y="1916832"/>
            <a:ext cx="89255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Analyze – Descriptive Statistics - Q-Q Plots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4399" y="5589240"/>
            <a:ext cx="892557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Is ‘sales’ a normal? Why?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4080" y="5950700"/>
            <a:ext cx="89255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=&gt; Not Normal because all the data points are not near to the reference line.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76" y="2386016"/>
            <a:ext cx="4299083" cy="3265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386016"/>
            <a:ext cx="3726105" cy="3541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9346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9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SPSS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16C91-E9B1-4482-87D1-A1EC7B45B1E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0926" y="1090760"/>
            <a:ext cx="89255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(2) Normality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0951" y="620688"/>
            <a:ext cx="40324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2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분</a:t>
            </a:r>
            <a:r>
              <a:rPr lang="ko-KR" altLang="en-US" sz="2000" dirty="0"/>
              <a:t>석</a:t>
            </a:r>
            <a:endParaRPr lang="en-US" altLang="ko-KR" sz="1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2498" y="1484784"/>
            <a:ext cx="89255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④</a:t>
            </a:r>
            <a:r>
              <a:rPr lang="en-US" altLang="ko-KR" dirty="0" smtClean="0"/>
              <a:t> Kurtosis/Skewness test </a:t>
            </a:r>
            <a:r>
              <a:rPr lang="en-US" altLang="ko-KR" dirty="0"/>
              <a:t>on the sales(Q) variable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6475" y="1916832"/>
            <a:ext cx="89255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Analyze – Descriptive Statistics – Frequencies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Statistics – Skewness, Kurtosis  </a:t>
            </a:r>
            <a:r>
              <a:rPr lang="ko-KR" altLang="en-US" dirty="0" smtClean="0"/>
              <a:t>체크</a:t>
            </a:r>
            <a:endParaRPr lang="en-US" altLang="ko-KR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114399" y="5733256"/>
            <a:ext cx="892557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Is ‘sales’ a normal? Why?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4080" y="6031582"/>
            <a:ext cx="89255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=&gt; </a:t>
            </a:r>
            <a:r>
              <a:rPr lang="en-US" altLang="ko-KR" spc="-100" dirty="0" smtClean="0"/>
              <a:t>Not Normal because the values for skewness(2.679) and Kurtosis(9.977) are far from 0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75" y="2796505"/>
            <a:ext cx="6636172" cy="3039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617" y="3356992"/>
            <a:ext cx="2142554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1674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9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SPSS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16C91-E9B1-4482-87D1-A1EC7B45B1E2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0926" y="1090760"/>
            <a:ext cx="89255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(2) Normality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0951" y="620688"/>
            <a:ext cx="40324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2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분</a:t>
            </a:r>
            <a:r>
              <a:rPr lang="ko-KR" altLang="en-US" sz="2000" dirty="0"/>
              <a:t>석</a:t>
            </a:r>
            <a:endParaRPr lang="en-US" altLang="ko-KR" sz="1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2498" y="1484784"/>
            <a:ext cx="892557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⑤</a:t>
            </a:r>
            <a:r>
              <a:rPr lang="en-US" altLang="ko-KR" dirty="0" smtClean="0"/>
              <a:t> Kolmogorov-Smirnov &amp; Shapiro-Wilk test </a:t>
            </a:r>
            <a:r>
              <a:rPr lang="en-US" altLang="ko-KR" dirty="0"/>
              <a:t>on the sales(Q) variable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0522" y="2204864"/>
            <a:ext cx="892557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n</a:t>
            </a:r>
            <a:r>
              <a:rPr lang="en-US" altLang="ko-KR" dirty="0" smtClean="0"/>
              <a:t>ull</a:t>
            </a:r>
            <a:r>
              <a:rPr lang="ko-KR" altLang="en-US" dirty="0" smtClean="0"/>
              <a:t> </a:t>
            </a:r>
            <a:r>
              <a:rPr lang="en-US" altLang="ko-KR" dirty="0" smtClean="0"/>
              <a:t>and alternative hypotheses 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0522" y="2688872"/>
            <a:ext cx="89255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/>
              <a:t>H</a:t>
            </a:r>
            <a:r>
              <a:rPr lang="en-US" altLang="ko-KR" baseline="-25000" dirty="0" smtClean="0"/>
              <a:t>0</a:t>
            </a:r>
            <a:r>
              <a:rPr lang="en-US" altLang="ko-KR" dirty="0" smtClean="0"/>
              <a:t>: Normality can be assumed</a:t>
            </a:r>
          </a:p>
          <a:p>
            <a:pPr algn="ctr">
              <a:lnSpc>
                <a:spcPct val="150000"/>
              </a:lnSpc>
            </a:pPr>
            <a:r>
              <a:rPr lang="en-US" altLang="ko-KR" dirty="0" smtClean="0"/>
              <a:t>H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: </a:t>
            </a:r>
            <a:r>
              <a:rPr lang="en-US" altLang="ko-KR" dirty="0"/>
              <a:t>Normality </a:t>
            </a:r>
            <a:r>
              <a:rPr lang="en-US" altLang="ko-KR" dirty="0" smtClean="0"/>
              <a:t>can’t </a:t>
            </a:r>
            <a:r>
              <a:rPr lang="en-US" altLang="ko-KR" dirty="0"/>
              <a:t>be assumed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3593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SPSS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16C91-E9B1-4482-87D1-A1EC7B45B1E2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0926" y="1090760"/>
            <a:ext cx="89255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(2) Normality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0951" y="620688"/>
            <a:ext cx="40324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2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분</a:t>
            </a:r>
            <a:r>
              <a:rPr lang="ko-KR" altLang="en-US" sz="2000" dirty="0"/>
              <a:t>석</a:t>
            </a:r>
            <a:endParaRPr lang="en-US" altLang="ko-KR" sz="1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2498" y="1484784"/>
            <a:ext cx="892557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⑤</a:t>
            </a:r>
            <a:r>
              <a:rPr lang="en-US" altLang="ko-KR" dirty="0" smtClean="0"/>
              <a:t> Kolmogorov-Smirnov &amp; Shapiro-Wilk test </a:t>
            </a:r>
            <a:r>
              <a:rPr lang="en-US" altLang="ko-KR" dirty="0"/>
              <a:t>on the sales(Q) variable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0951" y="1930672"/>
            <a:ext cx="89255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Analyze – Descriptive Statistics – Explore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Plots – Normality plots with tests </a:t>
            </a:r>
            <a:r>
              <a:rPr lang="ko-KR" altLang="en-US" dirty="0" smtClean="0"/>
              <a:t>체크</a:t>
            </a:r>
            <a:endParaRPr lang="en-US" altLang="ko-KR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39" y="2829966"/>
            <a:ext cx="7866793" cy="363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450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SPSS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16C91-E9B1-4482-87D1-A1EC7B45B1E2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0926" y="1090760"/>
            <a:ext cx="89255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(2) Normality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0951" y="620688"/>
            <a:ext cx="40324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2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분</a:t>
            </a:r>
            <a:r>
              <a:rPr lang="ko-KR" altLang="en-US" sz="2000" dirty="0"/>
              <a:t>석</a:t>
            </a:r>
            <a:endParaRPr lang="en-US" altLang="ko-KR" sz="1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2498" y="1484784"/>
            <a:ext cx="892557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⑤</a:t>
            </a:r>
            <a:r>
              <a:rPr lang="en-US" altLang="ko-KR" dirty="0" smtClean="0"/>
              <a:t> Kolmogorov-Smirnov &amp; Shapiro-Wilk test </a:t>
            </a:r>
            <a:r>
              <a:rPr lang="en-US" altLang="ko-KR" dirty="0"/>
              <a:t>on the sales(Q) variable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0951" y="3223947"/>
            <a:ext cx="306034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Is this normal distribution?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0926" y="3573016"/>
            <a:ext cx="8925570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Shapiro-Wilk test is more powerful than K-S test.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So, We </a:t>
            </a:r>
            <a:r>
              <a:rPr lang="en-US" altLang="ko-KR" dirty="0"/>
              <a:t>should use Shapiro-Wilk </a:t>
            </a:r>
            <a:r>
              <a:rPr lang="en-US" altLang="ko-KR" dirty="0" smtClean="0"/>
              <a:t>test result to interpret this data.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71291" y="3220985"/>
            <a:ext cx="194421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No!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0925" y="4365104"/>
            <a:ext cx="892557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    K-S test              Shapiro test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 &lt; 0.5                    &lt; 0.5              We should use K-S test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&gt; </a:t>
            </a:r>
            <a:r>
              <a:rPr lang="en-US" altLang="ko-KR" dirty="0"/>
              <a:t>0.5                    </a:t>
            </a:r>
            <a:r>
              <a:rPr lang="en-US" altLang="ko-KR" dirty="0" smtClean="0"/>
              <a:t>&gt; 0.5              We </a:t>
            </a:r>
            <a:r>
              <a:rPr lang="en-US" altLang="ko-KR" dirty="0"/>
              <a:t>should use K-S test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&lt; </a:t>
            </a:r>
            <a:r>
              <a:rPr lang="en-US" altLang="ko-KR" dirty="0"/>
              <a:t>0.5                    </a:t>
            </a:r>
            <a:r>
              <a:rPr lang="en-US" altLang="ko-KR" dirty="0" smtClean="0"/>
              <a:t>&gt; 0.5              We </a:t>
            </a:r>
            <a:r>
              <a:rPr lang="en-US" altLang="ko-KR" dirty="0"/>
              <a:t>should use </a:t>
            </a:r>
            <a:r>
              <a:rPr lang="en-US" altLang="ko-KR" dirty="0" smtClean="0"/>
              <a:t>Shapiro </a:t>
            </a:r>
            <a:r>
              <a:rPr lang="en-US" altLang="ko-KR" dirty="0"/>
              <a:t>test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&gt; </a:t>
            </a:r>
            <a:r>
              <a:rPr lang="en-US" altLang="ko-KR" dirty="0"/>
              <a:t>0.5                    &lt; </a:t>
            </a:r>
            <a:r>
              <a:rPr lang="en-US" altLang="ko-KR" dirty="0" smtClean="0"/>
              <a:t>0.5              We </a:t>
            </a:r>
            <a:r>
              <a:rPr lang="en-US" altLang="ko-KR" dirty="0"/>
              <a:t>should use Shapiro</a:t>
            </a:r>
            <a:r>
              <a:rPr lang="en-US" altLang="ko-KR" dirty="0" smtClean="0"/>
              <a:t> </a:t>
            </a:r>
            <a:r>
              <a:rPr lang="en-US" altLang="ko-KR" dirty="0"/>
              <a:t>test</a:t>
            </a:r>
            <a:endParaRPr lang="en-US" altLang="ko-KR" dirty="0" smtClean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176" y="1905245"/>
            <a:ext cx="5667069" cy="1361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2392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0" grpId="0"/>
      <p:bldP spid="11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SPSS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16C91-E9B1-4482-87D1-A1EC7B45B1E2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0926" y="1090760"/>
            <a:ext cx="89255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(2) Normality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0951" y="620688"/>
            <a:ext cx="40324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2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분</a:t>
            </a:r>
            <a:r>
              <a:rPr lang="ko-KR" altLang="en-US" sz="2000" dirty="0"/>
              <a:t>석</a:t>
            </a:r>
            <a:endParaRPr lang="en-US" altLang="ko-KR" sz="1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2498" y="1484784"/>
            <a:ext cx="892557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⑤</a:t>
            </a:r>
            <a:r>
              <a:rPr lang="en-US" altLang="ko-KR" dirty="0" smtClean="0"/>
              <a:t> Kolmogorov-Smirnov &amp; Shapiro-Wilk test </a:t>
            </a:r>
            <a:r>
              <a:rPr lang="en-US" altLang="ko-KR" dirty="0"/>
              <a:t>on the sales(Q) variable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4764" y="4123461"/>
            <a:ext cx="306034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Interpret 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0951" y="4472821"/>
            <a:ext cx="892557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Shapiro test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D(24) = 0.751, sig = 0.000(&lt;0.05)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This test is significant.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Reject </a:t>
            </a:r>
            <a:r>
              <a:rPr lang="en-US" altLang="ko-KR" dirty="0"/>
              <a:t>H</a:t>
            </a:r>
            <a:r>
              <a:rPr lang="en-US" altLang="ko-KR" baseline="-25000" dirty="0"/>
              <a:t>0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Conclusion : Sales is not a normal distribution.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0522" y="3180209"/>
            <a:ext cx="892557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n</a:t>
            </a:r>
            <a:r>
              <a:rPr lang="en-US" altLang="ko-KR" dirty="0" smtClean="0"/>
              <a:t>ull</a:t>
            </a:r>
            <a:r>
              <a:rPr lang="ko-KR" altLang="en-US" dirty="0" smtClean="0"/>
              <a:t> </a:t>
            </a:r>
            <a:r>
              <a:rPr lang="en-US" altLang="ko-KR" dirty="0" smtClean="0"/>
              <a:t>and alternative hypotheses 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0522" y="3480817"/>
            <a:ext cx="89255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/>
              <a:t>H</a:t>
            </a:r>
            <a:r>
              <a:rPr lang="en-US" altLang="ko-KR" baseline="-25000" dirty="0" smtClean="0"/>
              <a:t>0</a:t>
            </a:r>
            <a:r>
              <a:rPr lang="en-US" altLang="ko-KR" dirty="0" smtClean="0"/>
              <a:t>: Normality can be assumed</a:t>
            </a:r>
          </a:p>
          <a:p>
            <a:pPr algn="ctr">
              <a:lnSpc>
                <a:spcPct val="150000"/>
              </a:lnSpc>
            </a:pPr>
            <a:r>
              <a:rPr lang="en-US" altLang="ko-KR" dirty="0" smtClean="0"/>
              <a:t>H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: </a:t>
            </a:r>
            <a:r>
              <a:rPr lang="en-US" altLang="ko-KR" dirty="0"/>
              <a:t>Normality </a:t>
            </a:r>
            <a:r>
              <a:rPr lang="en-US" altLang="ko-KR" dirty="0" smtClean="0"/>
              <a:t>can’t </a:t>
            </a:r>
            <a:r>
              <a:rPr lang="en-US" altLang="ko-KR" dirty="0"/>
              <a:t>be assumed</a:t>
            </a:r>
            <a:endParaRPr lang="en-US" altLang="ko-KR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5697564" y="5013176"/>
            <a:ext cx="3250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각 </a:t>
            </a:r>
            <a:r>
              <a:rPr lang="en-US" altLang="ko-KR" dirty="0" smtClean="0"/>
              <a:t>Test</a:t>
            </a:r>
            <a:r>
              <a:rPr lang="ko-KR" altLang="en-US" dirty="0" smtClean="0"/>
              <a:t>마다 쓰는 기호 다르니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이점 주의할 것</a:t>
            </a:r>
            <a:r>
              <a:rPr lang="en-US" altLang="ko-KR" dirty="0" smtClean="0"/>
              <a:t>!</a:t>
            </a: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176" y="1905245"/>
            <a:ext cx="5667069" cy="1361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258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SPSS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16C91-E9B1-4482-87D1-A1EC7B45B1E2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0926" y="1090760"/>
            <a:ext cx="89255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(2) Normality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0951" y="620688"/>
            <a:ext cx="40324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2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분</a:t>
            </a:r>
            <a:r>
              <a:rPr lang="ko-KR" altLang="en-US" sz="2000" dirty="0"/>
              <a:t>석</a:t>
            </a:r>
            <a:endParaRPr lang="en-US" altLang="ko-KR" sz="1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2498" y="1484784"/>
            <a:ext cx="892557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⑤</a:t>
            </a:r>
            <a:r>
              <a:rPr lang="en-US" altLang="ko-KR" dirty="0" smtClean="0"/>
              <a:t> Kolmogorov-Smirnov &amp; Shapiro-Wilk test </a:t>
            </a:r>
            <a:r>
              <a:rPr lang="en-US" altLang="ko-KR" dirty="0"/>
              <a:t>on the sales(Q) variable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0926" y="2204864"/>
            <a:ext cx="89255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One of the data in sales variable is incorrect.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Identify and modify the incorrect value.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0926" y="3501008"/>
            <a:ext cx="89255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pc="-50" dirty="0" smtClean="0"/>
              <a:t>어떤 데이터가 </a:t>
            </a:r>
            <a:r>
              <a:rPr lang="en-US" altLang="ko-KR" spc="-50" dirty="0" smtClean="0"/>
              <a:t>incorrected data(outlier)</a:t>
            </a:r>
            <a:r>
              <a:rPr lang="ko-KR" altLang="en-US" spc="-50" dirty="0" smtClean="0"/>
              <a:t>인지 분석</a:t>
            </a:r>
            <a:r>
              <a:rPr lang="en-US" altLang="ko-KR" spc="-50" dirty="0" smtClean="0"/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9512" y="4149080"/>
            <a:ext cx="532859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=&gt; Boxplot </a:t>
            </a:r>
            <a:r>
              <a:rPr lang="ko-KR" altLang="en-US" dirty="0" smtClean="0"/>
              <a:t>이용</a:t>
            </a:r>
            <a:r>
              <a:rPr lang="en-US" altLang="ko-KR" dirty="0"/>
              <a:t>(outlier </a:t>
            </a:r>
            <a:r>
              <a:rPr lang="ko-KR" altLang="en-US" dirty="0"/>
              <a:t>데이터 번호 확인 가능함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47004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289" y="2845413"/>
            <a:ext cx="4232175" cy="3366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34" y="2780928"/>
            <a:ext cx="4136033" cy="331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SPSS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16C91-E9B1-4482-87D1-A1EC7B45B1E2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0926" y="1090760"/>
            <a:ext cx="89255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(2) Normality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0951" y="620688"/>
            <a:ext cx="40324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2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분</a:t>
            </a:r>
            <a:r>
              <a:rPr lang="ko-KR" altLang="en-US" sz="2000" dirty="0"/>
              <a:t>석</a:t>
            </a:r>
            <a:endParaRPr lang="en-US" altLang="ko-KR" sz="1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2498" y="1484784"/>
            <a:ext cx="892557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⑤</a:t>
            </a:r>
            <a:r>
              <a:rPr lang="en-US" altLang="ko-KR" dirty="0" smtClean="0"/>
              <a:t> Kolmogorov-Smirnov &amp; Shapiro-Wilk test </a:t>
            </a:r>
            <a:r>
              <a:rPr lang="en-US" altLang="ko-KR" dirty="0"/>
              <a:t>on the sales(Q) variable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0873" y="1953855"/>
            <a:ext cx="89255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Graphs </a:t>
            </a:r>
            <a:r>
              <a:rPr lang="en-US" altLang="ko-KR" dirty="0"/>
              <a:t>- Chart Builder -</a:t>
            </a:r>
            <a:r>
              <a:rPr lang="en-US" altLang="ko-KR" dirty="0" smtClean="0"/>
              <a:t> Boxplot</a:t>
            </a:r>
            <a:endParaRPr lang="en-US" altLang="ko-KR" dirty="0"/>
          </a:p>
        </p:txBody>
      </p:sp>
      <p:sp>
        <p:nvSpPr>
          <p:cNvPr id="15" name="TextBox 14"/>
          <p:cNvSpPr txBox="1"/>
          <p:nvPr/>
        </p:nvSpPr>
        <p:spPr>
          <a:xfrm>
            <a:off x="70036" y="2353259"/>
            <a:ext cx="89255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                     Boxplot                                </a:t>
            </a:r>
            <a:r>
              <a:rPr lang="en-US" altLang="ko-KR" dirty="0" err="1" smtClean="0"/>
              <a:t>Boxplot</a:t>
            </a:r>
            <a:r>
              <a:rPr lang="en-US" altLang="ko-KR" dirty="0" smtClean="0"/>
              <a:t> (based on the Gender)                        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0708" y="6042684"/>
            <a:ext cx="892557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* : outlier</a:t>
            </a:r>
            <a:r>
              <a:rPr lang="ko-KR" altLang="en-US" dirty="0" smtClean="0"/>
              <a:t>일 확률이 </a:t>
            </a:r>
            <a:r>
              <a:rPr lang="en-US" altLang="ko-KR" dirty="0" smtClean="0"/>
              <a:t>90% </a:t>
            </a:r>
            <a:r>
              <a:rPr lang="ko-KR" altLang="en-US" dirty="0" smtClean="0"/>
              <a:t>이상이다</a:t>
            </a:r>
            <a:r>
              <a:rPr lang="en-US" altLang="ko-KR" dirty="0" smtClean="0"/>
              <a:t>. / o : outlier</a:t>
            </a:r>
            <a:r>
              <a:rPr lang="ko-KR" altLang="en-US" dirty="0" smtClean="0"/>
              <a:t>인지 확신할 수 없다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3" name="타원 2"/>
          <p:cNvSpPr/>
          <p:nvPr/>
        </p:nvSpPr>
        <p:spPr>
          <a:xfrm>
            <a:off x="7478713" y="3134494"/>
            <a:ext cx="504056" cy="504056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2068513" y="2991619"/>
            <a:ext cx="504056" cy="504056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65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3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SPSS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16C91-E9B1-4482-87D1-A1EC7B45B1E2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0926" y="1090760"/>
            <a:ext cx="89255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(2) Normality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0951" y="620688"/>
            <a:ext cx="40324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2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분</a:t>
            </a:r>
            <a:r>
              <a:rPr lang="ko-KR" altLang="en-US" sz="2000" dirty="0"/>
              <a:t>석</a:t>
            </a:r>
            <a:endParaRPr lang="en-US" altLang="ko-KR" sz="1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2498" y="1484784"/>
            <a:ext cx="892557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⑤</a:t>
            </a:r>
            <a:r>
              <a:rPr lang="en-US" altLang="ko-KR" dirty="0" smtClean="0"/>
              <a:t> Kolmogorov-Smirnov &amp; Shapiro-Wilk test </a:t>
            </a:r>
            <a:r>
              <a:rPr lang="en-US" altLang="ko-KR" dirty="0"/>
              <a:t>on the sales(Q) variable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877" y="2060848"/>
            <a:ext cx="892557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24</a:t>
            </a:r>
            <a:r>
              <a:rPr lang="ko-KR" altLang="en-US" dirty="0" smtClean="0"/>
              <a:t>번 데이터 </a:t>
            </a:r>
            <a:r>
              <a:rPr lang="en-US" altLang="ko-KR" dirty="0" smtClean="0"/>
              <a:t>53000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5300</a:t>
            </a:r>
            <a:r>
              <a:rPr lang="ko-KR" altLang="en-US" dirty="0" smtClean="0"/>
              <a:t>으로 변경</a:t>
            </a:r>
            <a:r>
              <a:rPr lang="en-US" altLang="ko-KR" dirty="0" smtClean="0"/>
              <a:t>! </a:t>
            </a:r>
          </a:p>
        </p:txBody>
      </p:sp>
    </p:spTree>
    <p:extLst>
      <p:ext uri="{BB962C8B-B14F-4D97-AF65-F5344CB8AC3E}">
        <p14:creationId xmlns:p14="http://schemas.microsoft.com/office/powerpoint/2010/main" val="1734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SPSS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16C91-E9B1-4482-87D1-A1EC7B45B1E2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0926" y="1090760"/>
            <a:ext cx="89255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(2) Normality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0951" y="620688"/>
            <a:ext cx="40324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2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분</a:t>
            </a:r>
            <a:r>
              <a:rPr lang="ko-KR" altLang="en-US" sz="2000" dirty="0"/>
              <a:t>석</a:t>
            </a:r>
            <a:endParaRPr lang="en-US" altLang="ko-KR" sz="1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2498" y="1484784"/>
            <a:ext cx="892557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⑤</a:t>
            </a:r>
            <a:r>
              <a:rPr lang="en-US" altLang="ko-KR" dirty="0" smtClean="0"/>
              <a:t> Kolmogorov-Smirnov &amp; Shapiro-Wilk test </a:t>
            </a:r>
            <a:r>
              <a:rPr lang="en-US" altLang="ko-KR" dirty="0"/>
              <a:t>on the sales(Q) variable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2949" y="1957382"/>
            <a:ext cx="89255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         Simple Histogram                     Stacked Histogram (based on the Gender)                        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39343" y="3135110"/>
            <a:ext cx="100811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 smtClean="0"/>
              <a:t>변경전</a:t>
            </a:r>
            <a:endParaRPr lang="en-US" altLang="ko-KR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3639343" y="4895732"/>
            <a:ext cx="100811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 smtClean="0"/>
              <a:t>변경후</a:t>
            </a:r>
            <a:endParaRPr lang="en-US" altLang="ko-KR" dirty="0" smtClean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680" y="4365104"/>
            <a:ext cx="2093143" cy="1793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517" y="4268457"/>
            <a:ext cx="2086815" cy="1783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565" y="2465213"/>
            <a:ext cx="2110258" cy="179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517" y="2434657"/>
            <a:ext cx="2086816" cy="1752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12861" y="6051935"/>
            <a:ext cx="49086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=&gt; Approximately Normal</a:t>
            </a:r>
          </a:p>
        </p:txBody>
      </p:sp>
    </p:spTree>
    <p:extLst>
      <p:ext uri="{BB962C8B-B14F-4D97-AF65-F5344CB8AC3E}">
        <p14:creationId xmlns:p14="http://schemas.microsoft.com/office/powerpoint/2010/main" val="1674449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Excel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16C91-E9B1-4482-87D1-A1EC7B45B1E2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26421" y="1844824"/>
            <a:ext cx="4032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+RAND()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+RANDBETWEEN(bottom, top)</a:t>
            </a:r>
            <a:endParaRPr lang="en-US" altLang="ko-KR" sz="9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724147"/>
            <a:ext cx="3960440" cy="2548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3295" y="3563706"/>
            <a:ext cx="2520280" cy="294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Max :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Min :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Average :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Standard Deviation :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Variance :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Median :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Range :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3417" y="3550220"/>
            <a:ext cx="244827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+MAX(A1:J10)</a:t>
            </a:r>
            <a:endParaRPr lang="en-US" altLang="ko-KR" sz="9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823417" y="3996091"/>
            <a:ext cx="244827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+MIN(A1:J10)</a:t>
            </a:r>
            <a:endParaRPr lang="en-US" altLang="ko-KR" sz="9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278818" y="4401358"/>
            <a:ext cx="244827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+AVERAGE(A1:J10)</a:t>
            </a:r>
            <a:endParaRPr lang="en-US" altLang="ko-KR" sz="9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410655" y="4820261"/>
            <a:ext cx="244827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+STDEV(A1:J10)</a:t>
            </a:r>
            <a:endParaRPr lang="en-US" altLang="ko-KR" sz="9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333611" y="5217197"/>
            <a:ext cx="244827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+VAR(A1:J10)</a:t>
            </a:r>
            <a:endParaRPr lang="en-US" altLang="ko-KR" sz="9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1253119" y="5655055"/>
            <a:ext cx="244827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+MEDIAN(A1:J10)</a:t>
            </a:r>
            <a:endParaRPr lang="en-US" altLang="ko-KR" sz="9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1135757" y="6043331"/>
            <a:ext cx="3347864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+MAX(A1:J10)-MIN(A1:J10)</a:t>
            </a:r>
            <a:endParaRPr lang="en-US" altLang="ko-KR" sz="9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4283968" y="796279"/>
            <a:ext cx="4680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- </a:t>
            </a:r>
            <a:r>
              <a:rPr lang="en-US" altLang="ko-KR" dirty="0"/>
              <a:t>What</a:t>
            </a:r>
            <a:r>
              <a:rPr lang="ko-KR" altLang="en-US" dirty="0"/>
              <a:t> </a:t>
            </a:r>
            <a:r>
              <a:rPr lang="en-US" altLang="ko-KR" dirty="0"/>
              <a:t>is the command used to get the </a:t>
            </a:r>
            <a:r>
              <a:rPr lang="en-US" altLang="ko-KR" dirty="0" smtClean="0"/>
              <a:t>random data? </a:t>
            </a:r>
            <a:endParaRPr lang="en-US" altLang="ko-KR" dirty="0"/>
          </a:p>
        </p:txBody>
      </p:sp>
      <p:sp>
        <p:nvSpPr>
          <p:cNvPr id="19" name="TextBox 18"/>
          <p:cNvSpPr txBox="1"/>
          <p:nvPr/>
        </p:nvSpPr>
        <p:spPr>
          <a:xfrm>
            <a:off x="243508" y="3188593"/>
            <a:ext cx="885698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- What </a:t>
            </a:r>
            <a:r>
              <a:rPr lang="en-US" altLang="ko-KR" dirty="0"/>
              <a:t>is the </a:t>
            </a:r>
            <a:r>
              <a:rPr lang="en-US" altLang="ko-KR" u="sng" dirty="0"/>
              <a:t>values</a:t>
            </a:r>
            <a:r>
              <a:rPr lang="en-US" altLang="ko-KR" dirty="0"/>
              <a:t> and </a:t>
            </a:r>
            <a:r>
              <a:rPr lang="en-US" altLang="ko-KR" u="sng" dirty="0"/>
              <a:t>command</a:t>
            </a:r>
            <a:r>
              <a:rPr lang="en-US" altLang="ko-KR" dirty="0"/>
              <a:t> used to get values for </a:t>
            </a:r>
            <a:r>
              <a:rPr lang="en-US" altLang="ko-KR" dirty="0" smtClean="0"/>
              <a:t>the this </a:t>
            </a:r>
            <a:r>
              <a:rPr lang="en-US" altLang="ko-KR" dirty="0"/>
              <a:t>data</a:t>
            </a:r>
            <a:r>
              <a:rPr lang="en-US" altLang="ko-KR" dirty="0" smtClean="0"/>
              <a:t>?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84675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8" grpId="0"/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SPSS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16C91-E9B1-4482-87D1-A1EC7B45B1E2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0926" y="1090760"/>
            <a:ext cx="89255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(2) Normality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0951" y="620688"/>
            <a:ext cx="40324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2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분</a:t>
            </a:r>
            <a:r>
              <a:rPr lang="ko-KR" altLang="en-US" sz="2000" dirty="0"/>
              <a:t>석</a:t>
            </a:r>
            <a:endParaRPr lang="en-US" altLang="ko-KR" sz="1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2498" y="1484784"/>
            <a:ext cx="892557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⑤</a:t>
            </a:r>
            <a:r>
              <a:rPr lang="en-US" altLang="ko-KR" dirty="0" smtClean="0"/>
              <a:t> Kolmogorov-Smirnov &amp; Shapiro-Wilk test </a:t>
            </a:r>
            <a:r>
              <a:rPr lang="en-US" altLang="ko-KR" dirty="0"/>
              <a:t>on the sales(Q) variable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8014" y="1763192"/>
            <a:ext cx="89255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            P-P </a:t>
            </a:r>
            <a:r>
              <a:rPr lang="en-US" altLang="ko-KR" dirty="0"/>
              <a:t>plot           </a:t>
            </a:r>
            <a:r>
              <a:rPr lang="en-US" altLang="ko-KR" dirty="0" smtClean="0"/>
              <a:t>                                  Q-Q </a:t>
            </a:r>
            <a:r>
              <a:rPr lang="en-US" altLang="ko-KR" dirty="0"/>
              <a:t>plot                        </a:t>
            </a:r>
            <a:endParaRPr lang="en-US" altLang="ko-KR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3779912" y="3052924"/>
            <a:ext cx="100811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 smtClean="0"/>
              <a:t>변경</a:t>
            </a:r>
            <a:r>
              <a:rPr lang="ko-KR" altLang="en-US" dirty="0" err="1"/>
              <a:t>전</a:t>
            </a:r>
            <a:endParaRPr lang="en-US" altLang="ko-KR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3800673" y="5048591"/>
            <a:ext cx="100811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 smtClean="0"/>
              <a:t>변경후</a:t>
            </a:r>
            <a:endParaRPr lang="en-US" altLang="ko-KR" dirty="0" smtClean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789" y="4149080"/>
            <a:ext cx="1936404" cy="1969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557" y="4098233"/>
            <a:ext cx="2022227" cy="1948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724" y="2135761"/>
            <a:ext cx="1964468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558" y="2157862"/>
            <a:ext cx="2022226" cy="1922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0" y="6057299"/>
            <a:ext cx="9144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=&gt; Approximately Normal because all the data points are near to the reference line</a:t>
            </a:r>
          </a:p>
        </p:txBody>
      </p:sp>
    </p:spTree>
    <p:extLst>
      <p:ext uri="{BB962C8B-B14F-4D97-AF65-F5344CB8AC3E}">
        <p14:creationId xmlns:p14="http://schemas.microsoft.com/office/powerpoint/2010/main" val="870958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SPSS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16C91-E9B1-4482-87D1-A1EC7B45B1E2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0926" y="1090760"/>
            <a:ext cx="89255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(2) Normality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0951" y="620688"/>
            <a:ext cx="40324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2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분</a:t>
            </a:r>
            <a:r>
              <a:rPr lang="ko-KR" altLang="en-US" sz="2000" dirty="0"/>
              <a:t>석</a:t>
            </a:r>
            <a:endParaRPr lang="en-US" altLang="ko-KR" sz="1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2498" y="1484784"/>
            <a:ext cx="892557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⑤</a:t>
            </a:r>
            <a:r>
              <a:rPr lang="en-US" altLang="ko-KR" dirty="0" smtClean="0"/>
              <a:t> Kolmogorov-Smirnov &amp; Shapiro-Wilk test </a:t>
            </a:r>
            <a:r>
              <a:rPr lang="en-US" altLang="ko-KR" dirty="0"/>
              <a:t>on the sales(Q) variable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450" y="1844824"/>
            <a:ext cx="888404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/>
              <a:t>Kurtosis/Skewness </a:t>
            </a:r>
            <a:r>
              <a:rPr lang="en-US" altLang="ko-KR" dirty="0"/>
              <a:t>test</a:t>
            </a:r>
            <a:endParaRPr lang="en-US" altLang="ko-KR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131688" y="2178035"/>
            <a:ext cx="89255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              </a:t>
            </a:r>
            <a:r>
              <a:rPr lang="ko-KR" altLang="en-US" dirty="0" err="1" smtClean="0"/>
              <a:t>변경전</a:t>
            </a:r>
            <a:r>
              <a:rPr lang="en-US" altLang="ko-KR" dirty="0" smtClean="0"/>
              <a:t>                                              </a:t>
            </a:r>
            <a:r>
              <a:rPr lang="ko-KR" altLang="en-US" dirty="0" err="1" smtClean="0"/>
              <a:t>변경후</a:t>
            </a:r>
            <a:r>
              <a:rPr lang="en-US" altLang="ko-KR" dirty="0" smtClean="0"/>
              <a:t>                        </a:t>
            </a:r>
          </a:p>
        </p:txBody>
      </p:sp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710249"/>
            <a:ext cx="3456384" cy="2787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369" y="2710249"/>
            <a:ext cx="3532353" cy="2858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-12154" y="5568991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=&gt; Approximately Normal because the values for skewness(0.139) and kurtosis(-0.799) are near to 0</a:t>
            </a:r>
          </a:p>
        </p:txBody>
      </p:sp>
    </p:spTree>
    <p:extLst>
      <p:ext uri="{BB962C8B-B14F-4D97-AF65-F5344CB8AC3E}">
        <p14:creationId xmlns:p14="http://schemas.microsoft.com/office/powerpoint/2010/main" val="4165683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SPSS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16C91-E9B1-4482-87D1-A1EC7B45B1E2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0926" y="1090760"/>
            <a:ext cx="89255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(2) Normality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0951" y="620688"/>
            <a:ext cx="40324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2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분</a:t>
            </a:r>
            <a:r>
              <a:rPr lang="ko-KR" altLang="en-US" sz="2000" dirty="0"/>
              <a:t>석</a:t>
            </a:r>
            <a:endParaRPr lang="en-US" altLang="ko-KR" sz="1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2498" y="1484784"/>
            <a:ext cx="892557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⑤</a:t>
            </a:r>
            <a:r>
              <a:rPr lang="en-US" altLang="ko-KR" dirty="0" smtClean="0"/>
              <a:t> Kolmogorov-Smirnov &amp; Shapiro-Wilk test </a:t>
            </a:r>
            <a:r>
              <a:rPr lang="en-US" altLang="ko-KR" dirty="0"/>
              <a:t>on the sales(Q) variable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2450" y="1711930"/>
            <a:ext cx="89255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              </a:t>
            </a:r>
            <a:r>
              <a:rPr lang="ko-KR" altLang="en-US" dirty="0" err="1" smtClean="0"/>
              <a:t>변경전</a:t>
            </a:r>
            <a:r>
              <a:rPr lang="en-US" altLang="ko-KR" dirty="0" smtClean="0"/>
              <a:t>                                                 </a:t>
            </a:r>
            <a:r>
              <a:rPr lang="ko-KR" altLang="en-US" dirty="0" err="1" smtClean="0"/>
              <a:t>변경후</a:t>
            </a:r>
            <a:r>
              <a:rPr lang="en-US" altLang="ko-KR" dirty="0" smtClean="0"/>
              <a:t>                       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2794" y="4044598"/>
            <a:ext cx="306034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Interpret 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06082" y="4044598"/>
            <a:ext cx="306034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Interpret 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472" y="4436114"/>
            <a:ext cx="404145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Shapiro test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D(24) = 0.751, sig = 0.000(&lt;0.05)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This test is significant.  Reject </a:t>
            </a:r>
            <a:r>
              <a:rPr lang="en-US" altLang="ko-KR" dirty="0"/>
              <a:t>H</a:t>
            </a:r>
            <a:r>
              <a:rPr lang="en-US" altLang="ko-KR" baseline="-25000" dirty="0"/>
              <a:t>0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Conclusion : Sales is not a normal distribution.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2498" y="3028258"/>
            <a:ext cx="892557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n</a:t>
            </a:r>
            <a:r>
              <a:rPr lang="en-US" altLang="ko-KR" dirty="0" smtClean="0"/>
              <a:t>ull</a:t>
            </a:r>
            <a:r>
              <a:rPr lang="ko-KR" altLang="en-US" dirty="0" smtClean="0"/>
              <a:t> </a:t>
            </a:r>
            <a:r>
              <a:rPr lang="en-US" altLang="ko-KR" dirty="0" smtClean="0"/>
              <a:t>and alternative hypotheses :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36711" y="3354329"/>
            <a:ext cx="89255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/>
              <a:t>H</a:t>
            </a:r>
            <a:r>
              <a:rPr lang="en-US" altLang="ko-KR" baseline="-25000" dirty="0" smtClean="0"/>
              <a:t>0</a:t>
            </a:r>
            <a:r>
              <a:rPr lang="en-US" altLang="ko-KR" dirty="0" smtClean="0"/>
              <a:t>: Normality can be assumed</a:t>
            </a:r>
          </a:p>
          <a:p>
            <a:pPr algn="ctr">
              <a:lnSpc>
                <a:spcPct val="150000"/>
              </a:lnSpc>
            </a:pPr>
            <a:r>
              <a:rPr lang="en-US" altLang="ko-KR" dirty="0" smtClean="0"/>
              <a:t>H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: </a:t>
            </a:r>
            <a:r>
              <a:rPr lang="en-US" altLang="ko-KR" dirty="0"/>
              <a:t>Normality </a:t>
            </a:r>
            <a:r>
              <a:rPr lang="en-US" altLang="ko-KR" dirty="0" smtClean="0"/>
              <a:t>can’t </a:t>
            </a:r>
            <a:r>
              <a:rPr lang="en-US" altLang="ko-KR" dirty="0"/>
              <a:t>be assumed</a:t>
            </a:r>
            <a:endParaRPr lang="en-US" altLang="ko-KR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4699496" y="4498890"/>
            <a:ext cx="43370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K-S test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D(24) = 0.068, sig = 0.200(&gt;0.05)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This test is non-significant.  Reject </a:t>
            </a:r>
            <a:r>
              <a:rPr lang="en-US" altLang="ko-KR" dirty="0"/>
              <a:t>H</a:t>
            </a:r>
            <a:r>
              <a:rPr lang="en-US" altLang="ko-KR" baseline="-25000" dirty="0"/>
              <a:t>0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Conclusion : Sales is a normal distribution.</a:t>
            </a:r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43" y="2158500"/>
            <a:ext cx="4059510" cy="974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836" y="2149744"/>
            <a:ext cx="4539184" cy="1078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29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8" grpId="0"/>
      <p:bldP spid="20" grpId="0"/>
      <p:bldP spid="21" grpId="0"/>
      <p:bldP spid="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SPSS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16C91-E9B1-4482-87D1-A1EC7B45B1E2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0926" y="1090760"/>
            <a:ext cx="89255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(2) Normality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0951" y="620688"/>
            <a:ext cx="40324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2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분</a:t>
            </a:r>
            <a:r>
              <a:rPr lang="ko-KR" altLang="en-US" sz="2000" dirty="0"/>
              <a:t>석</a:t>
            </a:r>
            <a:endParaRPr lang="en-US" altLang="ko-KR" sz="1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2498" y="1484784"/>
            <a:ext cx="89255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⑥</a:t>
            </a:r>
            <a:r>
              <a:rPr lang="en-US" altLang="ko-KR" dirty="0" smtClean="0"/>
              <a:t> </a:t>
            </a:r>
            <a:r>
              <a:rPr lang="en-US" altLang="ko-KR" spc="-100" dirty="0" smtClean="0"/>
              <a:t>Kolmogorov-Smirnov &amp; Shapiro-Wilk test </a:t>
            </a:r>
            <a:r>
              <a:rPr lang="en-US" altLang="ko-KR" spc="-100" dirty="0"/>
              <a:t>on the </a:t>
            </a:r>
            <a:r>
              <a:rPr lang="en-US" altLang="ko-KR" u="sng" spc="-100" dirty="0" smtClean="0"/>
              <a:t>transformed</a:t>
            </a:r>
            <a:r>
              <a:rPr lang="en-US" altLang="ko-KR" spc="-100" dirty="0" smtClean="0"/>
              <a:t> sales(Q</a:t>
            </a:r>
            <a:r>
              <a:rPr lang="en-US" altLang="ko-KR" spc="-100" dirty="0"/>
              <a:t>) </a:t>
            </a:r>
            <a:r>
              <a:rPr lang="en-US" altLang="ko-KR" spc="-100" dirty="0" smtClean="0"/>
              <a:t>variable</a:t>
            </a:r>
            <a:endParaRPr lang="en-US" altLang="ko-KR" spc="-100" dirty="0"/>
          </a:p>
        </p:txBody>
      </p:sp>
      <p:sp>
        <p:nvSpPr>
          <p:cNvPr id="14" name="TextBox 13"/>
          <p:cNvSpPr txBox="1"/>
          <p:nvPr/>
        </p:nvSpPr>
        <p:spPr>
          <a:xfrm>
            <a:off x="143297" y="1844824"/>
            <a:ext cx="892557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- Transform – Compute Variable</a:t>
            </a:r>
          </a:p>
        </p:txBody>
      </p:sp>
    </p:spTree>
    <p:extLst>
      <p:ext uri="{BB962C8B-B14F-4D97-AF65-F5344CB8AC3E}">
        <p14:creationId xmlns:p14="http://schemas.microsoft.com/office/powerpoint/2010/main" val="400796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SPSS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16C91-E9B1-4482-87D1-A1EC7B45B1E2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0926" y="1090760"/>
            <a:ext cx="89255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(2) Normality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0951" y="620688"/>
            <a:ext cx="40324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2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분</a:t>
            </a:r>
            <a:r>
              <a:rPr lang="ko-KR" altLang="en-US" sz="2000" dirty="0"/>
              <a:t>석</a:t>
            </a:r>
            <a:endParaRPr lang="en-US" altLang="ko-KR" sz="1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2498" y="1484784"/>
            <a:ext cx="89255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⑥ </a:t>
            </a:r>
            <a:r>
              <a:rPr lang="en-US" altLang="ko-KR" spc="-100" dirty="0" smtClean="0"/>
              <a:t>Kolmogorov-Smirnov &amp; Shapiro-Wilk test </a:t>
            </a:r>
            <a:r>
              <a:rPr lang="en-US" altLang="ko-KR" spc="-100" dirty="0"/>
              <a:t>on the </a:t>
            </a:r>
            <a:r>
              <a:rPr lang="en-US" altLang="ko-KR" u="sng" spc="-100" dirty="0" smtClean="0"/>
              <a:t>transformed</a:t>
            </a:r>
            <a:r>
              <a:rPr lang="en-US" altLang="ko-KR" spc="-100" dirty="0" smtClean="0"/>
              <a:t> sales(Q</a:t>
            </a:r>
            <a:r>
              <a:rPr lang="en-US" altLang="ko-KR" spc="-100" dirty="0"/>
              <a:t>) </a:t>
            </a:r>
            <a:r>
              <a:rPr lang="en-US" altLang="ko-KR" spc="-100" dirty="0" smtClean="0"/>
              <a:t>variable</a:t>
            </a:r>
            <a:endParaRPr lang="en-US" altLang="ko-KR" spc="-100" dirty="0"/>
          </a:p>
        </p:txBody>
      </p:sp>
      <p:sp>
        <p:nvSpPr>
          <p:cNvPr id="14" name="TextBox 13"/>
          <p:cNvSpPr txBox="1"/>
          <p:nvPr/>
        </p:nvSpPr>
        <p:spPr>
          <a:xfrm>
            <a:off x="143297" y="1844824"/>
            <a:ext cx="89255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- </a:t>
            </a:r>
            <a:r>
              <a:rPr lang="en-US" altLang="ko-KR" dirty="0" err="1" smtClean="0"/>
              <a:t>Log_sales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- Function group: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-&gt; </a:t>
            </a:r>
            <a:r>
              <a:rPr lang="en-US" altLang="ko-KR" dirty="0" smtClean="0"/>
              <a:t>Arithmetic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Functions and Special Variables: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-&gt; </a:t>
            </a:r>
            <a:r>
              <a:rPr lang="en-US" altLang="ko-KR" dirty="0" smtClean="0"/>
              <a:t>Lg10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108" y="2346553"/>
            <a:ext cx="5040560" cy="406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043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SPSS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16C91-E9B1-4482-87D1-A1EC7B45B1E2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0926" y="1090760"/>
            <a:ext cx="89255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(2) Normality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0951" y="620688"/>
            <a:ext cx="40324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2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분</a:t>
            </a:r>
            <a:r>
              <a:rPr lang="ko-KR" altLang="en-US" sz="2000" dirty="0"/>
              <a:t>석</a:t>
            </a:r>
            <a:endParaRPr lang="en-US" altLang="ko-KR" sz="1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2498" y="1484784"/>
            <a:ext cx="89255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⑥ </a:t>
            </a:r>
            <a:r>
              <a:rPr lang="en-US" altLang="ko-KR" spc="-100" dirty="0" smtClean="0"/>
              <a:t>Kolmogorov-Smirnov &amp; Shapiro-Wilk test </a:t>
            </a:r>
            <a:r>
              <a:rPr lang="en-US" altLang="ko-KR" spc="-100" dirty="0"/>
              <a:t>on the </a:t>
            </a:r>
            <a:r>
              <a:rPr lang="en-US" altLang="ko-KR" u="sng" spc="-100" dirty="0" smtClean="0"/>
              <a:t>transformed</a:t>
            </a:r>
            <a:r>
              <a:rPr lang="en-US" altLang="ko-KR" spc="-100" dirty="0" smtClean="0"/>
              <a:t> sales(Q</a:t>
            </a:r>
            <a:r>
              <a:rPr lang="en-US" altLang="ko-KR" spc="-100" dirty="0"/>
              <a:t>) </a:t>
            </a:r>
            <a:r>
              <a:rPr lang="en-US" altLang="ko-KR" spc="-100" dirty="0" smtClean="0"/>
              <a:t>variable</a:t>
            </a:r>
            <a:endParaRPr lang="en-US" altLang="ko-KR" spc="-100" dirty="0"/>
          </a:p>
        </p:txBody>
      </p:sp>
      <p:sp>
        <p:nvSpPr>
          <p:cNvPr id="14" name="TextBox 13"/>
          <p:cNvSpPr txBox="1"/>
          <p:nvPr/>
        </p:nvSpPr>
        <p:spPr>
          <a:xfrm>
            <a:off x="143297" y="1844824"/>
            <a:ext cx="89255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- </a:t>
            </a:r>
            <a:r>
              <a:rPr lang="en-US" altLang="ko-KR" dirty="0" err="1" smtClean="0"/>
              <a:t>SqueareRoot_sales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- Function group: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-&gt; Arithmetic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Functions and Special Variables: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-&gt; </a:t>
            </a:r>
            <a:r>
              <a:rPr lang="en-US" altLang="ko-KR" dirty="0" err="1" smtClean="0"/>
              <a:t>Sqrt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302301"/>
            <a:ext cx="5184576" cy="4182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043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SPSS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16C91-E9B1-4482-87D1-A1EC7B45B1E2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0926" y="1090760"/>
            <a:ext cx="89255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(2) Normality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0951" y="620688"/>
            <a:ext cx="40324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2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분</a:t>
            </a:r>
            <a:r>
              <a:rPr lang="ko-KR" altLang="en-US" sz="2000" dirty="0"/>
              <a:t>석</a:t>
            </a:r>
            <a:endParaRPr lang="en-US" altLang="ko-KR" sz="1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2498" y="1484784"/>
            <a:ext cx="89255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⑥ </a:t>
            </a:r>
            <a:r>
              <a:rPr lang="en-US" altLang="ko-KR" spc="-100" dirty="0" smtClean="0"/>
              <a:t>Kolmogorov-Smirnov &amp; Shapiro-Wilk test </a:t>
            </a:r>
            <a:r>
              <a:rPr lang="en-US" altLang="ko-KR" spc="-100" dirty="0"/>
              <a:t>on the </a:t>
            </a:r>
            <a:r>
              <a:rPr lang="en-US" altLang="ko-KR" u="sng" spc="-100" dirty="0" smtClean="0"/>
              <a:t>transformed</a:t>
            </a:r>
            <a:r>
              <a:rPr lang="en-US" altLang="ko-KR" spc="-100" dirty="0" smtClean="0"/>
              <a:t> sales(Q</a:t>
            </a:r>
            <a:r>
              <a:rPr lang="en-US" altLang="ko-KR" spc="-100" dirty="0"/>
              <a:t>) </a:t>
            </a:r>
            <a:r>
              <a:rPr lang="en-US" altLang="ko-KR" spc="-100" dirty="0" smtClean="0"/>
              <a:t>variable</a:t>
            </a:r>
            <a:endParaRPr lang="en-US" altLang="ko-KR" spc="-100" dirty="0"/>
          </a:p>
        </p:txBody>
      </p:sp>
      <p:sp>
        <p:nvSpPr>
          <p:cNvPr id="14" name="TextBox 13"/>
          <p:cNvSpPr txBox="1"/>
          <p:nvPr/>
        </p:nvSpPr>
        <p:spPr>
          <a:xfrm>
            <a:off x="143297" y="1844824"/>
            <a:ext cx="892557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- </a:t>
            </a:r>
            <a:r>
              <a:rPr lang="en-US" altLang="ko-KR" dirty="0" err="1" smtClean="0"/>
              <a:t>Reciprocal_sales</a:t>
            </a:r>
            <a:endParaRPr lang="en-US" altLang="ko-K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049" y="2276871"/>
            <a:ext cx="5236468" cy="4196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043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SPSS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16C91-E9B1-4482-87D1-A1EC7B45B1E2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0926" y="1090760"/>
            <a:ext cx="89255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(2) Normality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0951" y="620688"/>
            <a:ext cx="40324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2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분</a:t>
            </a:r>
            <a:r>
              <a:rPr lang="ko-KR" altLang="en-US" sz="2000" dirty="0"/>
              <a:t>석</a:t>
            </a:r>
            <a:endParaRPr lang="en-US" altLang="ko-KR" sz="1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2498" y="1484784"/>
            <a:ext cx="89255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⑥ </a:t>
            </a:r>
            <a:r>
              <a:rPr lang="en-US" altLang="ko-KR" spc="-100" dirty="0" smtClean="0"/>
              <a:t>Kolmogorov-Smirnov &amp; Shapiro-Wilk test </a:t>
            </a:r>
            <a:r>
              <a:rPr lang="en-US" altLang="ko-KR" spc="-100" dirty="0"/>
              <a:t>on the </a:t>
            </a:r>
            <a:r>
              <a:rPr lang="en-US" altLang="ko-KR" u="sng" spc="-100" dirty="0" smtClean="0"/>
              <a:t>transformed</a:t>
            </a:r>
            <a:r>
              <a:rPr lang="en-US" altLang="ko-KR" spc="-100" dirty="0" smtClean="0"/>
              <a:t> sales(Q</a:t>
            </a:r>
            <a:r>
              <a:rPr lang="en-US" altLang="ko-KR" spc="-100" dirty="0"/>
              <a:t>) </a:t>
            </a:r>
            <a:r>
              <a:rPr lang="en-US" altLang="ko-KR" spc="-100" dirty="0" smtClean="0"/>
              <a:t>variable</a:t>
            </a:r>
            <a:endParaRPr lang="en-US" altLang="ko-KR" spc="-1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947" y="2348880"/>
            <a:ext cx="6048672" cy="2321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885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46372" y="3429000"/>
            <a:ext cx="89255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              Scatterplot                        Grouped Scatterplot (based on the Gender)                        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SPSS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16C91-E9B1-4482-87D1-A1EC7B45B1E2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0926" y="1090760"/>
            <a:ext cx="89255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(3) Correlation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0951" y="620688"/>
            <a:ext cx="40324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2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분</a:t>
            </a:r>
            <a:r>
              <a:rPr lang="ko-KR" altLang="en-US" sz="2000" dirty="0"/>
              <a:t>석</a:t>
            </a:r>
            <a:endParaRPr lang="en-US" altLang="ko-KR" sz="1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2498" y="1484784"/>
            <a:ext cx="892557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① Parametric test (Scale-Scale)</a:t>
            </a:r>
            <a:endParaRPr lang="en-US" altLang="ko-KR" dirty="0"/>
          </a:p>
        </p:txBody>
      </p:sp>
      <p:sp>
        <p:nvSpPr>
          <p:cNvPr id="19" name="TextBox 18"/>
          <p:cNvSpPr txBox="1"/>
          <p:nvPr/>
        </p:nvSpPr>
        <p:spPr>
          <a:xfrm>
            <a:off x="122808" y="2255530"/>
            <a:ext cx="8925570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Graphs - Chart Builder - Scatterplot (</a:t>
            </a:r>
            <a:r>
              <a:rPr lang="ko-KR" altLang="en-US" dirty="0" smtClean="0"/>
              <a:t>그려진 후 </a:t>
            </a:r>
            <a:r>
              <a:rPr lang="en-US" altLang="ko-KR" dirty="0" smtClean="0"/>
              <a:t>scatterplot </a:t>
            </a:r>
            <a:r>
              <a:rPr lang="ko-KR" altLang="en-US" dirty="0" smtClean="0"/>
              <a:t>더블클릭 후 </a:t>
            </a:r>
            <a:r>
              <a:rPr lang="en-US" altLang="ko-KR" dirty="0" smtClean="0"/>
              <a:t>Add Fit Line at Total     </a:t>
            </a:r>
            <a:r>
              <a:rPr lang="ko-KR" altLang="en-US" dirty="0" smtClean="0"/>
              <a:t>클릭</a:t>
            </a:r>
            <a:r>
              <a:rPr lang="en-US" altLang="ko-KR" dirty="0" smtClean="0"/>
              <a:t>(</a:t>
            </a:r>
            <a:r>
              <a:rPr lang="en-US" altLang="ko-KR" dirty="0"/>
              <a:t>G</a:t>
            </a:r>
            <a:r>
              <a:rPr lang="en-US" altLang="ko-KR" dirty="0" smtClean="0"/>
              <a:t>rouped Scatterplot</a:t>
            </a:r>
            <a:r>
              <a:rPr lang="ko-KR" altLang="en-US" dirty="0" smtClean="0"/>
              <a:t>인 경우</a:t>
            </a:r>
            <a:r>
              <a:rPr lang="en-US" altLang="ko-KR" dirty="0"/>
              <a:t> Add Fit Line at Total </a:t>
            </a:r>
            <a:r>
              <a:rPr lang="en-US" altLang="ko-KR" dirty="0" smtClean="0"/>
              <a:t>Subgroups     </a:t>
            </a:r>
            <a:r>
              <a:rPr lang="ko-KR" altLang="en-US" dirty="0" smtClean="0"/>
              <a:t>클릭</a:t>
            </a:r>
            <a:r>
              <a:rPr lang="en-US" altLang="ko-KR" dirty="0" smtClean="0"/>
              <a:t>))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49" y="2816140"/>
            <a:ext cx="2286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86" y="2826246"/>
            <a:ext cx="257175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29545"/>
            <a:ext cx="3024336" cy="2401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8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006640"/>
            <a:ext cx="2943174" cy="2423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62060" y="1844824"/>
            <a:ext cx="892557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Draw Scatterplot(</a:t>
            </a:r>
            <a:r>
              <a:rPr lang="en-US" altLang="ko-KR" u="sng" dirty="0" smtClean="0"/>
              <a:t>X: P(age), Y: Q(sales)</a:t>
            </a:r>
            <a:r>
              <a:rPr lang="en-US" altLang="ko-KR" dirty="0" smtClean="0"/>
              <a:t>) with the regression line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67611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50" y="2078018"/>
            <a:ext cx="5469161" cy="4343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SPSS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16C91-E9B1-4482-87D1-A1EC7B45B1E2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0926" y="1090760"/>
            <a:ext cx="89255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(3) Correlation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0951" y="620688"/>
            <a:ext cx="40324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2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분</a:t>
            </a:r>
            <a:r>
              <a:rPr lang="ko-KR" altLang="en-US" sz="2000" dirty="0"/>
              <a:t>석</a:t>
            </a:r>
            <a:endParaRPr lang="en-US" altLang="ko-KR" sz="1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2498" y="1484784"/>
            <a:ext cx="892557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① </a:t>
            </a:r>
            <a:r>
              <a:rPr lang="en-US" altLang="ko-KR" dirty="0"/>
              <a:t>Parametric test (Scale-Scale)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32040" y="2780928"/>
            <a:ext cx="401602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Coefficient of Determination(    )?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937348" y="3271316"/>
            <a:ext cx="334666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=&gt; 0.977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39717" y="2777251"/>
            <a:ext cx="375707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r</a:t>
            </a:r>
            <a:r>
              <a:rPr lang="en-US" altLang="ko-KR" baseline="30000" dirty="0" smtClean="0"/>
              <a:t>2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28971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SPSS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16C91-E9B1-4482-87D1-A1EC7B45B1E2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0926" y="1090760"/>
            <a:ext cx="8925570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(1) </a:t>
            </a:r>
            <a:r>
              <a:rPr lang="ko-KR" altLang="en-US" dirty="0" smtClean="0"/>
              <a:t>직접 입력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① Variable View</a:t>
            </a:r>
            <a:r>
              <a:rPr lang="ko-KR" altLang="en-US" dirty="0" smtClean="0"/>
              <a:t>에서 </a:t>
            </a:r>
            <a:r>
              <a:rPr lang="en-US" altLang="ko-KR" u="sng" dirty="0" smtClean="0"/>
              <a:t>Name</a:t>
            </a:r>
            <a:r>
              <a:rPr lang="en-US" altLang="ko-KR" dirty="0" smtClean="0"/>
              <a:t>, </a:t>
            </a:r>
            <a:r>
              <a:rPr lang="en-US" altLang="ko-KR" u="sng" dirty="0" smtClean="0"/>
              <a:t>Type</a:t>
            </a:r>
            <a:r>
              <a:rPr lang="en-US" altLang="ko-KR" dirty="0" smtClean="0"/>
              <a:t>, Decimals, Label, </a:t>
            </a:r>
            <a:r>
              <a:rPr lang="en-US" altLang="ko-KR" u="sng" dirty="0" smtClean="0"/>
              <a:t>Values</a:t>
            </a:r>
            <a:r>
              <a:rPr lang="en-US" altLang="ko-KR" dirty="0" smtClean="0"/>
              <a:t>, </a:t>
            </a:r>
            <a:r>
              <a:rPr lang="en-US" altLang="ko-KR" u="sng" dirty="0" smtClean="0"/>
              <a:t>Measure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등을 정의한 후 </a:t>
            </a:r>
            <a:r>
              <a:rPr lang="en-US" altLang="ko-KR" dirty="0" smtClean="0"/>
              <a:t>Date View</a:t>
            </a:r>
            <a:r>
              <a:rPr lang="ko-KR" altLang="en-US" dirty="0" smtClean="0"/>
              <a:t>에 데이터를 입력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- Name, Label : Name</a:t>
            </a:r>
            <a:r>
              <a:rPr lang="ko-KR" altLang="en-US" dirty="0" smtClean="0"/>
              <a:t>은 띄어쓰기 불가능 </a:t>
            </a:r>
            <a:r>
              <a:rPr lang="en-US" altLang="ko-KR" dirty="0" smtClean="0"/>
              <a:t>·</a:t>
            </a:r>
            <a:r>
              <a:rPr lang="ko-KR" altLang="en-US" dirty="0"/>
              <a:t> </a:t>
            </a:r>
            <a:r>
              <a:rPr lang="en-US" altLang="ko-KR" dirty="0" smtClean="0"/>
              <a:t>‘_’ </a:t>
            </a:r>
            <a:r>
              <a:rPr lang="ko-KR" altLang="en-US" dirty="0" smtClean="0"/>
              <a:t>등으로 대체</a:t>
            </a:r>
            <a:r>
              <a:rPr lang="en-US" altLang="ko-KR" dirty="0" smtClean="0"/>
              <a:t>, Label</a:t>
            </a:r>
            <a:r>
              <a:rPr lang="ko-KR" altLang="en-US" dirty="0" smtClean="0"/>
              <a:t>은 띄어쓰기 가능</a:t>
            </a:r>
            <a:r>
              <a:rPr lang="en-US" altLang="ko-KR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- Type : String(</a:t>
            </a:r>
            <a:r>
              <a:rPr lang="ko-KR" altLang="en-US" dirty="0" smtClean="0"/>
              <a:t>문자</a:t>
            </a:r>
            <a:r>
              <a:rPr lang="en-US" altLang="ko-KR" dirty="0" smtClean="0"/>
              <a:t>) / Numeric(</a:t>
            </a:r>
            <a:r>
              <a:rPr lang="ko-KR" altLang="en-US" dirty="0" smtClean="0"/>
              <a:t>숫자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값</a:t>
            </a:r>
            <a:r>
              <a:rPr lang="en-US" altLang="ko-KR" dirty="0" smtClean="0"/>
              <a:t>))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- Decimals : </a:t>
            </a:r>
            <a:r>
              <a:rPr lang="ko-KR" altLang="en-US" dirty="0" smtClean="0"/>
              <a:t>소수점 자릿수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- Values : coding scheme -&gt; </a:t>
            </a:r>
            <a:r>
              <a:rPr lang="ko-KR" altLang="en-US" dirty="0" smtClean="0"/>
              <a:t>반드시 </a:t>
            </a:r>
            <a:r>
              <a:rPr lang="en-US" altLang="ko-KR" dirty="0" smtClean="0"/>
              <a:t>Type : Numeric, Measure : Ordinal / Nominal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         View – Value Labels </a:t>
            </a:r>
            <a:r>
              <a:rPr lang="ko-KR" altLang="en-US" dirty="0" smtClean="0"/>
              <a:t>항목 체크를 통해 </a:t>
            </a:r>
            <a:r>
              <a:rPr lang="en-US" altLang="ko-KR" dirty="0" smtClean="0"/>
              <a:t>values </a:t>
            </a:r>
            <a:r>
              <a:rPr lang="ko-KR" altLang="en-US" dirty="0" smtClean="0"/>
              <a:t>값 확인</a:t>
            </a:r>
            <a:r>
              <a:rPr lang="en-US" altLang="ko-KR" dirty="0" smtClean="0"/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- Measure : Scale(ex) </a:t>
            </a:r>
            <a:r>
              <a:rPr lang="ko-KR" altLang="en-US" dirty="0" smtClean="0"/>
              <a:t>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점수</a:t>
            </a:r>
            <a:r>
              <a:rPr lang="en-US" altLang="ko-KR" dirty="0" smtClean="0"/>
              <a:t>) /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           Ordinal(ex) </a:t>
            </a:r>
            <a:r>
              <a:rPr lang="ko-KR" altLang="en-US" dirty="0" smtClean="0"/>
              <a:t>학점</a:t>
            </a:r>
            <a:r>
              <a:rPr lang="en-US" altLang="ko-KR" dirty="0" smtClean="0"/>
              <a:t>) /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           Nominal(ex) </a:t>
            </a:r>
            <a:r>
              <a:rPr lang="ko-KR" altLang="en-US" dirty="0" smtClean="0"/>
              <a:t>성별</a:t>
            </a:r>
            <a:r>
              <a:rPr lang="en-US" altLang="ko-KR" dirty="0" smtClean="0"/>
              <a:t>)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※ </a:t>
            </a:r>
            <a:r>
              <a:rPr lang="ko-KR" altLang="en-US" dirty="0" smtClean="0"/>
              <a:t>원하는 그래프</a:t>
            </a:r>
            <a:r>
              <a:rPr lang="en-US" altLang="ko-KR" dirty="0"/>
              <a:t> </a:t>
            </a:r>
            <a:r>
              <a:rPr lang="ko-KR" altLang="en-US" dirty="0" smtClean="0"/>
              <a:t>또는 테스트를 진행하기 위해서는 반드시 올바른 </a:t>
            </a:r>
            <a:r>
              <a:rPr lang="en-US" altLang="ko-KR" dirty="0" smtClean="0"/>
              <a:t>Type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Measure</a:t>
            </a:r>
            <a:r>
              <a:rPr lang="ko-KR" altLang="en-US" dirty="0" smtClean="0"/>
              <a:t>로 정의되어 있어야 한다</a:t>
            </a:r>
            <a:r>
              <a:rPr lang="en-US" altLang="ko-KR" dirty="0"/>
              <a:t>!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0951" y="620688"/>
            <a:ext cx="40324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1. </a:t>
            </a:r>
            <a:r>
              <a:rPr lang="ko-KR" altLang="en-US" sz="2000" dirty="0" smtClean="0"/>
              <a:t>데이터 입력</a:t>
            </a:r>
            <a:endParaRPr lang="en-US" altLang="ko-KR" sz="10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090760"/>
            <a:ext cx="1628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066" y="4137247"/>
            <a:ext cx="2229421" cy="1572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228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50" y="2078018"/>
            <a:ext cx="5469161" cy="4343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SPSS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16C91-E9B1-4482-87D1-A1EC7B45B1E2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0926" y="1090760"/>
            <a:ext cx="89255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(3) Correlation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0951" y="620688"/>
            <a:ext cx="40324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2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분</a:t>
            </a:r>
            <a:r>
              <a:rPr lang="ko-KR" altLang="en-US" sz="2000" dirty="0"/>
              <a:t>석</a:t>
            </a:r>
            <a:endParaRPr lang="en-US" altLang="ko-KR" sz="1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2498" y="1484784"/>
            <a:ext cx="892557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① </a:t>
            </a:r>
            <a:r>
              <a:rPr lang="en-US" altLang="ko-KR" dirty="0"/>
              <a:t>Parametric test (Scale-Scale)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89828" y="4005064"/>
            <a:ext cx="3346668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Positive Relationship </a:t>
            </a:r>
            <a:r>
              <a:rPr lang="ko-KR" altLang="en-US" dirty="0" smtClean="0"/>
              <a:t>또는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Negative Relationship</a:t>
            </a:r>
            <a:r>
              <a:rPr lang="ko-KR" altLang="en-US" dirty="0" smtClean="0"/>
              <a:t>인지만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알 수 있다</a:t>
            </a:r>
            <a:r>
              <a:rPr lang="en-US" altLang="ko-KR" dirty="0" smtClean="0"/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10874" y="1848927"/>
            <a:ext cx="322562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Strong Relationship </a:t>
            </a:r>
            <a:r>
              <a:rPr lang="ko-KR" altLang="en-US" dirty="0" smtClean="0"/>
              <a:t>또는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Moderate </a:t>
            </a:r>
            <a:r>
              <a:rPr lang="en-US" altLang="ko-KR" dirty="0"/>
              <a:t>Relationship </a:t>
            </a:r>
            <a:r>
              <a:rPr lang="ko-KR" altLang="en-US" dirty="0" smtClean="0"/>
              <a:t>또</a:t>
            </a:r>
            <a:r>
              <a:rPr lang="ko-KR" altLang="en-US" dirty="0"/>
              <a:t>는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Week Relationship</a:t>
            </a:r>
            <a:r>
              <a:rPr lang="ko-KR" altLang="en-US" dirty="0"/>
              <a:t> </a:t>
            </a:r>
            <a:r>
              <a:rPr lang="ko-KR" altLang="en-US" dirty="0" smtClean="0"/>
              <a:t>또</a:t>
            </a:r>
            <a:r>
              <a:rPr lang="ko-KR" altLang="en-US" dirty="0"/>
              <a:t>는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No Relationship</a:t>
            </a:r>
            <a:r>
              <a:rPr lang="ko-KR" altLang="en-US" dirty="0" smtClean="0"/>
              <a:t>인지만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알 수 있다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타원 2"/>
          <p:cNvSpPr/>
          <p:nvPr/>
        </p:nvSpPr>
        <p:spPr>
          <a:xfrm>
            <a:off x="1285181" y="2708920"/>
            <a:ext cx="3024336" cy="2869685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4716016" y="1844824"/>
            <a:ext cx="951662" cy="902998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15" idx="5"/>
            <a:endCxn id="13" idx="1"/>
          </p:cNvCxnSpPr>
          <p:nvPr/>
        </p:nvCxnSpPr>
        <p:spPr>
          <a:xfrm>
            <a:off x="5528310" y="2615581"/>
            <a:ext cx="282564" cy="318259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endCxn id="19" idx="1"/>
          </p:cNvCxnSpPr>
          <p:nvPr/>
        </p:nvCxnSpPr>
        <p:spPr>
          <a:xfrm flipV="1">
            <a:off x="3946078" y="4647708"/>
            <a:ext cx="1743750" cy="437476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853646" y="5551385"/>
            <a:ext cx="4032473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Interpret : There is a strong positive relationship between age and sales.</a:t>
            </a:r>
          </a:p>
        </p:txBody>
      </p:sp>
    </p:spTree>
    <p:extLst>
      <p:ext uri="{BB962C8B-B14F-4D97-AF65-F5344CB8AC3E}">
        <p14:creationId xmlns:p14="http://schemas.microsoft.com/office/powerpoint/2010/main" val="1050067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3" grpId="0"/>
      <p:bldP spid="3" grpId="0" animBg="1"/>
      <p:bldP spid="15" grpId="0" animBg="1"/>
      <p:bldP spid="2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SPSS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16C91-E9B1-4482-87D1-A1EC7B45B1E2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0926" y="1090760"/>
            <a:ext cx="89255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(3) Correlation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0951" y="620688"/>
            <a:ext cx="40324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2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분</a:t>
            </a:r>
            <a:r>
              <a:rPr lang="ko-KR" altLang="en-US" sz="2000" dirty="0"/>
              <a:t>석</a:t>
            </a:r>
            <a:endParaRPr lang="en-US" altLang="ko-KR" sz="1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2498" y="1484784"/>
            <a:ext cx="89255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① </a:t>
            </a:r>
            <a:r>
              <a:rPr lang="en-US" altLang="ko-KR" dirty="0"/>
              <a:t>Parametric test (Scale-Scale)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8487" y="1807681"/>
            <a:ext cx="878152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Verify that there is a positive relationship between age and sales!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6539" y="2479299"/>
            <a:ext cx="878152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=&gt; Pearson’s Correlation Test! (</a:t>
            </a:r>
            <a:r>
              <a:rPr lang="ko-KR" altLang="en-US" dirty="0" smtClean="0"/>
              <a:t>둘 다 </a:t>
            </a:r>
            <a:r>
              <a:rPr lang="en-US" altLang="ko-KR" dirty="0" smtClean="0"/>
              <a:t>scale data</a:t>
            </a:r>
            <a:r>
              <a:rPr lang="ko-KR" altLang="en-US" dirty="0" smtClean="0"/>
              <a:t>이므로</a:t>
            </a:r>
            <a:r>
              <a:rPr lang="en-US" altLang="ko-KR" dirty="0" smtClean="0"/>
              <a:t>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82946" y="2153690"/>
            <a:ext cx="878152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- What is the name of test?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6537" y="2773073"/>
            <a:ext cx="878152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- </a:t>
            </a:r>
            <a:r>
              <a:rPr lang="en-US" altLang="ko-KR" dirty="0"/>
              <a:t>Pearson’s Correlation </a:t>
            </a:r>
            <a:r>
              <a:rPr lang="en-US" altLang="ko-KR" dirty="0" smtClean="0"/>
              <a:t>Test</a:t>
            </a:r>
            <a:r>
              <a:rPr lang="ko-KR" altLang="en-US" dirty="0" smtClean="0"/>
              <a:t>를 돌리기 전에 </a:t>
            </a:r>
            <a:r>
              <a:rPr lang="en-US" altLang="ko-KR" dirty="0" smtClean="0"/>
              <a:t>normality</a:t>
            </a:r>
            <a:r>
              <a:rPr lang="ko-KR" altLang="en-US" dirty="0" smtClean="0"/>
              <a:t>가 전제되어야 한다</a:t>
            </a:r>
            <a:r>
              <a:rPr lang="en-US" altLang="ko-KR" dirty="0" smtClean="0"/>
              <a:t>. 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79" y="3216764"/>
            <a:ext cx="3740969" cy="1069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146768" y="4125804"/>
            <a:ext cx="306034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Interpret :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699496" y="4421151"/>
            <a:ext cx="43370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K-S test about age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D(24) = 0.124, sig = 0.200(&gt;0.05)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This test is non-significant.  Reject </a:t>
            </a:r>
            <a:r>
              <a:rPr lang="en-US" altLang="ko-KR" dirty="0"/>
              <a:t>H</a:t>
            </a:r>
            <a:r>
              <a:rPr lang="en-US" altLang="ko-KR" baseline="-25000" dirty="0"/>
              <a:t>0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Conclusion : age is a normal distribution.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8283" y="4437112"/>
            <a:ext cx="43370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K-S test about sales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D(24) = 0.068, sig = 0.200(&gt;0.05)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This test is non-significant.  Reject </a:t>
            </a:r>
            <a:r>
              <a:rPr lang="en-US" altLang="ko-KR" dirty="0"/>
              <a:t>H</a:t>
            </a:r>
            <a:r>
              <a:rPr lang="en-US" altLang="ko-KR" baseline="-25000" dirty="0"/>
              <a:t>0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Conclusion : sales is a normal distribution.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211960" y="3227365"/>
            <a:ext cx="424847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n</a:t>
            </a:r>
            <a:r>
              <a:rPr lang="en-US" altLang="ko-KR" dirty="0" smtClean="0"/>
              <a:t>ull</a:t>
            </a:r>
            <a:r>
              <a:rPr lang="ko-KR" altLang="en-US" dirty="0" smtClean="0"/>
              <a:t> </a:t>
            </a:r>
            <a:r>
              <a:rPr lang="en-US" altLang="ko-KR" dirty="0" smtClean="0"/>
              <a:t>and alternative hypotheses :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995936" y="3562451"/>
            <a:ext cx="4248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/>
              <a:t>H</a:t>
            </a:r>
            <a:r>
              <a:rPr lang="en-US" altLang="ko-KR" baseline="-25000" dirty="0" smtClean="0"/>
              <a:t>0</a:t>
            </a:r>
            <a:r>
              <a:rPr lang="en-US" altLang="ko-KR" dirty="0" smtClean="0"/>
              <a:t>: Normality can be assumed</a:t>
            </a:r>
          </a:p>
          <a:p>
            <a:pPr algn="ctr">
              <a:lnSpc>
                <a:spcPct val="150000"/>
              </a:lnSpc>
            </a:pPr>
            <a:r>
              <a:rPr lang="en-US" altLang="ko-KR" dirty="0" smtClean="0"/>
              <a:t>H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: </a:t>
            </a:r>
            <a:r>
              <a:rPr lang="en-US" altLang="ko-KR" dirty="0"/>
              <a:t>Normality </a:t>
            </a:r>
            <a:r>
              <a:rPr lang="en-US" altLang="ko-KR" dirty="0" smtClean="0"/>
              <a:t>can’t </a:t>
            </a:r>
            <a:r>
              <a:rPr lang="en-US" altLang="ko-KR" dirty="0"/>
              <a:t>be assumed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8209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21" grpId="0"/>
      <p:bldP spid="24" grpId="0"/>
      <p:bldP spid="26" grpId="0"/>
      <p:bldP spid="27" grpId="0"/>
      <p:bldP spid="28" grpId="0"/>
      <p:bldP spid="2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SPSS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16C91-E9B1-4482-87D1-A1EC7B45B1E2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0926" y="1090760"/>
            <a:ext cx="89255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(3) Correlation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0951" y="620688"/>
            <a:ext cx="40324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2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분</a:t>
            </a:r>
            <a:r>
              <a:rPr lang="ko-KR" altLang="en-US" sz="2000" dirty="0"/>
              <a:t>석</a:t>
            </a:r>
            <a:endParaRPr lang="en-US" altLang="ko-KR" sz="1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2498" y="1484784"/>
            <a:ext cx="892557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① </a:t>
            </a:r>
            <a:r>
              <a:rPr lang="en-US" altLang="ko-KR" dirty="0"/>
              <a:t>Parametric test (Scale-Scale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25" name="TextBox 24"/>
          <p:cNvSpPr txBox="1"/>
          <p:nvPr/>
        </p:nvSpPr>
        <p:spPr>
          <a:xfrm>
            <a:off x="115912" y="1939076"/>
            <a:ext cx="878152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Verify that there is a positive relationship between age and sales!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6539" y="2423293"/>
            <a:ext cx="878152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=&gt; Pearson’s Correlation Test! (</a:t>
            </a:r>
            <a:r>
              <a:rPr lang="ko-KR" altLang="en-US" dirty="0" smtClean="0"/>
              <a:t>둘 다 </a:t>
            </a:r>
            <a:r>
              <a:rPr lang="en-US" altLang="ko-KR" dirty="0" smtClean="0"/>
              <a:t>scale data</a:t>
            </a:r>
            <a:r>
              <a:rPr lang="ko-KR" altLang="en-US" dirty="0" smtClean="0"/>
              <a:t>이므로</a:t>
            </a:r>
            <a:r>
              <a:rPr lang="en-US" altLang="ko-KR" dirty="0" smtClean="0"/>
              <a:t>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6537" y="2933549"/>
            <a:ext cx="878152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- Null and alternative hypotheses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3679" y="3441380"/>
            <a:ext cx="89255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/>
              <a:t>H</a:t>
            </a:r>
            <a:r>
              <a:rPr lang="en-US" altLang="ko-KR" baseline="-25000" dirty="0" smtClean="0"/>
              <a:t>0</a:t>
            </a:r>
            <a:r>
              <a:rPr lang="en-US" altLang="ko-KR" dirty="0" smtClean="0"/>
              <a:t>: r = 0</a:t>
            </a:r>
          </a:p>
          <a:p>
            <a:pPr algn="ctr">
              <a:lnSpc>
                <a:spcPct val="150000"/>
              </a:lnSpc>
            </a:pPr>
            <a:r>
              <a:rPr lang="en-US" altLang="ko-KR" dirty="0" smtClean="0"/>
              <a:t>H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: r &gt; 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4518" y="4364710"/>
            <a:ext cx="892557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※ </a:t>
            </a:r>
            <a:r>
              <a:rPr lang="ko-KR" altLang="en-US" dirty="0" smtClean="0"/>
              <a:t>만약 </a:t>
            </a:r>
            <a:r>
              <a:rPr lang="en-US" altLang="ko-KR" dirty="0" smtClean="0"/>
              <a:t>Scatterplot</a:t>
            </a:r>
            <a:r>
              <a:rPr lang="ko-KR" altLang="en-US" dirty="0" smtClean="0"/>
              <a:t>을 이용해 미리 관계를 보지 않고 </a:t>
            </a:r>
            <a:r>
              <a:rPr lang="en-US" altLang="ko-KR" dirty="0" smtClean="0"/>
              <a:t>Pearson’s Correlation Test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Null and alternative hypotheses</a:t>
            </a:r>
            <a:r>
              <a:rPr lang="ko-KR" altLang="en-US" dirty="0" smtClean="0"/>
              <a:t>를 세울 경우 지문에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Positive Relationship</a:t>
            </a:r>
            <a:r>
              <a:rPr lang="ko-KR" altLang="en-US" dirty="0" smtClean="0"/>
              <a:t>이 나올 경우 </a:t>
            </a:r>
            <a:r>
              <a:rPr lang="en-US" altLang="ko-KR" dirty="0" smtClean="0"/>
              <a:t>:      </a:t>
            </a:r>
            <a:r>
              <a:rPr lang="en-US" altLang="ko-KR" dirty="0"/>
              <a:t>H</a:t>
            </a:r>
            <a:r>
              <a:rPr lang="en-US" altLang="ko-KR" baseline="-25000" dirty="0"/>
              <a:t>0</a:t>
            </a:r>
            <a:r>
              <a:rPr lang="en-US" altLang="ko-KR" dirty="0"/>
              <a:t>: r = </a:t>
            </a:r>
            <a:r>
              <a:rPr lang="en-US" altLang="ko-KR" dirty="0" smtClean="0"/>
              <a:t>0            </a:t>
            </a:r>
            <a:r>
              <a:rPr lang="en-US" altLang="ko-KR" dirty="0"/>
              <a:t>H</a:t>
            </a:r>
            <a:r>
              <a:rPr lang="en-US" altLang="ko-KR" baseline="-25000" dirty="0"/>
              <a:t>1</a:t>
            </a:r>
            <a:r>
              <a:rPr lang="en-US" altLang="ko-KR" dirty="0"/>
              <a:t>: r &gt; </a:t>
            </a:r>
            <a:r>
              <a:rPr lang="en-US" altLang="ko-KR" dirty="0" smtClean="0"/>
              <a:t>0   (one-tail)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Negative </a:t>
            </a:r>
            <a:r>
              <a:rPr lang="en-US" altLang="ko-KR" dirty="0"/>
              <a:t>Relationship</a:t>
            </a:r>
            <a:r>
              <a:rPr lang="ko-KR" altLang="en-US" dirty="0"/>
              <a:t>이 나올 경우 </a:t>
            </a:r>
            <a:r>
              <a:rPr lang="en-US" altLang="ko-KR" dirty="0"/>
              <a:t>: </a:t>
            </a:r>
            <a:r>
              <a:rPr lang="en-US" altLang="ko-KR" dirty="0" smtClean="0"/>
              <a:t>   </a:t>
            </a:r>
            <a:r>
              <a:rPr lang="en-US" altLang="ko-KR" dirty="0"/>
              <a:t>H</a:t>
            </a:r>
            <a:r>
              <a:rPr lang="en-US" altLang="ko-KR" baseline="-25000" dirty="0"/>
              <a:t>0</a:t>
            </a:r>
            <a:r>
              <a:rPr lang="en-US" altLang="ko-KR" dirty="0"/>
              <a:t>: r = 0            H</a:t>
            </a:r>
            <a:r>
              <a:rPr lang="en-US" altLang="ko-KR" baseline="-25000" dirty="0"/>
              <a:t>1</a:t>
            </a:r>
            <a:r>
              <a:rPr lang="en-US" altLang="ko-KR" dirty="0"/>
              <a:t>: r </a:t>
            </a:r>
            <a:r>
              <a:rPr lang="en-US" altLang="ko-KR" dirty="0" smtClean="0"/>
              <a:t>&lt; 0   (one-tail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Relationship</a:t>
            </a:r>
            <a:r>
              <a:rPr lang="ko-KR" altLang="en-US" dirty="0"/>
              <a:t>이 나올 경우 </a:t>
            </a:r>
            <a:r>
              <a:rPr lang="en-US" altLang="ko-KR" dirty="0"/>
              <a:t>:  </a:t>
            </a:r>
            <a:r>
              <a:rPr lang="en-US" altLang="ko-KR" dirty="0" smtClean="0"/>
              <a:t>               H</a:t>
            </a:r>
            <a:r>
              <a:rPr lang="en-US" altLang="ko-KR" baseline="-25000" dirty="0" smtClean="0"/>
              <a:t>0</a:t>
            </a:r>
            <a:r>
              <a:rPr lang="en-US" altLang="ko-KR" dirty="0"/>
              <a:t>: r = 0            H</a:t>
            </a:r>
            <a:r>
              <a:rPr lang="en-US" altLang="ko-KR" baseline="-25000" dirty="0"/>
              <a:t>1</a:t>
            </a:r>
            <a:r>
              <a:rPr lang="en-US" altLang="ko-KR" dirty="0"/>
              <a:t>: r </a:t>
            </a:r>
            <a:r>
              <a:rPr lang="en-US" altLang="ko-KR" dirty="0" smtClean="0"/>
              <a:t>≠ 0   (two-tail</a:t>
            </a:r>
            <a:r>
              <a:rPr lang="en-US" altLang="ko-KR" dirty="0"/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57081" y="3849931"/>
            <a:ext cx="324036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-&gt; one-tail</a:t>
            </a:r>
          </a:p>
        </p:txBody>
      </p:sp>
    </p:spTree>
    <p:extLst>
      <p:ext uri="{BB962C8B-B14F-4D97-AF65-F5344CB8AC3E}">
        <p14:creationId xmlns:p14="http://schemas.microsoft.com/office/powerpoint/2010/main" val="373179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1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SPSS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16C91-E9B1-4482-87D1-A1EC7B45B1E2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0926" y="1090760"/>
            <a:ext cx="89255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(3) Correlation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0951" y="620688"/>
            <a:ext cx="40324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2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분</a:t>
            </a:r>
            <a:r>
              <a:rPr lang="ko-KR" altLang="en-US" sz="2000" dirty="0"/>
              <a:t>석</a:t>
            </a:r>
            <a:endParaRPr lang="en-US" altLang="ko-KR" sz="1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2498" y="1484784"/>
            <a:ext cx="892557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① </a:t>
            </a:r>
            <a:r>
              <a:rPr lang="en-US" altLang="ko-KR" dirty="0"/>
              <a:t>Parametric test (Scale-Scale)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5912" y="1939076"/>
            <a:ext cx="878152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Verify that there is a positive relationship between age and sales!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6539" y="2423293"/>
            <a:ext cx="878152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Analyze – Correlate - </a:t>
            </a:r>
            <a:r>
              <a:rPr lang="en-US" altLang="ko-KR" dirty="0"/>
              <a:t>B</a:t>
            </a:r>
            <a:r>
              <a:rPr lang="en-US" altLang="ko-KR" dirty="0" smtClean="0"/>
              <a:t>ivariate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015" y="2848985"/>
            <a:ext cx="4025391" cy="3618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627784" y="4725144"/>
            <a:ext cx="792088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420269" y="5291472"/>
            <a:ext cx="792088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26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SPSS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16C91-E9B1-4482-87D1-A1EC7B45B1E2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0926" y="1090760"/>
            <a:ext cx="89255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(3) Correlation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0951" y="620688"/>
            <a:ext cx="40324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2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분</a:t>
            </a:r>
            <a:r>
              <a:rPr lang="ko-KR" altLang="en-US" sz="2000" dirty="0"/>
              <a:t>석</a:t>
            </a:r>
            <a:endParaRPr lang="en-US" altLang="ko-KR" sz="1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2498" y="1484784"/>
            <a:ext cx="892557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① </a:t>
            </a:r>
            <a:r>
              <a:rPr lang="en-US" altLang="ko-KR" dirty="0"/>
              <a:t>Parametric test (Scale-Scale)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3527" y="1844824"/>
            <a:ext cx="878152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Verify that there is a positive relationship between age and sales!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52996"/>
            <a:ext cx="3384376" cy="2047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34764" y="4123461"/>
            <a:ext cx="306034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Interpret 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0951" y="4472821"/>
            <a:ext cx="892557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correlation test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r(24) = 0.988, sig = 0.000(&lt;0.05)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This test is significant.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Reject </a:t>
            </a:r>
            <a:r>
              <a:rPr lang="en-US" altLang="ko-KR" dirty="0"/>
              <a:t>H</a:t>
            </a:r>
            <a:r>
              <a:rPr lang="en-US" altLang="ko-KR" baseline="-25000" dirty="0"/>
              <a:t>0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Conclusion : There is a </a:t>
            </a:r>
            <a:r>
              <a:rPr lang="en-US" altLang="ko-KR" strike="sngStrike" dirty="0" smtClean="0"/>
              <a:t>strong</a:t>
            </a:r>
            <a:r>
              <a:rPr lang="en-US" altLang="ko-KR" dirty="0" smtClean="0"/>
              <a:t> positive relationship between age and sales.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97564" y="4600357"/>
            <a:ext cx="3250504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각 </a:t>
            </a:r>
            <a:r>
              <a:rPr lang="en-US" altLang="ko-KR" dirty="0" smtClean="0"/>
              <a:t>Test</a:t>
            </a:r>
            <a:r>
              <a:rPr lang="ko-KR" altLang="en-US" dirty="0" smtClean="0"/>
              <a:t>마다 쓰는 기호 다르니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이점 주의할 것</a:t>
            </a:r>
            <a:r>
              <a:rPr lang="en-US" altLang="ko-KR" dirty="0" smtClean="0"/>
              <a:t>!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143399" y="2625479"/>
            <a:ext cx="4232185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- Null and alternative hypotheses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95936" y="3084936"/>
            <a:ext cx="43016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/>
              <a:t>H</a:t>
            </a:r>
            <a:r>
              <a:rPr lang="en-US" altLang="ko-KR" baseline="-25000" dirty="0" smtClean="0"/>
              <a:t>0</a:t>
            </a:r>
            <a:r>
              <a:rPr lang="en-US" altLang="ko-KR" dirty="0" smtClean="0"/>
              <a:t>: r = 0</a:t>
            </a:r>
          </a:p>
          <a:p>
            <a:pPr algn="ctr">
              <a:lnSpc>
                <a:spcPct val="150000"/>
              </a:lnSpc>
            </a:pPr>
            <a:r>
              <a:rPr lang="en-US" altLang="ko-KR" dirty="0" smtClean="0"/>
              <a:t>H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: r &gt; 0</a:t>
            </a:r>
          </a:p>
        </p:txBody>
      </p:sp>
    </p:spTree>
    <p:extLst>
      <p:ext uri="{BB962C8B-B14F-4D97-AF65-F5344CB8AC3E}">
        <p14:creationId xmlns:p14="http://schemas.microsoft.com/office/powerpoint/2010/main" val="1199773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SPSS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16C91-E9B1-4482-87D1-A1EC7B45B1E2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0926" y="1090760"/>
            <a:ext cx="89255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(3) Correlation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0951" y="620688"/>
            <a:ext cx="40324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2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분</a:t>
            </a:r>
            <a:r>
              <a:rPr lang="ko-KR" altLang="en-US" sz="2000" dirty="0"/>
              <a:t>석</a:t>
            </a:r>
            <a:endParaRPr lang="en-US" altLang="ko-KR" sz="1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2498" y="1484784"/>
            <a:ext cx="892557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① </a:t>
            </a:r>
            <a:r>
              <a:rPr lang="en-US" altLang="ko-KR" dirty="0"/>
              <a:t>Parametric test (Scale-Scale)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3527" y="1844824"/>
            <a:ext cx="878152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covariance between age and sales!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728" y="2698978"/>
            <a:ext cx="6817110" cy="3748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23527" y="2204864"/>
            <a:ext cx="627947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Options </a:t>
            </a:r>
            <a:r>
              <a:rPr lang="en-US" altLang="ko-KR" dirty="0"/>
              <a:t>– </a:t>
            </a:r>
            <a:r>
              <a:rPr lang="en-US" altLang="ko-KR" dirty="0" smtClean="0"/>
              <a:t>Cross-product deviations and </a:t>
            </a:r>
            <a:r>
              <a:rPr lang="en-US" altLang="ko-KR" dirty="0" err="1" smtClean="0"/>
              <a:t>covariances</a:t>
            </a:r>
            <a:r>
              <a:rPr lang="en-US" altLang="ko-KR" dirty="0"/>
              <a:t> </a:t>
            </a:r>
            <a:r>
              <a:rPr lang="ko-KR" altLang="en-US" dirty="0" smtClean="0"/>
              <a:t>체크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642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SPSS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16C91-E9B1-4482-87D1-A1EC7B45B1E2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0926" y="1090760"/>
            <a:ext cx="89255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(3) Correlation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0951" y="620688"/>
            <a:ext cx="40324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2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분</a:t>
            </a:r>
            <a:r>
              <a:rPr lang="ko-KR" altLang="en-US" sz="2000" dirty="0"/>
              <a:t>석</a:t>
            </a:r>
            <a:endParaRPr lang="en-US" altLang="ko-KR" sz="1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2498" y="1484784"/>
            <a:ext cx="892557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① </a:t>
            </a:r>
            <a:r>
              <a:rPr lang="en-US" altLang="ko-KR" dirty="0"/>
              <a:t>Parametric test (Scale-Scale)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3527" y="1844824"/>
            <a:ext cx="878152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covariance between age and sales!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647" y="2356078"/>
            <a:ext cx="4308128" cy="3331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82946" y="5746635"/>
            <a:ext cx="878152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/>
              <a:t>Cov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age,sales</a:t>
            </a:r>
            <a:r>
              <a:rPr lang="en-US" altLang="ko-KR" dirty="0" smtClean="0"/>
              <a:t>)=8695.652</a:t>
            </a:r>
          </a:p>
        </p:txBody>
      </p:sp>
    </p:spTree>
    <p:extLst>
      <p:ext uri="{BB962C8B-B14F-4D97-AF65-F5344CB8AC3E}">
        <p14:creationId xmlns:p14="http://schemas.microsoft.com/office/powerpoint/2010/main" val="2495996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SPSS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16C91-E9B1-4482-87D1-A1EC7B45B1E2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0926" y="1090760"/>
            <a:ext cx="89255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(3) Correlation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0951" y="620688"/>
            <a:ext cx="40324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2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분</a:t>
            </a:r>
            <a:r>
              <a:rPr lang="ko-KR" altLang="en-US" sz="2000" dirty="0"/>
              <a:t>석</a:t>
            </a:r>
            <a:endParaRPr lang="en-US" altLang="ko-KR" sz="1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2498" y="1484784"/>
            <a:ext cx="892557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① </a:t>
            </a:r>
            <a:r>
              <a:rPr lang="en-US" altLang="ko-KR" dirty="0"/>
              <a:t>Parametric test (Scale-Scale)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3527" y="1844824"/>
            <a:ext cx="878152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Regression for age and sales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6538" y="2219140"/>
            <a:ext cx="878152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Analyze – </a:t>
            </a:r>
            <a:r>
              <a:rPr lang="en-US" altLang="ko-KR" dirty="0"/>
              <a:t>Regression</a:t>
            </a:r>
            <a:r>
              <a:rPr lang="en-US" altLang="ko-KR" dirty="0" smtClean="0"/>
              <a:t> - Linear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673432"/>
            <a:ext cx="4392488" cy="3785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893496" y="3933056"/>
            <a:ext cx="325050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Dependent(</a:t>
            </a:r>
            <a:r>
              <a:rPr lang="en-US" altLang="ko-KR" dirty="0"/>
              <a:t>y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Independent(x)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구분할 줄 알아야 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273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SPSS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16C91-E9B1-4482-87D1-A1EC7B45B1E2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0926" y="1090760"/>
            <a:ext cx="89255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(3) Correlation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0951" y="620688"/>
            <a:ext cx="40324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2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분</a:t>
            </a:r>
            <a:r>
              <a:rPr lang="ko-KR" altLang="en-US" sz="2000" dirty="0"/>
              <a:t>석</a:t>
            </a:r>
            <a:endParaRPr lang="en-US" altLang="ko-KR" sz="1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2498" y="1484784"/>
            <a:ext cx="892557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① </a:t>
            </a:r>
            <a:r>
              <a:rPr lang="en-US" altLang="ko-KR" dirty="0"/>
              <a:t>Parametric test (Scale-Scale)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3527" y="1844824"/>
            <a:ext cx="878152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Regression for age and sales</a:t>
            </a: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42" y="2257078"/>
            <a:ext cx="5305425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574" y="2098739"/>
            <a:ext cx="5305425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19314"/>
            <a:ext cx="5305425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807793"/>
            <a:ext cx="5305425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타원 2"/>
          <p:cNvSpPr/>
          <p:nvPr/>
        </p:nvSpPr>
        <p:spPr>
          <a:xfrm>
            <a:off x="5069295" y="2467930"/>
            <a:ext cx="778743" cy="77874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2652712" y="4705938"/>
            <a:ext cx="6491287" cy="179091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141986" y="3307535"/>
            <a:ext cx="401602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Coefficient of Determination(    )?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293523" y="3717032"/>
            <a:ext cx="334666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=&gt; 0.977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188796" y="3307535"/>
            <a:ext cx="464493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r</a:t>
            </a:r>
            <a:r>
              <a:rPr lang="en-US" altLang="ko-KR" baseline="30000" dirty="0" smtClean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97047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8" grpId="0" animBg="1"/>
      <p:bldP spid="19" grpId="0"/>
      <p:bldP spid="20" grpId="0"/>
      <p:bldP spid="2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SPSS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16C91-E9B1-4482-87D1-A1EC7B45B1E2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0926" y="1090760"/>
            <a:ext cx="89255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(3) Correlation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0951" y="620688"/>
            <a:ext cx="40324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2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분</a:t>
            </a:r>
            <a:r>
              <a:rPr lang="ko-KR" altLang="en-US" sz="2000" dirty="0"/>
              <a:t>석</a:t>
            </a:r>
            <a:endParaRPr lang="en-US" altLang="ko-KR" sz="1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2498" y="1484784"/>
            <a:ext cx="892557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① </a:t>
            </a:r>
            <a:r>
              <a:rPr lang="en-US" altLang="ko-KR" dirty="0"/>
              <a:t>Parametric test (Scale-Scale)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3527" y="1844824"/>
            <a:ext cx="878152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Regression for age and sales</a:t>
            </a:r>
          </a:p>
        </p:txBody>
      </p:sp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70" y="2287239"/>
            <a:ext cx="5305425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03311" y="4642014"/>
            <a:ext cx="878152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Sales = 2681.034 + 3448.276(age)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3311" y="5085184"/>
            <a:ext cx="878152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- age</a:t>
            </a:r>
            <a:r>
              <a:rPr lang="ko-KR" altLang="en-US" dirty="0" smtClean="0"/>
              <a:t>가 얼마일 때 </a:t>
            </a:r>
            <a:r>
              <a:rPr lang="en-US" altLang="ko-KR" dirty="0" smtClean="0"/>
              <a:t>sales </a:t>
            </a:r>
            <a:r>
              <a:rPr lang="ko-KR" altLang="en-US" dirty="0" smtClean="0"/>
              <a:t>값을 구하라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- sales</a:t>
            </a:r>
            <a:r>
              <a:rPr lang="ko-KR" altLang="en-US" dirty="0" smtClean="0"/>
              <a:t>가 얼마일 때 </a:t>
            </a:r>
            <a:r>
              <a:rPr lang="en-US" altLang="ko-KR" dirty="0" smtClean="0"/>
              <a:t>age </a:t>
            </a:r>
            <a:r>
              <a:rPr lang="ko-KR" altLang="en-US" dirty="0" smtClean="0"/>
              <a:t>값을 구하라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답만 적지 말고 반드시 풀이 과정 적을 것</a:t>
            </a:r>
            <a:r>
              <a:rPr lang="en-US" altLang="ko-KR" dirty="0" smtClean="0"/>
              <a:t>! 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30770" y="3789040"/>
            <a:ext cx="87815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Y = b0 + b1·X (Y: outcome(dependent), b0: constant, b1: coefficient for X,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               X: predictor(independent))</a:t>
            </a:r>
          </a:p>
        </p:txBody>
      </p:sp>
    </p:spTree>
    <p:extLst>
      <p:ext uri="{BB962C8B-B14F-4D97-AF65-F5344CB8AC3E}">
        <p14:creationId xmlns:p14="http://schemas.microsoft.com/office/powerpoint/2010/main" val="24123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SPSS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16C91-E9B1-4482-87D1-A1EC7B45B1E2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0926" y="1090760"/>
            <a:ext cx="8925570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(2) Random number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- </a:t>
            </a:r>
            <a:r>
              <a:rPr lang="ko-KR" altLang="en-US" dirty="0" smtClean="0"/>
              <a:t>몇 개의 </a:t>
            </a:r>
            <a:r>
              <a:rPr lang="en-US" altLang="ko-KR" dirty="0" smtClean="0"/>
              <a:t>random number</a:t>
            </a:r>
            <a:r>
              <a:rPr lang="ko-KR" altLang="en-US" dirty="0" smtClean="0"/>
              <a:t>를 생성할 것인지 정하기 위해 </a:t>
            </a:r>
            <a:r>
              <a:rPr lang="en-US" altLang="ko-KR" dirty="0" smtClean="0"/>
              <a:t>dummy variable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정의 후 생성할 </a:t>
            </a:r>
            <a:r>
              <a:rPr lang="en-US" altLang="ko-KR" dirty="0" smtClean="0"/>
              <a:t>random number</a:t>
            </a:r>
            <a:r>
              <a:rPr lang="ko-KR" altLang="en-US" dirty="0" smtClean="0"/>
              <a:t>의 수만큼 </a:t>
            </a:r>
            <a:r>
              <a:rPr lang="en-US" altLang="ko-KR" dirty="0" smtClean="0"/>
              <a:t>data </a:t>
            </a:r>
            <a:r>
              <a:rPr lang="ko-KR" altLang="en-US" dirty="0" smtClean="0"/>
              <a:t>입력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- Transform </a:t>
            </a:r>
            <a:r>
              <a:rPr lang="en-US" altLang="ko-KR" dirty="0"/>
              <a:t>– Compute </a:t>
            </a:r>
            <a:r>
              <a:rPr lang="en-US" altLang="ko-KR" dirty="0" smtClean="0"/>
              <a:t>Variable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- Function group: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-&gt; Random Numbers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Functions and Special Variables: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Rv.Uniform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- </a:t>
            </a:r>
            <a:r>
              <a:rPr lang="ko-KR" altLang="en-US" dirty="0" smtClean="0"/>
              <a:t>범위</a:t>
            </a:r>
            <a:r>
              <a:rPr lang="en-US" altLang="ko-KR" dirty="0" smtClean="0"/>
              <a:t>(</a:t>
            </a:r>
            <a:r>
              <a:rPr lang="ko-KR" altLang="en-US" dirty="0" smtClean="0"/>
              <a:t>최소값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최대값</a:t>
            </a:r>
            <a:r>
              <a:rPr lang="en-US" altLang="ko-KR" dirty="0" smtClean="0"/>
              <a:t>)</a:t>
            </a:r>
            <a:r>
              <a:rPr lang="ko-KR" altLang="en-US" dirty="0" smtClean="0"/>
              <a:t> 설정</a:t>
            </a:r>
            <a:r>
              <a:rPr lang="en-US" altLang="ko-KR" dirty="0" smtClean="0"/>
              <a:t>      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- Random number </a:t>
            </a:r>
            <a:r>
              <a:rPr lang="ko-KR" altLang="en-US" dirty="0" smtClean="0"/>
              <a:t>생성 후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dummy variable </a:t>
            </a:r>
            <a:r>
              <a:rPr lang="ko-KR" altLang="en-US" dirty="0" smtClean="0"/>
              <a:t>제거</a:t>
            </a:r>
            <a:endParaRPr lang="en-US" altLang="ko-KR" dirty="0"/>
          </a:p>
        </p:txBody>
      </p:sp>
      <p:sp>
        <p:nvSpPr>
          <p:cNvPr id="16" name="TextBox 15"/>
          <p:cNvSpPr txBox="1"/>
          <p:nvPr/>
        </p:nvSpPr>
        <p:spPr>
          <a:xfrm>
            <a:off x="110951" y="620688"/>
            <a:ext cx="40324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1. </a:t>
            </a:r>
            <a:r>
              <a:rPr lang="ko-KR" altLang="en-US" sz="2000" dirty="0" smtClean="0"/>
              <a:t>데이터 입력</a:t>
            </a:r>
            <a:endParaRPr lang="en-US" altLang="ko-KR" sz="1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22808" y="5983116"/>
            <a:ext cx="89255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※ </a:t>
            </a:r>
            <a:r>
              <a:rPr lang="ko-KR" altLang="en-US" dirty="0" smtClean="0"/>
              <a:t>사람마다 생성되는 </a:t>
            </a:r>
            <a:r>
              <a:rPr lang="en-US" altLang="ko-KR" dirty="0" smtClean="0"/>
              <a:t>random number</a:t>
            </a:r>
            <a:r>
              <a:rPr lang="ko-KR" altLang="en-US" dirty="0" smtClean="0"/>
              <a:t>가 다르니 생성하는 방법까지만 알아둔다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343" y="2379943"/>
            <a:ext cx="4968552" cy="3695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332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SPSS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16C91-E9B1-4482-87D1-A1EC7B45B1E2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0926" y="1090760"/>
            <a:ext cx="89255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(3) Correlation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0951" y="620688"/>
            <a:ext cx="40324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2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분</a:t>
            </a:r>
            <a:r>
              <a:rPr lang="ko-KR" altLang="en-US" sz="2000" dirty="0"/>
              <a:t>석</a:t>
            </a:r>
            <a:endParaRPr lang="en-US" altLang="ko-KR" sz="1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2498" y="1484784"/>
            <a:ext cx="8925570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②</a:t>
            </a:r>
            <a:r>
              <a:rPr lang="en-US" altLang="ko-KR" dirty="0" smtClean="0"/>
              <a:t> Nonparametric </a:t>
            </a:r>
            <a:r>
              <a:rPr lang="en-US" altLang="ko-KR" dirty="0"/>
              <a:t>test (</a:t>
            </a:r>
            <a:r>
              <a:rPr lang="en-US" altLang="ko-KR" dirty="0" smtClean="0"/>
              <a:t>Scale - Ordinal/Nominal)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3527" y="1844824"/>
            <a:ext cx="878152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Is there </a:t>
            </a:r>
            <a:r>
              <a:rPr lang="en-US" altLang="ko-KR" u="sng" dirty="0" smtClean="0"/>
              <a:t>negative relationship(one-tail)</a:t>
            </a:r>
            <a:r>
              <a:rPr lang="en-US" altLang="ko-KR" dirty="0" smtClean="0"/>
              <a:t> between sales and gender?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1142" y="2204864"/>
            <a:ext cx="878152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Analyze – Correlate - </a:t>
            </a:r>
            <a:r>
              <a:rPr lang="en-US" altLang="ko-KR" dirty="0"/>
              <a:t>B</a:t>
            </a:r>
            <a:r>
              <a:rPr lang="en-US" altLang="ko-KR" dirty="0" smtClean="0"/>
              <a:t>ivariate</a:t>
            </a: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785" y="2354574"/>
            <a:ext cx="4485283" cy="4077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94519" y="3717032"/>
            <a:ext cx="375740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Kendall’s tau-b Test!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8039" y="3164277"/>
            <a:ext cx="414593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- What is the name of test?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7823" y="4255519"/>
            <a:ext cx="387811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Spearman Test! 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364088" y="4498743"/>
            <a:ext cx="1872208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478214" y="5098049"/>
            <a:ext cx="836861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15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SPSS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16C91-E9B1-4482-87D1-A1EC7B45B1E2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0926" y="1090760"/>
            <a:ext cx="89255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(3) Correlation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0951" y="620688"/>
            <a:ext cx="40324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2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분</a:t>
            </a:r>
            <a:r>
              <a:rPr lang="ko-KR" altLang="en-US" sz="2000" dirty="0"/>
              <a:t>석</a:t>
            </a:r>
            <a:endParaRPr lang="en-US" altLang="ko-KR" sz="1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2498" y="1484784"/>
            <a:ext cx="8925570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②</a:t>
            </a:r>
            <a:r>
              <a:rPr lang="en-US" altLang="ko-KR" dirty="0" smtClean="0"/>
              <a:t> Nonparametric </a:t>
            </a:r>
            <a:r>
              <a:rPr lang="en-US" altLang="ko-KR" dirty="0"/>
              <a:t>test (</a:t>
            </a:r>
            <a:r>
              <a:rPr lang="en-US" altLang="ko-KR" dirty="0" smtClean="0"/>
              <a:t>Scale - Ordinal/Nominal)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3527" y="1844824"/>
            <a:ext cx="878152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Is there </a:t>
            </a:r>
            <a:r>
              <a:rPr lang="en-US" altLang="ko-KR" u="sng" dirty="0" smtClean="0"/>
              <a:t>negative relationship(one-tail)</a:t>
            </a:r>
            <a:r>
              <a:rPr lang="en-US" altLang="ko-KR" dirty="0" smtClean="0"/>
              <a:t> between sales and gender?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63" y="2659156"/>
            <a:ext cx="4554834" cy="3039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704184" y="4005064"/>
            <a:ext cx="306034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Interpret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704184" y="4357514"/>
                <a:ext cx="4320480" cy="2169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u="sng" dirty="0" smtClean="0"/>
                  <a:t>Kendall’s tau test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</a:rPr>
                      <m:t>𝜏</m:t>
                    </m:r>
                  </m:oMath>
                </a14:m>
                <a:r>
                  <a:rPr lang="en-US" altLang="ko-KR" dirty="0" smtClean="0"/>
                  <a:t>(24) = -0.187, sig = 0.143(&gt;0.05)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 smtClean="0"/>
                  <a:t>This test is non-significant.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 smtClean="0"/>
                  <a:t>Accept </a:t>
                </a:r>
                <a:r>
                  <a:rPr lang="en-US" altLang="ko-KR" dirty="0"/>
                  <a:t>H</a:t>
                </a:r>
                <a:r>
                  <a:rPr lang="en-US" altLang="ko-KR" baseline="-25000" dirty="0"/>
                  <a:t>0</a:t>
                </a:r>
                <a:r>
                  <a:rPr lang="en-US" altLang="ko-KR" dirty="0" smtClean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 smtClean="0"/>
                  <a:t>Conclusion : There is no relationship.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184" y="4357514"/>
                <a:ext cx="4320480" cy="2169825"/>
              </a:xfrm>
              <a:prstGeom prst="rect">
                <a:avLst/>
              </a:prstGeom>
              <a:blipFill rotWithShape="1">
                <a:blip r:embed="rId4"/>
                <a:stretch>
                  <a:fillRect l="-1271" b="-11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110951" y="5604009"/>
            <a:ext cx="44627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s</a:t>
            </a:r>
            <a:r>
              <a:rPr lang="en-US" altLang="ko-KR" dirty="0" smtClean="0"/>
              <a:t>mall data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Kendall’s tau test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쓴다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small data </a:t>
            </a:r>
            <a:r>
              <a:rPr lang="ko-KR" altLang="en-US" dirty="0" smtClean="0"/>
              <a:t>유무는 문제에 명시된다</a:t>
            </a:r>
            <a:r>
              <a:rPr lang="en-US" altLang="ko-KR" dirty="0" smtClean="0"/>
              <a:t>.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68257" y="2659156"/>
            <a:ext cx="4232185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- Null and alternative hypotheses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704184" y="3081734"/>
                <a:ext cx="4301604" cy="870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dirty="0" smtClean="0">
                    <a:solidFill>
                      <a:schemeClr val="tx1"/>
                    </a:solidFill>
                  </a:rPr>
                  <a:t>H</a:t>
                </a:r>
                <a:r>
                  <a:rPr lang="en-US" altLang="ko-KR" baseline="-25000" dirty="0" smtClean="0">
                    <a:solidFill>
                      <a:schemeClr val="tx1"/>
                    </a:solidFill>
                  </a:rPr>
                  <a:t>0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ko-KR" alt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dirty="0" smtClean="0">
                    <a:solidFill>
                      <a:schemeClr val="tx1"/>
                    </a:solidFill>
                  </a:rPr>
                  <a:t>H</a:t>
                </a:r>
                <a:r>
                  <a:rPr lang="en-US" altLang="ko-KR" baseline="-25000" dirty="0" smtClean="0">
                    <a:solidFill>
                      <a:schemeClr val="tx1"/>
                    </a:solidFill>
                  </a:rPr>
                  <a:t>1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ko-KR" alt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</a:rPr>
                  <a:t> &lt; 0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184" y="3081734"/>
                <a:ext cx="4301604" cy="870559"/>
              </a:xfrm>
              <a:prstGeom prst="rect">
                <a:avLst/>
              </a:prstGeom>
              <a:blipFill rotWithShape="1">
                <a:blip r:embed="rId5"/>
                <a:stretch>
                  <a:fillRect b="-105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650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18" grpId="0"/>
      <p:bldP spid="19" grpId="0"/>
      <p:bldP spid="2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SPSS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16C91-E9B1-4482-87D1-A1EC7B45B1E2}" type="slidenum">
              <a:rPr lang="ko-KR" altLang="en-US" smtClean="0"/>
              <a:pPr/>
              <a:t>42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0926" y="1090760"/>
            <a:ext cx="89255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(3) Correlation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0951" y="620688"/>
            <a:ext cx="40324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2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분</a:t>
            </a:r>
            <a:r>
              <a:rPr lang="ko-KR" altLang="en-US" sz="2000" dirty="0"/>
              <a:t>석</a:t>
            </a:r>
            <a:endParaRPr lang="en-US" altLang="ko-KR" sz="1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2498" y="1484784"/>
            <a:ext cx="8925570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②</a:t>
            </a:r>
            <a:r>
              <a:rPr lang="en-US" altLang="ko-KR" dirty="0" smtClean="0"/>
              <a:t> Nonparametric </a:t>
            </a:r>
            <a:r>
              <a:rPr lang="en-US" altLang="ko-KR" dirty="0"/>
              <a:t>test (</a:t>
            </a:r>
            <a:r>
              <a:rPr lang="en-US" altLang="ko-KR" dirty="0" smtClean="0"/>
              <a:t>Scale - Ordinal/Nominal)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3527" y="1844824"/>
            <a:ext cx="878152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Is there </a:t>
            </a:r>
            <a:r>
              <a:rPr lang="en-US" altLang="ko-KR" u="sng" dirty="0" smtClean="0"/>
              <a:t>negative relationship</a:t>
            </a:r>
            <a:r>
              <a:rPr lang="en-US" altLang="ko-KR" dirty="0" smtClean="0"/>
              <a:t> between sales and gender?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63" y="2659156"/>
            <a:ext cx="4554834" cy="3039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704184" y="4005064"/>
            <a:ext cx="306034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Interpret 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04184" y="4357514"/>
            <a:ext cx="432048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u="sng" dirty="0" smtClean="0"/>
              <a:t>Spearman’s rho test</a:t>
            </a:r>
          </a:p>
          <a:p>
            <a:pPr>
              <a:lnSpc>
                <a:spcPct val="150000"/>
              </a:lnSpc>
            </a:pPr>
            <a:r>
              <a:rPr lang="en-US" altLang="ko-KR" dirty="0" err="1"/>
              <a:t>r</a:t>
            </a:r>
            <a:r>
              <a:rPr lang="en-US" altLang="ko-KR" baseline="-25000" dirty="0" err="1"/>
              <a:t>s</a:t>
            </a:r>
            <a:r>
              <a:rPr lang="en-US" altLang="ko-KR" dirty="0" smtClean="0"/>
              <a:t>(24) = -0.223, sig = 0.148(&gt;0.05)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This test is non-significant.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Accept </a:t>
            </a:r>
            <a:r>
              <a:rPr lang="en-US" altLang="ko-KR" dirty="0"/>
              <a:t>H</a:t>
            </a:r>
            <a:r>
              <a:rPr lang="en-US" altLang="ko-KR" baseline="-25000" dirty="0"/>
              <a:t>0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Conclusion : There is no relationship.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5536" y="5604009"/>
            <a:ext cx="3250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각 </a:t>
            </a:r>
            <a:r>
              <a:rPr lang="en-US" altLang="ko-KR" dirty="0" smtClean="0"/>
              <a:t>Test</a:t>
            </a:r>
            <a:r>
              <a:rPr lang="ko-KR" altLang="en-US" dirty="0" smtClean="0"/>
              <a:t>마다 쓰는 기호 다르니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이점 주의할 것</a:t>
            </a:r>
            <a:r>
              <a:rPr lang="en-US" altLang="ko-KR" dirty="0" smtClean="0"/>
              <a:t>!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68257" y="2659156"/>
            <a:ext cx="4232185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- Null and alternative hypotheses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04184" y="3081734"/>
            <a:ext cx="43016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H</a:t>
            </a:r>
            <a:r>
              <a:rPr lang="en-US" altLang="ko-KR" baseline="-25000" dirty="0" smtClean="0">
                <a:solidFill>
                  <a:schemeClr val="tx1"/>
                </a:solidFill>
              </a:rPr>
              <a:t>0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en-US" altLang="ko-KR" dirty="0" err="1" smtClean="0">
                <a:solidFill>
                  <a:schemeClr val="tx1"/>
                </a:solidFill>
              </a:rPr>
              <a:t>r</a:t>
            </a:r>
            <a:r>
              <a:rPr lang="en-US" altLang="ko-KR" baseline="-25000" dirty="0" err="1" smtClean="0">
                <a:solidFill>
                  <a:schemeClr val="tx1"/>
                </a:solidFill>
              </a:rPr>
              <a:t>s</a:t>
            </a:r>
            <a:r>
              <a:rPr lang="en-US" altLang="ko-KR" dirty="0" smtClean="0">
                <a:solidFill>
                  <a:schemeClr val="tx1"/>
                </a:solidFill>
              </a:rPr>
              <a:t>= 0</a:t>
            </a: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H</a:t>
            </a:r>
            <a:r>
              <a:rPr lang="en-US" altLang="ko-KR" baseline="-25000" dirty="0" smtClean="0">
                <a:solidFill>
                  <a:schemeClr val="tx1"/>
                </a:solidFill>
              </a:rPr>
              <a:t>1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en-US" altLang="ko-KR" dirty="0" err="1" smtClean="0">
                <a:solidFill>
                  <a:schemeClr val="tx1"/>
                </a:solidFill>
              </a:rPr>
              <a:t>r</a:t>
            </a:r>
            <a:r>
              <a:rPr lang="en-US" altLang="ko-KR" baseline="-25000" dirty="0" err="1" smtClean="0">
                <a:solidFill>
                  <a:schemeClr val="tx1"/>
                </a:solidFill>
              </a:rPr>
              <a:t>s</a:t>
            </a:r>
            <a:r>
              <a:rPr lang="en-US" altLang="ko-KR" dirty="0" smtClean="0">
                <a:solidFill>
                  <a:schemeClr val="tx1"/>
                </a:solidFill>
              </a:rPr>
              <a:t>&lt; 0</a:t>
            </a:r>
          </a:p>
        </p:txBody>
      </p:sp>
    </p:spTree>
    <p:extLst>
      <p:ext uri="{BB962C8B-B14F-4D97-AF65-F5344CB8AC3E}">
        <p14:creationId xmlns:p14="http://schemas.microsoft.com/office/powerpoint/2010/main" val="106518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18" grpId="0"/>
      <p:bldP spid="19" grpId="0"/>
      <p:bldP spid="2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SPSS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16C91-E9B1-4482-87D1-A1EC7B45B1E2}" type="slidenum">
              <a:rPr lang="ko-KR" altLang="en-US" smtClean="0"/>
              <a:pPr/>
              <a:t>43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0926" y="1090760"/>
            <a:ext cx="89255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(3) Correlation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0951" y="620688"/>
            <a:ext cx="40324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2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분</a:t>
            </a:r>
            <a:r>
              <a:rPr lang="ko-KR" altLang="en-US" sz="2000" dirty="0"/>
              <a:t>석</a:t>
            </a:r>
            <a:endParaRPr lang="en-US" altLang="ko-KR" sz="1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2498" y="1484784"/>
            <a:ext cx="8925570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③ Partial Correlation test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142" y="1842372"/>
            <a:ext cx="878152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Analyze – Correlate - Partial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972" y="2276872"/>
            <a:ext cx="4248472" cy="3230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91467" y="5538966"/>
            <a:ext cx="87815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Scale </a:t>
            </a:r>
            <a:r>
              <a:rPr lang="ko-KR" altLang="en-US" dirty="0" smtClean="0"/>
              <a:t>데이터 하나가 부족하므로 여기서는 </a:t>
            </a:r>
            <a:r>
              <a:rPr lang="ko-KR" altLang="en-US" dirty="0" err="1" smtClean="0"/>
              <a:t>스킵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Practical 5 Part B </a:t>
            </a:r>
            <a:r>
              <a:rPr lang="ko-KR" altLang="en-US" dirty="0" smtClean="0"/>
              <a:t>풀어 볼 것</a:t>
            </a:r>
            <a:r>
              <a:rPr lang="en-US" altLang="ko-KR" dirty="0" smtClean="0"/>
              <a:t>!</a:t>
            </a:r>
          </a:p>
          <a:p>
            <a:pPr>
              <a:lnSpc>
                <a:spcPct val="150000"/>
              </a:lnSpc>
            </a:pPr>
            <a:r>
              <a:rPr lang="ko-KR" altLang="en-US" spc="-100" dirty="0" smtClean="0"/>
              <a:t>지문을 읽고 </a:t>
            </a:r>
            <a:r>
              <a:rPr lang="en-US" altLang="ko-KR" spc="-100" dirty="0" smtClean="0"/>
              <a:t>Variables</a:t>
            </a:r>
            <a:r>
              <a:rPr lang="ko-KR" altLang="en-US" spc="-100" dirty="0" smtClean="0"/>
              <a:t>와 </a:t>
            </a:r>
            <a:r>
              <a:rPr lang="en-US" altLang="ko-KR" spc="-100" dirty="0" smtClean="0"/>
              <a:t>controlling</a:t>
            </a:r>
            <a:r>
              <a:rPr lang="ko-KR" altLang="en-US" spc="-100" dirty="0" smtClean="0"/>
              <a:t>에 넣어야 할 변수를 확실히 구별할 줄 알아야 한다</a:t>
            </a:r>
            <a:r>
              <a:rPr lang="en-US" altLang="ko-KR" spc="-100" dirty="0" smtClean="0"/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37548" y="4074228"/>
            <a:ext cx="3250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각 </a:t>
            </a:r>
            <a:r>
              <a:rPr lang="en-US" altLang="ko-KR" dirty="0" smtClean="0"/>
              <a:t>Test</a:t>
            </a:r>
            <a:r>
              <a:rPr lang="ko-KR" altLang="en-US" dirty="0" smtClean="0"/>
              <a:t>마다 쓰는 기호 다르니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이점 주의할 것</a:t>
            </a:r>
            <a:r>
              <a:rPr lang="en-US" altLang="ko-KR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5765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SPSS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16C91-E9B1-4482-87D1-A1EC7B45B1E2}" type="slidenum">
              <a:rPr lang="ko-KR" altLang="en-US" smtClean="0"/>
              <a:pPr/>
              <a:t>44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0926" y="1090760"/>
            <a:ext cx="89255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(4) Homogeneity of Variance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0951" y="620688"/>
            <a:ext cx="40324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2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분</a:t>
            </a:r>
            <a:r>
              <a:rPr lang="ko-KR" altLang="en-US" sz="2000" dirty="0"/>
              <a:t>석</a:t>
            </a:r>
            <a:endParaRPr lang="en-US" altLang="ko-KR" sz="10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16681" y="1484784"/>
            <a:ext cx="878152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Check the homogeneity of variance for sales(Q) (grouped by gender)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5310" y="2309739"/>
            <a:ext cx="878152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/>
              <a:t>Levene’s</a:t>
            </a:r>
            <a:r>
              <a:rPr lang="en-US" altLang="ko-KR" dirty="0" smtClean="0"/>
              <a:t> Test!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1717" y="1984130"/>
            <a:ext cx="878152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- What is the name of test?</a:t>
            </a:r>
          </a:p>
        </p:txBody>
      </p:sp>
    </p:spTree>
    <p:extLst>
      <p:ext uri="{BB962C8B-B14F-4D97-AF65-F5344CB8AC3E}">
        <p14:creationId xmlns:p14="http://schemas.microsoft.com/office/powerpoint/2010/main" val="1914530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SPSS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16C91-E9B1-4482-87D1-A1EC7B45B1E2}" type="slidenum">
              <a:rPr lang="ko-KR" altLang="en-US" smtClean="0"/>
              <a:pPr/>
              <a:t>45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0926" y="1090760"/>
            <a:ext cx="89255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(4) Homogeneity of Variance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0951" y="620688"/>
            <a:ext cx="40324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2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분</a:t>
            </a:r>
            <a:r>
              <a:rPr lang="ko-KR" altLang="en-US" sz="2000" dirty="0"/>
              <a:t>석</a:t>
            </a:r>
            <a:endParaRPr lang="en-US" altLang="ko-KR" sz="10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16681" y="1484784"/>
            <a:ext cx="878152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Analyze - </a:t>
            </a:r>
            <a:r>
              <a:rPr lang="en-US" altLang="ko-KR" dirty="0"/>
              <a:t>Descriptive Statistics </a:t>
            </a:r>
            <a:r>
              <a:rPr lang="en-US" altLang="ko-KR" dirty="0" smtClean="0"/>
              <a:t>- Explore </a:t>
            </a:r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198" y="2924944"/>
            <a:ext cx="7439025" cy="337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132308" y="1992615"/>
            <a:ext cx="482644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Plots - Transformed Power(Natural log) </a:t>
            </a:r>
            <a:r>
              <a:rPr lang="ko-KR" altLang="en-US" dirty="0" smtClean="0"/>
              <a:t>체크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1746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SPSS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16C91-E9B1-4482-87D1-A1EC7B45B1E2}" type="slidenum">
              <a:rPr lang="ko-KR" altLang="en-US" smtClean="0"/>
              <a:pPr/>
              <a:t>46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0926" y="1090760"/>
            <a:ext cx="89255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(4) Homogeneity of Variance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0951" y="620688"/>
            <a:ext cx="40324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2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분</a:t>
            </a:r>
            <a:r>
              <a:rPr lang="ko-KR" altLang="en-US" sz="2000" dirty="0"/>
              <a:t>석</a:t>
            </a:r>
            <a:endParaRPr lang="en-US" altLang="ko-KR" sz="1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19484" y="1480627"/>
            <a:ext cx="892557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n</a:t>
            </a:r>
            <a:r>
              <a:rPr lang="en-US" altLang="ko-KR" dirty="0" smtClean="0"/>
              <a:t>ull</a:t>
            </a:r>
            <a:r>
              <a:rPr lang="ko-KR" altLang="en-US" dirty="0" smtClean="0"/>
              <a:t> </a:t>
            </a:r>
            <a:r>
              <a:rPr lang="en-US" altLang="ko-KR" dirty="0" smtClean="0"/>
              <a:t>and alternative hypotheses 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9484" y="1889519"/>
            <a:ext cx="89255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/>
              <a:t>H</a:t>
            </a:r>
            <a:r>
              <a:rPr lang="en-US" altLang="ko-KR" baseline="-25000" dirty="0" smtClean="0"/>
              <a:t>0</a:t>
            </a:r>
            <a:r>
              <a:rPr lang="en-US" altLang="ko-KR" dirty="0" smtClean="0"/>
              <a:t>: Homogeneity of variance can be assumed</a:t>
            </a:r>
          </a:p>
          <a:p>
            <a:pPr algn="ctr">
              <a:lnSpc>
                <a:spcPct val="150000"/>
              </a:lnSpc>
            </a:pPr>
            <a:r>
              <a:rPr lang="en-US" altLang="ko-KR" dirty="0" smtClean="0"/>
              <a:t>H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: </a:t>
            </a:r>
            <a:r>
              <a:rPr lang="en-US" altLang="ko-KR" dirty="0"/>
              <a:t>Homogeneity of variance </a:t>
            </a:r>
            <a:r>
              <a:rPr lang="en-US" altLang="ko-KR" dirty="0" smtClean="0"/>
              <a:t>can’t </a:t>
            </a:r>
            <a:r>
              <a:rPr lang="en-US" altLang="ko-KR" dirty="0"/>
              <a:t>be assumed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725753"/>
            <a:ext cx="493395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92794" y="4044598"/>
            <a:ext cx="306034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Interpret 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1472" y="4436114"/>
            <a:ext cx="893358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/>
              <a:t>Levene’s</a:t>
            </a:r>
            <a:r>
              <a:rPr lang="en-US" altLang="ko-KR" dirty="0" smtClean="0"/>
              <a:t> test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F(1,22) = 0.621, sig = 0.439(&gt;0.05)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This test is non-significant.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Accept </a:t>
            </a:r>
            <a:r>
              <a:rPr lang="en-US" altLang="ko-KR" dirty="0"/>
              <a:t>H</a:t>
            </a:r>
            <a:r>
              <a:rPr lang="en-US" altLang="ko-KR" baseline="-25000" dirty="0"/>
              <a:t>0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Conclusion : The variances is about the same in different groups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372200" y="3284984"/>
            <a:ext cx="613470" cy="2408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724128" y="4680679"/>
            <a:ext cx="3250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각 </a:t>
            </a:r>
            <a:r>
              <a:rPr lang="en-US" altLang="ko-KR" dirty="0" smtClean="0"/>
              <a:t>Test</a:t>
            </a:r>
            <a:r>
              <a:rPr lang="ko-KR" altLang="en-US" dirty="0" smtClean="0"/>
              <a:t>마다 쓰는 기호 다르니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이점 주의할 것</a:t>
            </a:r>
            <a:r>
              <a:rPr lang="en-US" altLang="ko-KR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202678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  <p:bldP spid="13" grpId="0"/>
      <p:bldP spid="1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SPSS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16C91-E9B1-4482-87D1-A1EC7B45B1E2}" type="slidenum">
              <a:rPr lang="ko-KR" altLang="en-US" smtClean="0"/>
              <a:pPr/>
              <a:t>47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0926" y="1090760"/>
            <a:ext cx="89255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(5) range, min, max, sum, mean, standard deviation, variance (In Practical2 Part B)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- Analyze - Descriptive Statistics - </a:t>
            </a:r>
            <a:r>
              <a:rPr lang="en-US" altLang="ko-KR" dirty="0" err="1" smtClean="0"/>
              <a:t>Descriptives</a:t>
            </a:r>
            <a:r>
              <a:rPr lang="en-US" altLang="ko-KR" dirty="0" smtClean="0"/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0951" y="620688"/>
            <a:ext cx="40324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2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분</a:t>
            </a:r>
            <a:r>
              <a:rPr lang="ko-KR" altLang="en-US" sz="2000" dirty="0"/>
              <a:t>석</a:t>
            </a:r>
            <a:endParaRPr lang="en-US" altLang="ko-KR" sz="1000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414" y="2276872"/>
            <a:ext cx="5400600" cy="3243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473" y="5589240"/>
            <a:ext cx="6848475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23527" y="1844824"/>
            <a:ext cx="764472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Mean, Sum, Std. deviation, Minimum, Variance, Maximum, Range </a:t>
            </a:r>
            <a:r>
              <a:rPr lang="ko-KR" altLang="en-US" dirty="0" smtClean="0"/>
              <a:t>체크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5146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SPSS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16C91-E9B1-4482-87D1-A1EC7B45B1E2}" type="slidenum">
              <a:rPr lang="ko-KR" altLang="en-US" smtClean="0"/>
              <a:pPr/>
              <a:t>48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0926" y="1090760"/>
            <a:ext cx="89255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(1) CSV </a:t>
            </a:r>
            <a:r>
              <a:rPr lang="ko-KR" altLang="en-US" dirty="0" smtClean="0"/>
              <a:t>파일로 저장</a:t>
            </a:r>
            <a:endParaRPr lang="en-US" altLang="ko-KR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110951" y="620688"/>
            <a:ext cx="40324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3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저</a:t>
            </a:r>
            <a:r>
              <a:rPr lang="ko-KR" altLang="en-US" sz="2000" dirty="0"/>
              <a:t>장</a:t>
            </a:r>
            <a:endParaRPr lang="en-US" altLang="ko-KR" sz="10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31142" y="1484784"/>
            <a:ext cx="878152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File </a:t>
            </a:r>
            <a:r>
              <a:rPr lang="en-US" altLang="ko-KR" dirty="0"/>
              <a:t>-</a:t>
            </a:r>
            <a:r>
              <a:rPr lang="en-US" altLang="ko-KR" dirty="0" smtClean="0"/>
              <a:t> Save As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509" y="2305794"/>
            <a:ext cx="5968793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110951" y="1844824"/>
            <a:ext cx="506882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Save as type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Comma delimited(*.csv)</a:t>
            </a:r>
            <a:r>
              <a:rPr lang="ko-KR" altLang="en-US" dirty="0" smtClean="0"/>
              <a:t>로 변경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8102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 </a:t>
            </a:r>
            <a:r>
              <a:rPr lang="ko-KR" altLang="en-US" dirty="0" smtClean="0"/>
              <a:t>프로그램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16C91-E9B1-4482-87D1-A1EC7B45B1E2}" type="slidenum">
              <a:rPr lang="ko-KR" altLang="en-US" smtClean="0"/>
              <a:pPr/>
              <a:t>49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2453461"/>
            <a:ext cx="871296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- What is the command used to input data into the R Program in “x”?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0951" y="691615"/>
            <a:ext cx="40324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1. </a:t>
            </a:r>
            <a:r>
              <a:rPr lang="ko-KR" altLang="en-US" sz="2000" dirty="0" smtClean="0"/>
              <a:t>데이터 입력</a:t>
            </a:r>
            <a:endParaRPr lang="en-US" altLang="ko-KR" sz="1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43836"/>
            <a:ext cx="4038600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359532" y="2852936"/>
            <a:ext cx="83529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x&lt;-c(2,2.5,3.5,7.89,5,6.1,54,2.3,5.2,4.4)   or   x=c(2,2.5,3.5,7.89,5,6.1,54,2.3,5.2,4.4)</a:t>
            </a:r>
            <a:endParaRPr lang="en-US" altLang="ko-KR" dirty="0"/>
          </a:p>
        </p:txBody>
      </p:sp>
      <p:sp>
        <p:nvSpPr>
          <p:cNvPr id="9" name="직사각형 8"/>
          <p:cNvSpPr/>
          <p:nvPr/>
        </p:nvSpPr>
        <p:spPr>
          <a:xfrm>
            <a:off x="110951" y="1124744"/>
            <a:ext cx="153920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(1) </a:t>
            </a:r>
            <a:r>
              <a:rPr lang="ko-KR" altLang="en-US" dirty="0"/>
              <a:t>직접 </a:t>
            </a:r>
            <a:r>
              <a:rPr lang="ko-KR" altLang="en-US" dirty="0" smtClean="0"/>
              <a:t>입력</a:t>
            </a:r>
            <a:endParaRPr lang="en-US" altLang="ko-KR" dirty="0"/>
          </a:p>
        </p:txBody>
      </p:sp>
      <p:sp>
        <p:nvSpPr>
          <p:cNvPr id="30" name="TextBox 29"/>
          <p:cNvSpPr txBox="1"/>
          <p:nvPr/>
        </p:nvSpPr>
        <p:spPr>
          <a:xfrm>
            <a:off x="85774" y="5949280"/>
            <a:ext cx="892557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※ </a:t>
            </a:r>
            <a:r>
              <a:rPr lang="ko-KR" altLang="en-US" dirty="0" smtClean="0"/>
              <a:t>명령어를 몰라 </a:t>
            </a:r>
            <a:r>
              <a:rPr lang="en-US" altLang="ko-KR" dirty="0" smtClean="0"/>
              <a:t>SPSS</a:t>
            </a:r>
            <a:r>
              <a:rPr lang="ko-KR" altLang="en-US" dirty="0" smtClean="0"/>
              <a:t>로 입력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계산할 시 소수점 표기가 다르기 때문에 소용없다</a:t>
            </a:r>
            <a:r>
              <a:rPr lang="en-US" altLang="ko-KR" dirty="0" smtClean="0"/>
              <a:t>.</a:t>
            </a:r>
            <a:endParaRPr lang="en-US" altLang="ko-KR" sz="9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79512" y="3360767"/>
            <a:ext cx="8712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- “y” is 50% of the “x”.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What is the command used to input the “y” data into the R Program 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7544" y="4187921"/>
            <a:ext cx="509379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y</a:t>
            </a:r>
            <a:r>
              <a:rPr lang="en-US" altLang="ko-KR" dirty="0" smtClean="0"/>
              <a:t> = 0.5 * x</a:t>
            </a:r>
            <a:endParaRPr lang="en-US" altLang="ko-KR" dirty="0"/>
          </a:p>
        </p:txBody>
      </p:sp>
      <p:sp>
        <p:nvSpPr>
          <p:cNvPr id="12" name="TextBox 11"/>
          <p:cNvSpPr txBox="1"/>
          <p:nvPr/>
        </p:nvSpPr>
        <p:spPr>
          <a:xfrm>
            <a:off x="257722" y="4691026"/>
            <a:ext cx="871296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- What are the values for “y”?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17" y="5145318"/>
            <a:ext cx="8337410" cy="443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11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8" grpId="0"/>
      <p:bldP spid="30" grpId="0"/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SPSS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16C91-E9B1-4482-87D1-A1EC7B45B1E2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0926" y="1090760"/>
            <a:ext cx="892557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(3) </a:t>
            </a:r>
            <a:r>
              <a:rPr lang="ko-KR" altLang="en-US" dirty="0" smtClean="0"/>
              <a:t>엑셀파일</a:t>
            </a:r>
            <a:r>
              <a:rPr lang="en-US" altLang="ko-KR" dirty="0" smtClean="0"/>
              <a:t>/</a:t>
            </a:r>
            <a:r>
              <a:rPr lang="ko-KR" altLang="en-US" dirty="0" smtClean="0"/>
              <a:t>텍스트파일 </a:t>
            </a:r>
            <a:r>
              <a:rPr lang="en-US" altLang="ko-KR" dirty="0" smtClean="0"/>
              <a:t>Import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① </a:t>
            </a:r>
            <a:r>
              <a:rPr lang="ko-KR" altLang="en-US" dirty="0" smtClean="0"/>
              <a:t>엑셀파일 </a:t>
            </a:r>
            <a:r>
              <a:rPr lang="en-US" altLang="ko-KR" dirty="0" smtClean="0"/>
              <a:t>Import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- File - Open - Data - Files of type : Excel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- </a:t>
            </a:r>
            <a:r>
              <a:rPr lang="ko-KR" altLang="en-US" dirty="0" smtClean="0"/>
              <a:t>엑셀파일의 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행이 </a:t>
            </a:r>
            <a:r>
              <a:rPr lang="en-US" altLang="ko-KR" dirty="0" smtClean="0"/>
              <a:t>Variable Name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Read variable names from the first row of data </a:t>
            </a:r>
            <a:r>
              <a:rPr lang="ko-KR" altLang="en-US" dirty="0" smtClean="0"/>
              <a:t>항목 체크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② </a:t>
            </a:r>
            <a:r>
              <a:rPr lang="ko-KR" altLang="en-US" dirty="0" smtClean="0"/>
              <a:t>텍스트파일 </a:t>
            </a:r>
            <a:r>
              <a:rPr lang="en-US" altLang="ko-KR" dirty="0"/>
              <a:t>Import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- File - Open - Data - Files of type : </a:t>
            </a:r>
            <a:r>
              <a:rPr lang="en-US" altLang="ko-KR" dirty="0" smtClean="0"/>
              <a:t>Text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- </a:t>
            </a:r>
            <a:r>
              <a:rPr lang="en-US" altLang="ko-KR" dirty="0" smtClean="0"/>
              <a:t>Step 2</a:t>
            </a:r>
            <a:r>
              <a:rPr lang="ko-KR" altLang="en-US" dirty="0" smtClean="0"/>
              <a:t>에서 텍스</a:t>
            </a:r>
            <a:r>
              <a:rPr lang="ko-KR" altLang="en-US" dirty="0"/>
              <a:t>트</a:t>
            </a:r>
            <a:r>
              <a:rPr lang="ko-KR" altLang="en-US" dirty="0" smtClean="0"/>
              <a:t>파일의 </a:t>
            </a:r>
            <a:r>
              <a:rPr lang="ko-KR" altLang="en-US" dirty="0" err="1"/>
              <a:t>첫번째</a:t>
            </a:r>
            <a:r>
              <a:rPr lang="ko-KR" altLang="en-US" dirty="0"/>
              <a:t> 행이 </a:t>
            </a:r>
            <a:r>
              <a:rPr lang="en-US" altLang="ko-KR" dirty="0"/>
              <a:t>Variable Name</a:t>
            </a:r>
            <a:r>
              <a:rPr lang="ko-KR" altLang="en-US" dirty="0"/>
              <a:t>이면 </a:t>
            </a:r>
            <a:r>
              <a:rPr lang="en-US" altLang="ko-KR" dirty="0" smtClean="0"/>
              <a:t>Are variable names included at the top of your file? </a:t>
            </a:r>
            <a:r>
              <a:rPr lang="ko-KR" altLang="en-US" dirty="0" smtClean="0"/>
              <a:t>항목을 </a:t>
            </a:r>
            <a:r>
              <a:rPr lang="en-US" altLang="ko-KR" dirty="0" smtClean="0"/>
              <a:t>Yes</a:t>
            </a:r>
            <a:r>
              <a:rPr lang="ko-KR" altLang="en-US" dirty="0" smtClean="0"/>
              <a:t>로 변경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※ </a:t>
            </a:r>
            <a:r>
              <a:rPr lang="ko-KR" altLang="en-US" dirty="0" smtClean="0"/>
              <a:t>원하는 그래프</a:t>
            </a:r>
            <a:r>
              <a:rPr lang="en-US" altLang="ko-KR" dirty="0"/>
              <a:t> </a:t>
            </a:r>
            <a:r>
              <a:rPr lang="ko-KR" altLang="en-US" dirty="0" smtClean="0"/>
              <a:t>또는 테스트를 진행하기 위해서는 반드시 올바른 </a:t>
            </a:r>
            <a:r>
              <a:rPr lang="en-US" altLang="ko-KR" dirty="0" smtClean="0"/>
              <a:t>Type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Measure</a:t>
            </a:r>
            <a:r>
              <a:rPr lang="ko-KR" altLang="en-US" dirty="0" smtClean="0"/>
              <a:t>로 </a:t>
            </a:r>
            <a:r>
              <a:rPr lang="ko-KR" altLang="en-US" u="sng" dirty="0" smtClean="0"/>
              <a:t>재정의</a:t>
            </a:r>
            <a:r>
              <a:rPr lang="ko-KR" altLang="en-US" dirty="0" smtClean="0"/>
              <a:t>해야 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16" name="TextBox 15"/>
          <p:cNvSpPr txBox="1"/>
          <p:nvPr/>
        </p:nvSpPr>
        <p:spPr>
          <a:xfrm>
            <a:off x="110951" y="620688"/>
            <a:ext cx="40324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1. </a:t>
            </a:r>
            <a:r>
              <a:rPr lang="ko-KR" altLang="en-US" sz="2000" dirty="0" smtClean="0"/>
              <a:t>데이터 입력</a:t>
            </a:r>
            <a:endParaRPr lang="en-US" altLang="ko-KR" sz="10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681686"/>
            <a:ext cx="3576136" cy="835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792302"/>
            <a:ext cx="2160240" cy="1382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100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 </a:t>
            </a:r>
            <a:r>
              <a:rPr lang="ko-KR" altLang="en-US" dirty="0" smtClean="0"/>
              <a:t>프로그램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16C91-E9B1-4482-87D1-A1EC7B45B1E2}" type="slidenum">
              <a:rPr lang="ko-KR" altLang="en-US" smtClean="0"/>
              <a:pPr/>
              <a:t>50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0950" y="1844824"/>
            <a:ext cx="885353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What is the command used to input random data into the R Program?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0951" y="691615"/>
            <a:ext cx="40324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1. </a:t>
            </a:r>
            <a:r>
              <a:rPr lang="ko-KR" altLang="en-US" sz="2000" dirty="0" smtClean="0"/>
              <a:t>데이터 입력</a:t>
            </a:r>
            <a:endParaRPr lang="en-US" altLang="ko-KR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179512" y="2625790"/>
            <a:ext cx="4630874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z</a:t>
            </a:r>
            <a:r>
              <a:rPr lang="en-US" altLang="ko-KR" dirty="0" smtClean="0"/>
              <a:t>&lt;-sample(1:1000,size=100)</a:t>
            </a:r>
            <a:endParaRPr lang="en-US" altLang="ko-KR" dirty="0"/>
          </a:p>
        </p:txBody>
      </p:sp>
      <p:sp>
        <p:nvSpPr>
          <p:cNvPr id="9" name="직사각형 8"/>
          <p:cNvSpPr/>
          <p:nvPr/>
        </p:nvSpPr>
        <p:spPr>
          <a:xfrm>
            <a:off x="110951" y="1124744"/>
            <a:ext cx="2347117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(2) Random Number</a:t>
            </a:r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189087" y="3600945"/>
            <a:ext cx="323078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m&lt;-sample(1:1000,size=1001)</a:t>
            </a:r>
            <a:endParaRPr lang="en-US" altLang="ko-KR" dirty="0"/>
          </a:p>
        </p:txBody>
      </p:sp>
      <p:sp>
        <p:nvSpPr>
          <p:cNvPr id="12" name="TextBox 11"/>
          <p:cNvSpPr txBox="1"/>
          <p:nvPr/>
        </p:nvSpPr>
        <p:spPr>
          <a:xfrm>
            <a:off x="216149" y="4221088"/>
            <a:ext cx="4630874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m</a:t>
            </a:r>
            <a:r>
              <a:rPr lang="en-US" altLang="ko-KR" dirty="0" smtClean="0"/>
              <a:t>&lt;-sample(1:1000,size=1001,replace=T)</a:t>
            </a:r>
            <a:endParaRPr lang="en-US" altLang="ko-KR" dirty="0"/>
          </a:p>
        </p:txBody>
      </p:sp>
      <p:sp>
        <p:nvSpPr>
          <p:cNvPr id="15" name="TextBox 14"/>
          <p:cNvSpPr txBox="1"/>
          <p:nvPr/>
        </p:nvSpPr>
        <p:spPr>
          <a:xfrm>
            <a:off x="1436390" y="3043779"/>
            <a:ext cx="170021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범위</a:t>
            </a:r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ko-KR" altLang="en-US" dirty="0" smtClean="0"/>
              <a:t>개</a:t>
            </a:r>
            <a:r>
              <a:rPr lang="ko-KR" altLang="en-US" dirty="0"/>
              <a:t>수</a:t>
            </a:r>
            <a:endParaRPr lang="en-US" altLang="ko-KR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1403648" y="3080082"/>
            <a:ext cx="7235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169822" y="3080082"/>
            <a:ext cx="8900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389038" y="3600945"/>
            <a:ext cx="114868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-&gt; error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117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8" grpId="0"/>
      <p:bldP spid="10" grpId="0"/>
      <p:bldP spid="12" grpId="0"/>
      <p:bldP spid="15" grpId="0"/>
      <p:bldP spid="1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 </a:t>
            </a:r>
            <a:r>
              <a:rPr lang="ko-KR" altLang="en-US" dirty="0" smtClean="0"/>
              <a:t>프로그램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16C91-E9B1-4482-87D1-A1EC7B45B1E2}" type="slidenum">
              <a:rPr lang="ko-KR" altLang="en-US" smtClean="0"/>
              <a:pPr/>
              <a:t>51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0951" y="1556792"/>
            <a:ext cx="849349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What is the command used to read .csv file data into the R Program?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0951" y="691615"/>
            <a:ext cx="40324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1. </a:t>
            </a:r>
            <a:r>
              <a:rPr lang="ko-KR" altLang="en-US" sz="2000" dirty="0" smtClean="0"/>
              <a:t>데이터 입력</a:t>
            </a:r>
            <a:endParaRPr lang="en-US" altLang="ko-KR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142626" y="1913057"/>
            <a:ext cx="4630874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n</a:t>
            </a:r>
            <a:r>
              <a:rPr lang="en-US" altLang="ko-KR" dirty="0" smtClean="0"/>
              <a:t>&lt;-read.csv(file=“C:/…/…/data.csv”)</a:t>
            </a:r>
            <a:endParaRPr lang="en-US" altLang="ko-KR" dirty="0"/>
          </a:p>
        </p:txBody>
      </p:sp>
      <p:sp>
        <p:nvSpPr>
          <p:cNvPr id="9" name="직사각형 8"/>
          <p:cNvSpPr/>
          <p:nvPr/>
        </p:nvSpPr>
        <p:spPr>
          <a:xfrm>
            <a:off x="110951" y="1124744"/>
            <a:ext cx="1545551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(3) .CSV read</a:t>
            </a:r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85774" y="5949280"/>
            <a:ext cx="892557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※ </a:t>
            </a:r>
            <a:r>
              <a:rPr lang="ko-KR" altLang="en-US" dirty="0" smtClean="0"/>
              <a:t>명령어를 몰라 </a:t>
            </a:r>
            <a:r>
              <a:rPr lang="en-US" altLang="ko-KR" dirty="0" smtClean="0"/>
              <a:t>SPSS</a:t>
            </a:r>
            <a:r>
              <a:rPr lang="ko-KR" altLang="en-US" dirty="0" smtClean="0"/>
              <a:t>로 입력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계산할 시 소수점 표기가 다르기 때문에 소용없다</a:t>
            </a:r>
            <a:r>
              <a:rPr lang="en-US" altLang="ko-KR" dirty="0" smtClean="0"/>
              <a:t>.</a:t>
            </a:r>
            <a:endParaRPr lang="en-US" altLang="ko-KR" sz="9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687" y="2024801"/>
            <a:ext cx="200025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20979" y="2362973"/>
            <a:ext cx="4630874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‘/’ </a:t>
            </a:r>
            <a:r>
              <a:rPr lang="ko-KR" altLang="en-US" dirty="0" smtClean="0"/>
              <a:t>방향 주의해야 한다</a:t>
            </a:r>
            <a:r>
              <a:rPr lang="en-US" altLang="ko-KR" dirty="0" smtClean="0"/>
              <a:t>!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4298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8" grpId="0"/>
      <p:bldP spid="11" grpId="0"/>
      <p:bldP spid="1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 </a:t>
            </a:r>
            <a:r>
              <a:rPr lang="ko-KR" altLang="en-US" dirty="0" smtClean="0"/>
              <a:t>프로그램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16C91-E9B1-4482-87D1-A1EC7B45B1E2}" type="slidenum">
              <a:rPr lang="ko-KR" altLang="en-US" smtClean="0"/>
              <a:pPr/>
              <a:t>52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8835" y="1994733"/>
            <a:ext cx="2989213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- Name(n) : 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- Max :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- Min :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- 1</a:t>
            </a:r>
            <a:r>
              <a:rPr lang="en-US" altLang="ko-KR" baseline="30000" dirty="0" smtClean="0"/>
              <a:t>st</a:t>
            </a:r>
            <a:r>
              <a:rPr lang="en-US" altLang="ko-KR" dirty="0" smtClean="0"/>
              <a:t> Quartile :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- 2</a:t>
            </a:r>
            <a:r>
              <a:rPr lang="en-US" altLang="ko-KR" baseline="30000" dirty="0" smtClean="0"/>
              <a:t>nd</a:t>
            </a:r>
            <a:r>
              <a:rPr lang="en-US" altLang="ko-KR" dirty="0" smtClean="0"/>
              <a:t> Quartile(Median) :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- 3</a:t>
            </a:r>
            <a:r>
              <a:rPr lang="en-US" altLang="ko-KR" baseline="30000" dirty="0" smtClean="0"/>
              <a:t>rd</a:t>
            </a:r>
            <a:r>
              <a:rPr lang="en-US" altLang="ko-KR" dirty="0" smtClean="0"/>
              <a:t> Quartile :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- Average(Mean) :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58367" y="2835669"/>
            <a:ext cx="513476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24300     max(</a:t>
            </a:r>
            <a:r>
              <a:rPr lang="en-US" altLang="ko-KR" dirty="0" err="1" smtClean="0"/>
              <a:t>n$Q</a:t>
            </a:r>
            <a:r>
              <a:rPr lang="en-US" altLang="ko-KR" dirty="0" smtClean="0"/>
              <a:t>)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max(n[,4])</a:t>
            </a:r>
            <a:endParaRPr lang="en-US" altLang="ko-KR" sz="9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110951" y="691615"/>
            <a:ext cx="40324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2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분</a:t>
            </a:r>
            <a:r>
              <a:rPr lang="ko-KR" altLang="en-US" sz="2000" dirty="0"/>
              <a:t>석</a:t>
            </a:r>
            <a:endParaRPr lang="en-US" altLang="ko-KR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1028840" y="3262300"/>
            <a:ext cx="428972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5300     min(</a:t>
            </a:r>
            <a:r>
              <a:rPr lang="en-US" altLang="ko-KR" dirty="0" err="1" smtClean="0"/>
              <a:t>n$Q</a:t>
            </a:r>
            <a:r>
              <a:rPr lang="en-US" altLang="ko-KR" dirty="0"/>
              <a:t>) </a:t>
            </a:r>
            <a:r>
              <a:rPr lang="ko-KR" altLang="en-US" dirty="0"/>
              <a:t>또는 </a:t>
            </a:r>
            <a:r>
              <a:rPr lang="en-US" altLang="ko-KR" dirty="0" smtClean="0"/>
              <a:t>min(n</a:t>
            </a:r>
            <a:r>
              <a:rPr lang="en-US" altLang="ko-KR" dirty="0"/>
              <a:t>[,4]) </a:t>
            </a:r>
            <a:endParaRPr lang="en-US" altLang="ko-KR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2054001" y="6127412"/>
            <a:ext cx="4750247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  14750     mean(</a:t>
            </a:r>
            <a:r>
              <a:rPr lang="en-US" altLang="ko-KR" dirty="0" err="1" smtClean="0"/>
              <a:t>n$Q</a:t>
            </a:r>
            <a:r>
              <a:rPr lang="en-US" altLang="ko-KR" dirty="0" smtClean="0"/>
              <a:t>)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mean(n[,4])  </a:t>
            </a:r>
            <a:endParaRPr lang="en-US" altLang="ko-KR" sz="900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2241836" y="4489649"/>
            <a:ext cx="6855711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       14300     median(</a:t>
            </a:r>
            <a:r>
              <a:rPr lang="en-US" altLang="ko-KR" dirty="0" err="1" smtClean="0"/>
              <a:t>n$Q</a:t>
            </a:r>
            <a:r>
              <a:rPr lang="en-US" altLang="ko-KR" dirty="0"/>
              <a:t>) </a:t>
            </a:r>
            <a:r>
              <a:rPr lang="ko-KR" altLang="en-US" dirty="0" smtClean="0"/>
              <a:t>또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en-US" altLang="ko-KR" dirty="0" smtClean="0"/>
              <a:t>median(n[,4]) </a:t>
            </a:r>
            <a:r>
              <a:rPr lang="ko-KR" altLang="en-US" dirty="0"/>
              <a:t>또는</a:t>
            </a:r>
            <a:r>
              <a:rPr lang="en-US" altLang="ko-KR" dirty="0"/>
              <a:t> </a:t>
            </a:r>
            <a:r>
              <a:rPr lang="en-US" altLang="ko-KR" dirty="0" smtClean="0"/>
              <a:t> quantile(</a:t>
            </a:r>
            <a:r>
              <a:rPr lang="en-US" altLang="ko-KR" dirty="0" err="1" smtClean="0"/>
              <a:t>n$Q,probs</a:t>
            </a:r>
            <a:r>
              <a:rPr lang="en-US" altLang="ko-KR" dirty="0" smtClean="0"/>
              <a:t>=c(0.5))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quantile(n[,4],</a:t>
            </a:r>
            <a:r>
              <a:rPr lang="en-US" altLang="ko-KR" dirty="0" err="1" smtClean="0"/>
              <a:t>probs</a:t>
            </a:r>
            <a:r>
              <a:rPr lang="en-US" altLang="ko-KR" dirty="0" smtClean="0"/>
              <a:t>=c(0.5</a:t>
            </a:r>
            <a:r>
              <a:rPr lang="en-US" altLang="ko-KR" dirty="0"/>
              <a:t>))     </a:t>
            </a:r>
            <a:endParaRPr lang="en-US" altLang="ko-KR" sz="9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1577909" y="3663107"/>
            <a:ext cx="7315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   10600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quantile(</a:t>
            </a:r>
            <a:r>
              <a:rPr lang="en-US" altLang="ko-KR" dirty="0" err="1" smtClean="0"/>
              <a:t>n$Q,probs</a:t>
            </a:r>
            <a:r>
              <a:rPr lang="en-US" altLang="ko-KR" dirty="0" smtClean="0"/>
              <a:t>=c(0.25))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quantile(n[,4],</a:t>
            </a:r>
            <a:r>
              <a:rPr lang="en-US" altLang="ko-KR" dirty="0" err="1" smtClean="0"/>
              <a:t>probs</a:t>
            </a:r>
            <a:r>
              <a:rPr lang="en-US" altLang="ko-KR" dirty="0" smtClean="0"/>
              <a:t>=c(0.25</a:t>
            </a:r>
            <a:r>
              <a:rPr lang="en-US" altLang="ko-KR" dirty="0"/>
              <a:t>)) </a:t>
            </a:r>
            <a:endParaRPr lang="en-US" altLang="ko-KR" sz="9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1620195" y="5326893"/>
            <a:ext cx="72313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  18925    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quantile(</a:t>
            </a:r>
            <a:r>
              <a:rPr lang="en-US" altLang="ko-KR" dirty="0" err="1" smtClean="0"/>
              <a:t>n$Q,probs</a:t>
            </a:r>
            <a:r>
              <a:rPr lang="en-US" altLang="ko-KR" dirty="0" smtClean="0"/>
              <a:t>=c(0.75</a:t>
            </a:r>
            <a:r>
              <a:rPr lang="en-US" altLang="ko-KR" dirty="0"/>
              <a:t>)) </a:t>
            </a:r>
            <a:r>
              <a:rPr lang="ko-KR" altLang="en-US" dirty="0"/>
              <a:t>또는 </a:t>
            </a:r>
            <a:r>
              <a:rPr lang="en-US" altLang="ko-KR" dirty="0"/>
              <a:t>quantile(n[,4],</a:t>
            </a:r>
            <a:r>
              <a:rPr lang="en-US" altLang="ko-KR" dirty="0" err="1" smtClean="0"/>
              <a:t>probs</a:t>
            </a:r>
            <a:r>
              <a:rPr lang="en-US" altLang="ko-KR" dirty="0" smtClean="0"/>
              <a:t>=c(0.75</a:t>
            </a:r>
            <a:r>
              <a:rPr lang="en-US" altLang="ko-KR" dirty="0"/>
              <a:t>)) </a:t>
            </a:r>
            <a:endParaRPr lang="en-US" altLang="ko-KR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6752229" y="3005708"/>
            <a:ext cx="22547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summary(</a:t>
            </a:r>
            <a:r>
              <a:rPr lang="en-US" altLang="ko-KR" dirty="0" err="1" smtClean="0"/>
              <a:t>n$Q</a:t>
            </a:r>
            <a:r>
              <a:rPr lang="en-US" altLang="ko-KR" dirty="0" smtClean="0"/>
              <a:t>)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summary(n[,4])</a:t>
            </a:r>
            <a:endParaRPr lang="en-US" altLang="ko-KR" sz="900" dirty="0" smtClean="0"/>
          </a:p>
        </p:txBody>
      </p:sp>
      <p:sp>
        <p:nvSpPr>
          <p:cNvPr id="6" name="오른쪽 대괄호 5"/>
          <p:cNvSpPr/>
          <p:nvPr/>
        </p:nvSpPr>
        <p:spPr>
          <a:xfrm>
            <a:off x="8949863" y="2835669"/>
            <a:ext cx="45719" cy="3689675"/>
          </a:xfrm>
          <a:prstGeom prst="righ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2627" y="1245613"/>
            <a:ext cx="899019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pc="-50" dirty="0" smtClean="0"/>
              <a:t>(1) Max, Min, 1</a:t>
            </a:r>
            <a:r>
              <a:rPr lang="en-US" altLang="ko-KR" spc="-50" baseline="30000" dirty="0" smtClean="0"/>
              <a:t>st </a:t>
            </a:r>
            <a:r>
              <a:rPr lang="en-US" altLang="ko-KR" spc="-50" dirty="0" smtClean="0"/>
              <a:t>· 2</a:t>
            </a:r>
            <a:r>
              <a:rPr lang="en-US" altLang="ko-KR" spc="-50" baseline="30000" dirty="0" smtClean="0"/>
              <a:t>nd </a:t>
            </a:r>
            <a:r>
              <a:rPr lang="en-US" altLang="ko-KR" spc="-50" dirty="0" smtClean="0"/>
              <a:t>· 3</a:t>
            </a:r>
            <a:r>
              <a:rPr lang="en-US" altLang="ko-KR" spc="-50" baseline="30000" dirty="0" smtClean="0"/>
              <a:t>rd</a:t>
            </a:r>
            <a:r>
              <a:rPr lang="en-US" altLang="ko-KR" spc="-50" dirty="0" smtClean="0"/>
              <a:t> Quartile, Average(Mean), Standard Deviation, Variance, Range 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2627" y="1651928"/>
            <a:ext cx="8563155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What is the </a:t>
            </a:r>
            <a:r>
              <a:rPr lang="en-US" altLang="ko-KR" u="sng" dirty="0" smtClean="0"/>
              <a:t>values</a:t>
            </a:r>
            <a:r>
              <a:rPr lang="en-US" altLang="ko-KR" dirty="0" smtClean="0"/>
              <a:t> and </a:t>
            </a:r>
            <a:r>
              <a:rPr lang="en-US" altLang="ko-KR" u="sng" dirty="0" smtClean="0"/>
              <a:t>command</a:t>
            </a:r>
            <a:r>
              <a:rPr lang="en-US" altLang="ko-KR" dirty="0" smtClean="0"/>
              <a:t> used to get values for ‘Q’ of ‘n’ data?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549" y="2159759"/>
            <a:ext cx="7301981" cy="685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790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9" grpId="0"/>
      <p:bldP spid="20" grpId="0"/>
      <p:bldP spid="21" grpId="0"/>
      <p:bldP spid="22" grpId="0"/>
      <p:bldP spid="23" grpId="0"/>
      <p:bldP spid="24" grpId="0"/>
      <p:bldP spid="6" grpId="0" animBg="1"/>
      <p:bldP spid="3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 </a:t>
            </a:r>
            <a:r>
              <a:rPr lang="ko-KR" altLang="en-US" dirty="0" smtClean="0"/>
              <a:t>프로그램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16C91-E9B1-4482-87D1-A1EC7B45B1E2}" type="slidenum">
              <a:rPr lang="ko-KR" altLang="en-US" smtClean="0"/>
              <a:pPr/>
              <a:t>53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8835" y="2103324"/>
            <a:ext cx="298921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- Standard Deviation :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- Variance :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- Range :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0951" y="691615"/>
            <a:ext cx="40324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2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분</a:t>
            </a:r>
            <a:r>
              <a:rPr lang="ko-KR" altLang="en-US" sz="2000" dirty="0"/>
              <a:t>석</a:t>
            </a:r>
            <a:endParaRPr lang="en-US" altLang="ko-KR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142627" y="1245613"/>
            <a:ext cx="899019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pc="-50" dirty="0" smtClean="0"/>
              <a:t>(1) Max, Min, 1</a:t>
            </a:r>
            <a:r>
              <a:rPr lang="en-US" altLang="ko-KR" spc="-50" baseline="30000" dirty="0" smtClean="0"/>
              <a:t>st </a:t>
            </a:r>
            <a:r>
              <a:rPr lang="en-US" altLang="ko-KR" spc="-50" dirty="0" smtClean="0"/>
              <a:t>· 2</a:t>
            </a:r>
            <a:r>
              <a:rPr lang="en-US" altLang="ko-KR" spc="-50" baseline="30000" dirty="0" smtClean="0"/>
              <a:t>nd </a:t>
            </a:r>
            <a:r>
              <a:rPr lang="en-US" altLang="ko-KR" spc="-50" dirty="0" smtClean="0"/>
              <a:t>· 3</a:t>
            </a:r>
            <a:r>
              <a:rPr lang="en-US" altLang="ko-KR" spc="-50" baseline="30000" dirty="0" smtClean="0"/>
              <a:t>rd</a:t>
            </a:r>
            <a:r>
              <a:rPr lang="en-US" altLang="ko-KR" spc="-50" dirty="0" smtClean="0"/>
              <a:t> Quartile, Average(Mean), Standard Deviation, Variance, Range 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2627" y="1651928"/>
            <a:ext cx="8563155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What is the </a:t>
            </a:r>
            <a:r>
              <a:rPr lang="en-US" altLang="ko-KR" u="sng" dirty="0" smtClean="0"/>
              <a:t>values</a:t>
            </a:r>
            <a:r>
              <a:rPr lang="en-US" altLang="ko-KR" dirty="0" smtClean="0"/>
              <a:t> and </a:t>
            </a:r>
            <a:r>
              <a:rPr lang="en-US" altLang="ko-KR" u="sng" dirty="0" smtClean="0"/>
              <a:t>command</a:t>
            </a:r>
            <a:r>
              <a:rPr lang="en-US" altLang="ko-KR" dirty="0" smtClean="0"/>
              <a:t> used to get values for ‘Q’ of ‘n’ data?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627784" y="2120605"/>
            <a:ext cx="428972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5540.601     </a:t>
            </a:r>
            <a:r>
              <a:rPr lang="en-US" altLang="ko-KR" dirty="0" err="1" smtClean="0"/>
              <a:t>sd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n$Q</a:t>
            </a:r>
            <a:r>
              <a:rPr lang="en-US" altLang="ko-KR" dirty="0"/>
              <a:t>) </a:t>
            </a:r>
            <a:r>
              <a:rPr lang="ko-KR" altLang="en-US" dirty="0" smtClean="0"/>
              <a:t>또는 </a:t>
            </a:r>
            <a:r>
              <a:rPr lang="en-US" altLang="ko-KR" dirty="0" err="1" smtClean="0"/>
              <a:t>sd</a:t>
            </a:r>
            <a:r>
              <a:rPr lang="en-US" altLang="ko-KR" dirty="0" smtClean="0"/>
              <a:t>(n</a:t>
            </a:r>
            <a:r>
              <a:rPr lang="en-US" altLang="ko-KR" dirty="0"/>
              <a:t>[,4]) </a:t>
            </a:r>
            <a:endParaRPr lang="en-US" altLang="ko-KR" sz="900" dirty="0"/>
          </a:p>
        </p:txBody>
      </p:sp>
      <p:sp>
        <p:nvSpPr>
          <p:cNvPr id="30" name="TextBox 29"/>
          <p:cNvSpPr txBox="1"/>
          <p:nvPr/>
        </p:nvSpPr>
        <p:spPr>
          <a:xfrm>
            <a:off x="1534359" y="2552674"/>
            <a:ext cx="577969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30698261    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n$Q</a:t>
            </a:r>
            <a:r>
              <a:rPr lang="en-US" altLang="ko-KR" dirty="0"/>
              <a:t>) </a:t>
            </a:r>
            <a:r>
              <a:rPr lang="ko-KR" altLang="en-US" dirty="0"/>
              <a:t>또는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(n</a:t>
            </a:r>
            <a:r>
              <a:rPr lang="en-US" altLang="ko-KR" dirty="0"/>
              <a:t>[,4]) </a:t>
            </a:r>
            <a:endParaRPr lang="en-US" altLang="ko-KR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1297853" y="2942076"/>
            <a:ext cx="783496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19000     max(</a:t>
            </a:r>
            <a:r>
              <a:rPr lang="en-US" altLang="ko-KR" dirty="0" err="1" smtClean="0"/>
              <a:t>n$Q</a:t>
            </a:r>
            <a:r>
              <a:rPr lang="en-US" altLang="ko-KR" dirty="0" smtClean="0"/>
              <a:t>)-min(</a:t>
            </a:r>
            <a:r>
              <a:rPr lang="en-US" altLang="ko-KR" dirty="0" err="1" smtClean="0"/>
              <a:t>n$Q</a:t>
            </a:r>
            <a:r>
              <a:rPr lang="en-US" altLang="ko-KR" dirty="0"/>
              <a:t>)</a:t>
            </a:r>
            <a:r>
              <a:rPr lang="en-US" altLang="ko-KR" dirty="0" smtClean="0"/>
              <a:t> </a:t>
            </a:r>
            <a:r>
              <a:rPr lang="ko-KR" altLang="en-US" dirty="0"/>
              <a:t>또는 </a:t>
            </a:r>
            <a:r>
              <a:rPr lang="en-US" altLang="ko-KR" dirty="0" smtClean="0"/>
              <a:t>max(n</a:t>
            </a:r>
            <a:r>
              <a:rPr lang="en-US" altLang="ko-KR" dirty="0"/>
              <a:t>[,4</a:t>
            </a:r>
            <a:r>
              <a:rPr lang="en-US" altLang="ko-KR" dirty="0" smtClean="0"/>
              <a:t>])-min(n</a:t>
            </a:r>
            <a:r>
              <a:rPr lang="en-US" altLang="ko-KR" dirty="0"/>
              <a:t>[,4])</a:t>
            </a:r>
            <a:r>
              <a:rPr lang="en-US" altLang="ko-KR" dirty="0" smtClean="0"/>
              <a:t> </a:t>
            </a:r>
            <a:endParaRPr lang="en-US" altLang="ko-KR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85774" y="5517232"/>
            <a:ext cx="89255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※ ‘</a:t>
            </a:r>
            <a:r>
              <a:rPr lang="ko-KR" altLang="en-US" dirty="0" smtClean="0"/>
              <a:t>변수이름</a:t>
            </a:r>
            <a:r>
              <a:rPr lang="en-US" altLang="ko-KR" dirty="0" smtClean="0"/>
              <a:t>[</a:t>
            </a:r>
            <a:r>
              <a:rPr lang="ko-KR" altLang="en-US" dirty="0" smtClean="0"/>
              <a:t>행</a:t>
            </a:r>
            <a:r>
              <a:rPr lang="en-US" altLang="ko-KR" dirty="0" smtClean="0"/>
              <a:t>,</a:t>
            </a:r>
            <a:r>
              <a:rPr lang="ko-KR" altLang="en-US" dirty="0" smtClean="0"/>
              <a:t>열</a:t>
            </a:r>
            <a:r>
              <a:rPr lang="en-US" altLang="ko-KR" dirty="0" smtClean="0"/>
              <a:t>]’</a:t>
            </a:r>
            <a:r>
              <a:rPr lang="ko-KR" altLang="en-US" dirty="0" smtClean="0"/>
              <a:t>을 잘 생각하여 계산해야 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    명령어를 몰라 </a:t>
            </a:r>
            <a:r>
              <a:rPr lang="en-US" altLang="ko-KR" dirty="0" smtClean="0"/>
              <a:t>SPSS</a:t>
            </a:r>
            <a:r>
              <a:rPr lang="ko-KR" altLang="en-US" dirty="0" smtClean="0"/>
              <a:t>로 입력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계산할 시 소수점 표기가 다르기 때문에 소용없다</a:t>
            </a:r>
            <a:r>
              <a:rPr lang="en-US" altLang="ko-KR" dirty="0" smtClean="0"/>
              <a:t>. </a:t>
            </a:r>
            <a:endParaRPr lang="en-US" altLang="ko-KR" sz="9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42627" y="3284984"/>
            <a:ext cx="783496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- For</a:t>
            </a:r>
            <a:r>
              <a:rPr lang="ko-KR" altLang="en-US" dirty="0" smtClean="0"/>
              <a:t>문 예제</a:t>
            </a:r>
            <a:endParaRPr lang="en-US" altLang="ko-KR" sz="9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118" y="3551078"/>
            <a:ext cx="3111922" cy="1932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892459" y="3297162"/>
            <a:ext cx="32403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trike="sngStrike" dirty="0" smtClean="0"/>
              <a:t>range(</a:t>
            </a:r>
            <a:r>
              <a:rPr lang="en-US" altLang="ko-KR" strike="sngStrike" dirty="0" err="1" smtClean="0"/>
              <a:t>n$Q</a:t>
            </a:r>
            <a:r>
              <a:rPr lang="en-US" altLang="ko-KR" strike="sngStrike" dirty="0" smtClean="0"/>
              <a:t>) </a:t>
            </a:r>
            <a:r>
              <a:rPr lang="ko-KR" altLang="en-US" strike="sngStrike" dirty="0" smtClean="0"/>
              <a:t>또는 </a:t>
            </a:r>
            <a:r>
              <a:rPr lang="en-US" altLang="ko-KR" strike="sngStrike" dirty="0" smtClean="0"/>
              <a:t>range(n</a:t>
            </a:r>
            <a:r>
              <a:rPr lang="en-US" altLang="ko-KR" strike="sngStrike" dirty="0"/>
              <a:t>[,4</a:t>
            </a:r>
            <a:r>
              <a:rPr lang="en-US" altLang="ko-KR" strike="sngStrike" dirty="0" smtClean="0"/>
              <a:t>]) </a:t>
            </a:r>
            <a:endParaRPr lang="en-US" altLang="ko-KR" sz="900" strike="sngStrike" dirty="0"/>
          </a:p>
        </p:txBody>
      </p:sp>
    </p:spTree>
    <p:extLst>
      <p:ext uri="{BB962C8B-B14F-4D97-AF65-F5344CB8AC3E}">
        <p14:creationId xmlns:p14="http://schemas.microsoft.com/office/powerpoint/2010/main" val="3599412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8" grpId="0"/>
      <p:bldP spid="30" grpId="0"/>
      <p:bldP spid="32" grpId="0"/>
      <p:bldP spid="33" grpId="0"/>
      <p:bldP spid="12" grpId="0"/>
      <p:bldP spid="1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 </a:t>
            </a:r>
            <a:r>
              <a:rPr lang="ko-KR" altLang="en-US" dirty="0" smtClean="0"/>
              <a:t>프로그램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16C91-E9B1-4482-87D1-A1EC7B45B1E2}" type="slidenum">
              <a:rPr lang="ko-KR" altLang="en-US" smtClean="0"/>
              <a:pPr/>
              <a:t>54</a:t>
            </a:fld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10951" y="691615"/>
            <a:ext cx="40324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2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분</a:t>
            </a:r>
            <a:r>
              <a:rPr lang="ko-KR" altLang="en-US" sz="2000" dirty="0"/>
              <a:t>석</a:t>
            </a:r>
            <a:endParaRPr lang="en-US" altLang="ko-KR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142627" y="1245613"/>
            <a:ext cx="899019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pc="-50" dirty="0" smtClean="0"/>
              <a:t>(2) Graph 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2627" y="1651928"/>
            <a:ext cx="8563155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Draw histogra</a:t>
            </a:r>
            <a:r>
              <a:rPr lang="en-US" altLang="ko-KR" dirty="0"/>
              <a:t>m</a:t>
            </a:r>
            <a:r>
              <a:rPr lang="en-US" altLang="ko-KR" dirty="0" smtClean="0"/>
              <a:t> for ‘Q’ of ‘n’ data?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25673" y="2060848"/>
            <a:ext cx="428972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/>
              <a:t>hist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n$Q</a:t>
            </a:r>
            <a:r>
              <a:rPr lang="en-US" altLang="ko-KR" dirty="0"/>
              <a:t>) </a:t>
            </a:r>
            <a:r>
              <a:rPr lang="ko-KR" altLang="en-US" dirty="0" smtClean="0"/>
              <a:t>또는 </a:t>
            </a:r>
            <a:r>
              <a:rPr lang="en-US" altLang="ko-KR" dirty="0" err="1" smtClean="0"/>
              <a:t>hist</a:t>
            </a:r>
            <a:r>
              <a:rPr lang="en-US" altLang="ko-KR" dirty="0" smtClean="0"/>
              <a:t>(n</a:t>
            </a:r>
            <a:r>
              <a:rPr lang="en-US" altLang="ko-KR" dirty="0"/>
              <a:t>[,4]) </a:t>
            </a:r>
            <a:endParaRPr lang="en-US" altLang="ko-KR" sz="9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204" y="2314763"/>
            <a:ext cx="3888432" cy="4048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591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 </a:t>
            </a:r>
            <a:r>
              <a:rPr lang="ko-KR" altLang="en-US" dirty="0" smtClean="0"/>
              <a:t>프로그램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16C91-E9B1-4482-87D1-A1EC7B45B1E2}" type="slidenum">
              <a:rPr lang="ko-KR" altLang="en-US" smtClean="0"/>
              <a:pPr/>
              <a:t>55</a:t>
            </a:fld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10951" y="691615"/>
            <a:ext cx="40324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2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분</a:t>
            </a:r>
            <a:r>
              <a:rPr lang="ko-KR" altLang="en-US" sz="2000" dirty="0"/>
              <a:t>석</a:t>
            </a:r>
            <a:endParaRPr lang="en-US" altLang="ko-KR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142627" y="1245613"/>
            <a:ext cx="899019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pc="-50" dirty="0" smtClean="0"/>
              <a:t>(2) Graph 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2627" y="1651928"/>
            <a:ext cx="8563155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Draw boxplot for ‘Q’ of ‘n’ data?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25673" y="2060848"/>
            <a:ext cx="428972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boxplot(</a:t>
            </a:r>
            <a:r>
              <a:rPr lang="en-US" altLang="ko-KR" dirty="0" err="1" smtClean="0"/>
              <a:t>n$Q</a:t>
            </a:r>
            <a:r>
              <a:rPr lang="en-US" altLang="ko-KR" dirty="0"/>
              <a:t>)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boxplot(n</a:t>
            </a:r>
            <a:r>
              <a:rPr lang="en-US" altLang="ko-KR" dirty="0"/>
              <a:t>[,4]) </a:t>
            </a:r>
            <a:endParaRPr lang="en-US" altLang="ko-KR" sz="9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971" y="2049388"/>
            <a:ext cx="4197434" cy="436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524982" y="3419475"/>
            <a:ext cx="1508721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m</a:t>
            </a:r>
            <a:r>
              <a:rPr lang="en-US" altLang="ko-KR" dirty="0" smtClean="0"/>
              <a:t>ax(24300) </a:t>
            </a:r>
            <a:endParaRPr lang="en-US" altLang="ko-KR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636647" y="4242318"/>
            <a:ext cx="328539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</a:t>
            </a:r>
            <a:r>
              <a:rPr lang="en-US" altLang="ko-KR" baseline="30000" dirty="0"/>
              <a:t>nd</a:t>
            </a:r>
            <a:r>
              <a:rPr lang="en-US" altLang="ko-KR" dirty="0"/>
              <a:t> </a:t>
            </a:r>
            <a:r>
              <a:rPr lang="en-US" altLang="ko-KR" dirty="0" smtClean="0"/>
              <a:t>Quartile(Median)(14300)</a:t>
            </a:r>
            <a:endParaRPr lang="en-US" altLang="ko-KR" sz="900" dirty="0"/>
          </a:p>
        </p:txBody>
      </p:sp>
      <p:sp>
        <p:nvSpPr>
          <p:cNvPr id="12" name="TextBox 11"/>
          <p:cNvSpPr txBox="1"/>
          <p:nvPr/>
        </p:nvSpPr>
        <p:spPr>
          <a:xfrm>
            <a:off x="1497598" y="5229200"/>
            <a:ext cx="1187525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m</a:t>
            </a:r>
            <a:r>
              <a:rPr lang="en-US" altLang="ko-KR" dirty="0" smtClean="0"/>
              <a:t>in(530)</a:t>
            </a:r>
            <a:endParaRPr lang="en-US" altLang="ko-KR" sz="900" dirty="0"/>
          </a:p>
        </p:txBody>
      </p:sp>
      <p:cxnSp>
        <p:nvCxnSpPr>
          <p:cNvPr id="5" name="직선 화살표 연결선 4"/>
          <p:cNvCxnSpPr>
            <a:endCxn id="10" idx="3"/>
          </p:cNvCxnSpPr>
          <p:nvPr/>
        </p:nvCxnSpPr>
        <p:spPr>
          <a:xfrm flipH="1">
            <a:off x="3033703" y="2933700"/>
            <a:ext cx="3367098" cy="712921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3851921" y="4293096"/>
            <a:ext cx="2160239" cy="220557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 flipV="1">
            <a:off x="2706828" y="5483115"/>
            <a:ext cx="3646347" cy="50910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051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0" grpId="0"/>
      <p:bldP spid="11" grpId="0"/>
      <p:bldP spid="1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 </a:t>
            </a:r>
            <a:r>
              <a:rPr lang="ko-KR" altLang="en-US" dirty="0" smtClean="0"/>
              <a:t>프로그램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16C91-E9B1-4482-87D1-A1EC7B45B1E2}" type="slidenum">
              <a:rPr lang="ko-KR" altLang="en-US" smtClean="0"/>
              <a:pPr/>
              <a:t>56</a:t>
            </a:fld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10951" y="691615"/>
            <a:ext cx="40324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2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분</a:t>
            </a:r>
            <a:r>
              <a:rPr lang="ko-KR" altLang="en-US" sz="2000" dirty="0"/>
              <a:t>석</a:t>
            </a:r>
            <a:endParaRPr lang="en-US" altLang="ko-KR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142627" y="1245613"/>
            <a:ext cx="899019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pc="-50" dirty="0" smtClean="0"/>
              <a:t>(2) Graph 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2627" y="1651928"/>
            <a:ext cx="8563155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Draw scatterplot for ‘P’ and ‘Q’ of ‘n’ data with a regression line?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25673" y="2060848"/>
            <a:ext cx="428972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plot(</a:t>
            </a:r>
            <a:r>
              <a:rPr lang="en-US" altLang="ko-KR" dirty="0" err="1" smtClean="0"/>
              <a:t>n$P,n$Q</a:t>
            </a:r>
            <a:r>
              <a:rPr lang="en-US" altLang="ko-KR" dirty="0"/>
              <a:t>)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plot(n[,3],n</a:t>
            </a:r>
            <a:r>
              <a:rPr lang="en-US" altLang="ko-KR" dirty="0"/>
              <a:t>[,4]) </a:t>
            </a:r>
            <a:endParaRPr lang="en-US" altLang="ko-KR" sz="9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101552"/>
            <a:ext cx="4104456" cy="4259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25673" y="2565608"/>
            <a:ext cx="428972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/>
              <a:t>abline</a:t>
            </a:r>
            <a:r>
              <a:rPr lang="en-US" altLang="ko-KR" dirty="0" smtClean="0"/>
              <a:t>(lm(</a:t>
            </a:r>
            <a:r>
              <a:rPr lang="en-US" altLang="ko-KR" dirty="0" err="1" smtClean="0"/>
              <a:t>n$Q~n$P</a:t>
            </a:r>
            <a:r>
              <a:rPr lang="en-US" altLang="ko-KR" dirty="0" smtClean="0"/>
              <a:t>),col=“red”) 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또는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abline</a:t>
            </a:r>
            <a:r>
              <a:rPr lang="en-US" altLang="ko-KR" dirty="0" smtClean="0"/>
              <a:t>(lm(</a:t>
            </a:r>
            <a:r>
              <a:rPr lang="en-US" altLang="ko-KR" dirty="0"/>
              <a:t>n[,4</a:t>
            </a:r>
            <a:r>
              <a:rPr lang="en-US" altLang="ko-KR" dirty="0" smtClean="0"/>
              <a:t>]~</a:t>
            </a:r>
            <a:r>
              <a:rPr lang="en-US" altLang="ko-KR" dirty="0"/>
              <a:t>n</a:t>
            </a:r>
            <a:r>
              <a:rPr lang="en-US" altLang="ko-KR" dirty="0" smtClean="0"/>
              <a:t>[,3]),</a:t>
            </a:r>
            <a:r>
              <a:rPr lang="en-US" altLang="ko-KR" dirty="0"/>
              <a:t>col=“red”)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45120" y="4219358"/>
            <a:ext cx="428972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l</a:t>
            </a:r>
            <a:r>
              <a:rPr lang="en-US" altLang="ko-KR" dirty="0" smtClean="0"/>
              <a:t>m </a:t>
            </a:r>
            <a:r>
              <a:rPr lang="ko-KR" altLang="en-US" dirty="0" smtClean="0"/>
              <a:t>함수는 </a:t>
            </a:r>
            <a:r>
              <a:rPr lang="en-US" altLang="ko-KR" dirty="0" smtClean="0"/>
              <a:t>x</a:t>
            </a:r>
            <a:r>
              <a:rPr lang="ko-KR" altLang="en-US" dirty="0" smtClean="0"/>
              <a:t>축</a:t>
            </a:r>
            <a:r>
              <a:rPr lang="en-US" altLang="ko-KR" dirty="0" smtClean="0"/>
              <a:t>, y</a:t>
            </a:r>
            <a:r>
              <a:rPr lang="ko-KR" altLang="en-US" dirty="0" smtClean="0"/>
              <a:t>축이 바뀌며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‘,’(</a:t>
            </a:r>
            <a:r>
              <a:rPr lang="ko-KR" altLang="en-US" dirty="0" smtClean="0"/>
              <a:t>콤마</a:t>
            </a:r>
            <a:r>
              <a:rPr lang="en-US" altLang="ko-KR" dirty="0" smtClean="0"/>
              <a:t>)</a:t>
            </a:r>
            <a:r>
              <a:rPr lang="ko-KR" altLang="en-US" dirty="0" smtClean="0"/>
              <a:t>대신 </a:t>
            </a:r>
            <a:r>
              <a:rPr lang="en-US" altLang="ko-KR" dirty="0" smtClean="0"/>
              <a:t>‘~’(</a:t>
            </a:r>
            <a:r>
              <a:rPr lang="ko-KR" altLang="en-US" dirty="0" smtClean="0"/>
              <a:t>물결표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쓴다는 점을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조심할 것</a:t>
            </a:r>
            <a:r>
              <a:rPr lang="en-US" altLang="ko-KR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550304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9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 </a:t>
            </a:r>
            <a:r>
              <a:rPr lang="ko-KR" altLang="en-US" dirty="0" smtClean="0"/>
              <a:t>프로그램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16C91-E9B1-4482-87D1-A1EC7B45B1E2}" type="slidenum">
              <a:rPr lang="ko-KR" altLang="en-US" smtClean="0"/>
              <a:pPr/>
              <a:t>57</a:t>
            </a:fld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10951" y="691615"/>
            <a:ext cx="40324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2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분</a:t>
            </a:r>
            <a:r>
              <a:rPr lang="ko-KR" altLang="en-US" sz="2000" dirty="0"/>
              <a:t>석</a:t>
            </a:r>
            <a:endParaRPr lang="en-US" altLang="ko-KR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142627" y="1245613"/>
            <a:ext cx="89901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pc="-50" dirty="0" smtClean="0"/>
              <a:t>(3) </a:t>
            </a:r>
            <a:r>
              <a:rPr lang="en-US" altLang="ko-KR" dirty="0" smtClean="0"/>
              <a:t>Correlation</a:t>
            </a:r>
            <a:r>
              <a:rPr lang="en-US" altLang="ko-KR" spc="-50" dirty="0" smtClean="0">
                <a:solidFill>
                  <a:srgbClr val="FF0000"/>
                </a:solidFill>
              </a:rPr>
              <a:t> 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2627" y="1651928"/>
            <a:ext cx="8563155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pc="-100" dirty="0" smtClean="0"/>
              <a:t>Compute covariance and Pearson’s correlation coefficient for ‘P’ and ‘Q’ of ‘n’ data?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42627" y="2060847"/>
            <a:ext cx="428972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/>
              <a:t>cov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n$P,n$Q</a:t>
            </a:r>
            <a:r>
              <a:rPr lang="en-US" altLang="ko-KR" dirty="0"/>
              <a:t>) </a:t>
            </a:r>
            <a:r>
              <a:rPr lang="ko-KR" altLang="en-US" dirty="0" smtClean="0"/>
              <a:t>또는 </a:t>
            </a:r>
            <a:r>
              <a:rPr lang="en-US" altLang="ko-KR" dirty="0" err="1" smtClean="0"/>
              <a:t>cov</a:t>
            </a:r>
            <a:r>
              <a:rPr lang="en-US" altLang="ko-KR" dirty="0" smtClean="0"/>
              <a:t>(n[,3],n</a:t>
            </a:r>
            <a:r>
              <a:rPr lang="en-US" altLang="ko-KR" dirty="0"/>
              <a:t>[,4]) </a:t>
            </a:r>
            <a:endParaRPr lang="en-US" altLang="ko-KR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198264" y="3967172"/>
            <a:ext cx="428972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/>
              <a:t>cor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n$P,n$Q</a:t>
            </a:r>
            <a:r>
              <a:rPr lang="en-US" altLang="ko-KR" dirty="0"/>
              <a:t>) </a:t>
            </a:r>
            <a:r>
              <a:rPr lang="ko-KR" altLang="en-US" dirty="0" smtClean="0"/>
              <a:t>또는 </a:t>
            </a:r>
            <a:r>
              <a:rPr lang="en-US" altLang="ko-KR" dirty="0" err="1" smtClean="0"/>
              <a:t>cor</a:t>
            </a:r>
            <a:r>
              <a:rPr lang="en-US" altLang="ko-KR" dirty="0" smtClean="0"/>
              <a:t>(n[,3],n</a:t>
            </a:r>
            <a:r>
              <a:rPr lang="en-US" altLang="ko-KR" dirty="0"/>
              <a:t>[,4]) </a:t>
            </a:r>
            <a:endParaRPr lang="en-US" altLang="ko-KR" sz="9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780928"/>
            <a:ext cx="2871319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4725144"/>
            <a:ext cx="2871319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563888" y="2923056"/>
            <a:ext cx="54006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/>
              <a:t>Cov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age,sales</a:t>
            </a:r>
            <a:r>
              <a:rPr lang="en-US" altLang="ko-KR" dirty="0" smtClean="0"/>
              <a:t>) = 8695.652 -&gt; SPSS  </a:t>
            </a:r>
            <a:r>
              <a:rPr lang="ko-KR" altLang="en-US" dirty="0" smtClean="0"/>
              <a:t>결과와 비교</a:t>
            </a:r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3718874" y="4867272"/>
            <a:ext cx="54006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r</a:t>
            </a:r>
            <a:r>
              <a:rPr lang="en-US" altLang="ko-KR" dirty="0" smtClean="0"/>
              <a:t>(24) = 0.988 -&gt; SPSS  </a:t>
            </a:r>
            <a:r>
              <a:rPr lang="ko-KR" altLang="en-US" dirty="0" smtClean="0"/>
              <a:t>결과와 비교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55143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1" grpId="0"/>
      <p:bldP spid="12" grpId="0"/>
      <p:bldP spid="13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 </a:t>
            </a:r>
            <a:r>
              <a:rPr lang="ko-KR" altLang="en-US" dirty="0" smtClean="0"/>
              <a:t>프로그램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16C91-E9B1-4482-87D1-A1EC7B45B1E2}" type="slidenum">
              <a:rPr lang="ko-KR" altLang="en-US" smtClean="0"/>
              <a:pPr/>
              <a:t>58</a:t>
            </a:fld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10951" y="691615"/>
            <a:ext cx="40324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2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분</a:t>
            </a:r>
            <a:r>
              <a:rPr lang="ko-KR" altLang="en-US" sz="2000" dirty="0"/>
              <a:t>석</a:t>
            </a:r>
            <a:endParaRPr lang="en-US" altLang="ko-KR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142627" y="1245613"/>
            <a:ext cx="89901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pc="-50" dirty="0" smtClean="0"/>
              <a:t>(3) </a:t>
            </a:r>
            <a:r>
              <a:rPr lang="en-US" altLang="ko-KR" dirty="0" smtClean="0"/>
              <a:t>Correlation</a:t>
            </a:r>
            <a:r>
              <a:rPr lang="en-US" altLang="ko-KR" spc="-50" dirty="0" smtClean="0">
                <a:solidFill>
                  <a:srgbClr val="FF0000"/>
                </a:solidFill>
              </a:rPr>
              <a:t> 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2627" y="1651928"/>
            <a:ext cx="8563155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Determine the regression equation for ‘P’ and ‘Q’ of ‘n’ data?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42627" y="2060847"/>
            <a:ext cx="428972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lm(</a:t>
            </a:r>
            <a:r>
              <a:rPr lang="en-US" altLang="ko-KR" dirty="0" err="1"/>
              <a:t>n$Q~n$P</a:t>
            </a:r>
            <a:r>
              <a:rPr lang="en-US" altLang="ko-KR" dirty="0" smtClean="0"/>
              <a:t>) </a:t>
            </a:r>
            <a:r>
              <a:rPr lang="ko-KR" altLang="en-US" dirty="0" smtClean="0"/>
              <a:t>또는 </a:t>
            </a:r>
            <a:r>
              <a:rPr lang="en-US" altLang="ko-KR" dirty="0"/>
              <a:t>lm(n[,4]~n[,3])</a:t>
            </a:r>
            <a:endParaRPr lang="en-US" altLang="ko-KR" sz="9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570191"/>
            <a:ext cx="3589065" cy="2311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46050" y="5661248"/>
            <a:ext cx="878152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Sales = 2681.034 + 3448.276(age) -&gt; SPSS  </a:t>
            </a:r>
            <a:r>
              <a:rPr lang="ko-KR" altLang="en-US" dirty="0" smtClean="0"/>
              <a:t>결과와 비교</a:t>
            </a:r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146050" y="5013176"/>
            <a:ext cx="878152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Q(Sales) = 2681 + 3448(P(age))</a:t>
            </a:r>
          </a:p>
        </p:txBody>
      </p:sp>
    </p:spTree>
    <p:extLst>
      <p:ext uri="{BB962C8B-B14F-4D97-AF65-F5344CB8AC3E}">
        <p14:creationId xmlns:p14="http://schemas.microsoft.com/office/powerpoint/2010/main" val="3807537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 </a:t>
            </a:r>
            <a:r>
              <a:rPr lang="ko-KR" altLang="en-US" dirty="0" smtClean="0"/>
              <a:t>프로그램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16C91-E9B1-4482-87D1-A1EC7B45B1E2}" type="slidenum">
              <a:rPr lang="ko-KR" altLang="en-US" smtClean="0"/>
              <a:pPr/>
              <a:t>59</a:t>
            </a:fld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10951" y="691615"/>
            <a:ext cx="40324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2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분</a:t>
            </a:r>
            <a:r>
              <a:rPr lang="ko-KR" altLang="en-US" sz="2000" dirty="0"/>
              <a:t>석</a:t>
            </a:r>
            <a:endParaRPr lang="en-US" altLang="ko-KR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142627" y="1245613"/>
            <a:ext cx="89901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pc="-50" dirty="0" smtClean="0"/>
              <a:t>(3) </a:t>
            </a:r>
            <a:r>
              <a:rPr lang="en-US" altLang="ko-KR" dirty="0" smtClean="0"/>
              <a:t>Correlation</a:t>
            </a:r>
            <a:r>
              <a:rPr lang="en-US" altLang="ko-KR" spc="-50" dirty="0" smtClean="0">
                <a:solidFill>
                  <a:srgbClr val="FF0000"/>
                </a:solidFill>
              </a:rPr>
              <a:t> 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2627" y="1651928"/>
            <a:ext cx="8677845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pc="-100" dirty="0" smtClean="0"/>
              <a:t>Compute and interpret the coefficient of determination(     ) for ‘P’ and ‘Q’ of ‘n’ data?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42626" y="2060847"/>
            <a:ext cx="709366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summary(lm(</a:t>
            </a:r>
            <a:r>
              <a:rPr lang="en-US" altLang="ko-KR" dirty="0" err="1" smtClean="0"/>
              <a:t>n$Q~n$P</a:t>
            </a:r>
            <a:r>
              <a:rPr lang="en-US" altLang="ko-KR" dirty="0" smtClean="0"/>
              <a:t>))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summary(lm(n</a:t>
            </a:r>
            <a:r>
              <a:rPr lang="en-US" altLang="ko-KR" dirty="0"/>
              <a:t>[,4]~n[,3</a:t>
            </a:r>
            <a:r>
              <a:rPr lang="en-US" altLang="ko-KR" dirty="0" smtClean="0"/>
              <a:t>]))</a:t>
            </a:r>
            <a:endParaRPr lang="en-US" altLang="ko-KR" sz="900" dirty="0"/>
          </a:p>
        </p:txBody>
      </p:sp>
      <p:sp>
        <p:nvSpPr>
          <p:cNvPr id="12" name="TextBox 11"/>
          <p:cNvSpPr txBox="1"/>
          <p:nvPr/>
        </p:nvSpPr>
        <p:spPr>
          <a:xfrm>
            <a:off x="5918397" y="4797152"/>
            <a:ext cx="2329225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SPSS  </a:t>
            </a:r>
            <a:r>
              <a:rPr lang="ko-KR" altLang="en-US" dirty="0" smtClean="0"/>
              <a:t>결과 </a:t>
            </a:r>
            <a:r>
              <a:rPr lang="en-US" altLang="ko-KR" dirty="0" smtClean="0"/>
              <a:t>: 0.977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82926" y="3116960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Multiple R-squared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0.9768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16252" y="1651928"/>
            <a:ext cx="43204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pc="-100" dirty="0" smtClean="0"/>
              <a:t>r</a:t>
            </a:r>
            <a:r>
              <a:rPr lang="en-US" altLang="ko-KR" spc="-100" baseline="30000" dirty="0" smtClean="0"/>
              <a:t>2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26" y="2568678"/>
            <a:ext cx="4895850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739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2" grpId="0"/>
      <p:bldP spid="13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SPSS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16C91-E9B1-4482-87D1-A1EC7B45B1E2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0926" y="1090760"/>
            <a:ext cx="89255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(1) Data </a:t>
            </a:r>
            <a:r>
              <a:rPr lang="ko-KR" altLang="en-US" dirty="0" smtClean="0"/>
              <a:t>입력</a:t>
            </a:r>
            <a:endParaRPr lang="en-US" altLang="ko-KR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110951" y="620688"/>
            <a:ext cx="40324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2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분</a:t>
            </a:r>
            <a:r>
              <a:rPr lang="ko-KR" altLang="en-US" sz="2000" dirty="0"/>
              <a:t>석</a:t>
            </a:r>
            <a:endParaRPr lang="en-US" altLang="ko-KR" sz="10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2" y="2476830"/>
            <a:ext cx="9036496" cy="1084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1" y="3573016"/>
            <a:ext cx="9010402" cy="1764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8457" y="1484784"/>
            <a:ext cx="8925570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아</a:t>
            </a:r>
            <a:r>
              <a:rPr lang="ko-KR" altLang="en-US" dirty="0"/>
              <a:t>래</a:t>
            </a:r>
            <a:r>
              <a:rPr lang="ko-KR" altLang="en-US" dirty="0" smtClean="0"/>
              <a:t>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를 입력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파일이름</a:t>
            </a:r>
            <a:r>
              <a:rPr lang="en-US" altLang="ko-KR" dirty="0" smtClean="0"/>
              <a:t>: data</a:t>
            </a:r>
          </a:p>
        </p:txBody>
      </p:sp>
    </p:spTree>
    <p:extLst>
      <p:ext uri="{BB962C8B-B14F-4D97-AF65-F5344CB8AC3E}">
        <p14:creationId xmlns:p14="http://schemas.microsoft.com/office/powerpoint/2010/main" val="414112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 </a:t>
            </a:r>
            <a:r>
              <a:rPr lang="ko-KR" altLang="en-US" dirty="0" smtClean="0"/>
              <a:t>프로그램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16C91-E9B1-4482-87D1-A1EC7B45B1E2}" type="slidenum">
              <a:rPr lang="ko-KR" altLang="en-US" smtClean="0"/>
              <a:pPr/>
              <a:t>60</a:t>
            </a:fld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10951" y="691615"/>
            <a:ext cx="40324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2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분</a:t>
            </a:r>
            <a:r>
              <a:rPr lang="ko-KR" altLang="en-US" sz="2000" dirty="0"/>
              <a:t>석</a:t>
            </a:r>
            <a:endParaRPr lang="en-US" altLang="ko-KR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142627" y="1245613"/>
            <a:ext cx="89901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pc="-50" dirty="0" smtClean="0"/>
              <a:t>(3) </a:t>
            </a:r>
            <a:r>
              <a:rPr lang="en-US" altLang="ko-KR" dirty="0" smtClean="0"/>
              <a:t>Correlation</a:t>
            </a:r>
            <a:r>
              <a:rPr lang="en-US" altLang="ko-KR" spc="-50" dirty="0" smtClean="0">
                <a:solidFill>
                  <a:srgbClr val="FF0000"/>
                </a:solidFill>
              </a:rPr>
              <a:t> 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2627" y="1651928"/>
            <a:ext cx="8677845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pc="-100" dirty="0" smtClean="0"/>
              <a:t>Perform Pearson, Spearman and Kendall test for ‘P’ and ‘Q’ of ‘n’ data?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42626" y="2060847"/>
            <a:ext cx="882186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Pearson : </a:t>
            </a:r>
            <a:endParaRPr lang="en-US" altLang="ko-KR" sz="9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26" y="2568678"/>
            <a:ext cx="8917407" cy="3596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259632" y="2048840"/>
            <a:ext cx="45365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/>
              <a:t>cor.test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n$P,n$Q</a:t>
            </a:r>
            <a:r>
              <a:rPr lang="en-US" altLang="ko-KR" dirty="0" smtClean="0"/>
              <a:t>) </a:t>
            </a:r>
            <a:r>
              <a:rPr lang="ko-KR" altLang="en-US" dirty="0" smtClean="0"/>
              <a:t>또는 </a:t>
            </a:r>
            <a:r>
              <a:rPr lang="en-US" altLang="ko-KR" dirty="0" err="1" smtClean="0"/>
              <a:t>cor.test</a:t>
            </a:r>
            <a:r>
              <a:rPr lang="en-US" altLang="ko-KR" dirty="0" smtClean="0"/>
              <a:t>(n[,3],n[,4])</a:t>
            </a:r>
            <a:endParaRPr lang="en-US" altLang="ko-KR" sz="900" dirty="0"/>
          </a:p>
        </p:txBody>
      </p:sp>
    </p:spTree>
    <p:extLst>
      <p:ext uri="{BB962C8B-B14F-4D97-AF65-F5344CB8AC3E}">
        <p14:creationId xmlns:p14="http://schemas.microsoft.com/office/powerpoint/2010/main" val="4185595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 </a:t>
            </a:r>
            <a:r>
              <a:rPr lang="ko-KR" altLang="en-US" dirty="0" smtClean="0"/>
              <a:t>프로그램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16C91-E9B1-4482-87D1-A1EC7B45B1E2}" type="slidenum">
              <a:rPr lang="ko-KR" altLang="en-US" smtClean="0"/>
              <a:pPr/>
              <a:t>61</a:t>
            </a:fld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10951" y="691615"/>
            <a:ext cx="40324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2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분</a:t>
            </a:r>
            <a:r>
              <a:rPr lang="ko-KR" altLang="en-US" sz="2000" dirty="0"/>
              <a:t>석</a:t>
            </a:r>
            <a:endParaRPr lang="en-US" altLang="ko-KR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142627" y="1245613"/>
            <a:ext cx="89901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pc="-50" dirty="0" smtClean="0"/>
              <a:t>(3) </a:t>
            </a:r>
            <a:r>
              <a:rPr lang="en-US" altLang="ko-KR" dirty="0" smtClean="0"/>
              <a:t>Correlation</a:t>
            </a:r>
            <a:r>
              <a:rPr lang="en-US" altLang="ko-KR" spc="-50" dirty="0" smtClean="0">
                <a:solidFill>
                  <a:srgbClr val="FF0000"/>
                </a:solidFill>
              </a:rPr>
              <a:t> 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2627" y="1651928"/>
            <a:ext cx="8677845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pc="-100" dirty="0" smtClean="0"/>
              <a:t>Perform Pearson, Spearman and Kendall test for ‘P’ and ‘Q’ of ‘n’ data?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42626" y="2060847"/>
            <a:ext cx="140503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Spearman :</a:t>
            </a:r>
            <a:endParaRPr lang="en-US" altLang="ko-KR" sz="9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26" y="3068959"/>
            <a:ext cx="6373590" cy="3336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369343" y="2081092"/>
            <a:ext cx="5112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/>
              <a:t>cor.test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n$P,n$Q,method</a:t>
            </a:r>
            <a:r>
              <a:rPr lang="en-US" altLang="ko-KR" dirty="0" smtClean="0"/>
              <a:t>=“spearman”) 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또는 </a:t>
            </a:r>
            <a:r>
              <a:rPr lang="en-US" altLang="ko-KR" dirty="0" err="1" smtClean="0"/>
              <a:t>cor.test</a:t>
            </a:r>
            <a:r>
              <a:rPr lang="en-US" altLang="ko-KR" dirty="0" smtClean="0"/>
              <a:t>(n[,3],n[,4],</a:t>
            </a:r>
            <a:r>
              <a:rPr lang="en-US" altLang="ko-KR" dirty="0"/>
              <a:t> method=“spearman”</a:t>
            </a:r>
            <a:r>
              <a:rPr lang="en-US" altLang="ko-KR" dirty="0" smtClean="0"/>
              <a:t>)</a:t>
            </a:r>
            <a:endParaRPr lang="en-US" altLang="ko-KR" sz="900" dirty="0"/>
          </a:p>
        </p:txBody>
      </p:sp>
    </p:spTree>
    <p:extLst>
      <p:ext uri="{BB962C8B-B14F-4D97-AF65-F5344CB8AC3E}">
        <p14:creationId xmlns:p14="http://schemas.microsoft.com/office/powerpoint/2010/main" val="324657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 </a:t>
            </a:r>
            <a:r>
              <a:rPr lang="ko-KR" altLang="en-US" dirty="0" smtClean="0"/>
              <a:t>프로그램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16C91-E9B1-4482-87D1-A1EC7B45B1E2}" type="slidenum">
              <a:rPr lang="ko-KR" altLang="en-US" smtClean="0"/>
              <a:pPr/>
              <a:t>62</a:t>
            </a:fld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10951" y="691615"/>
            <a:ext cx="40324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2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분</a:t>
            </a:r>
            <a:r>
              <a:rPr lang="ko-KR" altLang="en-US" sz="2000" dirty="0"/>
              <a:t>석</a:t>
            </a:r>
            <a:endParaRPr lang="en-US" altLang="ko-KR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142627" y="1245613"/>
            <a:ext cx="89901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pc="-50" dirty="0" smtClean="0"/>
              <a:t>(3) </a:t>
            </a:r>
            <a:r>
              <a:rPr lang="en-US" altLang="ko-KR" dirty="0" smtClean="0"/>
              <a:t>Correlation</a:t>
            </a:r>
            <a:r>
              <a:rPr lang="en-US" altLang="ko-KR" spc="-50" dirty="0" smtClean="0">
                <a:solidFill>
                  <a:srgbClr val="FF0000"/>
                </a:solidFill>
              </a:rPr>
              <a:t> 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2627" y="1651928"/>
            <a:ext cx="8677845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pc="-100" dirty="0" smtClean="0"/>
              <a:t>Perform Pearson, Spearman and Kendall test for ‘P’ and ‘Q’ of ‘n’ data?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42626" y="2060847"/>
            <a:ext cx="126102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Kendall :</a:t>
            </a:r>
            <a:endParaRPr lang="en-US" altLang="ko-KR" sz="9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50" y="2999754"/>
            <a:ext cx="5973217" cy="3225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187624" y="2052066"/>
            <a:ext cx="4824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/>
              <a:t>cor.test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n$P,n$Q,method</a:t>
            </a:r>
            <a:r>
              <a:rPr lang="en-US" altLang="ko-KR" dirty="0" smtClean="0"/>
              <a:t>=“</a:t>
            </a:r>
            <a:r>
              <a:rPr lang="en-US" altLang="ko-KR" dirty="0" err="1" smtClean="0"/>
              <a:t>kendal</a:t>
            </a:r>
            <a:r>
              <a:rPr lang="en-US" altLang="ko-KR" dirty="0" smtClean="0"/>
              <a:t>”) 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또는 </a:t>
            </a:r>
            <a:r>
              <a:rPr lang="en-US" altLang="ko-KR" dirty="0" err="1" smtClean="0"/>
              <a:t>cor.test</a:t>
            </a:r>
            <a:r>
              <a:rPr lang="en-US" altLang="ko-KR" dirty="0" smtClean="0"/>
              <a:t>(n[,3],n[,4], method=“</a:t>
            </a:r>
            <a:r>
              <a:rPr lang="en-US" altLang="ko-KR" dirty="0" err="1" smtClean="0"/>
              <a:t>kendal</a:t>
            </a:r>
            <a:r>
              <a:rPr lang="en-US" altLang="ko-KR" dirty="0" smtClean="0"/>
              <a:t>”)</a:t>
            </a:r>
            <a:endParaRPr lang="en-US" altLang="ko-KR" sz="900" dirty="0"/>
          </a:p>
        </p:txBody>
      </p:sp>
    </p:spTree>
    <p:extLst>
      <p:ext uri="{BB962C8B-B14F-4D97-AF65-F5344CB8AC3E}">
        <p14:creationId xmlns:p14="http://schemas.microsoft.com/office/powerpoint/2010/main" val="236614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마무</a:t>
            </a:r>
            <a:r>
              <a:rPr lang="ko-KR" altLang="en-US" dirty="0"/>
              <a:t>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16C91-E9B1-4482-87D1-A1EC7B45B1E2}" type="slidenum">
              <a:rPr lang="ko-KR" altLang="en-US" smtClean="0"/>
              <a:pPr/>
              <a:t>63</a:t>
            </a:fld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07715" y="2396927"/>
            <a:ext cx="87129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b="1" dirty="0" smtClean="0"/>
              <a:t>지금까지 풀어왔던 실습지</a:t>
            </a:r>
            <a:r>
              <a:rPr lang="ko-KR" altLang="en-US" sz="3600" b="1" dirty="0"/>
              <a:t>의</a:t>
            </a:r>
            <a:r>
              <a:rPr lang="ko-KR" altLang="en-US" sz="3600" b="1" dirty="0" smtClean="0"/>
              <a:t> 답을 지우고</a:t>
            </a:r>
            <a:endParaRPr lang="en-US" altLang="ko-KR" sz="3600" b="1" dirty="0" smtClean="0"/>
          </a:p>
          <a:p>
            <a:pPr algn="ctr">
              <a:lnSpc>
                <a:spcPct val="150000"/>
              </a:lnSpc>
            </a:pPr>
            <a:r>
              <a:rPr lang="ko-KR" altLang="en-US" sz="3600" b="1" dirty="0" smtClean="0"/>
              <a:t>익숙해질 때까지 계속 풀어본다</a:t>
            </a:r>
            <a:r>
              <a:rPr lang="en-US" altLang="ko-KR" sz="3600" b="1" dirty="0"/>
              <a:t>!</a:t>
            </a:r>
            <a:r>
              <a:rPr lang="ko-KR" altLang="en-US" sz="3600" b="1" dirty="0" smtClean="0"/>
              <a:t> </a:t>
            </a:r>
            <a:r>
              <a:rPr lang="en-US" altLang="ko-KR" sz="3600" b="1" dirty="0" smtClean="0"/>
              <a:t> </a:t>
            </a:r>
            <a:endParaRPr lang="en-US" altLang="ko-KR" sz="1400" b="1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207715" y="620688"/>
            <a:ext cx="8712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/>
              <a:t>※ </a:t>
            </a:r>
            <a:r>
              <a:rPr lang="ko-KR" altLang="en-US" sz="2400" b="1" dirty="0" smtClean="0"/>
              <a:t>가장 좋은 시험 공부 방법은</a:t>
            </a:r>
            <a:r>
              <a:rPr lang="en-US" altLang="ko-KR" sz="2400" b="1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9228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SPSS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16C91-E9B1-4482-87D1-A1EC7B45B1E2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0926" y="1090760"/>
            <a:ext cx="89255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(2) Normality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0951" y="620688"/>
            <a:ext cx="40324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2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분</a:t>
            </a:r>
            <a:r>
              <a:rPr lang="ko-KR" altLang="en-US" sz="2000" dirty="0"/>
              <a:t>석</a:t>
            </a:r>
            <a:endParaRPr lang="en-US" altLang="ko-KR" sz="1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2498" y="1484784"/>
            <a:ext cx="892557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- What is the name of test to check normality?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6475" y="1916832"/>
            <a:ext cx="892557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Histogram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0217" y="2374944"/>
            <a:ext cx="892557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P-P plot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0217" y="3325121"/>
            <a:ext cx="892557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Kurtosis/Skewness test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0217" y="2870829"/>
            <a:ext cx="892557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Q-Q plot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2921" y="3861048"/>
            <a:ext cx="892557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u="sng" dirty="0" smtClean="0"/>
              <a:t>Kolmogorov-Smirnov </a:t>
            </a:r>
            <a:r>
              <a:rPr lang="en-US" altLang="ko-KR" u="sng" dirty="0"/>
              <a:t>&amp; Shapiro-Wilk test</a:t>
            </a:r>
            <a:endParaRPr lang="en-US" altLang="ko-KR" u="sng" dirty="0" smtClean="0"/>
          </a:p>
        </p:txBody>
      </p:sp>
    </p:spTree>
    <p:extLst>
      <p:ext uri="{BB962C8B-B14F-4D97-AF65-F5344CB8AC3E}">
        <p14:creationId xmlns:p14="http://schemas.microsoft.com/office/powerpoint/2010/main" val="201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5" grpId="0"/>
      <p:bldP spid="17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SPSS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16C91-E9B1-4482-87D1-A1EC7B45B1E2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0926" y="1090760"/>
            <a:ext cx="89255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(2) Normality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0951" y="620688"/>
            <a:ext cx="40324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2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분</a:t>
            </a:r>
            <a:r>
              <a:rPr lang="ko-KR" altLang="en-US" sz="2000" dirty="0"/>
              <a:t>석</a:t>
            </a:r>
            <a:endParaRPr lang="en-US" altLang="ko-KR" sz="1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2498" y="1484784"/>
            <a:ext cx="892557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① draw Histogram(+Normal Curve) on the sales(Q) variable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50" y="2276872"/>
            <a:ext cx="89255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         Simple Histogram                     Stacked Histogram (based on the Gender)                       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6475" y="1916832"/>
            <a:ext cx="892557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Graphs - Chart Builder - Histogram (Display normal curve </a:t>
            </a:r>
            <a:r>
              <a:rPr lang="ko-KR" altLang="en-US" dirty="0" smtClean="0"/>
              <a:t>체크 </a:t>
            </a:r>
            <a:r>
              <a:rPr lang="en-US" altLang="ko-KR" dirty="0" smtClean="0"/>
              <a:t>&amp; Apply)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4399" y="5589240"/>
            <a:ext cx="892557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Is ‘sales’ a normal distribution? Why?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4080" y="5950700"/>
            <a:ext cx="490869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=&gt; Not Normal because there is an outlier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46" y="2732111"/>
            <a:ext cx="3490725" cy="2967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39" y="2784703"/>
            <a:ext cx="3471821" cy="2915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977" y="1711930"/>
            <a:ext cx="2236042" cy="281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591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9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SPSS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16C91-E9B1-4482-87D1-A1EC7B45B1E2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0926" y="1090760"/>
            <a:ext cx="89255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(2) Normality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0951" y="620688"/>
            <a:ext cx="40324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2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분</a:t>
            </a:r>
            <a:r>
              <a:rPr lang="ko-KR" altLang="en-US" sz="2000" dirty="0"/>
              <a:t>석</a:t>
            </a:r>
            <a:endParaRPr lang="en-US" altLang="ko-KR" sz="1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2498" y="1484784"/>
            <a:ext cx="89255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②</a:t>
            </a:r>
            <a:r>
              <a:rPr lang="en-US" altLang="ko-KR" dirty="0" smtClean="0"/>
              <a:t> draw P-P plot </a:t>
            </a:r>
            <a:r>
              <a:rPr lang="en-US" altLang="ko-KR" dirty="0"/>
              <a:t>on the sales(Q) variable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6475" y="1916832"/>
            <a:ext cx="892557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Analyze – Descriptive Statistics - P-P Plots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4399" y="5589240"/>
            <a:ext cx="892557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Is ‘sales’ a normal? Why?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4080" y="5950700"/>
            <a:ext cx="89255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=&gt; Not Normal because all the data points are not near to the reference line.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371125"/>
            <a:ext cx="4233763" cy="3231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758" y="2371124"/>
            <a:ext cx="3724052" cy="3685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7807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9" grpId="0"/>
      <p:bldP spid="20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7081</TotalTime>
  <Words>3647</Words>
  <Application>Microsoft Office PowerPoint</Application>
  <PresentationFormat>화면 슬라이드 쇼(4:3)</PresentationFormat>
  <Paragraphs>708</Paragraphs>
  <Slides>63</Slides>
  <Notes>62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63</vt:i4>
      </vt:variant>
    </vt:vector>
  </HeadingPairs>
  <TitlesOfParts>
    <vt:vector size="64" baseType="lpstr">
      <vt:lpstr>Office 테마</vt:lpstr>
      <vt:lpstr>통계 및 실습 review #1</vt:lpstr>
      <vt:lpstr>Excel</vt:lpstr>
      <vt:lpstr>SPSS</vt:lpstr>
      <vt:lpstr>SPSS</vt:lpstr>
      <vt:lpstr>SPSS</vt:lpstr>
      <vt:lpstr>SPSS</vt:lpstr>
      <vt:lpstr>SPSS</vt:lpstr>
      <vt:lpstr>SPSS</vt:lpstr>
      <vt:lpstr>SPSS</vt:lpstr>
      <vt:lpstr>SPSS</vt:lpstr>
      <vt:lpstr>SPSS</vt:lpstr>
      <vt:lpstr>SPSS</vt:lpstr>
      <vt:lpstr>SPSS</vt:lpstr>
      <vt:lpstr>SPSS</vt:lpstr>
      <vt:lpstr>SPSS</vt:lpstr>
      <vt:lpstr>SPSS</vt:lpstr>
      <vt:lpstr>SPSS</vt:lpstr>
      <vt:lpstr>SPSS</vt:lpstr>
      <vt:lpstr>SPSS</vt:lpstr>
      <vt:lpstr>SPSS</vt:lpstr>
      <vt:lpstr>SPSS</vt:lpstr>
      <vt:lpstr>SPSS</vt:lpstr>
      <vt:lpstr>SPSS</vt:lpstr>
      <vt:lpstr>SPSS</vt:lpstr>
      <vt:lpstr>SPSS</vt:lpstr>
      <vt:lpstr>SPSS</vt:lpstr>
      <vt:lpstr>SPSS</vt:lpstr>
      <vt:lpstr>SPSS</vt:lpstr>
      <vt:lpstr>SPSS</vt:lpstr>
      <vt:lpstr>SPSS</vt:lpstr>
      <vt:lpstr>SPSS</vt:lpstr>
      <vt:lpstr>SPSS</vt:lpstr>
      <vt:lpstr>SPSS</vt:lpstr>
      <vt:lpstr>SPSS</vt:lpstr>
      <vt:lpstr>SPSS</vt:lpstr>
      <vt:lpstr>SPSS</vt:lpstr>
      <vt:lpstr>SPSS</vt:lpstr>
      <vt:lpstr>SPSS</vt:lpstr>
      <vt:lpstr>SPSS</vt:lpstr>
      <vt:lpstr>SPSS</vt:lpstr>
      <vt:lpstr>SPSS</vt:lpstr>
      <vt:lpstr>SPSS</vt:lpstr>
      <vt:lpstr>SPSS</vt:lpstr>
      <vt:lpstr>SPSS</vt:lpstr>
      <vt:lpstr>SPSS</vt:lpstr>
      <vt:lpstr>SPSS</vt:lpstr>
      <vt:lpstr>SPSS</vt:lpstr>
      <vt:lpstr>SPSS</vt:lpstr>
      <vt:lpstr>R 프로그램</vt:lpstr>
      <vt:lpstr>R 프로그램</vt:lpstr>
      <vt:lpstr>R 프로그램</vt:lpstr>
      <vt:lpstr>R 프로그램</vt:lpstr>
      <vt:lpstr>R 프로그램</vt:lpstr>
      <vt:lpstr>R 프로그램</vt:lpstr>
      <vt:lpstr>R 프로그램</vt:lpstr>
      <vt:lpstr>R 프로그램</vt:lpstr>
      <vt:lpstr>R 프로그램</vt:lpstr>
      <vt:lpstr>R 프로그램</vt:lpstr>
      <vt:lpstr>R 프로그램</vt:lpstr>
      <vt:lpstr>R 프로그램</vt:lpstr>
      <vt:lpstr>R 프로그램</vt:lpstr>
      <vt:lpstr>R 프로그램</vt:lpstr>
      <vt:lpstr>마무리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Registered User</cp:lastModifiedBy>
  <cp:revision>730</cp:revision>
  <cp:lastPrinted>2015-10-12T00:56:32Z</cp:lastPrinted>
  <dcterms:created xsi:type="dcterms:W3CDTF">2014-03-18T08:15:33Z</dcterms:created>
  <dcterms:modified xsi:type="dcterms:W3CDTF">2015-10-13T00:40:46Z</dcterms:modified>
</cp:coreProperties>
</file>