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25.xml" ContentType="application/vnd.openxmlformats-officedocument.presentationml.notesSlide+xml"/>
  <Override PartName="/ppt/ink/ink3.xml" ContentType="application/inkml+xml"/>
  <Override PartName="/ppt/ink/ink4.xml" ContentType="application/inkml+xml"/>
  <Override PartName="/ppt/notesSlides/notesSlide26.xml" ContentType="application/vnd.openxmlformats-officedocument.presentationml.notesSlide+xml"/>
  <Override PartName="/ppt/ink/ink5.xml" ContentType="application/inkml+xml"/>
  <Override PartName="/ppt/ink/ink6.xml" ContentType="application/inkml+xml"/>
  <Override PartName="/ppt/notesSlides/notesSlide27.xml" ContentType="application/vnd.openxmlformats-officedocument.presentationml.notesSlide+xml"/>
  <Override PartName="/ppt/ink/ink7.xml" ContentType="application/inkml+xml"/>
  <Override PartName="/ppt/ink/ink8.xml" ContentType="application/inkml+xml"/>
  <Override PartName="/ppt/notesSlides/notesSlide28.xml" ContentType="application/vnd.openxmlformats-officedocument.presentationml.notesSlide+xml"/>
  <Override PartName="/ppt/ink/ink9.xml" ContentType="application/inkml+xml"/>
  <Override PartName="/ppt/ink/ink10.xml" ContentType="application/inkml+xml"/>
  <Override PartName="/ppt/ink/ink11.xml" ContentType="application/inkml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54"/>
  </p:notesMasterIdLst>
  <p:sldIdLst>
    <p:sldId id="256" r:id="rId2"/>
    <p:sldId id="257" r:id="rId3"/>
    <p:sldId id="317" r:id="rId4"/>
    <p:sldId id="276" r:id="rId5"/>
    <p:sldId id="307" r:id="rId6"/>
    <p:sldId id="350" r:id="rId7"/>
    <p:sldId id="351" r:id="rId8"/>
    <p:sldId id="334" r:id="rId9"/>
    <p:sldId id="355" r:id="rId10"/>
    <p:sldId id="375" r:id="rId11"/>
    <p:sldId id="354" r:id="rId12"/>
    <p:sldId id="352" r:id="rId13"/>
    <p:sldId id="356" r:id="rId14"/>
    <p:sldId id="357" r:id="rId15"/>
    <p:sldId id="348" r:id="rId16"/>
    <p:sldId id="347" r:id="rId17"/>
    <p:sldId id="358" r:id="rId18"/>
    <p:sldId id="359" r:id="rId19"/>
    <p:sldId id="364" r:id="rId20"/>
    <p:sldId id="374" r:id="rId21"/>
    <p:sldId id="319" r:id="rId22"/>
    <p:sldId id="269" r:id="rId23"/>
    <p:sldId id="272" r:id="rId24"/>
    <p:sldId id="273" r:id="rId25"/>
    <p:sldId id="362" r:id="rId26"/>
    <p:sldId id="379" r:id="rId27"/>
    <p:sldId id="377" r:id="rId28"/>
    <p:sldId id="378" r:id="rId29"/>
    <p:sldId id="380" r:id="rId30"/>
    <p:sldId id="289" r:id="rId31"/>
    <p:sldId id="372" r:id="rId32"/>
    <p:sldId id="294" r:id="rId33"/>
    <p:sldId id="290" r:id="rId34"/>
    <p:sldId id="291" r:id="rId35"/>
    <p:sldId id="284" r:id="rId36"/>
    <p:sldId id="295" r:id="rId37"/>
    <p:sldId id="296" r:id="rId38"/>
    <p:sldId id="297" r:id="rId39"/>
    <p:sldId id="275" r:id="rId40"/>
    <p:sldId id="320" r:id="rId41"/>
    <p:sldId id="321" r:id="rId42"/>
    <p:sldId id="292" r:id="rId43"/>
    <p:sldId id="310" r:id="rId44"/>
    <p:sldId id="328" r:id="rId45"/>
    <p:sldId id="329" r:id="rId46"/>
    <p:sldId id="332" r:id="rId47"/>
    <p:sldId id="330" r:id="rId48"/>
    <p:sldId id="331" r:id="rId49"/>
    <p:sldId id="333" r:id="rId50"/>
    <p:sldId id="373" r:id="rId51"/>
    <p:sldId id="299" r:id="rId52"/>
    <p:sldId id="381" r:id="rId5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4060" autoAdjust="0"/>
  </p:normalViewPr>
  <p:slideViewPr>
    <p:cSldViewPr snapToGrid="0">
      <p:cViewPr varScale="1">
        <p:scale>
          <a:sx n="60" d="100"/>
          <a:sy n="60" d="100"/>
        </p:scale>
        <p:origin x="1507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78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6T08:21:58.013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1 1,'0'0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6T08:22:01.605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1 1,'0'0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05T10:42:29.576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1 1,'0'0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19T07:39:41.653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348 4029,'-10'-6,"1"-1,0 0,1 0,-1-1,1 0,1 0,-6-8,-12-13,6 9,0-2,1 0,1-1,1-1,2-1,0 0,1-1,-7-22,5-1,1-1,3 0,-3-35,-2-4,5 35,2-1,3 1,2-24,6-671,1 689,2 0,4 0,6-22,-10 55,1-3,7-37,7-19,15-37,5 2,5 2,60-112,-37 100,-12 22,62-91,-45 85,41-97,-64 117,59-108,-51 103,-42 72,1-1,1 2,1 1,3-2,-20 25,8-10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19T07:39:42.813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713 0,'-26'1,"0"1,-1 2,1 0,1 2,-16 5,-41 17,-3 5,-4 1,-177 53,246-82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19T07:39:44.814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1,'8'0,"1"1,0 1,-1-1,1 2,-1-1,0 1,0 0,0 1,0 0,0 0,-1 1,1 0,2 2,3 4,-1 0,1 0,-2 1,0 1,0 0,5 8,-9-8,0 0,-1 0,0 1,-1 0,1 6,-2-7,-1-1,2 0,0-1,0 1,1-1,1 0,4 6,19 22,-3 1,-1 1,-2 1,3 11,-8-18,1-1,17 19,0 2,-23-34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19T07:39:51.283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3629 6461,'-14'6,"0"-1,0 0,-1-1,1-1,-1 0,-3-1,-25 6,1-1,0-2,-37-1,-36 5,-34 3,0-6,-111-11,190-2,0-3,1-3,-54-18,32 7,-64-6,121 26,-195-32,176 25,0-3,0-2,-11-7,-4-4,-34-15,-65-15,107 40,1-2,0-3,2-3,1-2,2-3,0-2,2-2,-39-35,34 23,-12-12,-6-9,53 45,1-1,1-1,1-1,1-1,-1-4,-51-100,7-3,-34-102,71 156,3-2,4 0,0-28,8 51,-10-49,6 0,4-1,4-4,6 4,5-381,13 282,39-181,-44 318,6-51,30-148,-37 225,1 1,3 0,2 0,1 2,2-1,48-70,-43 74,-2 0,-2-2,-1-1,6-21,-5-1,97-269,-108 302,-1-1,-2 0,4-27,-4 16,10-30,113-314,-82 251,-39 115,0 0,1 1,1 0,1 1,1 0,0 1,1 0,1 1,1 0,0 2,1 0,3-1,43-30,2 3,54-24,-102 57,44-22,1 2,2 4,25-6,28-3,60-6,-5 5,770-130,-440 125,92 22,-1 17,-487 6,-1 6,-1 3,9 7,166 22,-97-17,113 34,-125-23,160 14,-321-50,38 2,1 3,-1 2,21 7,37 15,191 52,-111-35,177 71,-172-56,-114-40,-2 4,24 13,59 39,-3 8,87 66,-138-85,10 0,-65-42,1-2,1-2,37 10,-65-22,-1 1,-1 0,1 1,-2 2,0 0,0 1,13 13,0-1,26 15,-40-30,25 17,29 23,-58-40,-1 1,0 1,0 0,-1 1,-1 0,7 12,68 114,46 107,-98-172,-3 1,-3 2,-4 1,4 31,-12-36,9 37,-5 0,0 60,2 400,-23 562,-2-1053,-4-1,-10 39,-6 47,23-155,-2 0,1 0,-1-1,-1 1,0 0,0-1,-1 1,-3 5,3-9,0 0,-1 0,0 0,1-1,-2 0,1 0,-1 0,0 0,0-1,0 0,0 0,-1-1,-14 10,1 0,0 2,0 0,2 1,0 1,1 1,-11 15,-19 29,-31 54,20-27,18-32,-2-2,-27 26,42-54,0 0,-2-2,-1-1,-1-2,-15 9,-19 11,3 4,-50 47,-36 28,115-97,-1-2,0-1,-28 11,22-17,0-2,-1-2,0-1,-1-2,0-2,0-2,-63 10,-370 55,286-44,-141 1,-190-19,-2054-7,2548-1,1-1,-1-1,1-1,0-2,0 0,-8-4,-38-17,-33-18,92 40,0 1,-1 0,1 1,-1 0,0 1,0 1,-4-1,-94 4,54 0,28-2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6T08:22:01.605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1 1,'0'0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6T08:21:58.013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1 1,'0'0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6T08:22:01.605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1 1,'0'0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6T08:21:58.013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1 1,'0'0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6T08:22:01.605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1 1,'0'0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6T08:21:58.013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1 1,'0'0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6T08:22:01.605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1 1,'0'0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6T08:21:58.013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1 1,'0'0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55F75E-F8D0-406E-84C8-446C7444F352}" type="datetimeFigureOut">
              <a:rPr lang="ko-KR" altLang="en-US" smtClean="0"/>
              <a:t>2022-05-30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FC2CF3-D289-43D2-8DEA-1391A6D278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59353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FC2CF3-D289-43D2-8DEA-1391A6D2785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61413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ko-KR" altLang="en-US" dirty="0"/>
                  <a:t>해당 시뮬레이션의 </a:t>
                </a:r>
                <a:r>
                  <a:rPr lang="ko-KR" altLang="en-US" dirty="0" err="1"/>
                  <a:t>포뮬레이션은</a:t>
                </a:r>
                <a:r>
                  <a:rPr lang="ko-KR" altLang="en-US" dirty="0"/>
                  <a:t> 다음과 같습니다</a:t>
                </a:r>
                <a:r>
                  <a:rPr lang="en-US" altLang="ko-KR" dirty="0"/>
                  <a:t>.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ko-KR" altLang="en-US" dirty="0"/>
                  <a:t>우선 목적 함수를 설정한 뒤 각각의 변수들에 관계를 부여합니다</a:t>
                </a:r>
                <a:r>
                  <a:rPr lang="en-US" altLang="ko-KR" dirty="0"/>
                  <a:t>.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ko-KR" altLang="en-US" dirty="0"/>
                  <a:t>전력 최적화 전략으로는 </a:t>
                </a:r>
                <a:r>
                  <a:rPr lang="en-US" altLang="ko-KR" dirty="0"/>
                  <a:t>MATLAB</a:t>
                </a:r>
                <a:r>
                  <a:rPr lang="ko-KR" altLang="en-US" dirty="0"/>
                  <a:t>의 </a:t>
                </a:r>
                <a:r>
                  <a:rPr lang="en-US" altLang="ko-KR" dirty="0" err="1"/>
                  <a:t>quadprog</a:t>
                </a:r>
                <a:r>
                  <a:rPr lang="ko-KR" altLang="en-US" dirty="0"/>
                  <a:t>를 사용하였습니다</a:t>
                </a:r>
                <a:r>
                  <a:rPr lang="en-US" altLang="ko-KR" dirty="0"/>
                  <a:t>.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ko-KR" dirty="0"/>
                  <a:t>(enter)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ko-KR" dirty="0"/>
                  <a:t>PESS</a:t>
                </a:r>
                <a:r>
                  <a:rPr lang="ko-KR" altLang="en-US" dirty="0"/>
                  <a:t>는 배터리 전력의 충전과 방전을 나타내는 변수입니다</a:t>
                </a:r>
                <a:r>
                  <a:rPr lang="en-US" altLang="ko-KR" dirty="0"/>
                  <a:t>.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ko-KR" dirty="0"/>
                  <a:t>(enter)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ko-KR" altLang="en-US" dirty="0"/>
                  <a:t>전력 입출 관계는 </a:t>
                </a:r>
                <a:r>
                  <a:rPr lang="en-US" altLang="ko-KR" dirty="0"/>
                  <a:t>Grid</a:t>
                </a:r>
                <a:r>
                  <a:rPr lang="ko-KR" altLang="en-US" dirty="0"/>
                  <a:t>를 기준으로 사용되어지면 </a:t>
                </a:r>
                <a:r>
                  <a:rPr lang="en-US" altLang="ko-KR" dirty="0"/>
                  <a:t>+ </a:t>
                </a:r>
                <a:r>
                  <a:rPr lang="ko-KR" altLang="en-US" dirty="0"/>
                  <a:t>발전되어지면 </a:t>
                </a:r>
                <a:r>
                  <a:rPr lang="en-US" altLang="ko-KR" dirty="0"/>
                  <a:t>–</a:t>
                </a:r>
                <a:r>
                  <a:rPr lang="ko-KR" altLang="en-US" dirty="0"/>
                  <a:t>로 두었습니다</a:t>
                </a:r>
                <a:r>
                  <a:rPr lang="en-US" altLang="ko-KR" dirty="0"/>
                  <a:t>.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ko-KR" dirty="0"/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ko-KR" dirty="0"/>
                  <a:t>(enter)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ko-KR" dirty="0"/>
                  <a:t>Load Power</a:t>
                </a:r>
                <a:r>
                  <a:rPr lang="ko-KR" altLang="en-US" dirty="0"/>
                  <a:t>는 </a:t>
                </a:r>
                <a:r>
                  <a:rPr lang="en-US" altLang="ko-KR" dirty="0"/>
                  <a:t>Grid</a:t>
                </a:r>
                <a:r>
                  <a:rPr lang="ko-KR" altLang="en-US" dirty="0"/>
                  <a:t>에서 사용되기때문에 </a:t>
                </a:r>
                <a:r>
                  <a:rPr lang="en-US" altLang="ko-KR" dirty="0"/>
                  <a:t>+</a:t>
                </a:r>
                <a:r>
                  <a:rPr lang="ko-KR" altLang="en-US" dirty="0"/>
                  <a:t>이고</a:t>
                </a:r>
                <a:endParaRPr lang="en-US" altLang="ko-KR" dirty="0"/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ko-KR" dirty="0"/>
                  <a:t>PV Power</a:t>
                </a:r>
                <a:r>
                  <a:rPr lang="ko-KR" altLang="en-US" dirty="0"/>
                  <a:t>는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태양광발전기에서 </a:t>
                </a:r>
                <a:r>
                  <a:rPr lang="en-US" altLang="ko-KR" dirty="0"/>
                  <a:t>Grid</a:t>
                </a:r>
                <a:r>
                  <a:rPr lang="ko-KR" altLang="en-US" dirty="0"/>
                  <a:t>로 발전되기 때문에 </a:t>
                </a:r>
                <a:r>
                  <a:rPr lang="en-US" altLang="ko-KR" dirty="0"/>
                  <a:t>–</a:t>
                </a:r>
                <a:r>
                  <a:rPr lang="ko-KR" altLang="en-US" dirty="0"/>
                  <a:t> 입니다</a:t>
                </a:r>
                <a:r>
                  <a:rPr lang="en-US" altLang="ko-KR" dirty="0"/>
                  <a:t>.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ko-KR" dirty="0"/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ko-KR" dirty="0"/>
                  <a:t>(enter)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ko-KR" altLang="en-US" dirty="0"/>
                  <a:t>배터리 충전상태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와 </a:t>
                </a:r>
                <a:r>
                  <a:rPr lang="en-US" altLang="ko-KR" dirty="0"/>
                  <a:t>PESS</a:t>
                </a:r>
                <a:r>
                  <a:rPr lang="ko-KR" altLang="en-US" dirty="0"/>
                  <a:t>의 관계는 다음과 같습니다</a:t>
                </a:r>
                <a:r>
                  <a:rPr lang="en-US" altLang="ko-KR" dirty="0"/>
                  <a:t>.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ko-KR" dirty="0"/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ko-KR" dirty="0"/>
                  <a:t>(enter)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ko-KR" b="1" i="0">
                    <a:latin typeface="Cambria Math" panose="02040503050406030204" pitchFamily="18" charset="0"/>
                  </a:rPr>
                  <a:t>𝑪_𝑮𝒓𝒊𝒅</a:t>
                </a:r>
                <a:r>
                  <a:rPr lang="ko-KR" altLang="en-US" b="1" i="0">
                    <a:latin typeface="Cambria Math" panose="02040503050406030204" pitchFamily="18" charset="0"/>
                  </a:rPr>
                  <a:t> 에</a:t>
                </a:r>
                <a:r>
                  <a:rPr lang="ko-KR" altLang="en-US" dirty="0"/>
                  <a:t>는 아까 보셨던 시간대별 전력 요금 항이 포함되게 됩니다</a:t>
                </a:r>
                <a:r>
                  <a:rPr lang="en-US" altLang="ko-KR" dirty="0"/>
                  <a:t>.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ko-KR" b="1" i="0">
                    <a:latin typeface="Cambria Math" panose="02040503050406030204" pitchFamily="18" charset="0"/>
                  </a:rPr>
                  <a:t>𝑪_𝑺𝒐𝑪</a:t>
                </a:r>
                <a:r>
                  <a:rPr lang="ko-KR" altLang="en-US" b="1" i="0">
                    <a:latin typeface="Cambria Math" panose="02040503050406030204" pitchFamily="18" charset="0"/>
                  </a:rPr>
                  <a:t> 에</a:t>
                </a:r>
                <a:r>
                  <a:rPr lang="ko-KR" altLang="en-US" dirty="0"/>
                  <a:t>는 배터리 예비율의 중요도를 돈으로 환산한 값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또는 배터리 사용에 따라 발생하는 수명의 감소와 배터리 가격에 대한 비가 들어가게 됩니다</a:t>
                </a:r>
                <a:r>
                  <a:rPr lang="en-US" altLang="ko-KR" dirty="0"/>
                  <a:t>.</a:t>
                </a:r>
                <a:endParaRPr lang="ko-KR" altLang="en-US" dirty="0"/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ko-KR" altLang="en-US" dirty="0"/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FC2CF3-D289-43D2-8DEA-1391A6D27853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86465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그리고 목적함수와 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(enter)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Decision Variable</a:t>
            </a:r>
            <a:r>
              <a:rPr lang="ko-KR" altLang="en-US" dirty="0"/>
              <a:t>과 제한 조건으로 세부 사양을 정해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err="1"/>
              <a:t>쿼드라틱</a:t>
            </a:r>
            <a:r>
              <a:rPr lang="ko-KR" altLang="en-US" dirty="0"/>
              <a:t> 프로그래밍에 </a:t>
            </a:r>
            <a:r>
              <a:rPr lang="ko-KR" altLang="en-US" dirty="0" err="1"/>
              <a:t>포뮬레이션</a:t>
            </a:r>
            <a:r>
              <a:rPr lang="ko-KR" altLang="en-US" dirty="0"/>
              <a:t> 하여 결과값을 얻어 낼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FC2CF3-D289-43D2-8DEA-1391A6D27853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0786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더자세한 내용은 </a:t>
            </a:r>
            <a:r>
              <a:rPr lang="en-US" altLang="ko-KR" dirty="0"/>
              <a:t>IEEE Access</a:t>
            </a:r>
            <a:r>
              <a:rPr lang="ko-KR" altLang="en-US" dirty="0"/>
              <a:t>에 </a:t>
            </a:r>
            <a:r>
              <a:rPr lang="ko-KR" altLang="en-US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＂</a:t>
            </a:r>
            <a:r>
              <a:rPr lang="en-US" altLang="ko-KR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A Quadratic Programming-Based Power Dispatch Method for a DC-microgrid"</a:t>
            </a:r>
            <a:endParaRPr lang="ko-KR" altLang="en-US" dirty="0"/>
          </a:p>
          <a:p>
            <a:r>
              <a:rPr lang="ko-KR" altLang="en-US" dirty="0"/>
              <a:t>란 제목의 저널로써 기고하였으니</a:t>
            </a:r>
            <a:r>
              <a:rPr lang="en-US" altLang="ko-KR" dirty="0"/>
              <a:t>. </a:t>
            </a:r>
            <a:r>
              <a:rPr lang="ko-KR" altLang="en-US" dirty="0"/>
              <a:t>참고 부탁드리겠습니다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FC2CF3-D289-43D2-8DEA-1391A6D27853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64227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다음은 위 </a:t>
            </a:r>
            <a:r>
              <a:rPr lang="en-US" altLang="ko-KR" dirty="0"/>
              <a:t>EMS </a:t>
            </a:r>
            <a:r>
              <a:rPr lang="ko-KR" altLang="en-US" dirty="0"/>
              <a:t>전략을 </a:t>
            </a:r>
            <a:r>
              <a:rPr lang="ko-KR" altLang="en-US" dirty="0" err="1"/>
              <a:t>동작시킬</a:t>
            </a:r>
            <a:r>
              <a:rPr lang="ko-KR" altLang="en-US" dirty="0"/>
              <a:t> </a:t>
            </a:r>
            <a:r>
              <a:rPr lang="en-US" altLang="ko-KR" dirty="0"/>
              <a:t>PCS </a:t>
            </a:r>
            <a:r>
              <a:rPr lang="ko-KR" altLang="en-US" dirty="0"/>
              <a:t>제작입니다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한전에서 제작한 </a:t>
            </a:r>
            <a:r>
              <a:rPr lang="ko-KR" altLang="en-US" dirty="0" err="1"/>
              <a:t>단선결선도를</a:t>
            </a:r>
            <a:r>
              <a:rPr lang="ko-KR" altLang="en-US" dirty="0"/>
              <a:t> 바탕으로 </a:t>
            </a:r>
            <a:r>
              <a:rPr lang="en-US" altLang="ko-KR" dirty="0"/>
              <a:t>PCS</a:t>
            </a:r>
            <a:r>
              <a:rPr lang="ko-KR" altLang="en-US" dirty="0"/>
              <a:t>를 전력량계 밑에 부착한다고 가정하였습니다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FC2CF3-D289-43D2-8DEA-1391A6D27853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36009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계통과 연계된 </a:t>
            </a:r>
            <a:r>
              <a:rPr lang="en-US" altLang="ko-KR" dirty="0"/>
              <a:t>PCS</a:t>
            </a:r>
            <a:r>
              <a:rPr lang="ko-KR" altLang="en-US" dirty="0"/>
              <a:t>의 회로도 그림입니다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PLL</a:t>
            </a:r>
            <a:r>
              <a:rPr lang="ko-KR" altLang="en-US" dirty="0"/>
              <a:t>센서는 주보호장치 아래에 부착되어</a:t>
            </a:r>
            <a:r>
              <a:rPr lang="en-US" altLang="ko-KR" dirty="0"/>
              <a:t> </a:t>
            </a:r>
            <a:r>
              <a:rPr lang="ko-KR" altLang="en-US" dirty="0"/>
              <a:t>제어기를 동작 시킬 때 사용됩니다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변압기는 </a:t>
            </a:r>
            <a:r>
              <a:rPr lang="en-US" altLang="ko-KR" dirty="0"/>
              <a:t>PCS</a:t>
            </a:r>
            <a:r>
              <a:rPr lang="ko-KR" altLang="en-US" dirty="0"/>
              <a:t>전체 정격 용량에 따라 강압 또는</a:t>
            </a:r>
            <a:r>
              <a:rPr lang="en-US" altLang="ko-KR" dirty="0"/>
              <a:t>, </a:t>
            </a:r>
            <a:r>
              <a:rPr lang="ko-KR" altLang="en-US" dirty="0"/>
              <a:t>제거 할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FC2CF3-D289-43D2-8DEA-1391A6D27853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85554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PSIM</a:t>
            </a:r>
            <a:r>
              <a:rPr lang="ko-KR" altLang="en-US" dirty="0"/>
              <a:t>으로 설계한 회로도 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FC2CF3-D289-43D2-8DEA-1391A6D27853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69964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순서대로 </a:t>
            </a:r>
            <a:r>
              <a:rPr lang="en-US" altLang="ko-KR" dirty="0"/>
              <a:t>PV, DC-Load,  Converter, DC-Link, Inverter, AC Load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결과의 단순화를 위해서 시뮬레이션에서 </a:t>
            </a:r>
            <a:r>
              <a:rPr lang="en-US" altLang="ko-KR" dirty="0"/>
              <a:t>PV</a:t>
            </a:r>
            <a:r>
              <a:rPr lang="ko-KR" altLang="en-US" dirty="0"/>
              <a:t>와</a:t>
            </a:r>
            <a:r>
              <a:rPr lang="en-US" altLang="ko-KR" dirty="0"/>
              <a:t>, DC-Load</a:t>
            </a:r>
            <a:r>
              <a:rPr lang="ko-KR" altLang="en-US" dirty="0"/>
              <a:t>는 빼고 진행 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FC2CF3-D289-43D2-8DEA-1391A6D27853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28475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제어기를 동작시키는 </a:t>
            </a:r>
            <a:r>
              <a:rPr lang="en-US" altLang="ko-KR" dirty="0"/>
              <a:t>DLL </a:t>
            </a:r>
            <a:r>
              <a:rPr lang="ko-KR" altLang="en-US" dirty="0"/>
              <a:t>파일은 </a:t>
            </a:r>
            <a:r>
              <a:rPr lang="en-US" altLang="ko-KR" dirty="0"/>
              <a:t>C</a:t>
            </a:r>
            <a:r>
              <a:rPr lang="ko-KR" altLang="en-US" dirty="0"/>
              <a:t>언어로 작성됐으며</a:t>
            </a:r>
            <a:endParaRPr lang="en-US" altLang="ko-KR" dirty="0"/>
          </a:p>
          <a:p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PLL</a:t>
            </a:r>
            <a:r>
              <a:rPr lang="ko-KR" altLang="en-US" dirty="0"/>
              <a:t> 제어기</a:t>
            </a:r>
            <a:r>
              <a:rPr lang="en-US" altLang="ko-KR" dirty="0"/>
              <a:t>, </a:t>
            </a:r>
            <a:r>
              <a:rPr lang="ko-KR" altLang="en-US" dirty="0"/>
              <a:t>인버터의 전압</a:t>
            </a:r>
            <a:r>
              <a:rPr lang="en-US" altLang="ko-KR" dirty="0"/>
              <a:t>, </a:t>
            </a:r>
            <a:r>
              <a:rPr lang="ko-KR" altLang="en-US" dirty="0"/>
              <a:t>전류제어기 제어</a:t>
            </a:r>
            <a:r>
              <a:rPr lang="en-US" altLang="ko-KR" dirty="0"/>
              <a:t>, </a:t>
            </a:r>
            <a:r>
              <a:rPr lang="ko-KR" altLang="en-US" dirty="0"/>
              <a:t>컨버터의 전류제어기</a:t>
            </a:r>
            <a:r>
              <a:rPr lang="en-US" altLang="ko-KR" dirty="0"/>
              <a:t>(</a:t>
            </a:r>
            <a:r>
              <a:rPr lang="ko-KR" altLang="en-US" dirty="0"/>
              <a:t>전력</a:t>
            </a:r>
            <a:r>
              <a:rPr lang="en-US" altLang="ko-KR" dirty="0"/>
              <a:t>), </a:t>
            </a:r>
            <a:r>
              <a:rPr lang="ko-KR" altLang="en-US" dirty="0"/>
              <a:t>돌입전류를 방지하기 위한 릴레이 제어 및 시퀀스 제어를 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또</a:t>
            </a:r>
            <a:r>
              <a:rPr lang="en-US" altLang="ko-KR" dirty="0"/>
              <a:t>, EMS</a:t>
            </a:r>
            <a:r>
              <a:rPr lang="ko-KR" altLang="en-US" dirty="0"/>
              <a:t>에서 받아온 데이터를 읽는 역할을 수행합니다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FC2CF3-D289-43D2-8DEA-1391A6D27853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40829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(enter)</a:t>
            </a:r>
          </a:p>
          <a:p>
            <a:r>
              <a:rPr lang="ko-KR" altLang="en-US" dirty="0"/>
              <a:t>먼저 릴레이 제어를 통한 </a:t>
            </a:r>
            <a:r>
              <a:rPr lang="en-US" altLang="ko-KR" dirty="0"/>
              <a:t>DC-Link </a:t>
            </a:r>
            <a:r>
              <a:rPr lang="ko-KR" altLang="en-US" dirty="0"/>
              <a:t>전압과 돌입전류를 확인 할 수 있습니다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(enter)</a:t>
            </a:r>
          </a:p>
          <a:p>
            <a:r>
              <a:rPr lang="ko-KR" altLang="en-US" dirty="0"/>
              <a:t>인버터 동작을 통한 전압 제어를 확인 할 수 있습니다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(enter)</a:t>
            </a:r>
          </a:p>
          <a:p>
            <a:r>
              <a:rPr lang="ko-KR" altLang="en-US" dirty="0"/>
              <a:t>그 다음으로는 컨버터 동작을 통한 전력제어를 확인 할 수 있습니다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(enter)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마지막으로 </a:t>
            </a:r>
            <a:r>
              <a:rPr lang="en-US" altLang="ko-KR" dirty="0"/>
              <a:t>Load </a:t>
            </a:r>
            <a:r>
              <a:rPr lang="ko-KR" altLang="en-US" dirty="0"/>
              <a:t>가 </a:t>
            </a:r>
            <a:r>
              <a:rPr lang="ko-KR" altLang="en-US" dirty="0" err="1"/>
              <a:t>생겼을때</a:t>
            </a:r>
            <a:r>
              <a:rPr lang="en-US" altLang="ko-KR" dirty="0"/>
              <a:t>, </a:t>
            </a:r>
            <a:r>
              <a:rPr lang="ko-KR" altLang="en-US" dirty="0"/>
              <a:t>컨버터의 전력 제어를 사용하여</a:t>
            </a:r>
            <a:r>
              <a:rPr lang="en-US" altLang="ko-KR" dirty="0"/>
              <a:t>, Inv</a:t>
            </a:r>
            <a:r>
              <a:rPr lang="ko-KR" altLang="en-US" dirty="0"/>
              <a:t>전류에 비해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(enter)</a:t>
            </a:r>
          </a:p>
          <a:p>
            <a:r>
              <a:rPr lang="en-US" altLang="ko-KR" dirty="0"/>
              <a:t>Grid</a:t>
            </a:r>
            <a:r>
              <a:rPr lang="ko-KR" altLang="en-US" dirty="0"/>
              <a:t>의 부담이 덜 </a:t>
            </a:r>
            <a:r>
              <a:rPr lang="ko-KR" altLang="en-US" dirty="0" err="1"/>
              <a:t>가는것을</a:t>
            </a:r>
            <a:r>
              <a:rPr lang="ko-KR" altLang="en-US" dirty="0"/>
              <a:t> 확인 할 수 있습니다</a:t>
            </a:r>
            <a:r>
              <a:rPr lang="en-US" altLang="ko-KR" dirty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FC2CF3-D289-43D2-8DEA-1391A6D27853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366461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컨버터 제어기를 통해 </a:t>
            </a:r>
            <a:r>
              <a:rPr lang="en-US" altLang="ko-KR" dirty="0"/>
              <a:t>EMS</a:t>
            </a:r>
            <a:r>
              <a:rPr lang="ko-KR" altLang="en-US" dirty="0"/>
              <a:t>의</a:t>
            </a:r>
            <a:r>
              <a:rPr lang="en-US" altLang="ko-KR" dirty="0"/>
              <a:t> </a:t>
            </a:r>
            <a:r>
              <a:rPr lang="ko-KR" altLang="en-US" dirty="0"/>
              <a:t>배터리의 충 방전 결과값을 물리층에서 제어 할 수 있는걸 확인 했습니다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FC2CF3-D289-43D2-8DEA-1391A6D27853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03334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lang="ko-KR" altLang="en-US" dirty="0"/>
            </a:br>
            <a:r>
              <a:rPr lang="en-US" altLang="ko-KR" dirty="0"/>
              <a:t>PCS</a:t>
            </a:r>
            <a:r>
              <a:rPr lang="ko-KR" altLang="en-US" dirty="0"/>
              <a:t>는 직류전기와 교류전기를 자유롭게 전환 시키고</a:t>
            </a:r>
            <a:r>
              <a:rPr lang="en-US" altLang="ko-KR" dirty="0"/>
              <a:t>, </a:t>
            </a:r>
            <a:r>
              <a:rPr lang="ko-KR" altLang="en-US" dirty="0"/>
              <a:t>대용량 에너지 저장장치를 포함하는 시스템입니다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(enter)</a:t>
            </a:r>
            <a:endParaRPr lang="ko-KR" altLang="en-US" dirty="0"/>
          </a:p>
          <a:p>
            <a:pPr fontAlgn="base" latinLnBrk="1"/>
            <a:r>
              <a:rPr lang="en-US" altLang="ko-KR" dirty="0"/>
              <a:t>PCS</a:t>
            </a:r>
            <a:r>
              <a:rPr lang="ko-KR" altLang="en-US" dirty="0"/>
              <a:t>를 갖음으로써 저희는 간헐성을 갖는 신재생 에너지의 저장을 할 수 있고</a:t>
            </a:r>
            <a:r>
              <a:rPr lang="en-US" altLang="ko-KR" dirty="0"/>
              <a:t>, </a:t>
            </a:r>
            <a:r>
              <a:rPr lang="ko-KR" altLang="en-US" dirty="0"/>
              <a:t>시간대별 부하에 따라 전력요금을 최소화 할 수 있는 최적화 전략을 짤 수 있습니다</a:t>
            </a:r>
            <a:r>
              <a:rPr lang="en-US" altLang="ko-KR" dirty="0"/>
              <a:t>.</a:t>
            </a:r>
          </a:p>
          <a:p>
            <a:pPr fontAlgn="base" latinLnBrk="1"/>
            <a:r>
              <a:rPr lang="ko-KR" altLang="en-US" dirty="0"/>
              <a:t>또</a:t>
            </a:r>
            <a:r>
              <a:rPr lang="en-US" altLang="ko-KR" dirty="0"/>
              <a:t>, DC-microgrid</a:t>
            </a:r>
            <a:r>
              <a:rPr lang="ko-KR" altLang="en-US" dirty="0"/>
              <a:t>를 구축 할 수 기반을 가질 수 있습니다</a:t>
            </a:r>
            <a:r>
              <a:rPr lang="en-US" altLang="ko-KR" dirty="0"/>
              <a:t>.</a:t>
            </a:r>
          </a:p>
          <a:p>
            <a:pPr fontAlgn="base" latinLnBrk="1"/>
            <a:endParaRPr lang="en-US" altLang="ko-KR" dirty="0"/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저희는 이 </a:t>
            </a:r>
            <a:r>
              <a:rPr lang="en-US" altLang="ko-KR" dirty="0"/>
              <a:t>PCS</a:t>
            </a:r>
            <a:r>
              <a:rPr lang="ko-KR" altLang="en-US" dirty="0"/>
              <a:t>의 전력최적화 전략을 세우고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PCS</a:t>
            </a:r>
            <a:r>
              <a:rPr lang="ko-KR" altLang="en-US" dirty="0"/>
              <a:t>의 회로와 제어기 구성 및</a:t>
            </a:r>
            <a:r>
              <a:rPr lang="en-US" altLang="ko-KR" dirty="0"/>
              <a:t> </a:t>
            </a:r>
            <a:r>
              <a:rPr lang="ko-KR" altLang="en-US" dirty="0"/>
              <a:t>실물제작을 하였습니다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FC2CF3-D289-43D2-8DEA-1391A6D2785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988099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저희는 실물제작 설계과정에서</a:t>
            </a:r>
            <a:endParaRPr lang="en-US" altLang="ko-KR" dirty="0"/>
          </a:p>
          <a:p>
            <a:r>
              <a:rPr lang="ko-KR" altLang="en-US" dirty="0"/>
              <a:t>그림 같은 기능을 가진 인터페이스 보드와</a:t>
            </a:r>
            <a:endParaRPr lang="en-US" altLang="ko-KR" dirty="0"/>
          </a:p>
          <a:p>
            <a:r>
              <a:rPr lang="ko-KR" altLang="en-US" dirty="0"/>
              <a:t>다음 표와 같은 정격의 </a:t>
            </a:r>
            <a:r>
              <a:rPr lang="en-US" altLang="ko-KR" dirty="0"/>
              <a:t>PCS</a:t>
            </a:r>
            <a:r>
              <a:rPr lang="ko-KR" altLang="en-US" dirty="0"/>
              <a:t>를 만들고자 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FC2CF3-D289-43D2-8DEA-1391A6D27853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56170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완성된 인터페이스 보드와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FC2CF3-D289-43D2-8DEA-1391A6D27853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818369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컨버터 실험을 진행하여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FC2CF3-D289-43D2-8DEA-1391A6D27853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481250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전압제어와 전류제어를 확인하였습니다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FC2CF3-D289-43D2-8DEA-1391A6D27853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751130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그래서 완성된 </a:t>
            </a:r>
            <a:r>
              <a:rPr lang="en-US" altLang="ko-KR" dirty="0"/>
              <a:t>H/W</a:t>
            </a:r>
            <a:r>
              <a:rPr lang="ko-KR" altLang="en-US" dirty="0"/>
              <a:t>는  사진에 보이는 </a:t>
            </a:r>
            <a:r>
              <a:rPr lang="ko-KR" altLang="en-US" dirty="0" err="1"/>
              <a:t>렉에</a:t>
            </a:r>
            <a:r>
              <a:rPr lang="ko-KR" altLang="en-US" dirty="0"/>
              <a:t> 들어가게 되고</a:t>
            </a:r>
            <a:r>
              <a:rPr lang="en-US" altLang="ko-KR" dirty="0"/>
              <a:t>, </a:t>
            </a:r>
            <a:r>
              <a:rPr lang="ko-KR" altLang="en-US" dirty="0"/>
              <a:t>각 위치에 배터리와 </a:t>
            </a:r>
            <a:r>
              <a:rPr lang="en-US" altLang="ko-KR" dirty="0"/>
              <a:t>3</a:t>
            </a:r>
            <a:r>
              <a:rPr lang="ko-KR" altLang="en-US" dirty="0"/>
              <a:t>상 계통이 위치하게 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FC2CF3-D289-43D2-8DEA-1391A6D27853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589451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구성은 전압센서</a:t>
            </a:r>
            <a:r>
              <a:rPr lang="en-US" altLang="ko-KR" dirty="0"/>
              <a:t>, .DC-Link </a:t>
            </a:r>
            <a:r>
              <a:rPr lang="ko-KR" altLang="en-US" dirty="0"/>
              <a:t>전류센서</a:t>
            </a:r>
            <a:endParaRPr lang="en-US" altLang="ko-KR" dirty="0"/>
          </a:p>
          <a:p>
            <a:r>
              <a:rPr lang="ko-KR" altLang="en-US" dirty="0"/>
              <a:t>인버터단 게이트 드라이버 </a:t>
            </a:r>
            <a:r>
              <a:rPr lang="en-US" altLang="ko-KR" dirty="0"/>
              <a:t>DSP</a:t>
            </a:r>
            <a:r>
              <a:rPr lang="ko-KR" altLang="en-US" dirty="0"/>
              <a:t>보드</a:t>
            </a:r>
            <a:r>
              <a:rPr lang="en-US" altLang="ko-KR" dirty="0"/>
              <a:t>, </a:t>
            </a:r>
            <a:r>
              <a:rPr lang="ko-KR" altLang="en-US" dirty="0"/>
              <a:t>모듈</a:t>
            </a:r>
            <a:r>
              <a:rPr lang="en-US" altLang="ko-KR" dirty="0"/>
              <a:t>, </a:t>
            </a:r>
            <a:r>
              <a:rPr lang="ko-KR" altLang="en-US" dirty="0"/>
              <a:t>컨버터단 게이트 드라이버가 있습니다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FC2CF3-D289-43D2-8DEA-1391A6D27853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902371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en-US" altLang="ko-KR" dirty="0"/>
              <a:t>Isolation Circuit</a:t>
            </a:r>
            <a:r>
              <a:rPr lang="ko-KR" altLang="en-US" dirty="0"/>
              <a:t>과 </a:t>
            </a:r>
            <a:r>
              <a:rPr lang="en-US" altLang="ko-KR" dirty="0"/>
              <a:t>IGBT </a:t>
            </a:r>
            <a:r>
              <a:rPr lang="ko-KR" altLang="en-US" dirty="0"/>
              <a:t>전류센서</a:t>
            </a:r>
            <a:r>
              <a:rPr lang="en-US" altLang="ko-KR" dirty="0"/>
              <a:t>, </a:t>
            </a:r>
            <a:r>
              <a:rPr lang="ko-KR" altLang="en-US" dirty="0"/>
              <a:t>방열판과 </a:t>
            </a:r>
            <a:r>
              <a:rPr lang="en-US" altLang="ko-KR" dirty="0"/>
              <a:t>Fan, 5V 15V</a:t>
            </a:r>
            <a:r>
              <a:rPr lang="ko-KR" altLang="en-US" dirty="0"/>
              <a:t> </a:t>
            </a:r>
            <a:r>
              <a:rPr lang="en-US" altLang="ko-KR" dirty="0"/>
              <a:t>SMPS</a:t>
            </a:r>
            <a:r>
              <a:rPr lang="ko-KR" altLang="en-US" dirty="0"/>
              <a:t>가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FC2CF3-D289-43D2-8DEA-1391A6D27853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579849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전압센서와 인버터 전류센서</a:t>
            </a:r>
            <a:endParaRPr lang="en-US" altLang="ko-KR" dirty="0"/>
          </a:p>
          <a:p>
            <a:r>
              <a:rPr lang="en-US" altLang="ko-KR" dirty="0"/>
              <a:t>3</a:t>
            </a:r>
            <a:r>
              <a:rPr lang="ko-KR" altLang="en-US" dirty="0"/>
              <a:t>상 인덕터</a:t>
            </a:r>
            <a:endParaRPr lang="en-US" altLang="ko-KR" dirty="0"/>
          </a:p>
          <a:p>
            <a:r>
              <a:rPr lang="ko-KR" altLang="en-US" dirty="0"/>
              <a:t>인버터 </a:t>
            </a:r>
            <a:r>
              <a:rPr lang="ko-KR" altLang="en-US" dirty="0" err="1"/>
              <a:t>초충저항</a:t>
            </a:r>
            <a:r>
              <a:rPr lang="en-US" altLang="ko-KR" dirty="0"/>
              <a:t>, </a:t>
            </a:r>
            <a:r>
              <a:rPr lang="ko-KR" altLang="en-US" dirty="0"/>
              <a:t>컨버터 </a:t>
            </a:r>
            <a:r>
              <a:rPr lang="ko-KR" altLang="en-US" dirty="0" err="1"/>
              <a:t>초충저항이</a:t>
            </a:r>
            <a:r>
              <a:rPr lang="ko-KR" altLang="en-US" dirty="0"/>
              <a:t>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FC2CF3-D289-43D2-8DEA-1391A6D27853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725593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배터리와 연결될 </a:t>
            </a:r>
            <a:r>
              <a:rPr lang="en-US" altLang="ko-KR" dirty="0"/>
              <a:t>Main </a:t>
            </a:r>
            <a:r>
              <a:rPr lang="ko-KR" altLang="en-US" dirty="0" err="1"/>
              <a:t>써킷브레이커가</a:t>
            </a:r>
            <a:r>
              <a:rPr lang="ko-KR" altLang="en-US" dirty="0"/>
              <a:t> 있고</a:t>
            </a:r>
            <a:r>
              <a:rPr lang="en-US" altLang="ko-KR" dirty="0"/>
              <a:t>, </a:t>
            </a:r>
            <a:r>
              <a:rPr lang="ko-KR" altLang="en-US" dirty="0" err="1"/>
              <a:t>초충용</a:t>
            </a:r>
            <a:r>
              <a:rPr lang="ko-KR" altLang="en-US" dirty="0"/>
              <a:t> </a:t>
            </a:r>
            <a:r>
              <a:rPr lang="en-US" altLang="ko-KR" dirty="0"/>
              <a:t>3</a:t>
            </a:r>
            <a:r>
              <a:rPr lang="ko-KR" altLang="en-US" dirty="0"/>
              <a:t>상 </a:t>
            </a:r>
            <a:r>
              <a:rPr lang="ko-KR" altLang="en-US" dirty="0" err="1"/>
              <a:t>써킷</a:t>
            </a:r>
            <a:r>
              <a:rPr lang="ko-KR" altLang="en-US" dirty="0"/>
              <a:t> </a:t>
            </a:r>
            <a:r>
              <a:rPr lang="ko-KR" altLang="en-US" dirty="0" err="1"/>
              <a:t>브레이커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컨버터 인덕터</a:t>
            </a:r>
            <a:r>
              <a:rPr lang="en-US" altLang="ko-KR" dirty="0"/>
              <a:t>, </a:t>
            </a:r>
            <a:r>
              <a:rPr lang="ko-KR" altLang="en-US" dirty="0"/>
              <a:t>컨버터</a:t>
            </a:r>
            <a:r>
              <a:rPr lang="en-US" altLang="ko-KR" dirty="0"/>
              <a:t> </a:t>
            </a:r>
            <a:r>
              <a:rPr lang="ko-KR" altLang="en-US" dirty="0" err="1"/>
              <a:t>초충릴레이가</a:t>
            </a:r>
            <a:r>
              <a:rPr lang="ko-KR" altLang="en-US" dirty="0"/>
              <a:t>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FC2CF3-D289-43D2-8DEA-1391A6D27853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944945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기대 및 효과는 다음과 같습니다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FC2CF3-D289-43D2-8DEA-1391A6D27853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17531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ko-KR" altLang="en-US" dirty="0"/>
              <a:t>저희가 설계한 </a:t>
            </a:r>
            <a:r>
              <a:rPr lang="en-US" altLang="ko-KR" dirty="0"/>
              <a:t>PCS</a:t>
            </a:r>
            <a:r>
              <a:rPr lang="ko-KR" altLang="en-US" dirty="0"/>
              <a:t>의 사양은 다음과 같습니다</a:t>
            </a:r>
            <a:r>
              <a:rPr lang="en-US" altLang="ko-KR" dirty="0"/>
              <a:t>. </a:t>
            </a:r>
            <a:r>
              <a:rPr lang="ko-KR" altLang="en-US" dirty="0"/>
              <a:t>태양광 에너지를 배터리에 저장시킬 수 있는 </a:t>
            </a:r>
            <a:r>
              <a:rPr lang="ko-KR" altLang="en-US" dirty="0" err="1"/>
              <a:t>부스트</a:t>
            </a:r>
            <a:r>
              <a:rPr lang="ko-KR" altLang="en-US" dirty="0"/>
              <a:t> 컨버터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계통 연계를 위한 양방향 인버터</a:t>
            </a:r>
            <a:r>
              <a:rPr lang="en-US" altLang="ko-KR" dirty="0"/>
              <a:t>, </a:t>
            </a:r>
            <a:r>
              <a:rPr lang="ko-KR" altLang="en-US" dirty="0"/>
              <a:t>양방향 컨버터와  각 스펙에 맞는 전류와 전압을 제어하기 위한 제어기가 필요할 것으로 봤습니다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FC2CF3-D289-43D2-8DEA-1391A6D2785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590500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PCS </a:t>
            </a:r>
            <a:r>
              <a:rPr lang="ko-KR" altLang="en-US" dirty="0"/>
              <a:t>제작에 있어서 완성을 앞두고 다음과 같은 보완을 한다면 더 실용적인 </a:t>
            </a:r>
            <a:r>
              <a:rPr lang="en-US" altLang="ko-KR" dirty="0"/>
              <a:t>PCS</a:t>
            </a:r>
            <a:r>
              <a:rPr lang="ko-KR" altLang="en-US" dirty="0"/>
              <a:t>를 만들 수 있다고 생각했습니다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감사합니다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FC2CF3-D289-43D2-8DEA-1391A6D27853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903393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다음은 </a:t>
            </a:r>
            <a:r>
              <a:rPr lang="en-US" altLang="ko-KR" dirty="0"/>
              <a:t>(</a:t>
            </a:r>
            <a:r>
              <a:rPr lang="ko-KR" altLang="en-US" dirty="0"/>
              <a:t>한국 전력 사이버 홈페이지의 전기 </a:t>
            </a:r>
            <a:r>
              <a:rPr lang="ko-KR" altLang="en-US" dirty="0" err="1"/>
              <a:t>요금표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계약 전력에 따라 요금이 다른 것을 보실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FC2CF3-D289-43D2-8DEA-1391A6D27853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657118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 차트에서 착안 한 점은</a:t>
            </a:r>
            <a:endParaRPr lang="en-US" altLang="ko-KR" dirty="0"/>
          </a:p>
          <a:p>
            <a:r>
              <a:rPr lang="ko-KR" altLang="en-US" dirty="0"/>
              <a:t>중간 부하 시간대에 </a:t>
            </a:r>
            <a:r>
              <a:rPr lang="en-US" altLang="ko-KR" dirty="0"/>
              <a:t>ESS</a:t>
            </a:r>
            <a:r>
              <a:rPr lang="ko-KR" altLang="en-US" dirty="0"/>
              <a:t>를 충전하여 최대부하시간에 사용한다면 그만큼 전기요금 차익을 볼 수 있지 않을 까</a:t>
            </a:r>
            <a:r>
              <a:rPr lang="en-US" altLang="ko-KR" dirty="0"/>
              <a:t>? </a:t>
            </a:r>
            <a:r>
              <a:rPr lang="ko-KR" altLang="en-US" dirty="0"/>
              <a:t>하는 것입니다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FC2CF3-D289-43D2-8DEA-1391A6D27853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895001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또 각각의 시퀀스는 하단의 논문을 인용하여 시간대 별로 나뉘어진 시나리오를 바탕으로 구성할 계획입니다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FC2CF3-D289-43D2-8DEA-1391A6D27853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28840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FC2CF3-D289-43D2-8DEA-1391A6D27853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568257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FC2CF3-D289-43D2-8DEA-1391A6D27853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460207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FC2CF3-D289-43D2-8DEA-1391A6D27853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51197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FC2CF3-D289-43D2-8DEA-1391A6D27853}" type="slidenum">
              <a:rPr lang="ko-KR" altLang="en-US" smtClean="0"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868438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FC2CF3-D289-43D2-8DEA-1391A6D27853}" type="slidenum">
              <a:rPr lang="ko-KR" altLang="en-US" smtClean="0"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002269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FC2CF3-D289-43D2-8DEA-1391A6D27853}" type="slidenum">
              <a:rPr lang="ko-KR" altLang="en-US" smtClean="0"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83204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저희는 다음과 같은 계획을 가지고 </a:t>
            </a:r>
            <a:r>
              <a:rPr lang="en-US" altLang="ko-KR" dirty="0"/>
              <a:t>PCS</a:t>
            </a:r>
            <a:r>
              <a:rPr lang="ko-KR" altLang="en-US" dirty="0"/>
              <a:t>를 만들었습니다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MATLAB</a:t>
            </a:r>
            <a:r>
              <a:rPr lang="ko-KR" altLang="en-US" dirty="0"/>
              <a:t>으로 </a:t>
            </a:r>
            <a:r>
              <a:rPr lang="en-US" altLang="ko-KR" dirty="0"/>
              <a:t>EMS</a:t>
            </a:r>
            <a:r>
              <a:rPr lang="ko-KR" altLang="en-US" dirty="0"/>
              <a:t>를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PSIM</a:t>
            </a:r>
            <a:r>
              <a:rPr lang="ko-KR" altLang="en-US" dirty="0"/>
              <a:t>으로 컨버터와 인버터를 시뮬레이션을 하였고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알티움으로</a:t>
            </a:r>
            <a:r>
              <a:rPr lang="ko-KR" altLang="en-US" dirty="0"/>
              <a:t> 인터페이스 보드를 제작하였습니다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그리고 최종적으로는 </a:t>
            </a:r>
            <a:r>
              <a:rPr lang="en-US" altLang="ko-KR" dirty="0"/>
              <a:t>CCS</a:t>
            </a:r>
            <a:r>
              <a:rPr lang="ko-KR" altLang="en-US" dirty="0"/>
              <a:t>로 하드웨어를 </a:t>
            </a:r>
            <a:r>
              <a:rPr lang="ko-KR" altLang="en-US" dirty="0" err="1"/>
              <a:t>동작시켰습니다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FC2CF3-D289-43D2-8DEA-1391A6D2785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15850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FC2CF3-D289-43D2-8DEA-1391A6D27853}" type="slidenum">
              <a:rPr lang="ko-KR" altLang="en-US" smtClean="0"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579944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FC2CF3-D289-43D2-8DEA-1391A6D27853}" type="slidenum">
              <a:rPr lang="ko-KR" altLang="en-US" smtClean="0"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74159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저희는 실물제작 설계과정에서</a:t>
            </a:r>
            <a:endParaRPr lang="en-US" altLang="ko-KR" dirty="0"/>
          </a:p>
          <a:p>
            <a:r>
              <a:rPr lang="ko-KR" altLang="en-US" dirty="0"/>
              <a:t>그림 같은 기능을 가진 인터페이스 보드와</a:t>
            </a:r>
            <a:endParaRPr lang="en-US" altLang="ko-KR" dirty="0"/>
          </a:p>
          <a:p>
            <a:r>
              <a:rPr lang="ko-KR" altLang="en-US" dirty="0"/>
              <a:t>다음 표와 같은 정격의 </a:t>
            </a:r>
            <a:r>
              <a:rPr lang="en-US" altLang="ko-KR" dirty="0"/>
              <a:t>PCS</a:t>
            </a:r>
            <a:r>
              <a:rPr lang="ko-KR" altLang="en-US" dirty="0"/>
              <a:t>를 만들고자 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FC2CF3-D289-43D2-8DEA-1391A6D27853}" type="slidenum">
              <a:rPr lang="ko-KR" altLang="en-US" smtClean="0"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47458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먼저 </a:t>
            </a:r>
            <a:r>
              <a:rPr lang="en-US" altLang="ko-KR" dirty="0"/>
              <a:t>EMS</a:t>
            </a:r>
            <a:r>
              <a:rPr lang="ko-KR" altLang="en-US" dirty="0"/>
              <a:t>를 설명하겠습니다</a:t>
            </a:r>
            <a:r>
              <a:rPr lang="en-US" altLang="ko-KR" dirty="0"/>
              <a:t>.  </a:t>
            </a:r>
            <a:r>
              <a:rPr lang="ko-KR" altLang="en-US" dirty="0"/>
              <a:t>저희</a:t>
            </a:r>
            <a:r>
              <a:rPr lang="en-US" altLang="ko-KR" dirty="0"/>
              <a:t>, </a:t>
            </a:r>
            <a:r>
              <a:rPr lang="ko-KR" altLang="en-US" dirty="0"/>
              <a:t> 우리나라 전력 요금표를 보고 전기 요금을 최소로 내는 전략을 짜고</a:t>
            </a:r>
            <a:r>
              <a:rPr lang="en-US" altLang="ko-KR" dirty="0"/>
              <a:t>, </a:t>
            </a:r>
            <a:r>
              <a:rPr lang="ko-KR" altLang="en-US" dirty="0"/>
              <a:t>시뮬레이션을 진행 했습니다</a:t>
            </a:r>
            <a:r>
              <a:rPr lang="en-US" altLang="ko-KR" dirty="0"/>
              <a:t>.</a:t>
            </a:r>
          </a:p>
          <a:p>
            <a:pPr fontAlgn="base" latinLnBrk="1"/>
            <a:r>
              <a:rPr lang="ko-KR" altLang="en-US" dirty="0"/>
              <a:t>우리나라는 최대 전력 사용량에 따라 갑 호와 을 호 전기요금이 각각 다르게 책정 되며</a:t>
            </a:r>
            <a:endParaRPr lang="en-US" altLang="ko-KR" dirty="0"/>
          </a:p>
          <a:p>
            <a:pPr fontAlgn="base" latinLnBrk="1"/>
            <a:r>
              <a:rPr lang="ko-KR" altLang="en-US" dirty="0"/>
              <a:t>을 호의 경우에는 시간대별로 </a:t>
            </a:r>
            <a:r>
              <a:rPr lang="ko-KR" altLang="en-US" dirty="0" err="1"/>
              <a:t>경부하</a:t>
            </a:r>
            <a:r>
              <a:rPr lang="en-US" altLang="ko-KR" dirty="0"/>
              <a:t>, </a:t>
            </a:r>
            <a:r>
              <a:rPr lang="ko-KR" altLang="en-US" dirty="0"/>
              <a:t>중간부하</a:t>
            </a:r>
            <a:r>
              <a:rPr lang="en-US" altLang="ko-KR" dirty="0"/>
              <a:t>, </a:t>
            </a:r>
            <a:r>
              <a:rPr lang="ko-KR" altLang="en-US" dirty="0"/>
              <a:t>최대부하로 전기요금이 다르게 책정됩니다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FC2CF3-D289-43D2-8DEA-1391A6D2785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93784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따라서</a:t>
            </a:r>
            <a:r>
              <a:rPr lang="en-US" altLang="ko-KR" dirty="0"/>
              <a:t>, </a:t>
            </a:r>
            <a:r>
              <a:rPr lang="ko-KR" altLang="en-US" dirty="0"/>
              <a:t>다음과 같이 </a:t>
            </a:r>
            <a:r>
              <a:rPr lang="en-US" altLang="ko-KR" dirty="0"/>
              <a:t>Peak Shaving</a:t>
            </a:r>
            <a:r>
              <a:rPr lang="ko-KR" altLang="en-US" dirty="0"/>
              <a:t>을 통한 최대 전력 감소 전략과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FC2CF3-D289-43D2-8DEA-1391A6D2785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49269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시간대별로 전력 사용을 다르게 하는 전략을 더해 짠다면</a:t>
            </a:r>
            <a:r>
              <a:rPr lang="en-US" altLang="ko-KR" dirty="0"/>
              <a:t>, </a:t>
            </a:r>
            <a:r>
              <a:rPr lang="ko-KR" altLang="en-US" dirty="0"/>
              <a:t>전기요금을 싸게 쓸 수 있을 것으로 봤습니다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FC2CF3-D289-43D2-8DEA-1391A6D2785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77075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전력 요금 최적화 전략은 </a:t>
            </a:r>
            <a:r>
              <a:rPr lang="en-US" altLang="ko-KR" dirty="0"/>
              <a:t>MATLAB</a:t>
            </a:r>
            <a:r>
              <a:rPr lang="ko-KR" altLang="en-US" dirty="0"/>
              <a:t>의 </a:t>
            </a:r>
            <a:r>
              <a:rPr lang="en-US" altLang="ko-KR" dirty="0" err="1"/>
              <a:t>quadprog</a:t>
            </a:r>
            <a:r>
              <a:rPr lang="ko-KR" altLang="en-US" dirty="0"/>
              <a:t>를 사용하였습니다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다음 시뮬레이션 결과로 전력 요금 최적화를 확인 할 수 있습니다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err="1"/>
              <a:t>Quadprog</a:t>
            </a:r>
            <a:r>
              <a:rPr lang="ko-KR" altLang="en-US" dirty="0"/>
              <a:t>로 요금이 </a:t>
            </a:r>
            <a:r>
              <a:rPr lang="ko-KR" altLang="en-US" dirty="0" err="1"/>
              <a:t>비쌀때</a:t>
            </a:r>
            <a:r>
              <a:rPr lang="ko-KR" altLang="en-US" dirty="0"/>
              <a:t> 배터리의 전력을 방전하고</a:t>
            </a:r>
            <a:r>
              <a:rPr lang="en-US" altLang="ko-KR" dirty="0"/>
              <a:t>, </a:t>
            </a:r>
            <a:r>
              <a:rPr lang="ko-KR" altLang="en-US" dirty="0"/>
              <a:t>요금이 </a:t>
            </a:r>
            <a:r>
              <a:rPr lang="ko-KR" altLang="en-US" dirty="0" err="1"/>
              <a:t>쌀때</a:t>
            </a:r>
            <a:r>
              <a:rPr lang="ko-KR" altLang="en-US" dirty="0"/>
              <a:t>  배터리의 전력을 충전하는 방식으로 이윤을 볼 수 있습니다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  <a:p>
            <a:r>
              <a:rPr lang="en-US" altLang="ko-KR" b="1" i="1" dirty="0">
                <a:latin typeface="Cambria Math" panose="02040503050406030204" pitchFamily="18" charset="0"/>
              </a:rPr>
              <a:t>(enter)</a:t>
            </a:r>
          </a:p>
          <a:p>
            <a:r>
              <a:rPr lang="ko-KR" altLang="en-US" b="1" i="1" dirty="0">
                <a:latin typeface="Cambria Math" panose="02040503050406030204" pitchFamily="18" charset="0"/>
              </a:rPr>
              <a:t>미래관 </a:t>
            </a:r>
            <a:r>
              <a:rPr lang="en-US" altLang="ko-KR" b="1" i="1" dirty="0">
                <a:latin typeface="Cambria Math" panose="02040503050406030204" pitchFamily="18" charset="0"/>
              </a:rPr>
              <a:t>1</a:t>
            </a:r>
            <a:r>
              <a:rPr lang="ko-KR" altLang="en-US" b="1" i="1" dirty="0">
                <a:latin typeface="Cambria Math" panose="02040503050406030204" pitchFamily="18" charset="0"/>
              </a:rPr>
              <a:t>년 중 가장 높은 날의 전력사용량 을 </a:t>
            </a:r>
            <a:r>
              <a:rPr lang="en-US" altLang="ko-KR" b="1" i="1" dirty="0">
                <a:latin typeface="Cambria Math" panose="02040503050406030204" pitchFamily="18" charset="0"/>
              </a:rPr>
              <a:t>PL</a:t>
            </a:r>
            <a:r>
              <a:rPr lang="ko-KR" altLang="en-US" b="1" i="1" dirty="0">
                <a:latin typeface="Cambria Math" panose="02040503050406030204" pitchFamily="18" charset="0"/>
              </a:rPr>
              <a:t>로 뒀습니다</a:t>
            </a:r>
            <a:r>
              <a:rPr lang="en-US" altLang="ko-KR" b="1" i="1" dirty="0">
                <a:latin typeface="Cambria Math" panose="02040503050406030204" pitchFamily="18" charset="0"/>
              </a:rPr>
              <a:t>.</a:t>
            </a:r>
          </a:p>
          <a:p>
            <a:r>
              <a:rPr lang="en-US" altLang="ko-KR" b="1" i="1" dirty="0">
                <a:latin typeface="Cambria Math" panose="02040503050406030204" pitchFamily="18" charset="0"/>
              </a:rPr>
              <a:t>(enter)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여기에 </a:t>
            </a:r>
            <a:r>
              <a:rPr lang="en-US" altLang="ko-KR" dirty="0"/>
              <a:t>70kW</a:t>
            </a:r>
            <a:r>
              <a:rPr lang="ko-KR" altLang="en-US" dirty="0"/>
              <a:t>급 태양광 발전을 상정하고</a:t>
            </a:r>
            <a:endParaRPr lang="pl-PL" altLang="ko-KR" dirty="0"/>
          </a:p>
          <a:p>
            <a:r>
              <a:rPr lang="en-US" altLang="ko-KR" b="1" i="1" dirty="0">
                <a:latin typeface="Cambria Math" panose="02040503050406030204" pitchFamily="18" charset="0"/>
              </a:rPr>
              <a:t>(Enter)</a:t>
            </a:r>
          </a:p>
          <a:p>
            <a:r>
              <a:rPr lang="en-US" altLang="ko-KR" b="1" i="1" dirty="0" err="1">
                <a:latin typeface="Cambria Math" panose="02040503050406030204" pitchFamily="18" charset="0"/>
              </a:rPr>
              <a:t>PeakShaving</a:t>
            </a:r>
            <a:r>
              <a:rPr lang="ko-KR" altLang="en-US" b="1" i="1" dirty="0">
                <a:latin typeface="Cambria Math" panose="02040503050406030204" pitchFamily="18" charset="0"/>
              </a:rPr>
              <a:t>을 </a:t>
            </a:r>
            <a:r>
              <a:rPr lang="en-US" altLang="ko-KR" b="1" i="1" dirty="0">
                <a:latin typeface="Cambria Math" panose="02040503050406030204" pitchFamily="18" charset="0"/>
              </a:rPr>
              <a:t>200Kw</a:t>
            </a:r>
            <a:r>
              <a:rPr lang="ko-KR" altLang="en-US" b="1" i="1" dirty="0">
                <a:latin typeface="Cambria Math" panose="02040503050406030204" pitchFamily="18" charset="0"/>
              </a:rPr>
              <a:t>로 정할 수 있습니다</a:t>
            </a:r>
            <a:r>
              <a:rPr lang="en-US" altLang="ko-KR" b="1" i="1" dirty="0">
                <a:latin typeface="Cambria Math" panose="02040503050406030204" pitchFamily="18" charset="0"/>
              </a:rPr>
              <a:t>.</a:t>
            </a:r>
          </a:p>
          <a:p>
            <a:r>
              <a:rPr lang="ko-KR" altLang="en-US" b="1" i="1" dirty="0">
                <a:latin typeface="Cambria Math" panose="02040503050406030204" pitchFamily="18" charset="0"/>
              </a:rPr>
              <a:t>해당 시뮬레이션으로 정격출력을 </a:t>
            </a:r>
            <a:r>
              <a:rPr lang="en-US" altLang="ko-KR" b="1" i="1" dirty="0">
                <a:latin typeface="Cambria Math" panose="02040503050406030204" pitchFamily="18" charset="0"/>
              </a:rPr>
              <a:t>25kwh</a:t>
            </a:r>
            <a:r>
              <a:rPr lang="ko-KR" altLang="en-US" b="1" i="1" dirty="0">
                <a:latin typeface="Cambria Math" panose="02040503050406030204" pitchFamily="18" charset="0"/>
              </a:rPr>
              <a:t>로 제한해 하루에</a:t>
            </a:r>
            <a:r>
              <a:rPr lang="en-US" altLang="ko-KR" b="1" i="1" dirty="0">
                <a:latin typeface="Cambria Math" panose="02040503050406030204" pitchFamily="18" charset="0"/>
              </a:rPr>
              <a:t>1</a:t>
            </a:r>
            <a:r>
              <a:rPr lang="ko-KR" altLang="en-US" b="1" i="1" dirty="0">
                <a:latin typeface="Cambria Math" panose="02040503050406030204" pitchFamily="18" charset="0"/>
              </a:rPr>
              <a:t>만 </a:t>
            </a:r>
            <a:r>
              <a:rPr lang="en-US" altLang="ko-KR" b="1" i="1" dirty="0">
                <a:latin typeface="Cambria Math" panose="02040503050406030204" pitchFamily="18" charset="0"/>
              </a:rPr>
              <a:t>4715</a:t>
            </a:r>
            <a:r>
              <a:rPr lang="ko-KR" altLang="en-US" b="1" i="1" dirty="0">
                <a:latin typeface="Cambria Math" panose="02040503050406030204" pitchFamily="18" charset="0"/>
              </a:rPr>
              <a:t>원의  이윤을 확인 할 수 있습니다</a:t>
            </a:r>
            <a:r>
              <a:rPr lang="en-US" altLang="ko-KR" b="1" i="1" dirty="0">
                <a:latin typeface="Cambria Math" panose="02040503050406030204" pitchFamily="18" charset="0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FC2CF3-D289-43D2-8DEA-1391A6D2785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84323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 시뮬레이션에서는 </a:t>
            </a:r>
            <a:r>
              <a:rPr lang="en-US" altLang="ko-KR" dirty="0"/>
              <a:t>PCS</a:t>
            </a:r>
            <a:r>
              <a:rPr lang="ko-KR" altLang="en-US" dirty="0"/>
              <a:t>의 정격 입출력을 낮춰 </a:t>
            </a:r>
            <a:r>
              <a:rPr lang="en-US" altLang="ko-KR" dirty="0"/>
              <a:t>8064</a:t>
            </a:r>
            <a:r>
              <a:rPr lang="ko-KR" altLang="en-US" dirty="0"/>
              <a:t>원의 이득을 본 것을 확인 가능합니다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FC2CF3-D289-43D2-8DEA-1391A6D27853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84595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2022-05-30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8634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2022-05-30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3897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2022-05-30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166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2022-05-30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6890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2022-05-30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9408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2022-05-30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1752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2022-05-30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5559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2022-05-30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2862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2022-05-30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3332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2022-05-30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412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2022-05-30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5907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0FEBB0-12E2-4577-9B14-145480F18E47}" type="datetimeFigureOut">
              <a:rPr lang="ko-KR" altLang="en-US" smtClean="0"/>
              <a:t>2022-05-30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1177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0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21.png"/><Relationship Id="rId5" Type="http://schemas.openxmlformats.org/officeDocument/2006/relationships/image" Target="../media/image27.png"/><Relationship Id="rId10" Type="http://schemas.openxmlformats.org/officeDocument/2006/relationships/image" Target="../media/image18.emf"/><Relationship Id="rId4" Type="http://schemas.openxmlformats.org/officeDocument/2006/relationships/image" Target="../media/image261.png"/><Relationship Id="rId9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12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170.png"/><Relationship Id="rId5" Type="http://schemas.openxmlformats.org/officeDocument/2006/relationships/image" Target="../media/image24.png"/><Relationship Id="rId10" Type="http://schemas.openxmlformats.org/officeDocument/2006/relationships/image" Target="../media/image8.emf"/><Relationship Id="rId4" Type="http://schemas.openxmlformats.org/officeDocument/2006/relationships/image" Target="../media/image23.png"/><Relationship Id="rId9" Type="http://schemas.openxmlformats.org/officeDocument/2006/relationships/image" Target="../media/image3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0.png"/><Relationship Id="rId3" Type="http://schemas.openxmlformats.org/officeDocument/2006/relationships/image" Target="../media/image19.png"/><Relationship Id="rId7" Type="http://schemas.openxmlformats.org/officeDocument/2006/relationships/image" Target="../media/image23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0.png"/><Relationship Id="rId5" Type="http://schemas.openxmlformats.org/officeDocument/2006/relationships/image" Target="../media/image210.png"/><Relationship Id="rId4" Type="http://schemas.openxmlformats.org/officeDocument/2006/relationships/image" Target="../media/image200.png"/><Relationship Id="rId9" Type="http://schemas.openxmlformats.org/officeDocument/2006/relationships/image" Target="../media/image25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eg"/><Relationship Id="rId63" Type="http://schemas.openxmlformats.org/officeDocument/2006/relationships/customXml" Target="../ink/ink2.xml"/><Relationship Id="rId2" Type="http://schemas.openxmlformats.org/officeDocument/2006/relationships/notesSlide" Target="../notesSlides/notesSlide24.xml"/><Relationship Id="rId62" Type="http://schemas.openxmlformats.org/officeDocument/2006/relationships/image" Target="../media/image520.png"/><Relationship Id="rId1" Type="http://schemas.openxmlformats.org/officeDocument/2006/relationships/slideLayout" Target="../slideLayouts/slideLayout1.xml"/><Relationship Id="rId4" Type="http://schemas.openxmlformats.org/officeDocument/2006/relationships/customXml" Target="../ink/ink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63" Type="http://schemas.openxmlformats.org/officeDocument/2006/relationships/customXml" Target="../ink/ink4.xml"/><Relationship Id="rId2" Type="http://schemas.openxmlformats.org/officeDocument/2006/relationships/notesSlide" Target="../notesSlides/notesSlide25.xml"/><Relationship Id="rId62" Type="http://schemas.openxmlformats.org/officeDocument/2006/relationships/image" Target="../media/image520.png"/><Relationship Id="rId1" Type="http://schemas.openxmlformats.org/officeDocument/2006/relationships/slideLayout" Target="../slideLayouts/slideLayout1.xml"/><Relationship Id="rId65" Type="http://schemas.openxmlformats.org/officeDocument/2006/relationships/image" Target="../media/image52.jpeg"/><Relationship Id="rId64" Type="http://schemas.openxmlformats.org/officeDocument/2006/relationships/image" Target="../media/image51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63" Type="http://schemas.openxmlformats.org/officeDocument/2006/relationships/customXml" Target="../ink/ink6.xml"/><Relationship Id="rId2" Type="http://schemas.openxmlformats.org/officeDocument/2006/relationships/notesSlide" Target="../notesSlides/notesSlide26.xml"/><Relationship Id="rId62" Type="http://schemas.openxmlformats.org/officeDocument/2006/relationships/image" Target="../media/image520.png"/><Relationship Id="rId1" Type="http://schemas.openxmlformats.org/officeDocument/2006/relationships/slideLayout" Target="../slideLayouts/slideLayout1.xml"/><Relationship Id="rId65" Type="http://schemas.openxmlformats.org/officeDocument/2006/relationships/image" Target="../media/image52.jpeg"/><Relationship Id="rId64" Type="http://schemas.openxmlformats.org/officeDocument/2006/relationships/image" Target="../media/image51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63" Type="http://schemas.openxmlformats.org/officeDocument/2006/relationships/customXml" Target="../ink/ink8.xml"/><Relationship Id="rId2" Type="http://schemas.openxmlformats.org/officeDocument/2006/relationships/notesSlide" Target="../notesSlides/notesSlide27.xml"/><Relationship Id="rId62" Type="http://schemas.openxmlformats.org/officeDocument/2006/relationships/image" Target="../media/image520.png"/><Relationship Id="rId1" Type="http://schemas.openxmlformats.org/officeDocument/2006/relationships/slideLayout" Target="../slideLayouts/slideLayout1.xml"/><Relationship Id="rId65" Type="http://schemas.openxmlformats.org/officeDocument/2006/relationships/image" Target="../media/image54.jpeg"/><Relationship Id="rId64" Type="http://schemas.openxmlformats.org/officeDocument/2006/relationships/image" Target="../media/image53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63" Type="http://schemas.openxmlformats.org/officeDocument/2006/relationships/customXml" Target="../ink/ink10.xml"/><Relationship Id="rId67" Type="http://schemas.openxmlformats.org/officeDocument/2006/relationships/image" Target="../media/image60.png"/><Relationship Id="rId2" Type="http://schemas.openxmlformats.org/officeDocument/2006/relationships/notesSlide" Target="../notesSlides/notesSlide28.xml"/><Relationship Id="rId62" Type="http://schemas.openxmlformats.org/officeDocument/2006/relationships/image" Target="../media/image520.png"/><Relationship Id="rId1" Type="http://schemas.openxmlformats.org/officeDocument/2006/relationships/slideLayout" Target="../slideLayouts/slideLayout1.xml"/><Relationship Id="rId66" Type="http://schemas.openxmlformats.org/officeDocument/2006/relationships/customXml" Target="../ink/ink11.xml"/><Relationship Id="rId65" Type="http://schemas.openxmlformats.org/officeDocument/2006/relationships/image" Target="../media/image54.jpeg"/><Relationship Id="rId64" Type="http://schemas.openxmlformats.org/officeDocument/2006/relationships/image" Target="../media/image53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em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109/ECCE.2016.7855059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0.png"/><Relationship Id="rId13" Type="http://schemas.openxmlformats.org/officeDocument/2006/relationships/customXml" Target="../ink/ink15.xml"/><Relationship Id="rId3" Type="http://schemas.openxmlformats.org/officeDocument/2006/relationships/image" Target="../media/image56.png"/><Relationship Id="rId12" Type="http://schemas.openxmlformats.org/officeDocument/2006/relationships/image" Target="../media/image360.png"/><Relationship Id="rId2" Type="http://schemas.openxmlformats.org/officeDocument/2006/relationships/hyperlink" Target="http://cyber.kepco.co.kr/ckepco/front/jsp/CY/E/E/CYEEHP00104.jsp" TargetMode="Externa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2.xml"/><Relationship Id="rId11" Type="http://schemas.openxmlformats.org/officeDocument/2006/relationships/customXml" Target="../ink/ink14.xml"/><Relationship Id="rId5" Type="http://schemas.openxmlformats.org/officeDocument/2006/relationships/image" Target="../media/image58.png"/><Relationship Id="rId15" Type="http://schemas.openxmlformats.org/officeDocument/2006/relationships/image" Target="../media/image59.png"/><Relationship Id="rId10" Type="http://schemas.openxmlformats.org/officeDocument/2006/relationships/image" Target="../media/image350.png"/><Relationship Id="rId4" Type="http://schemas.openxmlformats.org/officeDocument/2006/relationships/image" Target="../media/image57.png"/><Relationship Id="rId9" Type="http://schemas.openxmlformats.org/officeDocument/2006/relationships/customXml" Target="../ink/ink13.xml"/><Relationship Id="rId14" Type="http://schemas.openxmlformats.org/officeDocument/2006/relationships/image" Target="../media/image37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://cyber.kepco.co.kr/ckepco/front/jsp/CY/E/E/CYEEHP00104.jsp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://cyber.kepco.co.kr/ckepco/front/jsp/CY/E/E/CYEEHP00104.jsp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7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0.png"/><Relationship Id="rId4" Type="http://schemas.openxmlformats.org/officeDocument/2006/relationships/image" Target="../media/image79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cyber.kepco.co.kr/ckepco/front/jsp/CY/E/E/CYEEHP00104.jsp" TargetMode="External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hyperlink" Target="http://cyber.kepco.co.kr/ckepco/front/jsp/CY/E/E/CYEEHP00104.jsp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emf"/><Relationship Id="rId5" Type="http://schemas.openxmlformats.org/officeDocument/2006/relationships/image" Target="../media/image18.emf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제목 1">
            <a:extLst>
              <a:ext uri="{FF2B5EF4-FFF2-40B4-BE49-F238E27FC236}">
                <a16:creationId xmlns:a16="http://schemas.microsoft.com/office/drawing/2014/main" id="{16595F98-BC9B-4D68-BCBB-9005456CA1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27548" y="1783316"/>
            <a:ext cx="8136904" cy="1061383"/>
          </a:xfrm>
        </p:spPr>
        <p:txBody>
          <a:bodyPr>
            <a:noAutofit/>
          </a:bodyPr>
          <a:lstStyle/>
          <a:p>
            <a:r>
              <a:rPr lang="en-US" altLang="ko-KR" sz="4800" b="1" dirty="0">
                <a:latin typeface="Calibri" pitchFamily="34" charset="0"/>
              </a:rPr>
              <a:t>BESS</a:t>
            </a:r>
            <a:r>
              <a:rPr lang="ko-KR" altLang="en-US" sz="4800" b="1" dirty="0">
                <a:latin typeface="Calibri" pitchFamily="34" charset="0"/>
              </a:rPr>
              <a:t>를 이용한 </a:t>
            </a:r>
            <a:r>
              <a:rPr lang="en-US" altLang="ko-KR" sz="4800" b="1" dirty="0">
                <a:latin typeface="Calibri" pitchFamily="34" charset="0"/>
              </a:rPr>
              <a:t>PCS </a:t>
            </a:r>
            <a:r>
              <a:rPr lang="ko-KR" altLang="en-US" sz="4800" b="1" dirty="0">
                <a:latin typeface="Calibri" pitchFamily="34" charset="0"/>
              </a:rPr>
              <a:t>만들기</a:t>
            </a:r>
          </a:p>
        </p:txBody>
      </p:sp>
      <p:pic>
        <p:nvPicPr>
          <p:cNvPr id="20" name="Picture 3" descr="C:\Users\User\Documents\seoultech ui04.jpg">
            <a:extLst>
              <a:ext uri="{FF2B5EF4-FFF2-40B4-BE49-F238E27FC236}">
                <a16:creationId xmlns:a16="http://schemas.microsoft.com/office/drawing/2014/main" id="{60D40EA9-5EC8-4F3A-A5B6-C5D5BF4075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36247" y="119080"/>
            <a:ext cx="857256" cy="857256"/>
          </a:xfrm>
          <a:prstGeom prst="rect">
            <a:avLst/>
          </a:prstGeom>
          <a:noFill/>
        </p:spPr>
      </p:pic>
      <p:sp>
        <p:nvSpPr>
          <p:cNvPr id="21" name="부제목 1">
            <a:extLst>
              <a:ext uri="{FF2B5EF4-FFF2-40B4-BE49-F238E27FC236}">
                <a16:creationId xmlns:a16="http://schemas.microsoft.com/office/drawing/2014/main" id="{ED6AD943-64B9-44BB-AFE5-83E0DD30D9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8439" y="4240696"/>
            <a:ext cx="3043561" cy="1395998"/>
          </a:xfrm>
        </p:spPr>
        <p:txBody>
          <a:bodyPr>
            <a:normAutofit lnSpcReduction="10000"/>
          </a:bodyPr>
          <a:lstStyle/>
          <a:p>
            <a:pPr algn="l"/>
            <a:r>
              <a:rPr lang="ko-KR" altLang="en-US" sz="1700" dirty="0"/>
              <a:t>지도교수</a:t>
            </a:r>
            <a:r>
              <a:rPr lang="en-US" altLang="ko-KR" sz="1700" dirty="0"/>
              <a:t>:</a:t>
            </a:r>
            <a:r>
              <a:rPr lang="ko-KR" altLang="en-US" sz="1700" dirty="0"/>
              <a:t>이영일</a:t>
            </a:r>
            <a:endParaRPr lang="en-US" altLang="ko-KR" sz="1700" dirty="0"/>
          </a:p>
          <a:p>
            <a:pPr algn="l"/>
            <a:r>
              <a:rPr lang="ko-KR" altLang="en-US" sz="1700" dirty="0" err="1"/>
              <a:t>팀번호</a:t>
            </a:r>
            <a:r>
              <a:rPr lang="ko-KR" altLang="en-US" sz="1700" dirty="0"/>
              <a:t> </a:t>
            </a:r>
            <a:r>
              <a:rPr lang="en-US" altLang="ko-KR" sz="1700" dirty="0"/>
              <a:t>(</a:t>
            </a:r>
            <a:r>
              <a:rPr lang="ko-KR" altLang="en-US" sz="1700" dirty="0"/>
              <a:t>코드</a:t>
            </a:r>
            <a:r>
              <a:rPr lang="en-US" altLang="ko-KR" sz="1700" dirty="0"/>
              <a:t>): D02</a:t>
            </a:r>
          </a:p>
          <a:p>
            <a:pPr algn="l"/>
            <a:r>
              <a:rPr lang="ko-KR" altLang="en-US" sz="1700" dirty="0"/>
              <a:t>조원</a:t>
            </a:r>
            <a:r>
              <a:rPr lang="en-US" altLang="ko-KR" sz="1700" dirty="0"/>
              <a:t>: </a:t>
            </a:r>
            <a:r>
              <a:rPr lang="en-US" altLang="ko-KR" sz="1700" u="sng" dirty="0"/>
              <a:t>15183306/</a:t>
            </a:r>
            <a:r>
              <a:rPr lang="ko-KR" altLang="en-US" sz="1700" u="sng" dirty="0"/>
              <a:t>고명철</a:t>
            </a:r>
            <a:endParaRPr lang="en-US" altLang="ko-KR" sz="1700" u="sng" dirty="0"/>
          </a:p>
          <a:p>
            <a:pPr algn="l"/>
            <a:r>
              <a:rPr lang="ko-KR" altLang="en-US" sz="1700" dirty="0"/>
              <a:t> </a:t>
            </a:r>
            <a:r>
              <a:rPr lang="en-US" altLang="ko-KR" sz="1700"/>
              <a:t>          </a:t>
            </a:r>
            <a:r>
              <a:rPr lang="en-US" altLang="ko-KR" sz="1700" dirty="0"/>
              <a:t>15183350/</a:t>
            </a:r>
            <a:r>
              <a:rPr lang="ko-KR" altLang="en-US" sz="1700" dirty="0" err="1"/>
              <a:t>남현복</a:t>
            </a:r>
            <a:endParaRPr lang="en-US" altLang="ko-KR" sz="2000" dirty="0"/>
          </a:p>
        </p:txBody>
      </p:sp>
      <p:sp>
        <p:nvSpPr>
          <p:cNvPr id="22" name="제목 1">
            <a:extLst>
              <a:ext uri="{FF2B5EF4-FFF2-40B4-BE49-F238E27FC236}">
                <a16:creationId xmlns:a16="http://schemas.microsoft.com/office/drawing/2014/main" id="{E0486E3B-C1E3-4D1D-8023-420F5058E6D8}"/>
              </a:ext>
            </a:extLst>
          </p:cNvPr>
          <p:cNvSpPr txBox="1">
            <a:spLocks/>
          </p:cNvSpPr>
          <p:nvPr/>
        </p:nvSpPr>
        <p:spPr>
          <a:xfrm>
            <a:off x="2027548" y="3923070"/>
            <a:ext cx="8136904" cy="63525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b="1" dirty="0">
                <a:latin typeface="Calibri" pitchFamily="34" charset="0"/>
              </a:rPr>
              <a:t>D02</a:t>
            </a:r>
            <a:r>
              <a:rPr lang="ko-KR" altLang="en-US" sz="2000" b="1" dirty="0">
                <a:latin typeface="Calibri" pitchFamily="34" charset="0"/>
              </a:rPr>
              <a:t>조 </a:t>
            </a:r>
            <a:r>
              <a:rPr lang="ko-KR" altLang="en-US" sz="2000" b="1" dirty="0" err="1">
                <a:latin typeface="Calibri" pitchFamily="34" charset="0"/>
              </a:rPr>
              <a:t>캡스톤</a:t>
            </a:r>
            <a:r>
              <a:rPr lang="ko-KR" altLang="en-US" sz="2000" b="1" dirty="0">
                <a:latin typeface="Calibri" pitchFamily="34" charset="0"/>
              </a:rPr>
              <a:t> 디자인</a:t>
            </a:r>
            <a:r>
              <a:rPr lang="en-US" altLang="ko-KR" sz="2000" b="1" dirty="0">
                <a:latin typeface="Calibri" pitchFamily="34" charset="0"/>
              </a:rPr>
              <a:t>(2)</a:t>
            </a:r>
            <a:r>
              <a:rPr lang="ko-KR" altLang="en-US" sz="2000" b="1" dirty="0">
                <a:latin typeface="Calibri" pitchFamily="34" charset="0"/>
              </a:rPr>
              <a:t> 기말 발표</a:t>
            </a:r>
          </a:p>
        </p:txBody>
      </p:sp>
      <p:sp>
        <p:nvSpPr>
          <p:cNvPr id="23" name="제목 1">
            <a:extLst>
              <a:ext uri="{FF2B5EF4-FFF2-40B4-BE49-F238E27FC236}">
                <a16:creationId xmlns:a16="http://schemas.microsoft.com/office/drawing/2014/main" id="{B4735643-AD27-487A-AD05-56AA35B30038}"/>
              </a:ext>
            </a:extLst>
          </p:cNvPr>
          <p:cNvSpPr txBox="1">
            <a:spLocks/>
          </p:cNvSpPr>
          <p:nvPr/>
        </p:nvSpPr>
        <p:spPr>
          <a:xfrm>
            <a:off x="1832239" y="6162454"/>
            <a:ext cx="8136904" cy="45450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b="1" dirty="0">
                <a:latin typeface="Calibri" pitchFamily="34" charset="0"/>
              </a:rPr>
              <a:t>2020</a:t>
            </a:r>
            <a:r>
              <a:rPr lang="ko-KR" altLang="en-US" sz="2000" b="1" dirty="0">
                <a:latin typeface="Calibri" pitchFamily="34" charset="0"/>
              </a:rPr>
              <a:t>년 </a:t>
            </a:r>
            <a:r>
              <a:rPr lang="en-US" altLang="ko-KR" sz="2000" b="1" dirty="0">
                <a:latin typeface="Calibri" pitchFamily="34" charset="0"/>
              </a:rPr>
              <a:t>11</a:t>
            </a:r>
            <a:r>
              <a:rPr lang="ko-KR" altLang="en-US" sz="2000" b="1" dirty="0">
                <a:latin typeface="Calibri" pitchFamily="34" charset="0"/>
              </a:rPr>
              <a:t>월 </a:t>
            </a:r>
            <a:r>
              <a:rPr lang="en-US" altLang="ko-KR" sz="2000" b="1" dirty="0">
                <a:latin typeface="Calibri" pitchFamily="34" charset="0"/>
              </a:rPr>
              <a:t>11</a:t>
            </a:r>
            <a:r>
              <a:rPr lang="ko-KR" altLang="en-US" sz="2000" b="1" dirty="0">
                <a:latin typeface="Calibri" pitchFamily="34" charset="0"/>
              </a:rPr>
              <a:t>일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40A993C-42B3-4E01-9F63-39DA2B22316E}"/>
              </a:ext>
            </a:extLst>
          </p:cNvPr>
          <p:cNvSpPr/>
          <p:nvPr/>
        </p:nvSpPr>
        <p:spPr>
          <a:xfrm>
            <a:off x="9699939" y="5553839"/>
            <a:ext cx="1940560" cy="6914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 latinLnBrk="1">
              <a:lnSpc>
                <a:spcPct val="90000"/>
              </a:lnSpc>
              <a:spcBef>
                <a:spcPts val="1000"/>
              </a:spcBef>
            </a:pPr>
            <a:r>
              <a:rPr lang="en-US" altLang="ko-KR" sz="1700" dirty="0"/>
              <a:t>15183358/</a:t>
            </a:r>
            <a:r>
              <a:rPr lang="ko-KR" altLang="en-US" sz="1700" dirty="0"/>
              <a:t>박용준</a:t>
            </a:r>
            <a:endParaRPr lang="en-US" altLang="ko-KR" sz="1700" dirty="0"/>
          </a:p>
          <a:p>
            <a:pPr defTabSz="914400" latinLnBrk="1">
              <a:lnSpc>
                <a:spcPct val="90000"/>
              </a:lnSpc>
              <a:spcBef>
                <a:spcPts val="1000"/>
              </a:spcBef>
            </a:pPr>
            <a:r>
              <a:rPr lang="en-US" altLang="ko-KR" sz="1700" dirty="0"/>
              <a:t>15183353/</a:t>
            </a:r>
            <a:r>
              <a:rPr lang="ko-KR" altLang="en-US" sz="1700" dirty="0"/>
              <a:t>맹준영</a:t>
            </a:r>
            <a:endParaRPr lang="en-US" altLang="ko-KR" sz="1700" dirty="0"/>
          </a:p>
        </p:txBody>
      </p:sp>
    </p:spTree>
    <p:extLst>
      <p:ext uri="{BB962C8B-B14F-4D97-AF65-F5344CB8AC3E}">
        <p14:creationId xmlns:p14="http://schemas.microsoft.com/office/powerpoint/2010/main" val="33288018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그림 38">
            <a:extLst>
              <a:ext uri="{FF2B5EF4-FFF2-40B4-BE49-F238E27FC236}">
                <a16:creationId xmlns:a16="http://schemas.microsoft.com/office/drawing/2014/main" id="{F14FBDAE-7FF5-443A-82D5-510F724950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7436" y="977422"/>
            <a:ext cx="5463491" cy="2769717"/>
          </a:xfrm>
          <a:prstGeom prst="rect">
            <a:avLst/>
          </a:prstGeom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D557B8F8-6886-425F-B6EF-72C4A288A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1617" y="221269"/>
            <a:ext cx="3520016" cy="261406"/>
          </a:xfrm>
        </p:spPr>
        <p:txBody>
          <a:bodyPr>
            <a:noAutofit/>
          </a:bodyPr>
          <a:lstStyle/>
          <a:p>
            <a:r>
              <a:rPr lang="ko-KR" altLang="en-US" sz="2000" b="1" dirty="0">
                <a:solidFill>
                  <a:schemeClr val="accent4"/>
                </a:solidFill>
                <a:latin typeface="맑은고딕"/>
              </a:rPr>
              <a:t>프로젝트 내용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8AF68A0-6A3F-4ACF-BA4D-144E0FB70EB1}"/>
              </a:ext>
            </a:extLst>
          </p:cNvPr>
          <p:cNvCxnSpPr/>
          <p:nvPr/>
        </p:nvCxnSpPr>
        <p:spPr>
          <a:xfrm>
            <a:off x="1349829" y="512838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9" name="막힌 원호 8">
            <a:extLst>
              <a:ext uri="{FF2B5EF4-FFF2-40B4-BE49-F238E27FC236}">
                <a16:creationId xmlns:a16="http://schemas.microsoft.com/office/drawing/2014/main" id="{84C7969E-F745-450B-943E-4954111F6E3C}"/>
              </a:ext>
            </a:extLst>
          </p:cNvPr>
          <p:cNvSpPr/>
          <p:nvPr/>
        </p:nvSpPr>
        <p:spPr>
          <a:xfrm flipH="1">
            <a:off x="1349829" y="21650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맑은고딕"/>
            </a:endParaRPr>
          </a:p>
        </p:txBody>
      </p:sp>
      <p:sp>
        <p:nvSpPr>
          <p:cNvPr id="10" name="막힌 원호 9">
            <a:extLst>
              <a:ext uri="{FF2B5EF4-FFF2-40B4-BE49-F238E27FC236}">
                <a16:creationId xmlns:a16="http://schemas.microsoft.com/office/drawing/2014/main" id="{CE872776-BA00-4E38-9CB0-1E532A6B3EC5}"/>
              </a:ext>
            </a:extLst>
          </p:cNvPr>
          <p:cNvSpPr/>
          <p:nvPr/>
        </p:nvSpPr>
        <p:spPr>
          <a:xfrm flipH="1" flipV="1">
            <a:off x="1358295" y="360438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맑은고딕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40CCE6FA-0BF1-4FA7-B0DB-A19DA6641B77}"/>
              </a:ext>
            </a:extLst>
          </p:cNvPr>
          <p:cNvGrpSpPr/>
          <p:nvPr/>
        </p:nvGrpSpPr>
        <p:grpSpPr>
          <a:xfrm>
            <a:off x="310624" y="246993"/>
            <a:ext cx="684022" cy="465332"/>
            <a:chOff x="5284611" y="1858768"/>
            <a:chExt cx="1090031" cy="723277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63AE1CAD-3E1E-4562-9DB8-16189BF384A3}"/>
                </a:ext>
              </a:extLst>
            </p:cNvPr>
            <p:cNvSpPr/>
            <p:nvPr/>
          </p:nvSpPr>
          <p:spPr>
            <a:xfrm>
              <a:off x="5284611" y="2219021"/>
              <a:ext cx="360000" cy="360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26B31191-4C37-4E6D-96D5-04AE76A5FF25}"/>
                </a:ext>
              </a:extLst>
            </p:cNvPr>
            <p:cNvSpPr/>
            <p:nvPr/>
          </p:nvSpPr>
          <p:spPr>
            <a:xfrm>
              <a:off x="5654389" y="2222045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F7A81807-820F-4DE9-8222-7D5982F891F9}"/>
                </a:ext>
              </a:extLst>
            </p:cNvPr>
            <p:cNvSpPr/>
            <p:nvPr/>
          </p:nvSpPr>
          <p:spPr>
            <a:xfrm>
              <a:off x="6014642" y="2219021"/>
              <a:ext cx="360000" cy="360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14C0D8BA-4424-47A8-93C5-44D36D741D94}"/>
                </a:ext>
              </a:extLst>
            </p:cNvPr>
            <p:cNvSpPr/>
            <p:nvPr/>
          </p:nvSpPr>
          <p:spPr>
            <a:xfrm>
              <a:off x="5654389" y="1858768"/>
              <a:ext cx="360000" cy="360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62618407-8E56-463B-A8F9-DE365FA6F984}"/>
              </a:ext>
            </a:extLst>
          </p:cNvPr>
          <p:cNvSpPr txBox="1"/>
          <p:nvPr/>
        </p:nvSpPr>
        <p:spPr>
          <a:xfrm>
            <a:off x="7373923" y="262467"/>
            <a:ext cx="31332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고딕"/>
              </a:rPr>
              <a:t>프로젝트 개요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고딕"/>
              </a:rPr>
              <a:t> / </a:t>
            </a:r>
            <a:r>
              <a:rPr lang="ko-KR" altLang="en-US" sz="1100" b="1" dirty="0">
                <a:latin typeface="맑은고딕"/>
              </a:rPr>
              <a:t>프로젝트 내용</a:t>
            </a:r>
            <a:r>
              <a:rPr lang="en-US" altLang="ko-KR" sz="1100" b="1" dirty="0">
                <a:latin typeface="맑은고딕"/>
              </a:rPr>
              <a:t>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고딕"/>
              </a:rPr>
              <a:t>/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고딕"/>
              </a:rPr>
              <a:t>기대 결과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고딕"/>
              </a:rPr>
              <a:t> /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고딕"/>
              </a:rPr>
              <a:t>부록</a:t>
            </a:r>
          </a:p>
        </p:txBody>
      </p:sp>
      <p:sp>
        <p:nvSpPr>
          <p:cNvPr id="33" name="제목 1">
            <a:extLst>
              <a:ext uri="{FF2B5EF4-FFF2-40B4-BE49-F238E27FC236}">
                <a16:creationId xmlns:a16="http://schemas.microsoft.com/office/drawing/2014/main" id="{BC87AC0A-FE77-4455-A1C6-56C088DE5848}"/>
              </a:ext>
            </a:extLst>
          </p:cNvPr>
          <p:cNvSpPr txBox="1">
            <a:spLocks/>
          </p:cNvSpPr>
          <p:nvPr/>
        </p:nvSpPr>
        <p:spPr>
          <a:xfrm>
            <a:off x="2111617" y="593009"/>
            <a:ext cx="3520016" cy="2614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b="1" dirty="0">
                <a:solidFill>
                  <a:schemeClr val="accent4"/>
                </a:solidFill>
                <a:latin typeface="맑은고딕"/>
              </a:rPr>
              <a:t>전력 최적화 전략 </a:t>
            </a:r>
            <a:r>
              <a:rPr lang="en-US" altLang="ko-KR" sz="2000" b="1" dirty="0">
                <a:solidFill>
                  <a:schemeClr val="accent4"/>
                </a:solidFill>
                <a:latin typeface="맑은고딕"/>
              </a:rPr>
              <a:t>(EMS)</a:t>
            </a:r>
            <a:endParaRPr lang="ko-KR" altLang="en-US" sz="2000" b="1" dirty="0">
              <a:solidFill>
                <a:schemeClr val="accent4"/>
              </a:solidFill>
              <a:latin typeface="맑은고딕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A9A06DE1-CE1C-40DC-BDDE-572DAED57226}"/>
                  </a:ext>
                </a:extLst>
              </p:cNvPr>
              <p:cNvSpPr/>
              <p:nvPr/>
            </p:nvSpPr>
            <p:spPr>
              <a:xfrm>
                <a:off x="43773" y="1750067"/>
                <a:ext cx="1915653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60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altLang="ko-KR" sz="16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altLang="ko-KR" sz="16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𝐿𝑂𝐴𝐷</m:t>
                        </m:r>
                      </m:sub>
                    </m:sSub>
                  </m:oMath>
                </a14:m>
                <a:r>
                  <a:rPr lang="en-US" altLang="ko-KR" sz="1600" dirty="0"/>
                  <a:t>= </a:t>
                </a:r>
                <a:r>
                  <a:rPr lang="ko-KR" altLang="en-US" sz="1600" dirty="0"/>
                  <a:t>전력 소모량</a:t>
                </a:r>
              </a:p>
            </p:txBody>
          </p:sp>
        </mc:Choice>
        <mc:Fallback xmlns=""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A9A06DE1-CE1C-40DC-BDDE-572DAED572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73" y="1750067"/>
                <a:ext cx="1915653" cy="338554"/>
              </a:xfrm>
              <a:prstGeom prst="rect">
                <a:avLst/>
              </a:prstGeom>
              <a:blipFill>
                <a:blip r:embed="rId4"/>
                <a:stretch>
                  <a:fillRect t="-7143" r="-637" b="-2321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E19A315A-60F4-4354-B1B2-856511218593}"/>
                  </a:ext>
                </a:extLst>
              </p:cNvPr>
              <p:cNvSpPr/>
              <p:nvPr/>
            </p:nvSpPr>
            <p:spPr>
              <a:xfrm>
                <a:off x="43773" y="2174577"/>
                <a:ext cx="2306209" cy="73186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16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ko-KR" alt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16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ko-KR" altLang="en-US" sz="1600" i="1">
                                      <a:latin typeface="Cambria Math" panose="02040503050406030204" pitchFamily="18" charset="0"/>
                                    </a:rPr>
                                    <m:t>𝐸𝑆𝑆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ko-KR" altLang="en-US" sz="1600" dirty="0"/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altLang="ko-KR" sz="1600" b="0" i="0" dirty="0" smtClean="0"/>
                                <m:t>&gt;</m:t>
                              </m:r>
                              <m:r>
                                <a:rPr lang="en-US" altLang="ko-KR" sz="1600" b="0" i="1" dirty="0" smtClean="0">
                                  <a:latin typeface="Cambria Math" panose="02040503050406030204" pitchFamily="18" charset="0"/>
                                </a:rPr>
                                <m:t>0,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배</m:t>
                              </m:r>
                              <m:r>
                                <a:rPr lang="ko-KR" altLang="en-US" sz="1600" i="1" smtClean="0">
                                  <a:latin typeface="Cambria Math" panose="02040503050406030204" pitchFamily="18" charset="0"/>
                                </a:rPr>
                                <m:t>터</m:t>
                              </m:r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리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충</m:t>
                              </m:r>
                              <m:r>
                                <a:rPr lang="ko-KR" altLang="en-US" sz="1600" i="1" smtClean="0">
                                  <a:latin typeface="Cambria Math" panose="02040503050406030204" pitchFamily="18" charset="0"/>
                                </a:rPr>
                                <m:t>전</m:t>
                              </m:r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량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ko-KR" alt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16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ko-KR" altLang="en-US" sz="1600" i="1">
                                      <a:latin typeface="Cambria Math" panose="02040503050406030204" pitchFamily="18" charset="0"/>
                                    </a:rPr>
                                    <m:t>𝐸𝑆𝑆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ko-KR" altLang="en-US" sz="1600" dirty="0"/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altLang="ko-KR" sz="1600" b="0" i="0" dirty="0" smtClean="0"/>
                                <m:t>&lt;</m:t>
                              </m:r>
                              <m:r>
                                <a:rPr lang="en-US" altLang="ko-KR" sz="1600" i="1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altLang="ko-KR" sz="1600" b="0" i="1" dirty="0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배</m:t>
                              </m:r>
                              <m:r>
                                <a:rPr lang="ko-KR" altLang="en-US" sz="1600" i="1" smtClean="0">
                                  <a:latin typeface="Cambria Math" panose="02040503050406030204" pitchFamily="18" charset="0"/>
                                </a:rPr>
                                <m:t>터</m:t>
                              </m:r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리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방</m:t>
                              </m:r>
                              <m:r>
                                <a:rPr lang="ko-KR" altLang="en-US" sz="1600" i="1" smtClean="0">
                                  <a:latin typeface="Cambria Math" panose="02040503050406030204" pitchFamily="18" charset="0"/>
                                </a:rPr>
                                <m:t>전</m:t>
                              </m:r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량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E19A315A-60F4-4354-B1B2-8565112185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73" y="2174577"/>
                <a:ext cx="2306209" cy="73186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660E582A-1666-4F7A-9107-49FD6AFB72A7}"/>
                  </a:ext>
                </a:extLst>
              </p:cNvPr>
              <p:cNvSpPr/>
              <p:nvPr/>
            </p:nvSpPr>
            <p:spPr>
              <a:xfrm>
                <a:off x="46471" y="1434448"/>
                <a:ext cx="282096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ko-KR" altLang="en-US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ko-KR" altLang="en-US" sz="120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2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ko-KR" altLang="en-US" sz="12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𝐺𝑅𝐼𝐷</m:t>
                              </m:r>
                            </m:sub>
                          </m:sSub>
                          <m:d>
                            <m:dPr>
                              <m:ctrlPr>
                                <a:rPr lang="ko-KR" altLang="en-US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ko-KR" altLang="en-US" sz="12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ko-KR" altLang="en-US" sz="120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ko-KR" alt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2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ko-KR" altLang="en-US" sz="1200" i="1">
                                  <a:latin typeface="Cambria Math" panose="02040503050406030204" pitchFamily="18" charset="0"/>
                                </a:rPr>
                                <m:t>𝐸𝑆𝑆</m:t>
                              </m:r>
                            </m:sub>
                          </m:sSub>
                          <m:d>
                            <m:dPr>
                              <m:ctrlPr>
                                <a:rPr lang="ko-KR" altLang="en-US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ko-KR" altLang="en-US" sz="12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ko-KR" altLang="en-US" sz="120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ko-KR" altLang="en-US" sz="120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2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ko-KR" altLang="en-US" sz="12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𝐿𝑂𝐴𝐷</m:t>
                              </m:r>
                            </m:sub>
                          </m:sSub>
                          <m:d>
                            <m:dPr>
                              <m:ctrlPr>
                                <a:rPr lang="ko-KR" altLang="en-US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ko-KR" altLang="en-US" sz="12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ko-KR" altLang="en-US" sz="120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ko-KR" altLang="en-US" sz="12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ko-KR" altLang="en-US" sz="1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𝑃𝑉</m:t>
                              </m:r>
                            </m:sub>
                          </m:sSub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660E582A-1666-4F7A-9107-49FD6AFB72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71" y="1434448"/>
                <a:ext cx="2820965" cy="276999"/>
              </a:xfrm>
              <a:prstGeom prst="rect">
                <a:avLst/>
              </a:prstGeom>
              <a:blipFill>
                <a:blip r:embed="rId6"/>
                <a:stretch>
                  <a:fillRect t="-106522" r="-11905" b="-1608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34297BB6-6E01-4C6A-8169-4ACDD5386800}"/>
                  </a:ext>
                </a:extLst>
              </p:cNvPr>
              <p:cNvSpPr/>
              <p:nvPr/>
            </p:nvSpPr>
            <p:spPr>
              <a:xfrm>
                <a:off x="96165" y="2992400"/>
                <a:ext cx="1969450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16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ko-KR" altLang="en-US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𝑃𝑉</m:t>
                        </m:r>
                      </m:sub>
                    </m:sSub>
                  </m:oMath>
                </a14:m>
                <a:r>
                  <a:rPr lang="ko-KR" altLang="en-US" sz="1600" dirty="0"/>
                  <a:t> </a:t>
                </a:r>
                <a:r>
                  <a:rPr lang="en-US" altLang="ko-KR" sz="1600" dirty="0"/>
                  <a:t>= </a:t>
                </a:r>
                <a:r>
                  <a:rPr lang="ko-KR" altLang="en-US" sz="1600" dirty="0"/>
                  <a:t>태양광 발전량</a:t>
                </a:r>
              </a:p>
            </p:txBody>
          </p:sp>
        </mc:Choice>
        <mc:Fallback xmlns=""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34297BB6-6E01-4C6A-8169-4ACDD53868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65" y="2992400"/>
                <a:ext cx="1969450" cy="338554"/>
              </a:xfrm>
              <a:prstGeom prst="rect">
                <a:avLst/>
              </a:prstGeom>
              <a:blipFill>
                <a:blip r:embed="rId7"/>
                <a:stretch>
                  <a:fillRect t="-7273" r="-310" b="-2545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57CCED95-933A-40BE-8A8A-6577DA4DD50A}"/>
                  </a:ext>
                </a:extLst>
              </p:cNvPr>
              <p:cNvSpPr/>
              <p:nvPr/>
            </p:nvSpPr>
            <p:spPr>
              <a:xfrm>
                <a:off x="124158" y="4083270"/>
                <a:ext cx="2721579" cy="3931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60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6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ko-KR" sz="16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𝑆𝑜𝐶</m:t>
                        </m:r>
                      </m:sub>
                      <m:sup>
                        <m:r>
                          <a:rPr lang="en-US" altLang="ko-KR" sz="16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𝑟𝑒𝑓</m:t>
                        </m:r>
                      </m:sup>
                    </m:sSubSup>
                  </m:oMath>
                </a14:m>
                <a:r>
                  <a:rPr lang="en-US" altLang="ko-KR" sz="1600" dirty="0"/>
                  <a:t>= </a:t>
                </a:r>
                <a:r>
                  <a:rPr lang="ko-KR" altLang="en-US" sz="1600" dirty="0"/>
                  <a:t>베터리 </a:t>
                </a:r>
                <a:r>
                  <a:rPr lang="en-US" altLang="ko-KR" sz="1600" dirty="0"/>
                  <a:t>reference</a:t>
                </a:r>
                <a:r>
                  <a:rPr lang="ko-KR" altLang="en-US" sz="1600" dirty="0"/>
                  <a:t>값 </a:t>
                </a:r>
                <a:r>
                  <a:rPr lang="en-US" altLang="ko-KR" sz="1600" dirty="0"/>
                  <a:t>(%)</a:t>
                </a:r>
                <a:endParaRPr lang="ko-KR" altLang="en-US" sz="1600" dirty="0"/>
              </a:p>
            </p:txBody>
          </p:sp>
        </mc:Choice>
        <mc:Fallback xmlns=""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57CCED95-933A-40BE-8A8A-6577DA4DD5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158" y="4083270"/>
                <a:ext cx="2721579" cy="393121"/>
              </a:xfrm>
              <a:prstGeom prst="rect">
                <a:avLst/>
              </a:prstGeom>
              <a:blipFill>
                <a:blip r:embed="rId8"/>
                <a:stretch>
                  <a:fillRect b="-1875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2B051FD4-3C15-49B3-B27B-B54B5B07D820}"/>
                  </a:ext>
                </a:extLst>
              </p:cNvPr>
              <p:cNvSpPr/>
              <p:nvPr/>
            </p:nvSpPr>
            <p:spPr>
              <a:xfrm>
                <a:off x="124158" y="4553299"/>
                <a:ext cx="281166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16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ko-KR" sz="16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𝑆𝑜𝐶</m:t>
                        </m:r>
                      </m:sub>
                    </m:sSub>
                  </m:oMath>
                </a14:m>
                <a:r>
                  <a:rPr lang="en-US" altLang="ko-KR" sz="1600" dirty="0"/>
                  <a:t>= Batt State of Charge</a:t>
                </a:r>
                <a:r>
                  <a:rPr lang="ko-KR" altLang="en-US" sz="1600" dirty="0"/>
                  <a:t> </a:t>
                </a:r>
                <a:r>
                  <a:rPr lang="en-US" altLang="ko-KR" sz="1600" dirty="0"/>
                  <a:t>(%)</a:t>
                </a:r>
                <a:endParaRPr lang="ko-KR" altLang="en-US" sz="1600" dirty="0"/>
              </a:p>
            </p:txBody>
          </p:sp>
        </mc:Choice>
        <mc:Fallback xmlns=""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2B051FD4-3C15-49B3-B27B-B54B5B07D8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158" y="4553299"/>
                <a:ext cx="2811667" cy="338554"/>
              </a:xfrm>
              <a:prstGeom prst="rect">
                <a:avLst/>
              </a:prstGeom>
              <a:blipFill>
                <a:blip r:embed="rId9"/>
                <a:stretch>
                  <a:fillRect t="-5455" b="-236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화살표: 아래쪽 3">
            <a:extLst>
              <a:ext uri="{FF2B5EF4-FFF2-40B4-BE49-F238E27FC236}">
                <a16:creationId xmlns:a16="http://schemas.microsoft.com/office/drawing/2014/main" id="{F577503E-8C86-4AB6-A0E2-288977AD971E}"/>
              </a:ext>
            </a:extLst>
          </p:cNvPr>
          <p:cNvSpPr/>
          <p:nvPr/>
        </p:nvSpPr>
        <p:spPr>
          <a:xfrm rot="10800000">
            <a:off x="3871625" y="1387207"/>
            <a:ext cx="268942" cy="542958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화살표: 아래쪽 36">
            <a:extLst>
              <a:ext uri="{FF2B5EF4-FFF2-40B4-BE49-F238E27FC236}">
                <a16:creationId xmlns:a16="http://schemas.microsoft.com/office/drawing/2014/main" id="{36B4CA9E-84C9-4C8F-94EA-FB7E71C2274F}"/>
              </a:ext>
            </a:extLst>
          </p:cNvPr>
          <p:cNvSpPr/>
          <p:nvPr/>
        </p:nvSpPr>
        <p:spPr>
          <a:xfrm rot="10800000">
            <a:off x="6310072" y="1373020"/>
            <a:ext cx="268942" cy="542958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4A61A59-8642-4F53-85F4-CFFFD625EBB5}"/>
              </a:ext>
            </a:extLst>
          </p:cNvPr>
          <p:cNvSpPr txBox="1"/>
          <p:nvPr/>
        </p:nvSpPr>
        <p:spPr>
          <a:xfrm>
            <a:off x="8279088" y="4550423"/>
            <a:ext cx="4032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피크쉐이빙 </a:t>
            </a:r>
            <a:r>
              <a:rPr lang="en-US" altLang="ko-KR" b="1" dirty="0"/>
              <a:t>Point :</a:t>
            </a:r>
            <a:r>
              <a:rPr lang="pl-PL" altLang="ko-KR" b="1" dirty="0"/>
              <a:t> 2</a:t>
            </a:r>
            <a:r>
              <a:rPr lang="en-US" altLang="ko-KR" b="1" dirty="0"/>
              <a:t>0</a:t>
            </a:r>
            <a:r>
              <a:rPr lang="pl-PL" altLang="ko-KR" b="1" dirty="0"/>
              <a:t>0kW</a:t>
            </a:r>
            <a:endParaRPr lang="en-US" altLang="ko-KR" b="1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D702DF6-8668-4BD4-9FE3-D725FC3DDCC2}"/>
              </a:ext>
            </a:extLst>
          </p:cNvPr>
          <p:cNvSpPr/>
          <p:nvPr/>
        </p:nvSpPr>
        <p:spPr>
          <a:xfrm>
            <a:off x="8341190" y="2034564"/>
            <a:ext cx="23181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ESS</a:t>
            </a:r>
            <a:r>
              <a:rPr lang="ko-KR" altLang="en-US" dirty="0"/>
              <a:t>용량 </a:t>
            </a:r>
            <a:r>
              <a:rPr lang="en-US" altLang="ko-KR" dirty="0"/>
              <a:t>= 100kWh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58D228D-3FD5-451B-B83A-02D7DB89E9DE}"/>
              </a:ext>
            </a:extLst>
          </p:cNvPr>
          <p:cNvSpPr/>
          <p:nvPr/>
        </p:nvSpPr>
        <p:spPr>
          <a:xfrm>
            <a:off x="8279088" y="5057035"/>
            <a:ext cx="33019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태양광 발전량 </a:t>
            </a:r>
            <a:r>
              <a:rPr lang="en-US" altLang="ko-KR" dirty="0"/>
              <a:t>70kW</a:t>
            </a:r>
            <a:r>
              <a:rPr lang="ko-KR" altLang="en-US" dirty="0"/>
              <a:t>급</a:t>
            </a:r>
            <a:endParaRPr lang="pl-PL" altLang="ko-KR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6F8B499-4BE5-4F0A-8180-8CFF648AEB7D}"/>
              </a:ext>
            </a:extLst>
          </p:cNvPr>
          <p:cNvSpPr/>
          <p:nvPr/>
        </p:nvSpPr>
        <p:spPr>
          <a:xfrm>
            <a:off x="8279088" y="5507328"/>
            <a:ext cx="382282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PCS</a:t>
            </a:r>
            <a:r>
              <a:rPr lang="ko-KR" altLang="en-US" dirty="0"/>
              <a:t>의 정격 입출력은 </a:t>
            </a:r>
            <a:r>
              <a:rPr lang="en-US" altLang="ko-KR" b="1" dirty="0"/>
              <a:t>10Kwh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3C17F11-965F-4A27-B377-70A6A8B2E68F}"/>
              </a:ext>
            </a:extLst>
          </p:cNvPr>
          <p:cNvSpPr/>
          <p:nvPr/>
        </p:nvSpPr>
        <p:spPr>
          <a:xfrm>
            <a:off x="8330927" y="2588609"/>
            <a:ext cx="3817299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700" dirty="0"/>
              <a:t>하루동안 배터리 </a:t>
            </a:r>
            <a:r>
              <a:rPr lang="ko-KR" altLang="en-US" sz="1700" dirty="0" err="1"/>
              <a:t>충방전</a:t>
            </a:r>
            <a:r>
              <a:rPr lang="ko-KR" altLang="en-US" sz="1700" dirty="0"/>
              <a:t> 이익</a:t>
            </a:r>
            <a:r>
              <a:rPr lang="en-US" altLang="ko-KR" sz="1700" dirty="0"/>
              <a:t> = </a:t>
            </a:r>
            <a:r>
              <a:rPr lang="en-US" altLang="ko-KR" sz="1700" b="1" dirty="0"/>
              <a:t>8064</a:t>
            </a:r>
            <a:r>
              <a:rPr lang="ko-KR" altLang="en-US" sz="1700" b="1" dirty="0"/>
              <a:t>원</a:t>
            </a: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70D6CAA5-738F-48EB-A6E2-A9A3783E1E6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198296" y="3215069"/>
            <a:ext cx="5143389" cy="248937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0EE38542-F900-497F-9C81-9DDCB692677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867437" y="3738297"/>
            <a:ext cx="5463492" cy="2689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219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7" grpId="0" animBg="1"/>
      <p:bldP spid="3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D557B8F8-6886-425F-B6EF-72C4A288A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1617" y="221269"/>
            <a:ext cx="3520016" cy="261406"/>
          </a:xfrm>
        </p:spPr>
        <p:txBody>
          <a:bodyPr>
            <a:noAutofit/>
          </a:bodyPr>
          <a:lstStyle/>
          <a:p>
            <a:r>
              <a:rPr lang="ko-KR" altLang="en-US" sz="2000" b="1" dirty="0">
                <a:solidFill>
                  <a:schemeClr val="accent4"/>
                </a:solidFill>
                <a:latin typeface="맑은고딕"/>
              </a:rPr>
              <a:t>프로젝트 내용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8AF68A0-6A3F-4ACF-BA4D-144E0FB70EB1}"/>
              </a:ext>
            </a:extLst>
          </p:cNvPr>
          <p:cNvCxnSpPr/>
          <p:nvPr/>
        </p:nvCxnSpPr>
        <p:spPr>
          <a:xfrm>
            <a:off x="1349829" y="512838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9" name="막힌 원호 8">
            <a:extLst>
              <a:ext uri="{FF2B5EF4-FFF2-40B4-BE49-F238E27FC236}">
                <a16:creationId xmlns:a16="http://schemas.microsoft.com/office/drawing/2014/main" id="{84C7969E-F745-450B-943E-4954111F6E3C}"/>
              </a:ext>
            </a:extLst>
          </p:cNvPr>
          <p:cNvSpPr/>
          <p:nvPr/>
        </p:nvSpPr>
        <p:spPr>
          <a:xfrm flipH="1">
            <a:off x="1349829" y="21650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맑은고딕"/>
            </a:endParaRPr>
          </a:p>
        </p:txBody>
      </p:sp>
      <p:sp>
        <p:nvSpPr>
          <p:cNvPr id="10" name="막힌 원호 9">
            <a:extLst>
              <a:ext uri="{FF2B5EF4-FFF2-40B4-BE49-F238E27FC236}">
                <a16:creationId xmlns:a16="http://schemas.microsoft.com/office/drawing/2014/main" id="{CE872776-BA00-4E38-9CB0-1E532A6B3EC5}"/>
              </a:ext>
            </a:extLst>
          </p:cNvPr>
          <p:cNvSpPr/>
          <p:nvPr/>
        </p:nvSpPr>
        <p:spPr>
          <a:xfrm flipH="1" flipV="1">
            <a:off x="1358295" y="360438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맑은고딕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40CCE6FA-0BF1-4FA7-B0DB-A19DA6641B77}"/>
              </a:ext>
            </a:extLst>
          </p:cNvPr>
          <p:cNvGrpSpPr/>
          <p:nvPr/>
        </p:nvGrpSpPr>
        <p:grpSpPr>
          <a:xfrm>
            <a:off x="310624" y="246993"/>
            <a:ext cx="684022" cy="465332"/>
            <a:chOff x="5284611" y="1858768"/>
            <a:chExt cx="1090031" cy="723277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63AE1CAD-3E1E-4562-9DB8-16189BF384A3}"/>
                </a:ext>
              </a:extLst>
            </p:cNvPr>
            <p:cNvSpPr/>
            <p:nvPr/>
          </p:nvSpPr>
          <p:spPr>
            <a:xfrm>
              <a:off x="5284611" y="2219021"/>
              <a:ext cx="360000" cy="360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26B31191-4C37-4E6D-96D5-04AE76A5FF25}"/>
                </a:ext>
              </a:extLst>
            </p:cNvPr>
            <p:cNvSpPr/>
            <p:nvPr/>
          </p:nvSpPr>
          <p:spPr>
            <a:xfrm>
              <a:off x="5654389" y="2222045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F7A81807-820F-4DE9-8222-7D5982F891F9}"/>
                </a:ext>
              </a:extLst>
            </p:cNvPr>
            <p:cNvSpPr/>
            <p:nvPr/>
          </p:nvSpPr>
          <p:spPr>
            <a:xfrm>
              <a:off x="6014642" y="2219021"/>
              <a:ext cx="360000" cy="360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14C0D8BA-4424-47A8-93C5-44D36D741D94}"/>
                </a:ext>
              </a:extLst>
            </p:cNvPr>
            <p:cNvSpPr/>
            <p:nvPr/>
          </p:nvSpPr>
          <p:spPr>
            <a:xfrm>
              <a:off x="5654389" y="1858768"/>
              <a:ext cx="360000" cy="360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62618407-8E56-463B-A8F9-DE365FA6F984}"/>
              </a:ext>
            </a:extLst>
          </p:cNvPr>
          <p:cNvSpPr txBox="1"/>
          <p:nvPr/>
        </p:nvSpPr>
        <p:spPr>
          <a:xfrm>
            <a:off x="7373923" y="262467"/>
            <a:ext cx="31332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고딕"/>
              </a:rPr>
              <a:t>프로젝트 개요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고딕"/>
              </a:rPr>
              <a:t> / </a:t>
            </a:r>
            <a:r>
              <a:rPr lang="ko-KR" altLang="en-US" sz="1100" b="1" dirty="0">
                <a:latin typeface="맑은고딕"/>
              </a:rPr>
              <a:t>프로젝트 내용</a:t>
            </a:r>
            <a:r>
              <a:rPr lang="en-US" altLang="ko-KR" sz="1100" b="1" dirty="0">
                <a:latin typeface="맑은고딕"/>
              </a:rPr>
              <a:t>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고딕"/>
              </a:rPr>
              <a:t>/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고딕"/>
              </a:rPr>
              <a:t>기대 결과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고딕"/>
              </a:rPr>
              <a:t> /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고딕"/>
              </a:rPr>
              <a:t>부록</a:t>
            </a:r>
          </a:p>
        </p:txBody>
      </p:sp>
      <p:sp>
        <p:nvSpPr>
          <p:cNvPr id="33" name="제목 1">
            <a:extLst>
              <a:ext uri="{FF2B5EF4-FFF2-40B4-BE49-F238E27FC236}">
                <a16:creationId xmlns:a16="http://schemas.microsoft.com/office/drawing/2014/main" id="{BC87AC0A-FE77-4455-A1C6-56C088DE5848}"/>
              </a:ext>
            </a:extLst>
          </p:cNvPr>
          <p:cNvSpPr txBox="1">
            <a:spLocks/>
          </p:cNvSpPr>
          <p:nvPr/>
        </p:nvSpPr>
        <p:spPr>
          <a:xfrm>
            <a:off x="2111617" y="593009"/>
            <a:ext cx="3520016" cy="2614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b="1" dirty="0">
                <a:solidFill>
                  <a:schemeClr val="accent4"/>
                </a:solidFill>
                <a:latin typeface="맑은고딕"/>
              </a:rPr>
              <a:t>전력 최적화 전략 </a:t>
            </a:r>
            <a:r>
              <a:rPr lang="en-US" altLang="ko-KR" sz="2000" b="1" dirty="0">
                <a:solidFill>
                  <a:schemeClr val="accent4"/>
                </a:solidFill>
                <a:latin typeface="맑은고딕"/>
              </a:rPr>
              <a:t>(EMS)</a:t>
            </a:r>
            <a:endParaRPr lang="ko-KR" altLang="en-US" sz="2000" b="1" dirty="0">
              <a:solidFill>
                <a:schemeClr val="accent4"/>
              </a:solidFill>
              <a:latin typeface="맑은고딕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48A47122-6AD0-4830-AFFB-6EF06BA97F62}"/>
              </a:ext>
            </a:extLst>
          </p:cNvPr>
          <p:cNvGrpSpPr/>
          <p:nvPr/>
        </p:nvGrpSpPr>
        <p:grpSpPr>
          <a:xfrm>
            <a:off x="2591104" y="1209178"/>
            <a:ext cx="124770" cy="97725"/>
            <a:chOff x="-484398" y="1658650"/>
            <a:chExt cx="178487" cy="139798"/>
          </a:xfrm>
        </p:grpSpPr>
        <p:sp>
          <p:nvSpPr>
            <p:cNvPr id="18" name="모서리가 둥근 직사각형 58">
              <a:extLst>
                <a:ext uri="{FF2B5EF4-FFF2-40B4-BE49-F238E27FC236}">
                  <a16:creationId xmlns:a16="http://schemas.microsoft.com/office/drawing/2014/main" id="{893C1407-4BA9-4DD6-8D2E-6EAAF35DE424}"/>
                </a:ext>
              </a:extLst>
            </p:cNvPr>
            <p:cNvSpPr/>
            <p:nvPr/>
          </p:nvSpPr>
          <p:spPr>
            <a:xfrm rot="7740000">
              <a:off x="-417283" y="1591535"/>
              <a:ext cx="44257" cy="178487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9" name="모서리가 둥근 직사각형 59">
              <a:extLst>
                <a:ext uri="{FF2B5EF4-FFF2-40B4-BE49-F238E27FC236}">
                  <a16:creationId xmlns:a16="http://schemas.microsoft.com/office/drawing/2014/main" id="{4DF8D4E0-8C0B-4F17-945D-426F194F9BBC}"/>
                </a:ext>
              </a:extLst>
            </p:cNvPr>
            <p:cNvSpPr/>
            <p:nvPr/>
          </p:nvSpPr>
          <p:spPr>
            <a:xfrm rot="13860000" flipV="1">
              <a:off x="-417283" y="1687076"/>
              <a:ext cx="44257" cy="178487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5A7A594-B23D-4C3C-930B-74024EBB4C52}"/>
                  </a:ext>
                </a:extLst>
              </p:cNvPr>
              <p:cNvSpPr txBox="1"/>
              <p:nvPr/>
            </p:nvSpPr>
            <p:spPr>
              <a:xfrm>
                <a:off x="2605164" y="2754890"/>
                <a:ext cx="37063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빌딩의 소비전력 </a:t>
                </a:r>
                <a:r>
                  <a:rPr lang="en-US" altLang="ko-KR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altLang="ko-KR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altLang="ko-KR" i="1">
                            <a:latin typeface="Cambria Math" panose="02040503050406030204" pitchFamily="18" charset="0"/>
                          </a:rPr>
                          <m:t>𝐿𝑂𝐴𝐷</m:t>
                        </m:r>
                      </m:sub>
                    </m:sSub>
                    <m:d>
                      <m:dPr>
                        <m:ctrlPr>
                          <a:rPr lang="ko-KR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5A7A594-B23D-4C3C-930B-74024EBB4C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5164" y="2754890"/>
                <a:ext cx="3706376" cy="369332"/>
              </a:xfrm>
              <a:prstGeom prst="rect">
                <a:avLst/>
              </a:prstGeom>
              <a:blipFill>
                <a:blip r:embed="rId3"/>
                <a:stretch>
                  <a:fillRect l="-1316" t="-13115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0FFE18B-B1DA-47D2-AA49-528A0E9A4EB1}"/>
                  </a:ext>
                </a:extLst>
              </p:cNvPr>
              <p:cNvSpPr txBox="1"/>
              <p:nvPr/>
            </p:nvSpPr>
            <p:spPr>
              <a:xfrm>
                <a:off x="2644456" y="3301266"/>
                <a:ext cx="40822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Solar radiation</a:t>
                </a:r>
                <a:r>
                  <a:rPr lang="ko-KR" altLang="en-US" dirty="0"/>
                  <a:t>에 따른 전력생산 </a:t>
                </a:r>
                <a:r>
                  <a:rPr lang="en-US" altLang="ko-KR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altLang="ko-KR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altLang="ko-KR" i="1">
                            <a:latin typeface="Cambria Math" panose="02040503050406030204" pitchFamily="18" charset="0"/>
                          </a:rPr>
                          <m:t>𝑃𝑉</m:t>
                        </m:r>
                      </m:sub>
                    </m:sSub>
                    <m:d>
                      <m:dPr>
                        <m:ctrlPr>
                          <a:rPr lang="ko-KR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0FFE18B-B1DA-47D2-AA49-528A0E9A4E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4456" y="3301266"/>
                <a:ext cx="4082208" cy="369332"/>
              </a:xfrm>
              <a:prstGeom prst="rect">
                <a:avLst/>
              </a:prstGeom>
              <a:blipFill>
                <a:blip r:embed="rId4"/>
                <a:stretch>
                  <a:fillRect l="-1345" t="-13333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95CFAE24-CB8B-4742-AB74-86FCC0A10802}"/>
              </a:ext>
            </a:extLst>
          </p:cNvPr>
          <p:cNvSpPr txBox="1"/>
          <p:nvPr/>
        </p:nvSpPr>
        <p:spPr>
          <a:xfrm>
            <a:off x="2248999" y="3675708"/>
            <a:ext cx="2820057" cy="462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189" lvl="1">
              <a:lnSpc>
                <a:spcPct val="150000"/>
              </a:lnSpc>
            </a:pPr>
            <a:r>
              <a:rPr lang="en-US" altLang="ko-KR" dirty="0"/>
              <a:t>ESS </a:t>
            </a:r>
            <a:r>
              <a:rPr lang="ko-KR" altLang="en-US" dirty="0"/>
              <a:t>충전</a:t>
            </a:r>
            <a:r>
              <a:rPr lang="en-US" altLang="ko-KR" dirty="0"/>
              <a:t>, </a:t>
            </a:r>
            <a:r>
              <a:rPr lang="ko-KR" altLang="en-US" dirty="0"/>
              <a:t>방전 전력</a:t>
            </a:r>
            <a:endParaRPr lang="en-US" altLang="ko-K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F95AB90D-74C5-48E2-84DE-E8499AE8DED2}"/>
                  </a:ext>
                </a:extLst>
              </p:cNvPr>
              <p:cNvSpPr/>
              <p:nvPr/>
            </p:nvSpPr>
            <p:spPr>
              <a:xfrm>
                <a:off x="2604991" y="5592528"/>
                <a:ext cx="413228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𝐺𝑅𝐼𝐷</m:t>
                              </m:r>
                            </m:sub>
                          </m:sSub>
                          <m:d>
                            <m:dPr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ko-KR" altLang="en-US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𝐸𝑆𝑆</m:t>
                              </m:r>
                            </m:sub>
                          </m:sSub>
                          <m:d>
                            <m:dPr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ko-KR" altLang="en-US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𝐿𝑂𝐴𝐷</m:t>
                              </m:r>
                            </m:sub>
                          </m:sSub>
                          <m:d>
                            <m:dPr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ko-KR" altLang="en-US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𝑃𝑉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F95AB90D-74C5-48E2-84DE-E8499AE8DE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4991" y="5592528"/>
                <a:ext cx="4132285" cy="369332"/>
              </a:xfrm>
              <a:prstGeom prst="rect">
                <a:avLst/>
              </a:prstGeom>
              <a:blipFill>
                <a:blip r:embed="rId5"/>
                <a:stretch>
                  <a:fillRect t="-119672" r="-12094" b="-18360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A4B256B8-FFD3-4739-B5C8-986092E9B5B0}"/>
                  </a:ext>
                </a:extLst>
              </p:cNvPr>
              <p:cNvSpPr/>
              <p:nvPr/>
            </p:nvSpPr>
            <p:spPr>
              <a:xfrm>
                <a:off x="4326473" y="3860173"/>
                <a:ext cx="4001480" cy="7101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𝐸𝑆𝑆</m:t>
                          </m:r>
                        </m:sub>
                      </m:sSub>
                      <m:d>
                        <m:d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ko-KR" altLang="en-US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ko-KR" altLang="en-US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𝑐h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ko-KR" altLang="en-US">
                                  <a:latin typeface="Cambria Math" panose="02040503050406030204" pitchFamily="18" charset="0"/>
                                </a:rPr>
                                <m:t>,   </m:t>
                              </m:r>
                              <m:sSub>
                                <m:sSubPr>
                                  <m:ctrlP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𝐸𝑆𝑆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ko-KR" altLang="en-US">
                                  <a:latin typeface="Cambria Math" panose="02040503050406030204" pitchFamily="18" charset="0"/>
                                </a:rPr>
                                <m:t>≥0</m:t>
                              </m:r>
                            </m:e>
                            <m:e>
                              <m:r>
                                <a:rPr lang="ko-KR" altLang="en-US">
                                  <a:latin typeface="Cambria Math" panose="02040503050406030204" pitchFamily="18" charset="0"/>
                                </a:rPr>
                                <m:t>&amp;−</m:t>
                              </m:r>
                              <m:sSub>
                                <m:sSubPr>
                                  <m:ctrlP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𝐷𝑐h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ko-KR" altLang="en-US">
                                  <a:latin typeface="Cambria Math" panose="02040503050406030204" pitchFamily="18" charset="0"/>
                                </a:rPr>
                                <m:t>,   </m:t>
                              </m:r>
                              <m:sSub>
                                <m:sSubPr>
                                  <m:ctrlP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𝐸𝑆𝑆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ko-KR" altLang="en-US">
                                  <a:latin typeface="Cambria Math" panose="02040503050406030204" pitchFamily="18" charset="0"/>
                                </a:rPr>
                                <m:t>&lt;0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A4B256B8-FFD3-4739-B5C8-986092E9B5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6473" y="3860173"/>
                <a:ext cx="4001480" cy="71019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E2CEBA5E-E69C-4BFC-8617-27CA16D93A9E}"/>
                  </a:ext>
                </a:extLst>
              </p:cNvPr>
              <p:cNvSpPr/>
              <p:nvPr/>
            </p:nvSpPr>
            <p:spPr>
              <a:xfrm>
                <a:off x="2604991" y="5995806"/>
                <a:ext cx="4253216" cy="6598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𝑆𝑜𝐶</m:t>
                          </m:r>
                        </m:sub>
                      </m:sSub>
                      <m:d>
                        <m:dPr>
                          <m:ctrlPr>
                            <a:rPr lang="ko-KR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GB" altLang="ko-KR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ko-KR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𝑆𝑜𝐶</m:t>
                          </m:r>
                        </m:sub>
                      </m:sSub>
                      <m:d>
                        <m:dPr>
                          <m:ctrlPr>
                            <a:rPr lang="ko-KR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altLang="ko-KR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altLang="ko-KR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altLang="ko-KR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GB" altLang="ko-KR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ko-KR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altLang="ko-KR">
                              <a:latin typeface="Cambria Math" panose="02040503050406030204" pitchFamily="18" charset="0"/>
                            </a:rPr>
                            <m:t>100</m:t>
                          </m:r>
                        </m:num>
                        <m:den>
                          <m:sSub>
                            <m:sSubPr>
                              <m:ctrlPr>
                                <a:rPr lang="ko-KR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altLang="ko-KR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GB" altLang="ko-KR" i="1">
                                  <a:latin typeface="Cambria Math" panose="02040503050406030204" pitchFamily="18" charset="0"/>
                                </a:rPr>
                                <m:t>𝐸𝑆𝑆</m:t>
                              </m:r>
                            </m:sub>
                          </m:sSub>
                        </m:den>
                      </m:f>
                      <m:r>
                        <a:rPr lang="en-GB" altLang="ko-KR" i="1">
                          <a:latin typeface="Cambria Math" panose="02040503050406030204" pitchFamily="18" charset="0"/>
                        </a:rPr>
                        <m:t>𝛥</m:t>
                      </m:r>
                      <m:sSub>
                        <m:sSubPr>
                          <m:ctrlPr>
                            <a:rPr lang="ko-KR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altLang="ko-KR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GB" altLang="ko-KR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sSub>
                        <m:sSubPr>
                          <m:ctrlPr>
                            <a:rPr lang="ko-KR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altLang="ko-KR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GB" altLang="ko-KR" i="1">
                              <a:latin typeface="Cambria Math" panose="02040503050406030204" pitchFamily="18" charset="0"/>
                            </a:rPr>
                            <m:t>𝐸𝑆𝑆</m:t>
                          </m:r>
                        </m:sub>
                      </m:sSub>
                      <m:d>
                        <m:dPr>
                          <m:ctrlPr>
                            <a:rPr lang="ko-KR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altLang="ko-KR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ko-KR" altLang="ko-KR" dirty="0"/>
              </a:p>
            </p:txBody>
          </p:sp>
        </mc:Choice>
        <mc:Fallback xmlns=""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E2CEBA5E-E69C-4BFC-8617-27CA16D93A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4991" y="5995806"/>
                <a:ext cx="4253216" cy="65986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270">
            <a:extLst>
              <a:ext uri="{FF2B5EF4-FFF2-40B4-BE49-F238E27FC236}">
                <a16:creationId xmlns:a16="http://schemas.microsoft.com/office/drawing/2014/main" id="{4D96CDE6-584E-434B-826F-D0B468BCA6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1707" y="2380476"/>
            <a:ext cx="921086" cy="276999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 prstMaterial="matte"/>
        </p:spPr>
        <p:txBody>
          <a:bodyPr wrap="none" lIns="0" tIns="0" rIns="0" bIns="0" anchor="ctr">
            <a:spAutoFit/>
            <a:sp3d prstMaterial="matte">
              <a:bevelT w="0" h="0"/>
              <a:bevelB w="0" h="0"/>
            </a:sp3d>
          </a:bodyPr>
          <a:lstStyle/>
          <a:p>
            <a:pPr marL="0" lvl="1" defTabSz="1018356"/>
            <a:r>
              <a:rPr lang="ko-KR" altLang="en-US" b="1" spc="-131" dirty="0">
                <a:ln w="3175">
                  <a:solidFill>
                    <a:schemeClr val="tx1">
                      <a:lumMod val="85000"/>
                      <a:lumOff val="15000"/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변수 설정</a:t>
            </a:r>
          </a:p>
        </p:txBody>
      </p:sp>
      <p:sp>
        <p:nvSpPr>
          <p:cNvPr id="31" name="Rectangle 270">
            <a:extLst>
              <a:ext uri="{FF2B5EF4-FFF2-40B4-BE49-F238E27FC236}">
                <a16:creationId xmlns:a16="http://schemas.microsoft.com/office/drawing/2014/main" id="{30CF4562-1A34-4435-83CC-86AED10D73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5394" y="1104042"/>
            <a:ext cx="4203138" cy="276999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 prstMaterial="matte"/>
        </p:spPr>
        <p:txBody>
          <a:bodyPr wrap="none" lIns="0" tIns="0" rIns="0" bIns="0" anchor="ctr">
            <a:spAutoFit/>
            <a:sp3d prstMaterial="matte">
              <a:bevelT w="0" h="0"/>
              <a:bevelB w="0" h="0"/>
            </a:sp3d>
          </a:bodyPr>
          <a:lstStyle/>
          <a:p>
            <a:pPr marL="0" lvl="1" defTabSz="1018356"/>
            <a:r>
              <a:rPr lang="en-US" altLang="ko-KR" b="1" spc="-131" dirty="0">
                <a:ln w="3175">
                  <a:solidFill>
                    <a:schemeClr val="tx1">
                      <a:lumMod val="85000"/>
                      <a:lumOff val="15000"/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Objective Function(Quadratic Programming)</a:t>
            </a:r>
            <a:endParaRPr lang="ko-KR" altLang="en-US" b="1" spc="-131" dirty="0">
              <a:ln w="3175">
                <a:solidFill>
                  <a:schemeClr val="tx1">
                    <a:lumMod val="85000"/>
                    <a:lumOff val="15000"/>
                    <a:alpha val="10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0FA8F3F-8DDA-4255-BFB7-A1E1F3D8394C}"/>
                  </a:ext>
                </a:extLst>
              </p:cNvPr>
              <p:cNvSpPr txBox="1"/>
              <p:nvPr/>
            </p:nvSpPr>
            <p:spPr>
              <a:xfrm>
                <a:off x="2577537" y="1661224"/>
                <a:ext cx="3782702" cy="3497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𝑭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𝑮𝒓𝒊𝒅</m:t>
                        </m:r>
                      </m:sub>
                    </m:sSub>
                    <m:sSub>
                      <m:sSub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𝑮𝒓𝒊𝒅</m:t>
                        </m:r>
                      </m:sub>
                    </m:sSub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altLang="ko-KR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𝑺𝒐𝑪</m:t>
                        </m:r>
                      </m:sub>
                    </m:sSub>
                    <m:sSup>
                      <m:sSup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Sup>
                          <m:sSubSup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𝑩</m:t>
                            </m:r>
                          </m:e>
                          <m:sub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𝑺𝒐𝑪</m:t>
                            </m:r>
                          </m:sub>
                          <m:sup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𝒓𝒆𝒇</m:t>
                            </m:r>
                          </m:sup>
                        </m:sSubSup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𝑩</m:t>
                            </m:r>
                          </m:e>
                          <m:sub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𝑺𝒐𝑪</m:t>
                            </m:r>
                          </m:sub>
                        </m:s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0FA8F3F-8DDA-4255-BFB7-A1E1F3D839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7537" y="1661224"/>
                <a:ext cx="3782702" cy="349711"/>
              </a:xfrm>
              <a:prstGeom prst="rect">
                <a:avLst/>
              </a:prstGeom>
              <a:blipFill>
                <a:blip r:embed="rId8"/>
                <a:stretch>
                  <a:fillRect l="-2258" t="-3509" r="-806" b="-245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6C04DEAD-68A5-4273-8A0A-CA8A59E59D0E}"/>
                  </a:ext>
                </a:extLst>
              </p:cNvPr>
              <p:cNvSpPr/>
              <p:nvPr/>
            </p:nvSpPr>
            <p:spPr>
              <a:xfrm>
                <a:off x="2604991" y="4575477"/>
                <a:ext cx="2627514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𝑮𝒓𝒊𝒅</m:t>
                        </m:r>
                      </m:sub>
                    </m:sSub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𝑺𝒐𝑪</m:t>
                        </m:r>
                      </m:sub>
                    </m:sSub>
                    <m:r>
                      <a:rPr lang="ko-KR" altLang="en-US" b="1" i="1">
                        <a:latin typeface="Cambria Math" panose="02040503050406030204" pitchFamily="18" charset="0"/>
                      </a:rPr>
                      <m:t>는</m:t>
                    </m:r>
                  </m:oMath>
                </a14:m>
                <a:r>
                  <a:rPr lang="en-US" altLang="ko-KR" dirty="0"/>
                  <a:t> Coefficient</a:t>
                </a:r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6C04DEAD-68A5-4273-8A0A-CA8A59E59D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4991" y="4575477"/>
                <a:ext cx="2627514" cy="646331"/>
              </a:xfrm>
              <a:prstGeom prst="rect">
                <a:avLst/>
              </a:prstGeom>
              <a:blipFill>
                <a:blip r:embed="rId9"/>
                <a:stretch>
                  <a:fillRect t="-5660" r="-18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직사각형 35">
            <a:extLst>
              <a:ext uri="{FF2B5EF4-FFF2-40B4-BE49-F238E27FC236}">
                <a16:creationId xmlns:a16="http://schemas.microsoft.com/office/drawing/2014/main" id="{69427515-0980-413D-B88E-76C300675A99}"/>
              </a:ext>
            </a:extLst>
          </p:cNvPr>
          <p:cNvSpPr/>
          <p:nvPr/>
        </p:nvSpPr>
        <p:spPr>
          <a:xfrm>
            <a:off x="3038080" y="1713293"/>
            <a:ext cx="506146" cy="3371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366F60A3-5062-4A6F-A990-EA5815BB8C27}"/>
              </a:ext>
            </a:extLst>
          </p:cNvPr>
          <p:cNvSpPr/>
          <p:nvPr/>
        </p:nvSpPr>
        <p:spPr>
          <a:xfrm>
            <a:off x="2653489" y="3702880"/>
            <a:ext cx="5574662" cy="836981"/>
          </a:xfrm>
          <a:prstGeom prst="rect">
            <a:avLst/>
          </a:prstGeom>
          <a:noFill/>
          <a:ln w="381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2D9B8ADD-8CDA-4859-A4AB-51FE32564C61}"/>
              </a:ext>
            </a:extLst>
          </p:cNvPr>
          <p:cNvGrpSpPr/>
          <p:nvPr/>
        </p:nvGrpSpPr>
        <p:grpSpPr>
          <a:xfrm>
            <a:off x="2653489" y="1713319"/>
            <a:ext cx="9316464" cy="5027057"/>
            <a:chOff x="1896445" y="1509163"/>
            <a:chExt cx="9316464" cy="5027057"/>
          </a:xfrm>
        </p:grpSpPr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A15CE4D3-766B-4737-B30B-63B6CA087CA9}"/>
                </a:ext>
              </a:extLst>
            </p:cNvPr>
            <p:cNvGrpSpPr/>
            <p:nvPr/>
          </p:nvGrpSpPr>
          <p:grpSpPr>
            <a:xfrm>
              <a:off x="7521931" y="1509163"/>
              <a:ext cx="3690978" cy="5027057"/>
              <a:chOff x="7521931" y="1509163"/>
              <a:chExt cx="3690978" cy="5027057"/>
            </a:xfrm>
          </p:grpSpPr>
          <p:grpSp>
            <p:nvGrpSpPr>
              <p:cNvPr id="8" name="그룹 7">
                <a:extLst>
                  <a:ext uri="{FF2B5EF4-FFF2-40B4-BE49-F238E27FC236}">
                    <a16:creationId xmlns:a16="http://schemas.microsoft.com/office/drawing/2014/main" id="{00CCD23A-1934-4DE7-AF66-5477F4F42C2C}"/>
                  </a:ext>
                </a:extLst>
              </p:cNvPr>
              <p:cNvGrpSpPr/>
              <p:nvPr/>
            </p:nvGrpSpPr>
            <p:grpSpPr>
              <a:xfrm>
                <a:off x="7521931" y="3976081"/>
                <a:ext cx="3690978" cy="2560139"/>
                <a:chOff x="7521931" y="3976081"/>
                <a:chExt cx="3690978" cy="2560139"/>
              </a:xfrm>
            </p:grpSpPr>
            <p:pic>
              <p:nvPicPr>
                <p:cNvPr id="38" name="그림 37">
                  <a:extLst>
                    <a:ext uri="{FF2B5EF4-FFF2-40B4-BE49-F238E27FC236}">
                      <a16:creationId xmlns:a16="http://schemas.microsoft.com/office/drawing/2014/main" id="{0A19D7CD-6360-439F-9F60-6BC862F6CB3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521931" y="3976081"/>
                  <a:ext cx="3690978" cy="2560139"/>
                </a:xfrm>
                <a:prstGeom prst="rect">
                  <a:avLst/>
                </a:prstGeom>
              </p:spPr>
            </p:pic>
            <p:sp>
              <p:nvSpPr>
                <p:cNvPr id="3" name="더하기 기호 2">
                  <a:extLst>
                    <a:ext uri="{FF2B5EF4-FFF2-40B4-BE49-F238E27FC236}">
                      <a16:creationId xmlns:a16="http://schemas.microsoft.com/office/drawing/2014/main" id="{FE4AB6DD-B3E4-4FCC-8FFD-CD711249E841}"/>
                    </a:ext>
                  </a:extLst>
                </p:cNvPr>
                <p:cNvSpPr/>
                <p:nvPr/>
              </p:nvSpPr>
              <p:spPr>
                <a:xfrm>
                  <a:off x="7809696" y="5438165"/>
                  <a:ext cx="460561" cy="500786"/>
                </a:xfrm>
                <a:prstGeom prst="mathPlus">
                  <a:avLst>
                    <a:gd name="adj1" fmla="val 16991"/>
                  </a:avLst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" name="빼기 기호 3">
                  <a:extLst>
                    <a:ext uri="{FF2B5EF4-FFF2-40B4-BE49-F238E27FC236}">
                      <a16:creationId xmlns:a16="http://schemas.microsoft.com/office/drawing/2014/main" id="{923577FC-69F1-4C2F-9B9E-4BF0F7B1D482}"/>
                    </a:ext>
                  </a:extLst>
                </p:cNvPr>
                <p:cNvSpPr/>
                <p:nvPr/>
              </p:nvSpPr>
              <p:spPr>
                <a:xfrm>
                  <a:off x="7975399" y="4176652"/>
                  <a:ext cx="589717" cy="589717"/>
                </a:xfrm>
                <a:prstGeom prst="mathMinus">
                  <a:avLst>
                    <a:gd name="adj1" fmla="val 16991"/>
                  </a:avLst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5" name="그룹 4">
                <a:extLst>
                  <a:ext uri="{FF2B5EF4-FFF2-40B4-BE49-F238E27FC236}">
                    <a16:creationId xmlns:a16="http://schemas.microsoft.com/office/drawing/2014/main" id="{10344C08-980F-4D1E-A261-D3D2A7B7A9EE}"/>
                  </a:ext>
                </a:extLst>
              </p:cNvPr>
              <p:cNvGrpSpPr/>
              <p:nvPr/>
            </p:nvGrpSpPr>
            <p:grpSpPr>
              <a:xfrm>
                <a:off x="9367420" y="1509163"/>
                <a:ext cx="1532793" cy="1852900"/>
                <a:chOff x="9558576" y="1509163"/>
                <a:chExt cx="1532793" cy="1852900"/>
              </a:xfrm>
            </p:grpSpPr>
            <p:sp>
              <p:nvSpPr>
                <p:cNvPr id="27" name="직사각형 26">
                  <a:extLst>
                    <a:ext uri="{FF2B5EF4-FFF2-40B4-BE49-F238E27FC236}">
                      <a16:creationId xmlns:a16="http://schemas.microsoft.com/office/drawing/2014/main" id="{7F53D609-53AC-4B78-B5DF-98E7DC95C30A}"/>
                    </a:ext>
                  </a:extLst>
                </p:cNvPr>
                <p:cNvSpPr/>
                <p:nvPr/>
              </p:nvSpPr>
              <p:spPr>
                <a:xfrm>
                  <a:off x="9558577" y="1543451"/>
                  <a:ext cx="153279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ko-KR" dirty="0"/>
                    <a:t>Grid-&gt;Load(+)</a:t>
                  </a:r>
                  <a:endParaRPr lang="ko-KR" altLang="en-US" dirty="0"/>
                </a:p>
              </p:txBody>
            </p:sp>
            <p:sp>
              <p:nvSpPr>
                <p:cNvPr id="28" name="직사각형 27">
                  <a:extLst>
                    <a:ext uri="{FF2B5EF4-FFF2-40B4-BE49-F238E27FC236}">
                      <a16:creationId xmlns:a16="http://schemas.microsoft.com/office/drawing/2014/main" id="{20CB7E93-472C-4466-9AD3-0E0EBB01D617}"/>
                    </a:ext>
                  </a:extLst>
                </p:cNvPr>
                <p:cNvSpPr/>
                <p:nvPr/>
              </p:nvSpPr>
              <p:spPr>
                <a:xfrm>
                  <a:off x="9558577" y="2071997"/>
                  <a:ext cx="149912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ko-KR" dirty="0"/>
                    <a:t>Solar-&gt;Grid(-)</a:t>
                  </a:r>
                  <a:endParaRPr lang="ko-KR" altLang="en-US" dirty="0"/>
                </a:p>
              </p:txBody>
            </p:sp>
            <p:sp>
              <p:nvSpPr>
                <p:cNvPr id="29" name="직사각형 28">
                  <a:extLst>
                    <a:ext uri="{FF2B5EF4-FFF2-40B4-BE49-F238E27FC236}">
                      <a16:creationId xmlns:a16="http://schemas.microsoft.com/office/drawing/2014/main" id="{245C5FC7-D0AA-4D87-BF3E-F3AA388E801C}"/>
                    </a:ext>
                  </a:extLst>
                </p:cNvPr>
                <p:cNvSpPr/>
                <p:nvPr/>
              </p:nvSpPr>
              <p:spPr>
                <a:xfrm>
                  <a:off x="9558577" y="2631788"/>
                  <a:ext cx="141199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ko-KR" dirty="0"/>
                    <a:t>Grid-&gt;Batt(+)</a:t>
                  </a:r>
                  <a:endParaRPr lang="ko-KR" altLang="en-US" dirty="0"/>
                </a:p>
              </p:txBody>
            </p:sp>
            <p:sp>
              <p:nvSpPr>
                <p:cNvPr id="30" name="직사각형 29">
                  <a:extLst>
                    <a:ext uri="{FF2B5EF4-FFF2-40B4-BE49-F238E27FC236}">
                      <a16:creationId xmlns:a16="http://schemas.microsoft.com/office/drawing/2014/main" id="{55C04F9F-97A3-43AC-8CBF-5EF1EA3BDDCE}"/>
                    </a:ext>
                  </a:extLst>
                </p:cNvPr>
                <p:cNvSpPr/>
                <p:nvPr/>
              </p:nvSpPr>
              <p:spPr>
                <a:xfrm>
                  <a:off x="9617300" y="2992731"/>
                  <a:ext cx="141199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ko-KR" dirty="0"/>
                    <a:t>Batt-&gt;Grid(-)</a:t>
                  </a:r>
                  <a:endParaRPr lang="ko-KR" altLang="en-US" dirty="0"/>
                </a:p>
              </p:txBody>
            </p:sp>
            <p:sp>
              <p:nvSpPr>
                <p:cNvPr id="39" name="직사각형 38">
                  <a:extLst>
                    <a:ext uri="{FF2B5EF4-FFF2-40B4-BE49-F238E27FC236}">
                      <a16:creationId xmlns:a16="http://schemas.microsoft.com/office/drawing/2014/main" id="{6E21E62A-3F24-4BBE-B3FC-0C0B756DA8ED}"/>
                    </a:ext>
                  </a:extLst>
                </p:cNvPr>
                <p:cNvSpPr/>
                <p:nvPr/>
              </p:nvSpPr>
              <p:spPr>
                <a:xfrm>
                  <a:off x="9558576" y="1509163"/>
                  <a:ext cx="1411989" cy="1852900"/>
                </a:xfrm>
                <a:prstGeom prst="rect">
                  <a:avLst/>
                </a:prstGeom>
                <a:noFill/>
                <a:ln w="38100">
                  <a:solidFill>
                    <a:schemeClr val="accent6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E3748407-6C3D-4AC9-8262-12EBFF9A3E3A}"/>
                </a:ext>
              </a:extLst>
            </p:cNvPr>
            <p:cNvSpPr/>
            <p:nvPr/>
          </p:nvSpPr>
          <p:spPr>
            <a:xfrm>
              <a:off x="1896445" y="5250386"/>
              <a:ext cx="4045947" cy="598831"/>
            </a:xfrm>
            <a:prstGeom prst="rect">
              <a:avLst/>
            </a:prstGeom>
            <a:noFill/>
            <a:ln w="38100"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6AECC124-294F-4E27-B50F-1A8B6D7033A4}"/>
              </a:ext>
            </a:extLst>
          </p:cNvPr>
          <p:cNvSpPr/>
          <p:nvPr/>
        </p:nvSpPr>
        <p:spPr>
          <a:xfrm>
            <a:off x="2662586" y="6051726"/>
            <a:ext cx="4045947" cy="598831"/>
          </a:xfrm>
          <a:prstGeom prst="rect">
            <a:avLst/>
          </a:prstGeom>
          <a:noFill/>
          <a:ln w="381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968858F-309A-4978-BBB5-79BBDE03D25B}"/>
              </a:ext>
            </a:extLst>
          </p:cNvPr>
          <p:cNvSpPr/>
          <p:nvPr/>
        </p:nvSpPr>
        <p:spPr>
          <a:xfrm>
            <a:off x="4339914" y="1713293"/>
            <a:ext cx="465965" cy="3371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040DDA6B-FC79-43B3-8DAB-613FB2197489}"/>
              </a:ext>
            </a:extLst>
          </p:cNvPr>
          <p:cNvGrpSpPr/>
          <p:nvPr/>
        </p:nvGrpSpPr>
        <p:grpSpPr>
          <a:xfrm>
            <a:off x="207684" y="1831075"/>
            <a:ext cx="2225289" cy="3734601"/>
            <a:chOff x="207684" y="1831075"/>
            <a:chExt cx="2225289" cy="3734601"/>
          </a:xfrm>
        </p:grpSpPr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B4970E7A-61EC-448B-A3CA-F6A9360D2E05}"/>
                </a:ext>
              </a:extLst>
            </p:cNvPr>
            <p:cNvGrpSpPr/>
            <p:nvPr/>
          </p:nvGrpSpPr>
          <p:grpSpPr>
            <a:xfrm>
              <a:off x="272377" y="1831075"/>
              <a:ext cx="1923737" cy="1530988"/>
              <a:chOff x="272377" y="1831075"/>
              <a:chExt cx="1923737" cy="1530988"/>
            </a:xfrm>
          </p:grpSpPr>
          <p:grpSp>
            <p:nvGrpSpPr>
              <p:cNvPr id="51" name="그룹 50">
                <a:extLst>
                  <a:ext uri="{FF2B5EF4-FFF2-40B4-BE49-F238E27FC236}">
                    <a16:creationId xmlns:a16="http://schemas.microsoft.com/office/drawing/2014/main" id="{C29D48AA-00E1-4E6F-BD88-A23E4E27FD5D}"/>
                  </a:ext>
                </a:extLst>
              </p:cNvPr>
              <p:cNvGrpSpPr/>
              <p:nvPr/>
            </p:nvGrpSpPr>
            <p:grpSpPr>
              <a:xfrm>
                <a:off x="356239" y="2269563"/>
                <a:ext cx="1839875" cy="1092500"/>
                <a:chOff x="445912" y="2539105"/>
                <a:chExt cx="1839875" cy="1092500"/>
              </a:xfrm>
            </p:grpSpPr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7BD4CDFD-623C-42CF-86CD-C73108159E83}"/>
                    </a:ext>
                  </a:extLst>
                </p:cNvPr>
                <p:cNvSpPr txBox="1"/>
                <p:nvPr/>
              </p:nvSpPr>
              <p:spPr>
                <a:xfrm>
                  <a:off x="1676419" y="3308440"/>
                  <a:ext cx="576697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500" dirty="0"/>
                    <a:t>61.6</a:t>
                  </a:r>
                  <a:endParaRPr lang="ko-KR" altLang="en-US" sz="1500" dirty="0"/>
                </a:p>
              </p:txBody>
            </p:sp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9D3F018E-D9D0-4BAA-934C-642BC4DA1B8D}"/>
                    </a:ext>
                  </a:extLst>
                </p:cNvPr>
                <p:cNvSpPr txBox="1"/>
                <p:nvPr/>
              </p:nvSpPr>
              <p:spPr>
                <a:xfrm>
                  <a:off x="1642905" y="2539105"/>
                  <a:ext cx="642882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500" dirty="0"/>
                    <a:t>196.3</a:t>
                  </a:r>
                  <a:endParaRPr lang="ko-KR" altLang="en-US" sz="1500" dirty="0"/>
                </a:p>
              </p:txBody>
            </p:sp>
            <p:sp>
              <p:nvSpPr>
                <p:cNvPr id="47" name="직사각형 46">
                  <a:extLst>
                    <a:ext uri="{FF2B5EF4-FFF2-40B4-BE49-F238E27FC236}">
                      <a16:creationId xmlns:a16="http://schemas.microsoft.com/office/drawing/2014/main" id="{508D5044-7493-43C7-898A-EB98FFF24F58}"/>
                    </a:ext>
                  </a:extLst>
                </p:cNvPr>
                <p:cNvSpPr/>
                <p:nvPr/>
              </p:nvSpPr>
              <p:spPr>
                <a:xfrm>
                  <a:off x="459767" y="2998449"/>
                  <a:ext cx="1126697" cy="210814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500" dirty="0"/>
                    <a:t>중간부하</a:t>
                  </a:r>
                </a:p>
              </p:txBody>
            </p:sp>
            <p:sp>
              <p:nvSpPr>
                <p:cNvPr id="48" name="직사각형 47">
                  <a:extLst>
                    <a:ext uri="{FF2B5EF4-FFF2-40B4-BE49-F238E27FC236}">
                      <a16:creationId xmlns:a16="http://schemas.microsoft.com/office/drawing/2014/main" id="{8E80835C-EEF7-4461-9776-336DB73EAAA3}"/>
                    </a:ext>
                  </a:extLst>
                </p:cNvPr>
                <p:cNvSpPr/>
                <p:nvPr/>
              </p:nvSpPr>
              <p:spPr>
                <a:xfrm>
                  <a:off x="445912" y="2595420"/>
                  <a:ext cx="1126697" cy="232706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500" dirty="0"/>
                    <a:t>최대부하</a:t>
                  </a:r>
                </a:p>
              </p:txBody>
            </p:sp>
            <p:sp>
              <p:nvSpPr>
                <p:cNvPr id="49" name="직사각형 48">
                  <a:extLst>
                    <a:ext uri="{FF2B5EF4-FFF2-40B4-BE49-F238E27FC236}">
                      <a16:creationId xmlns:a16="http://schemas.microsoft.com/office/drawing/2014/main" id="{7F0F23E5-2C4F-4D4E-B064-E3B4EE2A06AF}"/>
                    </a:ext>
                  </a:extLst>
                </p:cNvPr>
                <p:cNvSpPr/>
                <p:nvPr/>
              </p:nvSpPr>
              <p:spPr>
                <a:xfrm>
                  <a:off x="454427" y="3362063"/>
                  <a:ext cx="1126698" cy="232707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500" dirty="0" err="1"/>
                    <a:t>경부하</a:t>
                  </a:r>
                  <a:endParaRPr lang="ko-KR" altLang="en-US" sz="1500" dirty="0"/>
                </a:p>
              </p:txBody>
            </p:sp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2C9562EA-2085-4F55-8721-46269D37CCB1}"/>
                    </a:ext>
                  </a:extLst>
                </p:cNvPr>
                <p:cNvSpPr txBox="1"/>
                <p:nvPr/>
              </p:nvSpPr>
              <p:spPr>
                <a:xfrm>
                  <a:off x="1642905" y="2954354"/>
                  <a:ext cx="642882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500" dirty="0"/>
                    <a:t>114.5</a:t>
                  </a:r>
                  <a:endParaRPr lang="ko-KR" altLang="en-US" sz="1500" dirty="0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" name="직사각형 51">
                    <a:extLst>
                      <a:ext uri="{FF2B5EF4-FFF2-40B4-BE49-F238E27FC236}">
                        <a16:creationId xmlns:a16="http://schemas.microsoft.com/office/drawing/2014/main" id="{7F4EE648-536D-42F5-BC4D-008BCB957679}"/>
                      </a:ext>
                    </a:extLst>
                  </p:cNvPr>
                  <p:cNvSpPr/>
                  <p:nvPr/>
                </p:nvSpPr>
                <p:spPr>
                  <a:xfrm>
                    <a:off x="272377" y="1831075"/>
                    <a:ext cx="829010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>
                                <a:latin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en-US" altLang="ko-KR" b="1" i="1">
                                <a:latin typeface="Cambria Math" panose="02040503050406030204" pitchFamily="18" charset="0"/>
                              </a:rPr>
                              <m:t>𝑮𝒓𝒊𝒅</m:t>
                            </m:r>
                          </m:sub>
                        </m:sSub>
                      </m:oMath>
                    </a14:m>
                    <a:r>
                      <a:rPr lang="en-US" altLang="ko-KR" dirty="0"/>
                      <a:t>=</a:t>
                    </a:r>
                    <a:endParaRPr lang="ko-KR" altLang="en-US" dirty="0"/>
                  </a:p>
                </p:txBody>
              </p:sp>
            </mc:Choice>
            <mc:Fallback xmlns="">
              <p:sp>
                <p:nvSpPr>
                  <p:cNvPr id="52" name="직사각형 51">
                    <a:extLst>
                      <a:ext uri="{FF2B5EF4-FFF2-40B4-BE49-F238E27FC236}">
                        <a16:creationId xmlns:a16="http://schemas.microsoft.com/office/drawing/2014/main" id="{7F4EE648-536D-42F5-BC4D-008BCB95767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2377" y="1831075"/>
                    <a:ext cx="829010" cy="369332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t="-8197" r="-514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직사각형 52">
                  <a:extLst>
                    <a:ext uri="{FF2B5EF4-FFF2-40B4-BE49-F238E27FC236}">
                      <a16:creationId xmlns:a16="http://schemas.microsoft.com/office/drawing/2014/main" id="{6898A569-1E13-400C-8D6E-077DC0F364CB}"/>
                    </a:ext>
                  </a:extLst>
                </p:cNvPr>
                <p:cNvSpPr/>
                <p:nvPr/>
              </p:nvSpPr>
              <p:spPr>
                <a:xfrm>
                  <a:off x="207684" y="4226848"/>
                  <a:ext cx="2225289" cy="133882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𝑺𝒐𝑪</m:t>
                          </m:r>
                        </m:sub>
                      </m:sSub>
                    </m:oMath>
                  </a14:m>
                  <a:r>
                    <a:rPr lang="en-US" altLang="ko-KR" dirty="0"/>
                    <a:t>=</a:t>
                  </a:r>
                </a:p>
                <a:p>
                  <a:endParaRPr lang="en-US" altLang="ko-KR" dirty="0"/>
                </a:p>
                <a:p>
                  <a:r>
                    <a:rPr lang="ko-KR" altLang="en-US" sz="1500" dirty="0"/>
                    <a:t>배터리 예비율의 중요도</a:t>
                  </a:r>
                  <a:endParaRPr lang="en-US" altLang="ko-KR" sz="1500" dirty="0"/>
                </a:p>
                <a:p>
                  <a:r>
                    <a:rPr lang="en-US" altLang="ko-KR" sz="1500" dirty="0"/>
                    <a:t>or</a:t>
                  </a:r>
                </a:p>
                <a:p>
                  <a:r>
                    <a:rPr lang="ko-KR" altLang="en-US" sz="1500" dirty="0"/>
                    <a:t>배터리가격</a:t>
                  </a:r>
                  <a:r>
                    <a:rPr lang="en-US" altLang="ko-KR" sz="1500" dirty="0"/>
                    <a:t>/</a:t>
                  </a:r>
                  <a:r>
                    <a:rPr lang="ko-KR" altLang="en-US" sz="1500" dirty="0"/>
                    <a:t>배터리 수명</a:t>
                  </a:r>
                </a:p>
              </p:txBody>
            </p:sp>
          </mc:Choice>
          <mc:Fallback xmlns="">
            <p:sp>
              <p:nvSpPr>
                <p:cNvPr id="53" name="직사각형 52">
                  <a:extLst>
                    <a:ext uri="{FF2B5EF4-FFF2-40B4-BE49-F238E27FC236}">
                      <a16:creationId xmlns:a16="http://schemas.microsoft.com/office/drawing/2014/main" id="{6898A569-1E13-400C-8D6E-077DC0F364C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7684" y="4226848"/>
                  <a:ext cx="2225289" cy="1338828"/>
                </a:xfrm>
                <a:prstGeom prst="rect">
                  <a:avLst/>
                </a:prstGeom>
                <a:blipFill>
                  <a:blip r:embed="rId12"/>
                  <a:stretch>
                    <a:fillRect l="-1096" t="-2273" b="-454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845810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40" grpId="0" animBg="1"/>
      <p:bldP spid="43" grpId="0" animBg="1"/>
      <p:bldP spid="4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D557B8F8-6886-425F-B6EF-72C4A288A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1617" y="221269"/>
            <a:ext cx="3520016" cy="261406"/>
          </a:xfrm>
        </p:spPr>
        <p:txBody>
          <a:bodyPr>
            <a:noAutofit/>
          </a:bodyPr>
          <a:lstStyle/>
          <a:p>
            <a:r>
              <a:rPr lang="ko-KR" altLang="en-US" sz="2000" b="1" dirty="0">
                <a:solidFill>
                  <a:schemeClr val="accent4"/>
                </a:solidFill>
                <a:latin typeface="맑은고딕"/>
              </a:rPr>
              <a:t>프로젝트 내용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8AF68A0-6A3F-4ACF-BA4D-144E0FB70EB1}"/>
              </a:ext>
            </a:extLst>
          </p:cNvPr>
          <p:cNvCxnSpPr/>
          <p:nvPr/>
        </p:nvCxnSpPr>
        <p:spPr>
          <a:xfrm>
            <a:off x="1349829" y="512838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9" name="막힌 원호 8">
            <a:extLst>
              <a:ext uri="{FF2B5EF4-FFF2-40B4-BE49-F238E27FC236}">
                <a16:creationId xmlns:a16="http://schemas.microsoft.com/office/drawing/2014/main" id="{84C7969E-F745-450B-943E-4954111F6E3C}"/>
              </a:ext>
            </a:extLst>
          </p:cNvPr>
          <p:cNvSpPr/>
          <p:nvPr/>
        </p:nvSpPr>
        <p:spPr>
          <a:xfrm flipH="1">
            <a:off x="1349829" y="21650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맑은고딕"/>
            </a:endParaRPr>
          </a:p>
        </p:txBody>
      </p:sp>
      <p:sp>
        <p:nvSpPr>
          <p:cNvPr id="10" name="막힌 원호 9">
            <a:extLst>
              <a:ext uri="{FF2B5EF4-FFF2-40B4-BE49-F238E27FC236}">
                <a16:creationId xmlns:a16="http://schemas.microsoft.com/office/drawing/2014/main" id="{CE872776-BA00-4E38-9CB0-1E532A6B3EC5}"/>
              </a:ext>
            </a:extLst>
          </p:cNvPr>
          <p:cNvSpPr/>
          <p:nvPr/>
        </p:nvSpPr>
        <p:spPr>
          <a:xfrm flipH="1" flipV="1">
            <a:off x="1358295" y="360438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맑은고딕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40CCE6FA-0BF1-4FA7-B0DB-A19DA6641B77}"/>
              </a:ext>
            </a:extLst>
          </p:cNvPr>
          <p:cNvGrpSpPr/>
          <p:nvPr/>
        </p:nvGrpSpPr>
        <p:grpSpPr>
          <a:xfrm>
            <a:off x="310624" y="246993"/>
            <a:ext cx="684022" cy="465332"/>
            <a:chOff x="5284611" y="1858768"/>
            <a:chExt cx="1090031" cy="723277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63AE1CAD-3E1E-4562-9DB8-16189BF384A3}"/>
                </a:ext>
              </a:extLst>
            </p:cNvPr>
            <p:cNvSpPr/>
            <p:nvPr/>
          </p:nvSpPr>
          <p:spPr>
            <a:xfrm>
              <a:off x="5284611" y="2219021"/>
              <a:ext cx="360000" cy="360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26B31191-4C37-4E6D-96D5-04AE76A5FF25}"/>
                </a:ext>
              </a:extLst>
            </p:cNvPr>
            <p:cNvSpPr/>
            <p:nvPr/>
          </p:nvSpPr>
          <p:spPr>
            <a:xfrm>
              <a:off x="5654389" y="2222045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F7A81807-820F-4DE9-8222-7D5982F891F9}"/>
                </a:ext>
              </a:extLst>
            </p:cNvPr>
            <p:cNvSpPr/>
            <p:nvPr/>
          </p:nvSpPr>
          <p:spPr>
            <a:xfrm>
              <a:off x="6014642" y="2219021"/>
              <a:ext cx="360000" cy="360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14C0D8BA-4424-47A8-93C5-44D36D741D94}"/>
                </a:ext>
              </a:extLst>
            </p:cNvPr>
            <p:cNvSpPr/>
            <p:nvPr/>
          </p:nvSpPr>
          <p:spPr>
            <a:xfrm>
              <a:off x="5654389" y="1858768"/>
              <a:ext cx="360000" cy="360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62618407-8E56-463B-A8F9-DE365FA6F984}"/>
              </a:ext>
            </a:extLst>
          </p:cNvPr>
          <p:cNvSpPr txBox="1"/>
          <p:nvPr/>
        </p:nvSpPr>
        <p:spPr>
          <a:xfrm>
            <a:off x="7373923" y="262467"/>
            <a:ext cx="31332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고딕"/>
              </a:rPr>
              <a:t>프로젝트 개요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고딕"/>
              </a:rPr>
              <a:t> / </a:t>
            </a:r>
            <a:r>
              <a:rPr lang="ko-KR" altLang="en-US" sz="1100" b="1" dirty="0">
                <a:latin typeface="맑은고딕"/>
              </a:rPr>
              <a:t>프로젝트 내용</a:t>
            </a:r>
            <a:r>
              <a:rPr lang="en-US" altLang="ko-KR" sz="1100" b="1" dirty="0">
                <a:latin typeface="맑은고딕"/>
              </a:rPr>
              <a:t>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고딕"/>
              </a:rPr>
              <a:t>/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고딕"/>
              </a:rPr>
              <a:t>기대 결과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고딕"/>
              </a:rPr>
              <a:t> /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고딕"/>
              </a:rPr>
              <a:t>부록</a:t>
            </a:r>
          </a:p>
        </p:txBody>
      </p:sp>
      <p:sp>
        <p:nvSpPr>
          <p:cNvPr id="33" name="제목 1">
            <a:extLst>
              <a:ext uri="{FF2B5EF4-FFF2-40B4-BE49-F238E27FC236}">
                <a16:creationId xmlns:a16="http://schemas.microsoft.com/office/drawing/2014/main" id="{BC87AC0A-FE77-4455-A1C6-56C088DE5848}"/>
              </a:ext>
            </a:extLst>
          </p:cNvPr>
          <p:cNvSpPr txBox="1">
            <a:spLocks/>
          </p:cNvSpPr>
          <p:nvPr/>
        </p:nvSpPr>
        <p:spPr>
          <a:xfrm>
            <a:off x="2111617" y="593009"/>
            <a:ext cx="3520016" cy="2614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b="1" dirty="0">
                <a:solidFill>
                  <a:schemeClr val="accent4"/>
                </a:solidFill>
                <a:latin typeface="맑은고딕"/>
              </a:rPr>
              <a:t>전력 최적화 전략 </a:t>
            </a:r>
            <a:r>
              <a:rPr lang="en-US" altLang="ko-KR" sz="2000" b="1" dirty="0">
                <a:solidFill>
                  <a:schemeClr val="accent4"/>
                </a:solidFill>
                <a:latin typeface="맑은고딕"/>
              </a:rPr>
              <a:t>(EMS)</a:t>
            </a:r>
            <a:endParaRPr lang="ko-KR" altLang="en-US" sz="2000" b="1" dirty="0">
              <a:solidFill>
                <a:schemeClr val="accent4"/>
              </a:solidFill>
              <a:latin typeface="맑은고딕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직사각형 61">
                <a:extLst>
                  <a:ext uri="{FF2B5EF4-FFF2-40B4-BE49-F238E27FC236}">
                    <a16:creationId xmlns:a16="http://schemas.microsoft.com/office/drawing/2014/main" id="{BD7AC958-6B27-497C-81F3-C0D9B86C4D3D}"/>
                  </a:ext>
                </a:extLst>
              </p:cNvPr>
              <p:cNvSpPr/>
              <p:nvPr/>
            </p:nvSpPr>
            <p:spPr>
              <a:xfrm>
                <a:off x="2315176" y="3188454"/>
                <a:ext cx="1768355" cy="4913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>
                          <a:latin typeface="Cambria Math" panose="02040503050406030204" pitchFamily="18" charset="0"/>
                        </a:rPr>
                        <m:t> </m:t>
                      </m:r>
                      <m:func>
                        <m:func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𝑚𝑖𝑛</m:t>
                              </m:r>
                            </m:e>
                            <m:lim>
                              <m:r>
                                <a:rPr lang="ko-KR" altLang="en-US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lim>
                          </m:limLow>
                        </m:fName>
                        <m:e>
                          <m:r>
                            <a:rPr lang="ko-KR" altLang="en-US">
                              <a:latin typeface="Cambria Math" panose="02040503050406030204" pitchFamily="18" charset="0"/>
                            </a:rPr>
                            <m:t> </m:t>
                          </m:r>
                          <m:f>
                            <m:fPr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ko-KR" altLang="en-US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ko-KR" altLang="en-US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ko-KR" altLang="en-US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</m:func>
                      <m:r>
                        <a:rPr lang="ko-KR" altLang="en-US" i="1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ko-KR" altLang="en-US" b="1" i="1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ko-KR" altLang="en-US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2" name="직사각형 61">
                <a:extLst>
                  <a:ext uri="{FF2B5EF4-FFF2-40B4-BE49-F238E27FC236}">
                    <a16:creationId xmlns:a16="http://schemas.microsoft.com/office/drawing/2014/main" id="{BD7AC958-6B27-497C-81F3-C0D9B86C4D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5176" y="3188454"/>
                <a:ext cx="1768355" cy="491316"/>
              </a:xfrm>
              <a:prstGeom prst="rect">
                <a:avLst/>
              </a:prstGeom>
              <a:blipFill>
                <a:blip r:embed="rId3"/>
                <a:stretch>
                  <a:fillRect r="-7586" b="-1358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28176E9C-A92B-414B-942F-68D803A1D46B}"/>
                  </a:ext>
                </a:extLst>
              </p:cNvPr>
              <p:cNvSpPr/>
              <p:nvPr/>
            </p:nvSpPr>
            <p:spPr>
              <a:xfrm>
                <a:off x="4520442" y="2984563"/>
                <a:ext cx="2316921" cy="8990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>
                          <a:latin typeface="Cambria Math" panose="02040503050406030204" pitchFamily="18" charset="0"/>
                        </a:rPr>
                        <m:t>𝑠𝑢𝑐h</m:t>
                      </m:r>
                      <m:r>
                        <a:rPr lang="ko-KR" altLang="en-US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ko-KR" altLang="en-US" i="1">
                          <a:latin typeface="Cambria Math" panose="02040503050406030204" pitchFamily="18" charset="0"/>
                        </a:rPr>
                        <m:t>𝑡h𝑎𝑡</m:t>
                      </m:r>
                      <m:r>
                        <a:rPr lang="ko-KR" altLang="en-US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{"/>
                          <m:endChr m:val=""/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ko-KR" altLang="en-US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𝑖𝑒𝑞</m:t>
                                  </m:r>
                                </m:sub>
                              </m:sSub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ko-KR" altLang="en-US">
                                  <a:latin typeface="Cambria Math" panose="02040503050406030204" pitchFamily="18" charset="0"/>
                                </a:rPr>
                                <m:t> ≤</m:t>
                              </m:r>
                              <m:sSub>
                                <m:sSubPr>
                                  <m:ctrlP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𝑖𝑒𝑞</m:t>
                                  </m:r>
                                </m:sub>
                              </m:sSub>
                            </m:e>
                            <m:e>
                              <m:r>
                                <a:rPr lang="ko-KR" altLang="en-US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𝑒𝑞</m:t>
                                  </m:r>
                                </m:sub>
                              </m:sSub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ko-KR" altLang="en-US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𝑒𝑞</m:t>
                                  </m:r>
                                </m:sub>
                              </m:sSub>
                            </m:e>
                            <m:e>
                              <m:r>
                                <a:rPr lang="ko-KR" altLang="en-US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𝑙𝑏</m:t>
                              </m:r>
                              <m:r>
                                <a:rPr lang="ko-KR" altLang="en-US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ko-KR" altLang="en-US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𝑢𝑏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28176E9C-A92B-414B-942F-68D803A1D4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0442" y="2984563"/>
                <a:ext cx="2316921" cy="899097"/>
              </a:xfrm>
              <a:prstGeom prst="rect">
                <a:avLst/>
              </a:prstGeom>
              <a:blipFill>
                <a:blip r:embed="rId4"/>
                <a:stretch>
                  <a:fillRect r="-9737" b="-1904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B35E719E-EA8D-4773-94BC-4CC32691B9D9}"/>
                  </a:ext>
                </a:extLst>
              </p:cNvPr>
              <p:cNvSpPr/>
              <p:nvPr/>
            </p:nvSpPr>
            <p:spPr>
              <a:xfrm>
                <a:off x="2169940" y="4339528"/>
                <a:ext cx="4014398" cy="95987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𝐺𝑅𝐼𝐷</m:t>
                          </m:r>
                          <m:r>
                            <a:rPr lang="ko-KR" altLang="en-US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𝑀𝑖𝑛</m:t>
                          </m:r>
                        </m:sub>
                      </m:sSub>
                      <m:r>
                        <a:rPr lang="ko-KR" altLang="en-US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𝐺𝑅𝐼𝐷</m:t>
                          </m:r>
                        </m:sub>
                      </m:sSub>
                      <m:d>
                        <m:d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ko-KR" altLang="en-US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𝐺𝑅𝐼𝐷</m:t>
                          </m:r>
                          <m:r>
                            <a:rPr lang="ko-KR" altLang="en-US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𝑀𝑎𝑥</m:t>
                          </m:r>
                        </m:sub>
                      </m:sSub>
                    </m:oMath>
                  </m:oMathPara>
                </a14:m>
                <a:endParaRPr lang="en-US" altLang="ko-KR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altLang="ko-KR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𝐸𝑆𝑆</m:t>
                          </m:r>
                          <m:r>
                            <a:rPr lang="en-GB" altLang="ko-KR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altLang="ko-KR" i="1">
                              <a:latin typeface="Cambria Math" panose="02040503050406030204" pitchFamily="18" charset="0"/>
                            </a:rPr>
                            <m:t>𝑀𝑖𝑛</m:t>
                          </m:r>
                        </m:sub>
                      </m:sSub>
                      <m:r>
                        <a:rPr lang="en-GB" altLang="ko-KR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altLang="ko-KR" i="1" smtClean="0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ko-KR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altLang="ko-KR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𝐸𝑆𝑆</m:t>
                          </m:r>
                        </m:sub>
                      </m:sSub>
                      <m:d>
                        <m:dPr>
                          <m:ctrlPr>
                            <a:rPr lang="ko-KR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altLang="ko-KR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GB" altLang="ko-KR" i="1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ko-KR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altLang="ko-KR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𝐸𝑆𝑆</m:t>
                          </m:r>
                          <m:r>
                            <a:rPr lang="en-GB" altLang="ko-KR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altLang="ko-KR" i="1">
                              <a:latin typeface="Cambria Math" panose="02040503050406030204" pitchFamily="18" charset="0"/>
                            </a:rPr>
                            <m:t>𝑀𝑎𝑥</m:t>
                          </m:r>
                        </m:sub>
                      </m:sSub>
                    </m:oMath>
                  </m:oMathPara>
                </a14:m>
                <a:endParaRPr lang="ko-KR" altLang="ko-KR" sz="2800" dirty="0">
                  <a:latin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𝑆𝑜𝐶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𝑀𝑖𝑛</m:t>
                          </m:r>
                        </m:sub>
                      </m:sSub>
                      <m:r>
                        <a:rPr lang="en-GB" altLang="ko-KR" i="1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ko-KR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𝑆𝑜𝐶</m:t>
                          </m:r>
                        </m:sub>
                      </m:sSub>
                      <m:d>
                        <m:dPr>
                          <m:ctrlPr>
                            <a:rPr lang="ko-KR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GB" altLang="ko-KR" i="1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ko-KR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𝑆𝑜𝐶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𝑀𝑎𝑥</m:t>
                          </m:r>
                        </m:sub>
                      </m:sSub>
                    </m:oMath>
                  </m:oMathPara>
                </a14:m>
                <a:endParaRPr lang="ko-KR" altLang="ko-KR" sz="2800" dirty="0"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B35E719E-EA8D-4773-94BC-4CC32691B9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9940" y="4339528"/>
                <a:ext cx="4014398" cy="95987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직사각형 64">
            <a:extLst>
              <a:ext uri="{FF2B5EF4-FFF2-40B4-BE49-F238E27FC236}">
                <a16:creationId xmlns:a16="http://schemas.microsoft.com/office/drawing/2014/main" id="{25FA17BE-0081-45AB-A74A-FC2C5BF845B8}"/>
              </a:ext>
            </a:extLst>
          </p:cNvPr>
          <p:cNvSpPr/>
          <p:nvPr/>
        </p:nvSpPr>
        <p:spPr>
          <a:xfrm>
            <a:off x="1989666" y="3884724"/>
            <a:ext cx="11532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 defTabSz="1018356"/>
            <a:r>
              <a:rPr lang="en-US" altLang="ko-KR" b="1" spc="-131" dirty="0">
                <a:ln w="3175">
                  <a:solidFill>
                    <a:schemeClr val="tx1">
                      <a:lumMod val="85000"/>
                      <a:lumOff val="15000"/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Constraint</a:t>
            </a:r>
            <a:endParaRPr lang="ko-KR" altLang="en-US" b="1" spc="-131" dirty="0">
              <a:ln w="3175">
                <a:solidFill>
                  <a:schemeClr val="tx1">
                    <a:lumMod val="85000"/>
                    <a:lumOff val="15000"/>
                    <a:alpha val="10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2C7539D0-9662-4711-B942-E57CC74885C4}"/>
              </a:ext>
            </a:extLst>
          </p:cNvPr>
          <p:cNvSpPr/>
          <p:nvPr/>
        </p:nvSpPr>
        <p:spPr>
          <a:xfrm>
            <a:off x="1981200" y="2503510"/>
            <a:ext cx="34645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 defTabSz="1018356"/>
            <a:r>
              <a:rPr lang="en-US" altLang="ko-KR" b="1" spc="-131" dirty="0">
                <a:ln w="3175">
                  <a:solidFill>
                    <a:schemeClr val="tx1">
                      <a:lumMod val="85000"/>
                      <a:lumOff val="15000"/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Quadratic Programming(MATLAB)</a:t>
            </a:r>
            <a:endParaRPr lang="ko-KR" altLang="en-US" b="1" spc="-131" dirty="0">
              <a:ln w="3175">
                <a:solidFill>
                  <a:schemeClr val="tx1">
                    <a:lumMod val="85000"/>
                    <a:lumOff val="15000"/>
                    <a:alpha val="10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46A2134E-FDD6-4DFE-8815-2014BADAD66F}"/>
                  </a:ext>
                </a:extLst>
              </p:cNvPr>
              <p:cNvSpPr txBox="1"/>
              <p:nvPr/>
            </p:nvSpPr>
            <p:spPr>
              <a:xfrm>
                <a:off x="2315176" y="1684447"/>
                <a:ext cx="3782702" cy="3497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𝑭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𝑮𝒓𝒊𝒅</m:t>
                        </m:r>
                      </m:sub>
                    </m:sSub>
                    <m:sSub>
                      <m:sSub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𝑮𝒓𝒊𝒅</m:t>
                        </m:r>
                      </m:sub>
                    </m:sSub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altLang="ko-KR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𝑺𝒐𝑪</m:t>
                        </m:r>
                      </m:sub>
                    </m:sSub>
                    <m:sSup>
                      <m:sSup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Sup>
                          <m:sSubSup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𝑩</m:t>
                            </m:r>
                          </m:e>
                          <m:sub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𝑺𝒐𝑪</m:t>
                            </m:r>
                          </m:sub>
                          <m:sup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𝒓𝒆𝒇</m:t>
                            </m:r>
                          </m:sup>
                        </m:sSubSup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𝑩</m:t>
                            </m:r>
                          </m:e>
                          <m:sub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𝑺𝒐𝑪</m:t>
                            </m:r>
                          </m:sub>
                        </m:s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46A2134E-FDD6-4DFE-8815-2014BADAD6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5176" y="1684447"/>
                <a:ext cx="3782702" cy="349711"/>
              </a:xfrm>
              <a:prstGeom prst="rect">
                <a:avLst/>
              </a:prstGeom>
              <a:blipFill>
                <a:blip r:embed="rId6"/>
                <a:stretch>
                  <a:fillRect l="-2258" t="-3448" r="-806" b="-2241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Rectangle 270">
            <a:extLst>
              <a:ext uri="{FF2B5EF4-FFF2-40B4-BE49-F238E27FC236}">
                <a16:creationId xmlns:a16="http://schemas.microsoft.com/office/drawing/2014/main" id="{31B1F4EC-F463-417D-8A6B-82AA1FB799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1139080"/>
            <a:ext cx="4203138" cy="276999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 prstMaterial="matte"/>
        </p:spPr>
        <p:txBody>
          <a:bodyPr wrap="none" lIns="0" tIns="0" rIns="0" bIns="0" anchor="ctr">
            <a:spAutoFit/>
            <a:sp3d prstMaterial="matte">
              <a:bevelT w="0" h="0"/>
              <a:bevelB w="0" h="0"/>
            </a:sp3d>
          </a:bodyPr>
          <a:lstStyle/>
          <a:p>
            <a:pPr marL="0" lvl="1" defTabSz="1018356"/>
            <a:r>
              <a:rPr lang="en-US" altLang="ko-KR" b="1" spc="-131" dirty="0">
                <a:ln w="3175">
                  <a:solidFill>
                    <a:schemeClr val="tx1">
                      <a:lumMod val="85000"/>
                      <a:lumOff val="15000"/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Objective Function(Quadratic Programming)</a:t>
            </a:r>
            <a:endParaRPr lang="ko-KR" altLang="en-US" b="1" spc="-131" dirty="0">
              <a:ln w="3175">
                <a:solidFill>
                  <a:schemeClr val="tx1">
                    <a:lumMod val="85000"/>
                    <a:lumOff val="15000"/>
                    <a:alpha val="10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4B882465-CF31-4B00-982A-76262ABE1223}"/>
              </a:ext>
            </a:extLst>
          </p:cNvPr>
          <p:cNvSpPr/>
          <p:nvPr/>
        </p:nvSpPr>
        <p:spPr>
          <a:xfrm>
            <a:off x="1981200" y="5495517"/>
            <a:ext cx="6127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 defTabSz="1018356"/>
            <a:r>
              <a:rPr lang="ko-KR" altLang="en-US" b="1" spc="-131" dirty="0">
                <a:ln w="3175">
                  <a:solidFill>
                    <a:schemeClr val="tx1">
                      <a:lumMod val="85000"/>
                      <a:lumOff val="15000"/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관계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직사각형 69">
                <a:extLst>
                  <a:ext uri="{FF2B5EF4-FFF2-40B4-BE49-F238E27FC236}">
                    <a16:creationId xmlns:a16="http://schemas.microsoft.com/office/drawing/2014/main" id="{CAE2B244-06E4-48C4-A2F2-C952749457A0}"/>
                  </a:ext>
                </a:extLst>
              </p:cNvPr>
              <p:cNvSpPr/>
              <p:nvPr/>
            </p:nvSpPr>
            <p:spPr>
              <a:xfrm>
                <a:off x="7442597" y="2836471"/>
                <a:ext cx="4208395" cy="70333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120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ko-KR" altLang="en-US" sz="1200" i="1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ko-KR" altLang="en-US" sz="12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ko-KR" altLang="en-US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ko-KR" altLang="en-US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ko-KR" altLang="en-US" sz="12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ko-KR" alt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12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ko-KR" altLang="en-US" sz="1200" i="1">
                                      <a:latin typeface="Cambria Math" panose="02040503050406030204" pitchFamily="18" charset="0"/>
                                    </a:rPr>
                                    <m:t>𝑆𝑜𝐶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ko-KR" alt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ko-KR" alt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ko-KR" altLang="en-US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ko-KR" altLang="en-US" sz="1200" i="0">
                                              <a:latin typeface="Cambria Math" panose="02040503050406030204" pitchFamily="18" charset="0"/>
                                            </a:rPr>
                                            <m:t>100</m:t>
                                          </m:r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ko-KR" altLang="en-US" sz="1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ko-KR" altLang="en-US" sz="1200" i="1">
                                                  <a:latin typeface="Cambria Math" panose="02040503050406030204" pitchFamily="18" charset="0"/>
                                                </a:rPr>
                                                <m:t>𝐸</m:t>
                                              </m:r>
                                            </m:e>
                                            <m:sub>
                                              <m:r>
                                                <a:rPr lang="ko-KR" altLang="en-US" sz="1200" i="1">
                                                  <a:latin typeface="Cambria Math" panose="02040503050406030204" pitchFamily="18" charset="0"/>
                                                </a:rPr>
                                                <m:t>𝐸𝑆𝑆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  <m:r>
                                        <a:rPr lang="ko-KR" altLang="en-US" sz="1200" i="1">
                                          <a:latin typeface="Cambria Math" panose="02040503050406030204" pitchFamily="18" charset="0"/>
                                        </a:rPr>
                                        <m:t>𝛥</m:t>
                                      </m:r>
                                      <m:sSub>
                                        <m:sSubPr>
                                          <m:ctrlPr>
                                            <a:rPr lang="ko-KR" altLang="en-US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ko-KR" altLang="en-US" sz="1200" i="1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e>
                                        <m:sub>
                                          <m:r>
                                            <a:rPr lang="ko-KR" altLang="en-US" sz="1200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ko-KR" altLang="en-US" sz="12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ko-KR" alt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ko-KR" alt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m>
                                        <m:mPr>
                                          <m:plcHide m:val="on"/>
                                          <m:mcs>
                                            <m:mc>
                                              <m:mcPr>
                                                <m:count m:val="3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ko-KR" altLang="en-US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a:rPr lang="ko-KR" altLang="en-US" sz="120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  <m:e>
                                            <m:r>
                                              <a:rPr lang="ko-KR" altLang="en-US" sz="120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ko-KR" altLang="en-US" sz="120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ko-KR" altLang="en-US" sz="1200">
                                                <a:latin typeface="Cambria Math" panose="02040503050406030204" pitchFamily="18" charset="0"/>
                                              </a:rPr>
                                              <m:t>⋮</m:t>
                                            </m:r>
                                          </m:e>
                                          <m:e>
                                            <m:r>
                                              <a:rPr lang="ko-KR" altLang="en-US" sz="120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  <m:e>
                                            <m:r>
                                              <a:rPr lang="ko-KR" altLang="en-US" sz="120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ko-KR" altLang="en-US" sz="120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  <m:e>
                                            <m:r>
                                              <a:rPr lang="ko-KR" altLang="en-US" sz="1200">
                                                <a:latin typeface="Cambria Math" panose="02040503050406030204" pitchFamily="18" charset="0"/>
                                              </a:rPr>
                                              <m:t>⋯</m:t>
                                            </m:r>
                                          </m:e>
                                          <m:e>
                                            <m:r>
                                              <a:rPr lang="ko-KR" altLang="en-US" sz="120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d>
                                </m:e>
                                <m:sub>
                                  <m:r>
                                    <a:rPr lang="ko-KR" altLang="en-US" sz="12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ko-KR" altLang="en-US" sz="1200">
                                      <a:latin typeface="Cambria Math" panose="02040503050406030204" pitchFamily="18" charset="0"/>
                                    </a:rPr>
                                    <m:t>×</m:t>
                                  </m:r>
                                  <m:r>
                                    <a:rPr lang="ko-KR" altLang="en-US" sz="12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ko-KR" alt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ko-KR" alt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m>
                                        <m:mPr>
                                          <m:plcHide m:val="on"/>
                                          <m:mcs>
                                            <m:mc>
                                              <m:mcPr>
                                                <m:count m:val="3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ko-KR" altLang="en-US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a:rPr lang="ko-KR" altLang="en-US" sz="120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  <m:e>
                                            <m:r>
                                              <a:rPr lang="ko-KR" altLang="en-US" sz="1200">
                                                <a:latin typeface="Cambria Math" panose="02040503050406030204" pitchFamily="18" charset="0"/>
                                              </a:rPr>
                                              <m:t>⋯</m:t>
                                            </m:r>
                                          </m:e>
                                          <m:e>
                                            <m:r>
                                              <a:rPr lang="ko-KR" altLang="en-US" sz="120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ko-KR" altLang="en-US" sz="120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ko-KR" altLang="en-US" sz="120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  <m:e>
                                            <m:r>
                                              <a:rPr lang="ko-KR" altLang="en-US" sz="1200">
                                                <a:latin typeface="Cambria Math" panose="02040503050406030204" pitchFamily="18" charset="0"/>
                                              </a:rPr>
                                              <m:t>⋮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ko-KR" altLang="en-US" sz="120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ko-KR" altLang="en-US" sz="120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ko-KR" altLang="en-US" sz="120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d>
                                </m:e>
                                <m:sub>
                                  <m:r>
                                    <a:rPr lang="ko-KR" altLang="en-US" sz="12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ko-KR" altLang="en-US" sz="1200">
                                      <a:latin typeface="Cambria Math" panose="02040503050406030204" pitchFamily="18" charset="0"/>
                                    </a:rPr>
                                    <m:t>×</m:t>
                                  </m:r>
                                  <m:r>
                                    <a:rPr lang="ko-KR" altLang="en-US" sz="12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ko-KR" altLang="en-US" sz="1200" b="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ko-KR" altLang="en-US" sz="1200" b="0" i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ko-KR" altLang="en-US" sz="1200" b="0" i="1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ko-KR" altLang="en-US" sz="1200" b="0" i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70" name="직사각형 69">
                <a:extLst>
                  <a:ext uri="{FF2B5EF4-FFF2-40B4-BE49-F238E27FC236}">
                    <a16:creationId xmlns:a16="http://schemas.microsoft.com/office/drawing/2014/main" id="{CAE2B244-06E4-48C4-A2F2-C952749457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2597" y="2836471"/>
                <a:ext cx="4208395" cy="70333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1" name="표 70">
                <a:extLst>
                  <a:ext uri="{FF2B5EF4-FFF2-40B4-BE49-F238E27FC236}">
                    <a16:creationId xmlns:a16="http://schemas.microsoft.com/office/drawing/2014/main" id="{6E572D81-0197-4229-A516-76482EF61C8F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464491" y="3433720"/>
              <a:ext cx="4058817" cy="959877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4058817">
                      <a:extLst>
                        <a:ext uri="{9D8B030D-6E8A-4147-A177-3AD203B41FA5}">
                          <a16:colId xmlns:a16="http://schemas.microsoft.com/office/drawing/2014/main" val="2980288366"/>
                        </a:ext>
                      </a:extLst>
                    </a:gridCol>
                  </a:tblGrid>
                  <a:tr h="959877">
                    <a:tc>
                      <a:txBody>
                        <a:bodyPr/>
                        <a:lstStyle/>
                        <a:p>
                          <a:pPr indent="128270" algn="ctr">
                            <a:lnSpc>
                              <a:spcPct val="10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ko-KR" sz="12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ko-KR" sz="12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ko-KR" sz="1200" i="1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𝒄</m:t>
                                            </m:r>
                                          </m:e>
                                          <m:sub>
                                            <m:r>
                                              <a:rPr lang="en-US" sz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𝑮</m:t>
                                            </m:r>
                                          </m:sub>
                                        </m:sSub>
                                        <m:d>
                                          <m:dPr>
                                            <m:ctrlPr>
                                              <a:rPr lang="ko-KR" sz="1200" i="1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e>
                                        </m:d>
                                        <m:r>
                                          <a:rPr lang="en-US" sz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−2</m:t>
                                        </m:r>
                                        <m:sSub>
                                          <m:sSubPr>
                                            <m:ctrlPr>
                                              <a:rPr lang="ko-KR" sz="1200" i="1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𝑐</m:t>
                                            </m:r>
                                          </m:e>
                                          <m:sub>
                                            <m:r>
                                              <a:rPr lang="en-US" sz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𝑆𝑜𝐶</m:t>
                                            </m:r>
                                          </m:sub>
                                        </m:sSub>
                                        <m:r>
                                          <a:rPr lang="en-US" sz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f>
                                          <m:fPr>
                                            <m:ctrlPr>
                                              <a:rPr lang="ko-KR" sz="1200" i="1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sz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100</m:t>
                                            </m:r>
                                          </m:num>
                                          <m:den>
                                            <m:sSub>
                                              <m:sSubPr>
                                                <m:ctrlPr>
                                                  <a:rPr lang="ko-KR" sz="1200" i="1">
                                                    <a:solidFill>
                                                      <a:schemeClr val="tx1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200">
                                                    <a:solidFill>
                                                      <a:schemeClr val="tx1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  <m:t>𝐸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200">
                                                    <a:solidFill>
                                                      <a:schemeClr val="tx1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  <m:t>𝐸𝑆𝑆</m:t>
                                                </m:r>
                                              </m:sub>
                                            </m:sSub>
                                          </m:den>
                                        </m:f>
                                        <m:r>
                                          <a:rPr lang="en-US" sz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𝛥</m:t>
                                        </m:r>
                                        <m:sSub>
                                          <m:sSubPr>
                                            <m:ctrlPr>
                                              <a:rPr lang="ko-KR" sz="1200" i="1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𝑇</m:t>
                                            </m:r>
                                          </m:e>
                                          <m:sub>
                                            <m:r>
                                              <a:rPr lang="en-US" sz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</m:sub>
                                        </m:sSub>
                                        <m:r>
                                          <a:rPr lang="en-US" sz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  <m:sSubSup>
                                          <m:sSubSupPr>
                                            <m:ctrlPr>
                                              <a:rPr lang="ko-KR" sz="1200" i="1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sz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r>
                                              <a:rPr lang="en-US" sz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𝑩</m:t>
                                            </m:r>
                                          </m:e>
                                          <m:sub>
                                            <m:r>
                                              <a:rPr lang="en-US" sz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𝑵</m:t>
                                            </m:r>
                                          </m:sub>
                                          <m:sup>
                                            <m:r>
                                              <a:rPr lang="en-US" sz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∗</m:t>
                                            </m:r>
                                          </m:sup>
                                        </m:sSubSup>
                                        <m:d>
                                          <m:dPr>
                                            <m:ctrlPr>
                                              <a:rPr lang="ko-KR" sz="1200" i="1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e>
                                        </m:d>
                                        <m:r>
                                          <a:rPr lang="en-US" sz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ko-KR" sz="1200" i="1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𝐵</m:t>
                                            </m:r>
                                          </m:e>
                                          <m:sub>
                                            <m:r>
                                              <a:rPr lang="en-US" sz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𝑆𝑜𝐶</m:t>
                                            </m:r>
                                            <m:r>
                                              <a:rPr lang="en-US" sz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sub>
                                        </m:sSub>
                                        <m:d>
                                          <m:dPr>
                                            <m:ctrlPr>
                                              <a:rPr lang="ko-KR" sz="1200" i="1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e>
                                        </m:d>
                                        <m:r>
                                          <a:rPr lang="en-US" sz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ko-KR" sz="1200" i="1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ko-KR" sz="1200" i="1">
                                                    <a:solidFill>
                                                      <a:schemeClr val="tx1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a:rPr lang="en-US" sz="1200">
                                                      <a:solidFill>
                                                        <a:schemeClr val="tx1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</a:rPr>
                                                    <m:t>𝑁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m>
                                                    <m:mPr>
                                                      <m:mcs>
                                                        <m:mc>
                                                          <m:mcPr>
                                                            <m:count m:val="1"/>
                                                            <m:mcJc m:val="center"/>
                                                          </m:mcPr>
                                                        </m:mc>
                                                      </m:mcs>
                                                      <m:ctrlPr>
                                                        <a:rPr lang="ko-KR" sz="1200" i="1">
                                                          <a:solidFill>
                                                            <a:schemeClr val="tx1"/>
                                                          </a:solidFill>
                                                          <a:effectLst/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mPr>
                                                    <m:mr>
                                                      <m:e>
                                                        <m:r>
                                                          <a:rPr lang="en-US" sz="120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effectLst/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⋮</m:t>
                                                        </m:r>
                                                      </m:e>
                                                    </m:mr>
                                                    <m:mr>
                                                      <m:e>
                                                        <m:r>
                                                          <a:rPr lang="en-US" sz="120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effectLst/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1</m:t>
                                                        </m:r>
                                                      </m:e>
                                                    </m:mr>
                                                  </m:m>
                                                </m:e>
                                              </m:mr>
                                            </m:m>
                                          </m:e>
                                        </m:d>
                                      </m:e>
                                    </m:d>
                                  </m:e>
                                  <m:sub>
                                    <m:r>
                                      <a:rPr lang="en-US" sz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en-US" sz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×1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맑은 고딕" panose="020B0503020000020004" pitchFamily="50" charset="-127"/>
                          </a:endParaRPr>
                        </a:p>
                      </a:txBody>
                      <a:tcPr marL="0" marR="0" marT="71755" marB="71755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7271922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1" name="표 70">
                <a:extLst>
                  <a:ext uri="{FF2B5EF4-FFF2-40B4-BE49-F238E27FC236}">
                    <a16:creationId xmlns:a16="http://schemas.microsoft.com/office/drawing/2014/main" id="{6E572D81-0197-4229-A516-76482EF61C8F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464491" y="3433720"/>
              <a:ext cx="4058817" cy="959877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4058817">
                      <a:extLst>
                        <a:ext uri="{9D8B030D-6E8A-4147-A177-3AD203B41FA5}">
                          <a16:colId xmlns:a16="http://schemas.microsoft.com/office/drawing/2014/main" val="2980288366"/>
                        </a:ext>
                      </a:extLst>
                    </a:gridCol>
                  </a:tblGrid>
                  <a:tr h="959877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0" marR="0" marT="71755" marB="71755" anchor="ctr">
                        <a:blipFill>
                          <a:blip r:embed="rId8"/>
                          <a:stretch>
                            <a:fillRect l="-150" t="-633" r="-600" b="-25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7271922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직사각형 71">
                <a:extLst>
                  <a:ext uri="{FF2B5EF4-FFF2-40B4-BE49-F238E27FC236}">
                    <a16:creationId xmlns:a16="http://schemas.microsoft.com/office/drawing/2014/main" id="{DDA67296-51A5-4B45-84CB-4A41F470E0FA}"/>
                  </a:ext>
                </a:extLst>
              </p:cNvPr>
              <p:cNvSpPr/>
              <p:nvPr/>
            </p:nvSpPr>
            <p:spPr>
              <a:xfrm>
                <a:off x="1912689" y="5856034"/>
                <a:ext cx="8277139" cy="88787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ko-KR" altLang="ko-K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ko-KR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𝑆𝑜𝐶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𝑀𝑖𝑛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ko-KR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𝑆𝑜𝐶</m:t>
                              </m:r>
                            </m:sub>
                          </m:sSub>
                          <m:d>
                            <m:dPr>
                              <m:ctrlPr>
                                <a:rPr lang="ko-KR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altLang="ko-KR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GB" altLang="ko-K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altLang="ko-KR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</m:d>
                      <m:f>
                        <m:fPr>
                          <m:ctrlPr>
                            <a:rPr lang="ko-KR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ko-KR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𝐸𝑆𝑆</m:t>
                              </m:r>
                            </m:sub>
                          </m:sSub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100</m:t>
                          </m:r>
                        </m:den>
                      </m:f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≤ </m:t>
                      </m:r>
                      <m:sSub>
                        <m:sSubPr>
                          <m:ctrlPr>
                            <a:rPr lang="ko-KR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altLang="ko-KR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𝐸𝑆𝑆</m:t>
                          </m:r>
                        </m:sub>
                      </m:sSub>
                      <m:d>
                        <m:dPr>
                          <m:ctrlPr>
                            <a:rPr lang="ko-KR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altLang="ko-KR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m:rPr>
                          <m:sty m:val="p"/>
                        </m:rPr>
                        <a:rPr lang="en-GB" altLang="ko-KR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ko-KR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altLang="ko-KR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GB" altLang="ko-KR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GB" altLang="ko-KR" i="1"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ctrlPr>
                            <a:rPr lang="ko-KR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ko-KR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𝑆𝑜𝐶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𝑀𝑎𝑥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ko-KR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𝑆𝑜𝐶</m:t>
                              </m:r>
                            </m:sub>
                          </m:sSub>
                          <m:d>
                            <m:dPr>
                              <m:ctrlPr>
                                <a:rPr lang="ko-KR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altLang="ko-KR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GB" altLang="ko-K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altLang="ko-KR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</m:d>
                      <m:f>
                        <m:fPr>
                          <m:ctrlPr>
                            <a:rPr lang="ko-KR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ko-KR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𝐸𝑆𝑆</m:t>
                              </m:r>
                            </m:sub>
                          </m:sSub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100</m:t>
                          </m:r>
                        </m:den>
                      </m:f>
                    </m:oMath>
                  </m:oMathPara>
                </a14:m>
                <a:endParaRPr lang="ko-KR" altLang="ko-KR" dirty="0">
                  <a:latin typeface="Times New Roman" panose="02020603050405020304" pitchFamily="18" charset="0"/>
                </a:endParaRPr>
              </a:p>
              <a:p>
                <a:pPr algn="just"/>
                <a:r>
                  <a:rPr lang="en-GB" altLang="ko-KR" dirty="0">
                    <a:latin typeface="Times New Roman" panose="02020603050405020304" pitchFamily="18" charset="0"/>
                  </a:rPr>
                  <a:t> </a:t>
                </a:r>
                <a:endParaRPr lang="ko-KR" altLang="ko-KR" dirty="0"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2" name="직사각형 71">
                <a:extLst>
                  <a:ext uri="{FF2B5EF4-FFF2-40B4-BE49-F238E27FC236}">
                    <a16:creationId xmlns:a16="http://schemas.microsoft.com/office/drawing/2014/main" id="{DDA67296-51A5-4B45-84CB-4A41F470E0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2689" y="5856034"/>
                <a:ext cx="8277139" cy="88787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직사각형 72">
            <a:extLst>
              <a:ext uri="{FF2B5EF4-FFF2-40B4-BE49-F238E27FC236}">
                <a16:creationId xmlns:a16="http://schemas.microsoft.com/office/drawing/2014/main" id="{EAAA2D47-9327-4357-A16C-DC51A4A5A15D}"/>
              </a:ext>
            </a:extLst>
          </p:cNvPr>
          <p:cNvSpPr/>
          <p:nvPr/>
        </p:nvSpPr>
        <p:spPr>
          <a:xfrm>
            <a:off x="7336806" y="2751133"/>
            <a:ext cx="4186501" cy="1588379"/>
          </a:xfrm>
          <a:prstGeom prst="rect">
            <a:avLst/>
          </a:prstGeom>
          <a:noFill/>
          <a:ln w="381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441ED566-90BF-432C-A0C8-B32E28ECB084}"/>
              </a:ext>
            </a:extLst>
          </p:cNvPr>
          <p:cNvSpPr/>
          <p:nvPr/>
        </p:nvSpPr>
        <p:spPr>
          <a:xfrm>
            <a:off x="2416245" y="4335279"/>
            <a:ext cx="3464539" cy="1020289"/>
          </a:xfrm>
          <a:prstGeom prst="rect">
            <a:avLst/>
          </a:prstGeom>
          <a:noFill/>
          <a:ln w="381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6364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D557B8F8-6886-425F-B6EF-72C4A288A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1617" y="221269"/>
            <a:ext cx="3520016" cy="261406"/>
          </a:xfrm>
        </p:spPr>
        <p:txBody>
          <a:bodyPr>
            <a:noAutofit/>
          </a:bodyPr>
          <a:lstStyle/>
          <a:p>
            <a:r>
              <a:rPr lang="ko-KR" altLang="en-US" sz="2000" b="1" dirty="0">
                <a:solidFill>
                  <a:schemeClr val="accent4"/>
                </a:solidFill>
                <a:latin typeface="맑은고딕"/>
              </a:rPr>
              <a:t>프로젝트 내용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8AF68A0-6A3F-4ACF-BA4D-144E0FB70EB1}"/>
              </a:ext>
            </a:extLst>
          </p:cNvPr>
          <p:cNvCxnSpPr/>
          <p:nvPr/>
        </p:nvCxnSpPr>
        <p:spPr>
          <a:xfrm>
            <a:off x="1349829" y="512838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9" name="막힌 원호 8">
            <a:extLst>
              <a:ext uri="{FF2B5EF4-FFF2-40B4-BE49-F238E27FC236}">
                <a16:creationId xmlns:a16="http://schemas.microsoft.com/office/drawing/2014/main" id="{84C7969E-F745-450B-943E-4954111F6E3C}"/>
              </a:ext>
            </a:extLst>
          </p:cNvPr>
          <p:cNvSpPr/>
          <p:nvPr/>
        </p:nvSpPr>
        <p:spPr>
          <a:xfrm flipH="1">
            <a:off x="1349829" y="21650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맑은고딕"/>
            </a:endParaRPr>
          </a:p>
        </p:txBody>
      </p:sp>
      <p:sp>
        <p:nvSpPr>
          <p:cNvPr id="10" name="막힌 원호 9">
            <a:extLst>
              <a:ext uri="{FF2B5EF4-FFF2-40B4-BE49-F238E27FC236}">
                <a16:creationId xmlns:a16="http://schemas.microsoft.com/office/drawing/2014/main" id="{CE872776-BA00-4E38-9CB0-1E532A6B3EC5}"/>
              </a:ext>
            </a:extLst>
          </p:cNvPr>
          <p:cNvSpPr/>
          <p:nvPr/>
        </p:nvSpPr>
        <p:spPr>
          <a:xfrm flipH="1" flipV="1">
            <a:off x="1358295" y="360438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맑은고딕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40CCE6FA-0BF1-4FA7-B0DB-A19DA6641B77}"/>
              </a:ext>
            </a:extLst>
          </p:cNvPr>
          <p:cNvGrpSpPr/>
          <p:nvPr/>
        </p:nvGrpSpPr>
        <p:grpSpPr>
          <a:xfrm>
            <a:off x="310624" y="246993"/>
            <a:ext cx="684022" cy="465332"/>
            <a:chOff x="5284611" y="1858768"/>
            <a:chExt cx="1090031" cy="723277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63AE1CAD-3E1E-4562-9DB8-16189BF384A3}"/>
                </a:ext>
              </a:extLst>
            </p:cNvPr>
            <p:cNvSpPr/>
            <p:nvPr/>
          </p:nvSpPr>
          <p:spPr>
            <a:xfrm>
              <a:off x="5284611" y="2219021"/>
              <a:ext cx="360000" cy="360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26B31191-4C37-4E6D-96D5-04AE76A5FF25}"/>
                </a:ext>
              </a:extLst>
            </p:cNvPr>
            <p:cNvSpPr/>
            <p:nvPr/>
          </p:nvSpPr>
          <p:spPr>
            <a:xfrm>
              <a:off x="5654389" y="2222045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F7A81807-820F-4DE9-8222-7D5982F891F9}"/>
                </a:ext>
              </a:extLst>
            </p:cNvPr>
            <p:cNvSpPr/>
            <p:nvPr/>
          </p:nvSpPr>
          <p:spPr>
            <a:xfrm>
              <a:off x="6014642" y="2219021"/>
              <a:ext cx="360000" cy="360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14C0D8BA-4424-47A8-93C5-44D36D741D94}"/>
                </a:ext>
              </a:extLst>
            </p:cNvPr>
            <p:cNvSpPr/>
            <p:nvPr/>
          </p:nvSpPr>
          <p:spPr>
            <a:xfrm>
              <a:off x="5654389" y="1858768"/>
              <a:ext cx="360000" cy="360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62618407-8E56-463B-A8F9-DE365FA6F984}"/>
              </a:ext>
            </a:extLst>
          </p:cNvPr>
          <p:cNvSpPr txBox="1"/>
          <p:nvPr/>
        </p:nvSpPr>
        <p:spPr>
          <a:xfrm>
            <a:off x="7373923" y="262467"/>
            <a:ext cx="31332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고딕"/>
              </a:rPr>
              <a:t>프로젝트 개요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고딕"/>
              </a:rPr>
              <a:t> / </a:t>
            </a:r>
            <a:r>
              <a:rPr lang="ko-KR" altLang="en-US" sz="1100" b="1" dirty="0">
                <a:latin typeface="맑은고딕"/>
              </a:rPr>
              <a:t>프로젝트 내용</a:t>
            </a:r>
            <a:r>
              <a:rPr lang="en-US" altLang="ko-KR" sz="1100" b="1" dirty="0">
                <a:latin typeface="맑은고딕"/>
              </a:rPr>
              <a:t>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고딕"/>
              </a:rPr>
              <a:t>/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고딕"/>
              </a:rPr>
              <a:t>기대 결과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고딕"/>
              </a:rPr>
              <a:t> /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고딕"/>
              </a:rPr>
              <a:t>부록</a:t>
            </a:r>
          </a:p>
        </p:txBody>
      </p:sp>
      <p:sp>
        <p:nvSpPr>
          <p:cNvPr id="33" name="제목 1">
            <a:extLst>
              <a:ext uri="{FF2B5EF4-FFF2-40B4-BE49-F238E27FC236}">
                <a16:creationId xmlns:a16="http://schemas.microsoft.com/office/drawing/2014/main" id="{BC87AC0A-FE77-4455-A1C6-56C088DE5848}"/>
              </a:ext>
            </a:extLst>
          </p:cNvPr>
          <p:cNvSpPr txBox="1">
            <a:spLocks/>
          </p:cNvSpPr>
          <p:nvPr/>
        </p:nvSpPr>
        <p:spPr>
          <a:xfrm>
            <a:off x="2111617" y="593009"/>
            <a:ext cx="3520016" cy="2614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b="1" dirty="0">
                <a:solidFill>
                  <a:schemeClr val="accent4"/>
                </a:solidFill>
                <a:latin typeface="맑은고딕"/>
              </a:rPr>
              <a:t>전력 최적화 전략 </a:t>
            </a:r>
            <a:r>
              <a:rPr lang="en-US" altLang="ko-KR" sz="2000" b="1" dirty="0">
                <a:solidFill>
                  <a:schemeClr val="accent4"/>
                </a:solidFill>
                <a:latin typeface="맑은고딕"/>
              </a:rPr>
              <a:t>(EMS)</a:t>
            </a:r>
            <a:endParaRPr lang="ko-KR" altLang="en-US" sz="2000" b="1" dirty="0">
              <a:solidFill>
                <a:schemeClr val="accent4"/>
              </a:solidFill>
              <a:latin typeface="맑은고딕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EBF18B0-9265-41FF-9F77-1A42D90E9C05}"/>
              </a:ext>
            </a:extLst>
          </p:cNvPr>
          <p:cNvSpPr/>
          <p:nvPr/>
        </p:nvSpPr>
        <p:spPr>
          <a:xfrm>
            <a:off x="1349829" y="5210701"/>
            <a:ext cx="90816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"A Quadratic Programming-Based Power Dispatch Method for a DC-microgrid"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31AFCBB-4950-4124-A339-C3239B16499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183"/>
          <a:stretch/>
        </p:blipFill>
        <p:spPr>
          <a:xfrm>
            <a:off x="0" y="1681799"/>
            <a:ext cx="12192000" cy="2371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9134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>
            <a:extLst>
              <a:ext uri="{FF2B5EF4-FFF2-40B4-BE49-F238E27FC236}">
                <a16:creationId xmlns:a16="http://schemas.microsoft.com/office/drawing/2014/main" id="{3317F7FB-EDFF-4C88-9F70-0A8F34A1D89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206" t="2232" r="4794"/>
          <a:stretch/>
        </p:blipFill>
        <p:spPr>
          <a:xfrm>
            <a:off x="881691" y="960751"/>
            <a:ext cx="3897809" cy="516388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D9FA717-8FC8-40B8-8A3F-A32BA4E8FC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7150" y="1626359"/>
            <a:ext cx="5153989" cy="4745965"/>
          </a:xfrm>
          <a:prstGeom prst="rect">
            <a:avLst/>
          </a:prstGeom>
        </p:spPr>
      </p:pic>
      <p:sp>
        <p:nvSpPr>
          <p:cNvPr id="9" name="제목 1">
            <a:extLst>
              <a:ext uri="{FF2B5EF4-FFF2-40B4-BE49-F238E27FC236}">
                <a16:creationId xmlns:a16="http://schemas.microsoft.com/office/drawing/2014/main" id="{73F2BFBD-B53A-4E32-9DE0-644E1768A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1617" y="221269"/>
            <a:ext cx="3520016" cy="261406"/>
          </a:xfrm>
        </p:spPr>
        <p:txBody>
          <a:bodyPr>
            <a:noAutofit/>
          </a:bodyPr>
          <a:lstStyle/>
          <a:p>
            <a:r>
              <a:rPr lang="ko-KR" altLang="en-US" sz="2000" b="1" dirty="0">
                <a:solidFill>
                  <a:schemeClr val="accent4"/>
                </a:solidFill>
                <a:latin typeface="맑은고딕"/>
              </a:rPr>
              <a:t>프로젝트 내용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0AAA135-D3D0-4250-9D13-9BC40F802EE3}"/>
              </a:ext>
            </a:extLst>
          </p:cNvPr>
          <p:cNvCxnSpPr/>
          <p:nvPr/>
        </p:nvCxnSpPr>
        <p:spPr>
          <a:xfrm>
            <a:off x="1349829" y="512838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6" name="막힌 원호 15">
            <a:extLst>
              <a:ext uri="{FF2B5EF4-FFF2-40B4-BE49-F238E27FC236}">
                <a16:creationId xmlns:a16="http://schemas.microsoft.com/office/drawing/2014/main" id="{9084FE9C-DF79-4A71-9BA3-F5E14D147F12}"/>
              </a:ext>
            </a:extLst>
          </p:cNvPr>
          <p:cNvSpPr/>
          <p:nvPr/>
        </p:nvSpPr>
        <p:spPr>
          <a:xfrm flipH="1">
            <a:off x="1349829" y="21650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맑은고딕"/>
            </a:endParaRPr>
          </a:p>
        </p:txBody>
      </p:sp>
      <p:sp>
        <p:nvSpPr>
          <p:cNvPr id="17" name="막힌 원호 16">
            <a:extLst>
              <a:ext uri="{FF2B5EF4-FFF2-40B4-BE49-F238E27FC236}">
                <a16:creationId xmlns:a16="http://schemas.microsoft.com/office/drawing/2014/main" id="{1B1A70FE-01E0-4605-A2C7-F777203C7174}"/>
              </a:ext>
            </a:extLst>
          </p:cNvPr>
          <p:cNvSpPr/>
          <p:nvPr/>
        </p:nvSpPr>
        <p:spPr>
          <a:xfrm flipH="1" flipV="1">
            <a:off x="1358295" y="360438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맑은고딕"/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FC9B84AA-2C41-4C97-9FE2-FD958733A080}"/>
              </a:ext>
            </a:extLst>
          </p:cNvPr>
          <p:cNvGrpSpPr/>
          <p:nvPr/>
        </p:nvGrpSpPr>
        <p:grpSpPr>
          <a:xfrm>
            <a:off x="310624" y="246993"/>
            <a:ext cx="684022" cy="465332"/>
            <a:chOff x="5284611" y="1858768"/>
            <a:chExt cx="1090031" cy="723277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7B72E0E3-9543-4683-AF25-3C1D17124C7A}"/>
                </a:ext>
              </a:extLst>
            </p:cNvPr>
            <p:cNvSpPr/>
            <p:nvPr/>
          </p:nvSpPr>
          <p:spPr>
            <a:xfrm>
              <a:off x="5284611" y="2219021"/>
              <a:ext cx="360000" cy="360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02D0E7F2-CC34-4DA2-B630-44BBE5BC90F0}"/>
                </a:ext>
              </a:extLst>
            </p:cNvPr>
            <p:cNvSpPr/>
            <p:nvPr/>
          </p:nvSpPr>
          <p:spPr>
            <a:xfrm>
              <a:off x="5654389" y="2222045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8BAC6121-50B7-4F16-A2DE-BFF5634FA5C9}"/>
                </a:ext>
              </a:extLst>
            </p:cNvPr>
            <p:cNvSpPr/>
            <p:nvPr/>
          </p:nvSpPr>
          <p:spPr>
            <a:xfrm>
              <a:off x="6014642" y="2219021"/>
              <a:ext cx="360000" cy="360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603C03FE-9490-4D45-A0D8-33978264A70B}"/>
                </a:ext>
              </a:extLst>
            </p:cNvPr>
            <p:cNvSpPr/>
            <p:nvPr/>
          </p:nvSpPr>
          <p:spPr>
            <a:xfrm>
              <a:off x="5654389" y="1858768"/>
              <a:ext cx="360000" cy="360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E9A1C279-1B60-42C5-8BC9-D18FBD9B76DD}"/>
              </a:ext>
            </a:extLst>
          </p:cNvPr>
          <p:cNvSpPr txBox="1"/>
          <p:nvPr/>
        </p:nvSpPr>
        <p:spPr>
          <a:xfrm>
            <a:off x="7373923" y="262467"/>
            <a:ext cx="31332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고딕"/>
              </a:rPr>
              <a:t>프로젝트 개요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고딕"/>
              </a:rPr>
              <a:t> / </a:t>
            </a:r>
            <a:r>
              <a:rPr lang="ko-KR" altLang="en-US" sz="1100" b="1" dirty="0">
                <a:latin typeface="맑은고딕"/>
              </a:rPr>
              <a:t>프로젝트 내용</a:t>
            </a:r>
            <a:r>
              <a:rPr lang="en-US" altLang="ko-KR" sz="1100" b="1" dirty="0">
                <a:latin typeface="맑은고딕"/>
              </a:rPr>
              <a:t>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고딕"/>
              </a:rPr>
              <a:t>/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고딕"/>
              </a:rPr>
              <a:t>기대 결과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고딕"/>
              </a:rPr>
              <a:t> /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고딕"/>
              </a:rPr>
              <a:t>부록</a:t>
            </a:r>
          </a:p>
        </p:txBody>
      </p:sp>
      <p:sp>
        <p:nvSpPr>
          <p:cNvPr id="25" name="제목 1">
            <a:extLst>
              <a:ext uri="{FF2B5EF4-FFF2-40B4-BE49-F238E27FC236}">
                <a16:creationId xmlns:a16="http://schemas.microsoft.com/office/drawing/2014/main" id="{7C3C9304-630E-4B48-BCDE-293DA2F52FC2}"/>
              </a:ext>
            </a:extLst>
          </p:cNvPr>
          <p:cNvSpPr txBox="1">
            <a:spLocks/>
          </p:cNvSpPr>
          <p:nvPr/>
        </p:nvSpPr>
        <p:spPr>
          <a:xfrm>
            <a:off x="2111617" y="593009"/>
            <a:ext cx="3520016" cy="2614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b="1" dirty="0">
                <a:solidFill>
                  <a:schemeClr val="accent4"/>
                </a:solidFill>
                <a:latin typeface="맑은고딕"/>
              </a:rPr>
              <a:t>PCS</a:t>
            </a:r>
            <a:r>
              <a:rPr lang="ko-KR" altLang="en-US" sz="2000" b="1" dirty="0">
                <a:solidFill>
                  <a:schemeClr val="accent4"/>
                </a:solidFill>
                <a:latin typeface="맑은고딕"/>
              </a:rPr>
              <a:t> 구성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D623008-6FA1-490A-BE25-A294252A900E}"/>
              </a:ext>
            </a:extLst>
          </p:cNvPr>
          <p:cNvSpPr/>
          <p:nvPr/>
        </p:nvSpPr>
        <p:spPr>
          <a:xfrm>
            <a:off x="994646" y="1751798"/>
            <a:ext cx="3784854" cy="2194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50255E5-CB21-4072-BCF3-25FDA0FF1CE4}"/>
              </a:ext>
            </a:extLst>
          </p:cNvPr>
          <p:cNvSpPr/>
          <p:nvPr/>
        </p:nvSpPr>
        <p:spPr>
          <a:xfrm>
            <a:off x="5881036" y="4390060"/>
            <a:ext cx="616018" cy="3648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22266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88821210-253C-47E0-9D3C-0CC577F7DC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71595"/>
            <a:ext cx="12192000" cy="4436023"/>
          </a:xfrm>
          <a:prstGeom prst="rect">
            <a:avLst/>
          </a:prstGeom>
        </p:spPr>
      </p:pic>
      <p:sp>
        <p:nvSpPr>
          <p:cNvPr id="16" name="화살표: 위로 굽음 15">
            <a:extLst>
              <a:ext uri="{FF2B5EF4-FFF2-40B4-BE49-F238E27FC236}">
                <a16:creationId xmlns:a16="http://schemas.microsoft.com/office/drawing/2014/main" id="{C1A66053-E4ED-4095-8F56-4326EFE3B14B}"/>
              </a:ext>
            </a:extLst>
          </p:cNvPr>
          <p:cNvSpPr/>
          <p:nvPr/>
        </p:nvSpPr>
        <p:spPr>
          <a:xfrm flipH="1" flipV="1">
            <a:off x="4457697" y="3246117"/>
            <a:ext cx="5210178" cy="182882"/>
          </a:xfrm>
          <a:prstGeom prst="bentUpArrow">
            <a:avLst>
              <a:gd name="adj1" fmla="val 15207"/>
              <a:gd name="adj2" fmla="val 25000"/>
              <a:gd name="adj3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0A1FA9A-A499-4A2C-98FA-CC8926F6D87F}"/>
              </a:ext>
            </a:extLst>
          </p:cNvPr>
          <p:cNvSpPr/>
          <p:nvPr/>
        </p:nvSpPr>
        <p:spPr>
          <a:xfrm>
            <a:off x="6992886" y="2816939"/>
            <a:ext cx="1184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PLL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센서</a:t>
            </a:r>
          </a:p>
        </p:txBody>
      </p:sp>
      <p:sp>
        <p:nvSpPr>
          <p:cNvPr id="28" name="제목 1">
            <a:extLst>
              <a:ext uri="{FF2B5EF4-FFF2-40B4-BE49-F238E27FC236}">
                <a16:creationId xmlns:a16="http://schemas.microsoft.com/office/drawing/2014/main" id="{CFD676BB-81EB-47DE-8D5B-395AE1E8E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1617" y="221269"/>
            <a:ext cx="3520016" cy="261406"/>
          </a:xfrm>
        </p:spPr>
        <p:txBody>
          <a:bodyPr>
            <a:noAutofit/>
          </a:bodyPr>
          <a:lstStyle/>
          <a:p>
            <a:r>
              <a:rPr lang="ko-KR" altLang="en-US" sz="2000" b="1" dirty="0">
                <a:solidFill>
                  <a:schemeClr val="accent4"/>
                </a:solidFill>
                <a:latin typeface="맑은고딕"/>
              </a:rPr>
              <a:t>프로젝트 내용</a:t>
            </a: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5121B279-B416-46CB-8AB3-1ADB357CBB97}"/>
              </a:ext>
            </a:extLst>
          </p:cNvPr>
          <p:cNvCxnSpPr/>
          <p:nvPr/>
        </p:nvCxnSpPr>
        <p:spPr>
          <a:xfrm>
            <a:off x="1349829" y="512838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0" name="막힌 원호 29">
            <a:extLst>
              <a:ext uri="{FF2B5EF4-FFF2-40B4-BE49-F238E27FC236}">
                <a16:creationId xmlns:a16="http://schemas.microsoft.com/office/drawing/2014/main" id="{25340A23-E3FF-43C6-9D3B-8C746EF780A2}"/>
              </a:ext>
            </a:extLst>
          </p:cNvPr>
          <p:cNvSpPr/>
          <p:nvPr/>
        </p:nvSpPr>
        <p:spPr>
          <a:xfrm flipH="1">
            <a:off x="1349829" y="21650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맑은고딕"/>
            </a:endParaRPr>
          </a:p>
        </p:txBody>
      </p:sp>
      <p:sp>
        <p:nvSpPr>
          <p:cNvPr id="31" name="막힌 원호 30">
            <a:extLst>
              <a:ext uri="{FF2B5EF4-FFF2-40B4-BE49-F238E27FC236}">
                <a16:creationId xmlns:a16="http://schemas.microsoft.com/office/drawing/2014/main" id="{9923A2E8-2146-4683-B185-8C7809799E58}"/>
              </a:ext>
            </a:extLst>
          </p:cNvPr>
          <p:cNvSpPr/>
          <p:nvPr/>
        </p:nvSpPr>
        <p:spPr>
          <a:xfrm flipH="1" flipV="1">
            <a:off x="1358295" y="360438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맑은고딕"/>
            </a:endParaRP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ECB1A390-36CC-4710-84DF-DC595F773381}"/>
              </a:ext>
            </a:extLst>
          </p:cNvPr>
          <p:cNvGrpSpPr/>
          <p:nvPr/>
        </p:nvGrpSpPr>
        <p:grpSpPr>
          <a:xfrm>
            <a:off x="310624" y="246993"/>
            <a:ext cx="684022" cy="465332"/>
            <a:chOff x="5284611" y="1858768"/>
            <a:chExt cx="1090031" cy="723277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640A39C1-49E9-426A-AAE7-527757927186}"/>
                </a:ext>
              </a:extLst>
            </p:cNvPr>
            <p:cNvSpPr/>
            <p:nvPr/>
          </p:nvSpPr>
          <p:spPr>
            <a:xfrm>
              <a:off x="5284611" y="2219021"/>
              <a:ext cx="360000" cy="360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7D81E122-1F71-4581-BB19-4E2844E0B69E}"/>
                </a:ext>
              </a:extLst>
            </p:cNvPr>
            <p:cNvSpPr/>
            <p:nvPr/>
          </p:nvSpPr>
          <p:spPr>
            <a:xfrm>
              <a:off x="5654389" y="2222045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0DC61F61-FAFD-4376-B552-8441430354C4}"/>
                </a:ext>
              </a:extLst>
            </p:cNvPr>
            <p:cNvSpPr/>
            <p:nvPr/>
          </p:nvSpPr>
          <p:spPr>
            <a:xfrm>
              <a:off x="6014642" y="2219021"/>
              <a:ext cx="360000" cy="360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6A333035-FE12-417D-B22C-54BB18BADE4F}"/>
                </a:ext>
              </a:extLst>
            </p:cNvPr>
            <p:cNvSpPr/>
            <p:nvPr/>
          </p:nvSpPr>
          <p:spPr>
            <a:xfrm>
              <a:off x="5654389" y="1858768"/>
              <a:ext cx="360000" cy="360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766D2F18-6D9B-40E2-A0B1-116C8EBCEBE4}"/>
              </a:ext>
            </a:extLst>
          </p:cNvPr>
          <p:cNvSpPr txBox="1"/>
          <p:nvPr/>
        </p:nvSpPr>
        <p:spPr>
          <a:xfrm>
            <a:off x="7373923" y="262467"/>
            <a:ext cx="31332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고딕"/>
              </a:rPr>
              <a:t>프로젝트 개요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고딕"/>
              </a:rPr>
              <a:t> / </a:t>
            </a:r>
            <a:r>
              <a:rPr lang="ko-KR" altLang="en-US" sz="1100" b="1" dirty="0">
                <a:latin typeface="맑은고딕"/>
              </a:rPr>
              <a:t>프로젝트 내용</a:t>
            </a:r>
            <a:r>
              <a:rPr lang="en-US" altLang="ko-KR" sz="1100" b="1" dirty="0">
                <a:latin typeface="맑은고딕"/>
              </a:rPr>
              <a:t>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고딕"/>
              </a:rPr>
              <a:t>/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고딕"/>
              </a:rPr>
              <a:t>기대 결과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고딕"/>
              </a:rPr>
              <a:t> /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고딕"/>
              </a:rPr>
              <a:t>부록</a:t>
            </a:r>
          </a:p>
        </p:txBody>
      </p:sp>
      <p:sp>
        <p:nvSpPr>
          <p:cNvPr id="38" name="제목 1">
            <a:extLst>
              <a:ext uri="{FF2B5EF4-FFF2-40B4-BE49-F238E27FC236}">
                <a16:creationId xmlns:a16="http://schemas.microsoft.com/office/drawing/2014/main" id="{B015D3CD-F7F5-496D-A43F-066A8291623F}"/>
              </a:ext>
            </a:extLst>
          </p:cNvPr>
          <p:cNvSpPr txBox="1">
            <a:spLocks/>
          </p:cNvSpPr>
          <p:nvPr/>
        </p:nvSpPr>
        <p:spPr>
          <a:xfrm>
            <a:off x="2111617" y="593009"/>
            <a:ext cx="3520016" cy="2614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b="1" dirty="0">
                <a:solidFill>
                  <a:schemeClr val="accent4"/>
                </a:solidFill>
                <a:latin typeface="맑은고딕"/>
              </a:rPr>
              <a:t>PCS</a:t>
            </a:r>
            <a:r>
              <a:rPr lang="ko-KR" altLang="en-US" sz="2000" b="1" dirty="0">
                <a:solidFill>
                  <a:schemeClr val="accent4"/>
                </a:solidFill>
                <a:latin typeface="맑은고딕"/>
              </a:rPr>
              <a:t> 구성</a:t>
            </a:r>
          </a:p>
        </p:txBody>
      </p:sp>
      <p:sp>
        <p:nvSpPr>
          <p:cNvPr id="39" name="화살표: 위로 굽음 38">
            <a:extLst>
              <a:ext uri="{FF2B5EF4-FFF2-40B4-BE49-F238E27FC236}">
                <a16:creationId xmlns:a16="http://schemas.microsoft.com/office/drawing/2014/main" id="{3BBA6FE3-E2D2-47D7-9DAC-7A6A84C3991D}"/>
              </a:ext>
            </a:extLst>
          </p:cNvPr>
          <p:cNvSpPr/>
          <p:nvPr/>
        </p:nvSpPr>
        <p:spPr>
          <a:xfrm flipH="1">
            <a:off x="9605809" y="3246119"/>
            <a:ext cx="607768" cy="570718"/>
          </a:xfrm>
          <a:prstGeom prst="bentUpArrow">
            <a:avLst>
              <a:gd name="adj1" fmla="val 5193"/>
              <a:gd name="adj2" fmla="val 8728"/>
              <a:gd name="adj3" fmla="val 14952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942146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73F2BFBD-B53A-4E32-9DE0-644E1768A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1617" y="221269"/>
            <a:ext cx="3520016" cy="261406"/>
          </a:xfrm>
        </p:spPr>
        <p:txBody>
          <a:bodyPr>
            <a:noAutofit/>
          </a:bodyPr>
          <a:lstStyle/>
          <a:p>
            <a:r>
              <a:rPr lang="ko-KR" altLang="en-US" sz="2000" b="1" dirty="0">
                <a:solidFill>
                  <a:schemeClr val="accent4"/>
                </a:solidFill>
                <a:latin typeface="맑은고딕"/>
              </a:rPr>
              <a:t>프로젝트 내용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0AAA135-D3D0-4250-9D13-9BC40F802EE3}"/>
              </a:ext>
            </a:extLst>
          </p:cNvPr>
          <p:cNvCxnSpPr/>
          <p:nvPr/>
        </p:nvCxnSpPr>
        <p:spPr>
          <a:xfrm>
            <a:off x="1349829" y="512838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6" name="막힌 원호 15">
            <a:extLst>
              <a:ext uri="{FF2B5EF4-FFF2-40B4-BE49-F238E27FC236}">
                <a16:creationId xmlns:a16="http://schemas.microsoft.com/office/drawing/2014/main" id="{9084FE9C-DF79-4A71-9BA3-F5E14D147F12}"/>
              </a:ext>
            </a:extLst>
          </p:cNvPr>
          <p:cNvSpPr/>
          <p:nvPr/>
        </p:nvSpPr>
        <p:spPr>
          <a:xfrm flipH="1">
            <a:off x="1349829" y="21650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맑은고딕"/>
            </a:endParaRPr>
          </a:p>
        </p:txBody>
      </p:sp>
      <p:sp>
        <p:nvSpPr>
          <p:cNvPr id="17" name="막힌 원호 16">
            <a:extLst>
              <a:ext uri="{FF2B5EF4-FFF2-40B4-BE49-F238E27FC236}">
                <a16:creationId xmlns:a16="http://schemas.microsoft.com/office/drawing/2014/main" id="{1B1A70FE-01E0-4605-A2C7-F777203C7174}"/>
              </a:ext>
            </a:extLst>
          </p:cNvPr>
          <p:cNvSpPr/>
          <p:nvPr/>
        </p:nvSpPr>
        <p:spPr>
          <a:xfrm flipH="1" flipV="1">
            <a:off x="1358295" y="360438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맑은고딕"/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FC9B84AA-2C41-4C97-9FE2-FD958733A080}"/>
              </a:ext>
            </a:extLst>
          </p:cNvPr>
          <p:cNvGrpSpPr/>
          <p:nvPr/>
        </p:nvGrpSpPr>
        <p:grpSpPr>
          <a:xfrm>
            <a:off x="310624" y="246993"/>
            <a:ext cx="684022" cy="465332"/>
            <a:chOff x="5284611" y="1858768"/>
            <a:chExt cx="1090031" cy="723277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7B72E0E3-9543-4683-AF25-3C1D17124C7A}"/>
                </a:ext>
              </a:extLst>
            </p:cNvPr>
            <p:cNvSpPr/>
            <p:nvPr/>
          </p:nvSpPr>
          <p:spPr>
            <a:xfrm>
              <a:off x="5284611" y="2219021"/>
              <a:ext cx="360000" cy="360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02D0E7F2-CC34-4DA2-B630-44BBE5BC90F0}"/>
                </a:ext>
              </a:extLst>
            </p:cNvPr>
            <p:cNvSpPr/>
            <p:nvPr/>
          </p:nvSpPr>
          <p:spPr>
            <a:xfrm>
              <a:off x="5654389" y="2222045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8BAC6121-50B7-4F16-A2DE-BFF5634FA5C9}"/>
                </a:ext>
              </a:extLst>
            </p:cNvPr>
            <p:cNvSpPr/>
            <p:nvPr/>
          </p:nvSpPr>
          <p:spPr>
            <a:xfrm>
              <a:off x="6014642" y="2219021"/>
              <a:ext cx="360000" cy="360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603C03FE-9490-4D45-A0D8-33978264A70B}"/>
                </a:ext>
              </a:extLst>
            </p:cNvPr>
            <p:cNvSpPr/>
            <p:nvPr/>
          </p:nvSpPr>
          <p:spPr>
            <a:xfrm>
              <a:off x="5654389" y="1858768"/>
              <a:ext cx="360000" cy="360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E9A1C279-1B60-42C5-8BC9-D18FBD9B76DD}"/>
              </a:ext>
            </a:extLst>
          </p:cNvPr>
          <p:cNvSpPr txBox="1"/>
          <p:nvPr/>
        </p:nvSpPr>
        <p:spPr>
          <a:xfrm>
            <a:off x="7373923" y="262467"/>
            <a:ext cx="31332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고딕"/>
              </a:rPr>
              <a:t>프로젝트 개요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고딕"/>
              </a:rPr>
              <a:t> / </a:t>
            </a:r>
            <a:r>
              <a:rPr lang="ko-KR" altLang="en-US" sz="1100" b="1" dirty="0">
                <a:latin typeface="맑은고딕"/>
              </a:rPr>
              <a:t>프로젝트 내용</a:t>
            </a:r>
            <a:r>
              <a:rPr lang="en-US" altLang="ko-KR" sz="1100" b="1" dirty="0">
                <a:latin typeface="맑은고딕"/>
              </a:rPr>
              <a:t>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고딕"/>
              </a:rPr>
              <a:t>/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고딕"/>
              </a:rPr>
              <a:t>기대 결과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고딕"/>
              </a:rPr>
              <a:t> /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고딕"/>
              </a:rPr>
              <a:t>부록</a:t>
            </a:r>
          </a:p>
        </p:txBody>
      </p:sp>
      <p:sp>
        <p:nvSpPr>
          <p:cNvPr id="25" name="제목 1">
            <a:extLst>
              <a:ext uri="{FF2B5EF4-FFF2-40B4-BE49-F238E27FC236}">
                <a16:creationId xmlns:a16="http://schemas.microsoft.com/office/drawing/2014/main" id="{7C3C9304-630E-4B48-BCDE-293DA2F52FC2}"/>
              </a:ext>
            </a:extLst>
          </p:cNvPr>
          <p:cNvSpPr txBox="1">
            <a:spLocks/>
          </p:cNvSpPr>
          <p:nvPr/>
        </p:nvSpPr>
        <p:spPr>
          <a:xfrm>
            <a:off x="2111617" y="593009"/>
            <a:ext cx="3520016" cy="2614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b="1" dirty="0">
                <a:solidFill>
                  <a:schemeClr val="accent4"/>
                </a:solidFill>
                <a:latin typeface="맑은고딕"/>
              </a:rPr>
              <a:t>PCS</a:t>
            </a:r>
            <a:r>
              <a:rPr lang="ko-KR" altLang="en-US" sz="2000" b="1" dirty="0">
                <a:solidFill>
                  <a:schemeClr val="accent4"/>
                </a:solidFill>
                <a:latin typeface="맑은고딕"/>
              </a:rPr>
              <a:t> 구성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38FF895-D118-472F-9B01-ACFE840501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691" y="970038"/>
            <a:ext cx="10160382" cy="5838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3435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73F2BFBD-B53A-4E32-9DE0-644E1768A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1617" y="221269"/>
            <a:ext cx="3520016" cy="261406"/>
          </a:xfrm>
        </p:spPr>
        <p:txBody>
          <a:bodyPr>
            <a:noAutofit/>
          </a:bodyPr>
          <a:lstStyle/>
          <a:p>
            <a:r>
              <a:rPr lang="ko-KR" altLang="en-US" sz="2000" b="1" dirty="0">
                <a:solidFill>
                  <a:schemeClr val="accent4"/>
                </a:solidFill>
                <a:latin typeface="맑은고딕"/>
              </a:rPr>
              <a:t>프로젝트 내용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0AAA135-D3D0-4250-9D13-9BC40F802EE3}"/>
              </a:ext>
            </a:extLst>
          </p:cNvPr>
          <p:cNvCxnSpPr/>
          <p:nvPr/>
        </p:nvCxnSpPr>
        <p:spPr>
          <a:xfrm>
            <a:off x="1349829" y="512838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6" name="막힌 원호 15">
            <a:extLst>
              <a:ext uri="{FF2B5EF4-FFF2-40B4-BE49-F238E27FC236}">
                <a16:creationId xmlns:a16="http://schemas.microsoft.com/office/drawing/2014/main" id="{9084FE9C-DF79-4A71-9BA3-F5E14D147F12}"/>
              </a:ext>
            </a:extLst>
          </p:cNvPr>
          <p:cNvSpPr/>
          <p:nvPr/>
        </p:nvSpPr>
        <p:spPr>
          <a:xfrm flipH="1">
            <a:off x="1349829" y="21650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맑은고딕"/>
            </a:endParaRPr>
          </a:p>
        </p:txBody>
      </p:sp>
      <p:sp>
        <p:nvSpPr>
          <p:cNvPr id="17" name="막힌 원호 16">
            <a:extLst>
              <a:ext uri="{FF2B5EF4-FFF2-40B4-BE49-F238E27FC236}">
                <a16:creationId xmlns:a16="http://schemas.microsoft.com/office/drawing/2014/main" id="{1B1A70FE-01E0-4605-A2C7-F777203C7174}"/>
              </a:ext>
            </a:extLst>
          </p:cNvPr>
          <p:cNvSpPr/>
          <p:nvPr/>
        </p:nvSpPr>
        <p:spPr>
          <a:xfrm flipH="1" flipV="1">
            <a:off x="1358295" y="360438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맑은고딕"/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FC9B84AA-2C41-4C97-9FE2-FD958733A080}"/>
              </a:ext>
            </a:extLst>
          </p:cNvPr>
          <p:cNvGrpSpPr/>
          <p:nvPr/>
        </p:nvGrpSpPr>
        <p:grpSpPr>
          <a:xfrm>
            <a:off x="310624" y="246993"/>
            <a:ext cx="684022" cy="465332"/>
            <a:chOff x="5284611" y="1858768"/>
            <a:chExt cx="1090031" cy="723277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7B72E0E3-9543-4683-AF25-3C1D17124C7A}"/>
                </a:ext>
              </a:extLst>
            </p:cNvPr>
            <p:cNvSpPr/>
            <p:nvPr/>
          </p:nvSpPr>
          <p:spPr>
            <a:xfrm>
              <a:off x="5284611" y="2219021"/>
              <a:ext cx="360000" cy="360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02D0E7F2-CC34-4DA2-B630-44BBE5BC90F0}"/>
                </a:ext>
              </a:extLst>
            </p:cNvPr>
            <p:cNvSpPr/>
            <p:nvPr/>
          </p:nvSpPr>
          <p:spPr>
            <a:xfrm>
              <a:off x="5654389" y="2222045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8BAC6121-50B7-4F16-A2DE-BFF5634FA5C9}"/>
                </a:ext>
              </a:extLst>
            </p:cNvPr>
            <p:cNvSpPr/>
            <p:nvPr/>
          </p:nvSpPr>
          <p:spPr>
            <a:xfrm>
              <a:off x="6014642" y="2219021"/>
              <a:ext cx="360000" cy="360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603C03FE-9490-4D45-A0D8-33978264A70B}"/>
                </a:ext>
              </a:extLst>
            </p:cNvPr>
            <p:cNvSpPr/>
            <p:nvPr/>
          </p:nvSpPr>
          <p:spPr>
            <a:xfrm>
              <a:off x="5654389" y="1858768"/>
              <a:ext cx="360000" cy="360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E9A1C279-1B60-42C5-8BC9-D18FBD9B76DD}"/>
              </a:ext>
            </a:extLst>
          </p:cNvPr>
          <p:cNvSpPr txBox="1"/>
          <p:nvPr/>
        </p:nvSpPr>
        <p:spPr>
          <a:xfrm>
            <a:off x="7373923" y="262467"/>
            <a:ext cx="31332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고딕"/>
              </a:rPr>
              <a:t>프로젝트 개요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고딕"/>
              </a:rPr>
              <a:t> / </a:t>
            </a:r>
            <a:r>
              <a:rPr lang="ko-KR" altLang="en-US" sz="1100" b="1" dirty="0">
                <a:latin typeface="맑은고딕"/>
              </a:rPr>
              <a:t>프로젝트 내용</a:t>
            </a:r>
            <a:r>
              <a:rPr lang="en-US" altLang="ko-KR" sz="1100" b="1" dirty="0">
                <a:latin typeface="맑은고딕"/>
              </a:rPr>
              <a:t>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고딕"/>
              </a:rPr>
              <a:t>/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고딕"/>
              </a:rPr>
              <a:t>기대 결과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고딕"/>
              </a:rPr>
              <a:t> /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고딕"/>
              </a:rPr>
              <a:t>부록</a:t>
            </a:r>
          </a:p>
        </p:txBody>
      </p:sp>
      <p:sp>
        <p:nvSpPr>
          <p:cNvPr id="25" name="제목 1">
            <a:extLst>
              <a:ext uri="{FF2B5EF4-FFF2-40B4-BE49-F238E27FC236}">
                <a16:creationId xmlns:a16="http://schemas.microsoft.com/office/drawing/2014/main" id="{7C3C9304-630E-4B48-BCDE-293DA2F52FC2}"/>
              </a:ext>
            </a:extLst>
          </p:cNvPr>
          <p:cNvSpPr txBox="1">
            <a:spLocks/>
          </p:cNvSpPr>
          <p:nvPr/>
        </p:nvSpPr>
        <p:spPr>
          <a:xfrm>
            <a:off x="2111617" y="593009"/>
            <a:ext cx="3520016" cy="2614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b="1" dirty="0">
                <a:solidFill>
                  <a:schemeClr val="accent4"/>
                </a:solidFill>
                <a:latin typeface="맑은고딕"/>
              </a:rPr>
              <a:t>PCS</a:t>
            </a:r>
            <a:r>
              <a:rPr lang="ko-KR" altLang="en-US" sz="2000" b="1" dirty="0">
                <a:solidFill>
                  <a:schemeClr val="accent4"/>
                </a:solidFill>
                <a:latin typeface="맑은고딕"/>
              </a:rPr>
              <a:t> 구성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38FF895-D118-472F-9B01-ACFE840501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691" y="970038"/>
            <a:ext cx="10160382" cy="5838188"/>
          </a:xfrm>
          <a:prstGeom prst="rect">
            <a:avLst/>
          </a:prstGeom>
          <a:ln w="28575">
            <a:noFill/>
          </a:ln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11F974D9-2130-4720-B7DD-B9F7386A93E2}"/>
              </a:ext>
            </a:extLst>
          </p:cNvPr>
          <p:cNvSpPr txBox="1"/>
          <p:nvPr/>
        </p:nvSpPr>
        <p:spPr>
          <a:xfrm>
            <a:off x="1638367" y="3076009"/>
            <a:ext cx="2636693" cy="2812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Bi-directional Buck Boost Converter </a:t>
            </a:r>
            <a:endParaRPr lang="ko-KR" altLang="en-US" sz="1200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08C2BC2-55FC-4CED-A2DF-3AE618B77A0A}"/>
              </a:ext>
            </a:extLst>
          </p:cNvPr>
          <p:cNvSpPr txBox="1"/>
          <p:nvPr/>
        </p:nvSpPr>
        <p:spPr>
          <a:xfrm>
            <a:off x="6464855" y="2847468"/>
            <a:ext cx="419548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/>
              <a:t>Grid Connected Inverter</a:t>
            </a:r>
            <a:endParaRPr lang="ko-KR" altLang="en-US" sz="1500" b="1" dirty="0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A0EEDF2D-403F-4CC2-8243-6D3DF6EFBBAC}"/>
              </a:ext>
            </a:extLst>
          </p:cNvPr>
          <p:cNvSpPr/>
          <p:nvPr/>
        </p:nvSpPr>
        <p:spPr>
          <a:xfrm>
            <a:off x="958783" y="3134422"/>
            <a:ext cx="3584342" cy="2753540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70A3C7E-AA19-4A9A-85B3-64634DC9EE4A}"/>
              </a:ext>
            </a:extLst>
          </p:cNvPr>
          <p:cNvSpPr txBox="1"/>
          <p:nvPr/>
        </p:nvSpPr>
        <p:spPr>
          <a:xfrm>
            <a:off x="1287183" y="3060344"/>
            <a:ext cx="4026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C6D38E23-4C9B-4D8E-9B37-E433BFDE3B1B}"/>
              </a:ext>
            </a:extLst>
          </p:cNvPr>
          <p:cNvSpPr/>
          <p:nvPr/>
        </p:nvSpPr>
        <p:spPr>
          <a:xfrm>
            <a:off x="5656691" y="2847469"/>
            <a:ext cx="5248125" cy="3960758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C85B951-C8AF-4C8C-83BA-078F21701F88}"/>
              </a:ext>
            </a:extLst>
          </p:cNvPr>
          <p:cNvSpPr txBox="1"/>
          <p:nvPr/>
        </p:nvSpPr>
        <p:spPr>
          <a:xfrm>
            <a:off x="6080105" y="2763102"/>
            <a:ext cx="4026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FF0000"/>
                </a:solidFill>
              </a:rPr>
              <a:t>⑤</a:t>
            </a: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8839418C-1456-4998-9A2B-8288AC983251}"/>
              </a:ext>
            </a:extLst>
          </p:cNvPr>
          <p:cNvSpPr/>
          <p:nvPr/>
        </p:nvSpPr>
        <p:spPr>
          <a:xfrm>
            <a:off x="1287182" y="1689611"/>
            <a:ext cx="2919057" cy="883369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98B79F0-91C4-428E-B7AB-ABD05D03A655}"/>
              </a:ext>
            </a:extLst>
          </p:cNvPr>
          <p:cNvSpPr txBox="1"/>
          <p:nvPr/>
        </p:nvSpPr>
        <p:spPr>
          <a:xfrm>
            <a:off x="1366249" y="1356779"/>
            <a:ext cx="544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PV</a:t>
            </a:r>
            <a:endParaRPr lang="ko-KR" altLang="en-US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62FF0E1-2544-492C-B20D-C26343327CA6}"/>
              </a:ext>
            </a:extLst>
          </p:cNvPr>
          <p:cNvSpPr txBox="1"/>
          <p:nvPr/>
        </p:nvSpPr>
        <p:spPr>
          <a:xfrm>
            <a:off x="970585" y="1308117"/>
            <a:ext cx="4026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B8D7CE5D-CEDD-4FE7-BCD5-914288640F41}"/>
              </a:ext>
            </a:extLst>
          </p:cNvPr>
          <p:cNvSpPr/>
          <p:nvPr/>
        </p:nvSpPr>
        <p:spPr>
          <a:xfrm>
            <a:off x="1689855" y="2677223"/>
            <a:ext cx="620208" cy="463767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50D18AC-7581-4275-A4BC-97CA667164BA}"/>
              </a:ext>
            </a:extLst>
          </p:cNvPr>
          <p:cNvSpPr txBox="1"/>
          <p:nvPr/>
        </p:nvSpPr>
        <p:spPr>
          <a:xfrm>
            <a:off x="554838" y="2614516"/>
            <a:ext cx="4026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1E3E0F4-0DA4-45E4-A664-4887820DD90F}"/>
              </a:ext>
            </a:extLst>
          </p:cNvPr>
          <p:cNvSpPr/>
          <p:nvPr/>
        </p:nvSpPr>
        <p:spPr>
          <a:xfrm>
            <a:off x="8562596" y="986466"/>
            <a:ext cx="131978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b="1" dirty="0">
                <a:solidFill>
                  <a:srgbClr val="FF0000"/>
                </a:solidFill>
              </a:rPr>
              <a:t>⑥</a:t>
            </a:r>
            <a:r>
              <a:rPr lang="en-US" altLang="ko-KR" sz="2000" b="1" dirty="0"/>
              <a:t>AC-Load</a:t>
            </a:r>
            <a:endParaRPr lang="ko-KR" altLang="en-US" sz="2000" b="1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5A00851-E00A-4FD1-A14E-10699236495E}"/>
              </a:ext>
            </a:extLst>
          </p:cNvPr>
          <p:cNvSpPr/>
          <p:nvPr/>
        </p:nvSpPr>
        <p:spPr>
          <a:xfrm>
            <a:off x="825670" y="2638891"/>
            <a:ext cx="9813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DC-Load</a:t>
            </a:r>
            <a:endParaRPr lang="ko-KR" altLang="en-US" b="1" dirty="0"/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A44B89DC-4CEB-4FF2-BA0D-446E7E702FF1}"/>
              </a:ext>
            </a:extLst>
          </p:cNvPr>
          <p:cNvSpPr/>
          <p:nvPr/>
        </p:nvSpPr>
        <p:spPr>
          <a:xfrm>
            <a:off x="8562596" y="1356779"/>
            <a:ext cx="2658819" cy="1216201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10BCF4E5-011B-4583-9E90-94372131C9E8}"/>
              </a:ext>
            </a:extLst>
          </p:cNvPr>
          <p:cNvSpPr/>
          <p:nvPr/>
        </p:nvSpPr>
        <p:spPr>
          <a:xfrm>
            <a:off x="4750696" y="3134422"/>
            <a:ext cx="905996" cy="1322075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2268CE5-0B5C-458A-8449-A8E99C143C63}"/>
              </a:ext>
            </a:extLst>
          </p:cNvPr>
          <p:cNvSpPr/>
          <p:nvPr/>
        </p:nvSpPr>
        <p:spPr>
          <a:xfrm>
            <a:off x="4632864" y="4424231"/>
            <a:ext cx="91082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④</a:t>
            </a:r>
          </a:p>
          <a:p>
            <a:r>
              <a:rPr lang="en-US" altLang="ko-KR" b="1" dirty="0"/>
              <a:t>DC-Link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593438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73F2BFBD-B53A-4E32-9DE0-644E1768A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1617" y="221269"/>
            <a:ext cx="3520016" cy="261406"/>
          </a:xfrm>
        </p:spPr>
        <p:txBody>
          <a:bodyPr>
            <a:noAutofit/>
          </a:bodyPr>
          <a:lstStyle/>
          <a:p>
            <a:r>
              <a:rPr lang="ko-KR" altLang="en-US" sz="2000" b="1" dirty="0">
                <a:solidFill>
                  <a:schemeClr val="accent4"/>
                </a:solidFill>
                <a:latin typeface="맑은고딕"/>
              </a:rPr>
              <a:t>프로젝트 내용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0AAA135-D3D0-4250-9D13-9BC40F802EE3}"/>
              </a:ext>
            </a:extLst>
          </p:cNvPr>
          <p:cNvCxnSpPr/>
          <p:nvPr/>
        </p:nvCxnSpPr>
        <p:spPr>
          <a:xfrm>
            <a:off x="1349829" y="512838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6" name="막힌 원호 15">
            <a:extLst>
              <a:ext uri="{FF2B5EF4-FFF2-40B4-BE49-F238E27FC236}">
                <a16:creationId xmlns:a16="http://schemas.microsoft.com/office/drawing/2014/main" id="{9084FE9C-DF79-4A71-9BA3-F5E14D147F12}"/>
              </a:ext>
            </a:extLst>
          </p:cNvPr>
          <p:cNvSpPr/>
          <p:nvPr/>
        </p:nvSpPr>
        <p:spPr>
          <a:xfrm flipH="1">
            <a:off x="1349829" y="21650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맑은고딕"/>
            </a:endParaRPr>
          </a:p>
        </p:txBody>
      </p:sp>
      <p:sp>
        <p:nvSpPr>
          <p:cNvPr id="17" name="막힌 원호 16">
            <a:extLst>
              <a:ext uri="{FF2B5EF4-FFF2-40B4-BE49-F238E27FC236}">
                <a16:creationId xmlns:a16="http://schemas.microsoft.com/office/drawing/2014/main" id="{1B1A70FE-01E0-4605-A2C7-F777203C7174}"/>
              </a:ext>
            </a:extLst>
          </p:cNvPr>
          <p:cNvSpPr/>
          <p:nvPr/>
        </p:nvSpPr>
        <p:spPr>
          <a:xfrm flipH="1" flipV="1">
            <a:off x="1358295" y="360438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맑은고딕"/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FC9B84AA-2C41-4C97-9FE2-FD958733A080}"/>
              </a:ext>
            </a:extLst>
          </p:cNvPr>
          <p:cNvGrpSpPr/>
          <p:nvPr/>
        </p:nvGrpSpPr>
        <p:grpSpPr>
          <a:xfrm>
            <a:off x="310624" y="246993"/>
            <a:ext cx="684022" cy="465332"/>
            <a:chOff x="5284611" y="1858768"/>
            <a:chExt cx="1090031" cy="723277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7B72E0E3-9543-4683-AF25-3C1D17124C7A}"/>
                </a:ext>
              </a:extLst>
            </p:cNvPr>
            <p:cNvSpPr/>
            <p:nvPr/>
          </p:nvSpPr>
          <p:spPr>
            <a:xfrm>
              <a:off x="5284611" y="2219021"/>
              <a:ext cx="360000" cy="360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02D0E7F2-CC34-4DA2-B630-44BBE5BC90F0}"/>
                </a:ext>
              </a:extLst>
            </p:cNvPr>
            <p:cNvSpPr/>
            <p:nvPr/>
          </p:nvSpPr>
          <p:spPr>
            <a:xfrm>
              <a:off x="5654389" y="2222045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8BAC6121-50B7-4F16-A2DE-BFF5634FA5C9}"/>
                </a:ext>
              </a:extLst>
            </p:cNvPr>
            <p:cNvSpPr/>
            <p:nvPr/>
          </p:nvSpPr>
          <p:spPr>
            <a:xfrm>
              <a:off x="6014642" y="2219021"/>
              <a:ext cx="360000" cy="360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603C03FE-9490-4D45-A0D8-33978264A70B}"/>
                </a:ext>
              </a:extLst>
            </p:cNvPr>
            <p:cNvSpPr/>
            <p:nvPr/>
          </p:nvSpPr>
          <p:spPr>
            <a:xfrm>
              <a:off x="5654389" y="1858768"/>
              <a:ext cx="360000" cy="360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E9A1C279-1B60-42C5-8BC9-D18FBD9B76DD}"/>
              </a:ext>
            </a:extLst>
          </p:cNvPr>
          <p:cNvSpPr txBox="1"/>
          <p:nvPr/>
        </p:nvSpPr>
        <p:spPr>
          <a:xfrm>
            <a:off x="7373923" y="262467"/>
            <a:ext cx="31332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고딕"/>
              </a:rPr>
              <a:t>프로젝트 개요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고딕"/>
              </a:rPr>
              <a:t> / </a:t>
            </a:r>
            <a:r>
              <a:rPr lang="ko-KR" altLang="en-US" sz="1100" b="1" dirty="0">
                <a:latin typeface="맑은고딕"/>
              </a:rPr>
              <a:t>프로젝트 내용</a:t>
            </a:r>
            <a:r>
              <a:rPr lang="en-US" altLang="ko-KR" sz="1100" b="1" dirty="0">
                <a:latin typeface="맑은고딕"/>
              </a:rPr>
              <a:t>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고딕"/>
              </a:rPr>
              <a:t>/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고딕"/>
              </a:rPr>
              <a:t>기대 결과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고딕"/>
              </a:rPr>
              <a:t> /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고딕"/>
              </a:rPr>
              <a:t>부록</a:t>
            </a:r>
          </a:p>
        </p:txBody>
      </p:sp>
      <p:sp>
        <p:nvSpPr>
          <p:cNvPr id="25" name="제목 1">
            <a:extLst>
              <a:ext uri="{FF2B5EF4-FFF2-40B4-BE49-F238E27FC236}">
                <a16:creationId xmlns:a16="http://schemas.microsoft.com/office/drawing/2014/main" id="{7C3C9304-630E-4B48-BCDE-293DA2F52FC2}"/>
              </a:ext>
            </a:extLst>
          </p:cNvPr>
          <p:cNvSpPr txBox="1">
            <a:spLocks/>
          </p:cNvSpPr>
          <p:nvPr/>
        </p:nvSpPr>
        <p:spPr>
          <a:xfrm>
            <a:off x="2111617" y="593009"/>
            <a:ext cx="3520016" cy="2614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b="1" dirty="0">
                <a:solidFill>
                  <a:schemeClr val="accent4"/>
                </a:solidFill>
                <a:latin typeface="맑은고딕"/>
              </a:rPr>
              <a:t>PCS</a:t>
            </a:r>
            <a:r>
              <a:rPr lang="ko-KR" altLang="en-US" sz="2000" b="1" dirty="0">
                <a:solidFill>
                  <a:schemeClr val="accent4"/>
                </a:solidFill>
                <a:latin typeface="맑은고딕"/>
              </a:rPr>
              <a:t> 구성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F40C4DC-A534-4C4A-A41A-67B8E0CA4A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538" y="916385"/>
            <a:ext cx="9804382" cy="5911365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6B6662D1-8891-4A38-A684-40EF8F700AC3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5538" y="4209102"/>
            <a:ext cx="2732492" cy="1912521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D7DE3935-66F0-4D2B-A581-A075EA4B45D2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33079" y="4375550"/>
            <a:ext cx="2520208" cy="1969612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52964C66-86CE-4A73-BCDF-10EC53BD8938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68523" y="4594826"/>
            <a:ext cx="3063876" cy="1703053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8BEDC671-40B8-4A02-A43B-B051FACE2079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80841" y="4763679"/>
            <a:ext cx="2935567" cy="1876949"/>
          </a:xfrm>
          <a:prstGeom prst="rect">
            <a:avLst/>
          </a:prstGeom>
        </p:spPr>
      </p:pic>
      <p:sp>
        <p:nvSpPr>
          <p:cNvPr id="43" name="직사각형 42">
            <a:extLst>
              <a:ext uri="{FF2B5EF4-FFF2-40B4-BE49-F238E27FC236}">
                <a16:creationId xmlns:a16="http://schemas.microsoft.com/office/drawing/2014/main" id="{28A4A573-FAEB-4648-B1F5-2AAE8A71CE4D}"/>
              </a:ext>
            </a:extLst>
          </p:cNvPr>
          <p:cNvSpPr/>
          <p:nvPr/>
        </p:nvSpPr>
        <p:spPr>
          <a:xfrm>
            <a:off x="768579" y="4123241"/>
            <a:ext cx="3947830" cy="251349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9F1E2BAF-45F3-43D1-8291-308E18906F56}"/>
              </a:ext>
            </a:extLst>
          </p:cNvPr>
          <p:cNvSpPr/>
          <p:nvPr/>
        </p:nvSpPr>
        <p:spPr>
          <a:xfrm>
            <a:off x="6724474" y="1025753"/>
            <a:ext cx="1806340" cy="254408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62038A5D-78BD-4E09-B794-EFDE230BF88B}"/>
              </a:ext>
            </a:extLst>
          </p:cNvPr>
          <p:cNvSpPr/>
          <p:nvPr/>
        </p:nvSpPr>
        <p:spPr>
          <a:xfrm>
            <a:off x="6724474" y="1342131"/>
            <a:ext cx="1806340" cy="70182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CE420C89-7368-4A3E-8F5E-DAC955E004BF}"/>
              </a:ext>
            </a:extLst>
          </p:cNvPr>
          <p:cNvSpPr/>
          <p:nvPr/>
        </p:nvSpPr>
        <p:spPr>
          <a:xfrm>
            <a:off x="6724474" y="2056685"/>
            <a:ext cx="1806340" cy="70182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70FE9F91-295B-40F9-A519-CFF66D318E2A}"/>
              </a:ext>
            </a:extLst>
          </p:cNvPr>
          <p:cNvSpPr/>
          <p:nvPr/>
        </p:nvSpPr>
        <p:spPr>
          <a:xfrm>
            <a:off x="6724474" y="2838313"/>
            <a:ext cx="1806340" cy="309362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71E8DBD8-898C-4294-A430-FDA44C248026}"/>
              </a:ext>
            </a:extLst>
          </p:cNvPr>
          <p:cNvSpPr/>
          <p:nvPr/>
        </p:nvSpPr>
        <p:spPr>
          <a:xfrm>
            <a:off x="6724474" y="3553195"/>
            <a:ext cx="1806340" cy="553082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689ABFDC-418E-41B3-ADCA-695ADB260BE0}"/>
              </a:ext>
            </a:extLst>
          </p:cNvPr>
          <p:cNvSpPr/>
          <p:nvPr/>
        </p:nvSpPr>
        <p:spPr>
          <a:xfrm>
            <a:off x="9218175" y="1073528"/>
            <a:ext cx="1297170" cy="127117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6F9CAF6E-6A99-49E0-9814-74CDF756818C}"/>
              </a:ext>
            </a:extLst>
          </p:cNvPr>
          <p:cNvSpPr/>
          <p:nvPr/>
        </p:nvSpPr>
        <p:spPr>
          <a:xfrm>
            <a:off x="9231479" y="1615791"/>
            <a:ext cx="1283866" cy="127117"/>
          </a:xfrm>
          <a:prstGeom prst="rect">
            <a:avLst/>
          </a:prstGeom>
          <a:noFill/>
          <a:ln w="76200">
            <a:solidFill>
              <a:schemeClr val="tx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E0F86F52-D299-4B8A-A693-38FBD8565203}"/>
              </a:ext>
            </a:extLst>
          </p:cNvPr>
          <p:cNvSpPr/>
          <p:nvPr/>
        </p:nvSpPr>
        <p:spPr>
          <a:xfrm>
            <a:off x="9231479" y="1913145"/>
            <a:ext cx="1283866" cy="122554"/>
          </a:xfrm>
          <a:prstGeom prst="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8F7FECE9-9936-4451-8B9C-624F1AA114B0}"/>
              </a:ext>
            </a:extLst>
          </p:cNvPr>
          <p:cNvSpPr/>
          <p:nvPr/>
        </p:nvSpPr>
        <p:spPr>
          <a:xfrm>
            <a:off x="6731990" y="3185145"/>
            <a:ext cx="2069110" cy="243856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072C7B8E-DA57-49EE-8523-AD19A442FCAA}"/>
              </a:ext>
            </a:extLst>
          </p:cNvPr>
          <p:cNvSpPr/>
          <p:nvPr/>
        </p:nvSpPr>
        <p:spPr>
          <a:xfrm>
            <a:off x="6731990" y="4123241"/>
            <a:ext cx="2175790" cy="904026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90E3E881-A3C6-47F0-85B8-F42F992396C5}"/>
              </a:ext>
            </a:extLst>
          </p:cNvPr>
          <p:cNvSpPr/>
          <p:nvPr/>
        </p:nvSpPr>
        <p:spPr>
          <a:xfrm>
            <a:off x="6731990" y="5772075"/>
            <a:ext cx="2489116" cy="1038711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1EA6DA7F-C85E-444C-B883-CFFFA1AA8C0C}"/>
              </a:ext>
            </a:extLst>
          </p:cNvPr>
          <p:cNvSpPr/>
          <p:nvPr/>
        </p:nvSpPr>
        <p:spPr>
          <a:xfrm>
            <a:off x="9231479" y="2155825"/>
            <a:ext cx="1283866" cy="122554"/>
          </a:xfrm>
          <a:prstGeom prst="rect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21673B-D2F4-4E62-9F7C-704941EB6545}"/>
              </a:ext>
            </a:extLst>
          </p:cNvPr>
          <p:cNvSpPr txBox="1"/>
          <p:nvPr/>
        </p:nvSpPr>
        <p:spPr>
          <a:xfrm>
            <a:off x="10554121" y="991374"/>
            <a:ext cx="129717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/>
              <a:t>: </a:t>
            </a:r>
            <a:r>
              <a:rPr lang="ko-KR" altLang="en-US" sz="1300" dirty="0"/>
              <a:t>인버터 제어기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1A36384-325C-4697-BD89-A69DA13CEB92}"/>
              </a:ext>
            </a:extLst>
          </p:cNvPr>
          <p:cNvSpPr txBox="1"/>
          <p:nvPr/>
        </p:nvSpPr>
        <p:spPr>
          <a:xfrm>
            <a:off x="10564494" y="1511282"/>
            <a:ext cx="129717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/>
              <a:t>: PLL </a:t>
            </a:r>
            <a:r>
              <a:rPr lang="ko-KR" altLang="en-US" sz="1300" dirty="0"/>
              <a:t>제어기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7FA1B4C-17CF-40F1-A20D-5B5D87A2E61C}"/>
              </a:ext>
            </a:extLst>
          </p:cNvPr>
          <p:cNvSpPr txBox="1"/>
          <p:nvPr/>
        </p:nvSpPr>
        <p:spPr>
          <a:xfrm>
            <a:off x="10564494" y="1791767"/>
            <a:ext cx="129717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/>
              <a:t>: C file</a:t>
            </a:r>
            <a:endParaRPr lang="ko-KR" altLang="en-US" sz="13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72D7812-9E65-42F7-81CF-1DD8E1FED6B3}"/>
              </a:ext>
            </a:extLst>
          </p:cNvPr>
          <p:cNvSpPr txBox="1"/>
          <p:nvPr/>
        </p:nvSpPr>
        <p:spPr>
          <a:xfrm>
            <a:off x="10564493" y="2049784"/>
            <a:ext cx="163787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/>
              <a:t>: Sequence </a:t>
            </a:r>
            <a:r>
              <a:rPr lang="ko-KR" altLang="en-US" sz="1300" dirty="0"/>
              <a:t>제어기</a:t>
            </a:r>
            <a:endParaRPr lang="en-US" altLang="ko-KR" sz="1300" dirty="0"/>
          </a:p>
          <a:p>
            <a:r>
              <a:rPr lang="en-US" altLang="ko-KR" sz="1300" dirty="0"/>
              <a:t>(Relay, Load)</a:t>
            </a:r>
            <a:endParaRPr lang="ko-KR" altLang="en-US" sz="1300" dirty="0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975B3C1-C2E3-4190-A705-2E982B06E609}"/>
              </a:ext>
            </a:extLst>
          </p:cNvPr>
          <p:cNvSpPr/>
          <p:nvPr/>
        </p:nvSpPr>
        <p:spPr>
          <a:xfrm>
            <a:off x="9218175" y="1354013"/>
            <a:ext cx="1297170" cy="127117"/>
          </a:xfrm>
          <a:prstGeom prst="rect">
            <a:avLst/>
          </a:prstGeom>
          <a:noFill/>
          <a:ln w="762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DFF4797-A8E9-47A0-87B6-275570421209}"/>
              </a:ext>
            </a:extLst>
          </p:cNvPr>
          <p:cNvSpPr txBox="1"/>
          <p:nvPr/>
        </p:nvSpPr>
        <p:spPr>
          <a:xfrm>
            <a:off x="10554121" y="1271859"/>
            <a:ext cx="129717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/>
              <a:t>: </a:t>
            </a:r>
            <a:r>
              <a:rPr lang="ko-KR" altLang="en-US" sz="1300" dirty="0"/>
              <a:t>컨버터 제어기</a:t>
            </a:r>
          </a:p>
        </p:txBody>
      </p:sp>
    </p:spTree>
    <p:extLst>
      <p:ext uri="{BB962C8B-B14F-4D97-AF65-F5344CB8AC3E}">
        <p14:creationId xmlns:p14="http://schemas.microsoft.com/office/powerpoint/2010/main" val="13265558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9ECB0AB-87C1-4055-B371-C9DCB7EFC0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5692" y="975606"/>
            <a:ext cx="10887804" cy="5755044"/>
          </a:xfrm>
          <a:prstGeom prst="rect">
            <a:avLst/>
          </a:prstGeom>
        </p:spPr>
      </p:pic>
      <p:sp>
        <p:nvSpPr>
          <p:cNvPr id="14" name="제목 1">
            <a:extLst>
              <a:ext uri="{FF2B5EF4-FFF2-40B4-BE49-F238E27FC236}">
                <a16:creationId xmlns:a16="http://schemas.microsoft.com/office/drawing/2014/main" id="{93F85E35-B018-4456-A525-6F49F1A769C6}"/>
              </a:ext>
            </a:extLst>
          </p:cNvPr>
          <p:cNvSpPr txBox="1">
            <a:spLocks/>
          </p:cNvSpPr>
          <p:nvPr/>
        </p:nvSpPr>
        <p:spPr>
          <a:xfrm>
            <a:off x="2111617" y="221269"/>
            <a:ext cx="3520016" cy="26140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000" b="1" dirty="0">
                <a:solidFill>
                  <a:schemeClr val="accent4"/>
                </a:solidFill>
                <a:latin typeface="맑은고딕"/>
              </a:rPr>
              <a:t>프로젝트 내용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42B94C6D-3BA2-44BC-99CD-C8B941D45CFF}"/>
              </a:ext>
            </a:extLst>
          </p:cNvPr>
          <p:cNvCxnSpPr/>
          <p:nvPr/>
        </p:nvCxnSpPr>
        <p:spPr>
          <a:xfrm>
            <a:off x="1349829" y="512838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6" name="막힌 원호 15">
            <a:extLst>
              <a:ext uri="{FF2B5EF4-FFF2-40B4-BE49-F238E27FC236}">
                <a16:creationId xmlns:a16="http://schemas.microsoft.com/office/drawing/2014/main" id="{82E3441A-12C9-4ED5-9A81-A53EBF3C1375}"/>
              </a:ext>
            </a:extLst>
          </p:cNvPr>
          <p:cNvSpPr/>
          <p:nvPr/>
        </p:nvSpPr>
        <p:spPr>
          <a:xfrm flipH="1">
            <a:off x="1349829" y="21650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맑은고딕"/>
            </a:endParaRPr>
          </a:p>
        </p:txBody>
      </p:sp>
      <p:sp>
        <p:nvSpPr>
          <p:cNvPr id="17" name="막힌 원호 16">
            <a:extLst>
              <a:ext uri="{FF2B5EF4-FFF2-40B4-BE49-F238E27FC236}">
                <a16:creationId xmlns:a16="http://schemas.microsoft.com/office/drawing/2014/main" id="{7A01362C-974B-48F3-B2E7-3707A931A4D3}"/>
              </a:ext>
            </a:extLst>
          </p:cNvPr>
          <p:cNvSpPr/>
          <p:nvPr/>
        </p:nvSpPr>
        <p:spPr>
          <a:xfrm flipH="1" flipV="1">
            <a:off x="1358295" y="360438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맑은고딕"/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2F077234-C0AD-42EA-957C-73C132F76D64}"/>
              </a:ext>
            </a:extLst>
          </p:cNvPr>
          <p:cNvGrpSpPr/>
          <p:nvPr/>
        </p:nvGrpSpPr>
        <p:grpSpPr>
          <a:xfrm>
            <a:off x="310624" y="246993"/>
            <a:ext cx="684022" cy="465332"/>
            <a:chOff x="5284611" y="1858768"/>
            <a:chExt cx="1090031" cy="723277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D029D1FA-AD6E-426A-AE36-A81E69F728B7}"/>
                </a:ext>
              </a:extLst>
            </p:cNvPr>
            <p:cNvSpPr/>
            <p:nvPr/>
          </p:nvSpPr>
          <p:spPr>
            <a:xfrm>
              <a:off x="5284611" y="2219021"/>
              <a:ext cx="360000" cy="360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BE9FFEC6-4CA4-4BDE-978B-B257B3321EFB}"/>
                </a:ext>
              </a:extLst>
            </p:cNvPr>
            <p:cNvSpPr/>
            <p:nvPr/>
          </p:nvSpPr>
          <p:spPr>
            <a:xfrm>
              <a:off x="5654389" y="2222045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BD34E80F-0137-494B-A6D5-DCD894FC61F5}"/>
                </a:ext>
              </a:extLst>
            </p:cNvPr>
            <p:cNvSpPr/>
            <p:nvPr/>
          </p:nvSpPr>
          <p:spPr>
            <a:xfrm>
              <a:off x="6014642" y="2219021"/>
              <a:ext cx="360000" cy="360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5A8A3D88-3F2E-44E1-B025-DD143336A7A9}"/>
                </a:ext>
              </a:extLst>
            </p:cNvPr>
            <p:cNvSpPr/>
            <p:nvPr/>
          </p:nvSpPr>
          <p:spPr>
            <a:xfrm>
              <a:off x="5654389" y="1858768"/>
              <a:ext cx="360000" cy="360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B40B2592-CCD5-4411-A800-848E54AB01AE}"/>
              </a:ext>
            </a:extLst>
          </p:cNvPr>
          <p:cNvSpPr txBox="1"/>
          <p:nvPr/>
        </p:nvSpPr>
        <p:spPr>
          <a:xfrm>
            <a:off x="7373923" y="262467"/>
            <a:ext cx="31332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고딕"/>
              </a:rPr>
              <a:t>프로젝트 개요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고딕"/>
              </a:rPr>
              <a:t> / </a:t>
            </a:r>
            <a:r>
              <a:rPr lang="ko-KR" altLang="en-US" sz="1100" b="1" dirty="0">
                <a:latin typeface="맑은고딕"/>
              </a:rPr>
              <a:t>프로젝트 내용</a:t>
            </a:r>
            <a:r>
              <a:rPr lang="en-US" altLang="ko-KR" sz="1100" b="1" dirty="0">
                <a:latin typeface="맑은고딕"/>
              </a:rPr>
              <a:t>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고딕"/>
              </a:rPr>
              <a:t>/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고딕"/>
              </a:rPr>
              <a:t>기대 결과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고딕"/>
              </a:rPr>
              <a:t> /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고딕"/>
              </a:rPr>
              <a:t>부록</a:t>
            </a:r>
          </a:p>
        </p:txBody>
      </p:sp>
      <p:sp>
        <p:nvSpPr>
          <p:cNvPr id="32" name="제목 1">
            <a:extLst>
              <a:ext uri="{FF2B5EF4-FFF2-40B4-BE49-F238E27FC236}">
                <a16:creationId xmlns:a16="http://schemas.microsoft.com/office/drawing/2014/main" id="{4473192A-8D8A-4F60-BA69-CE3FE3689741}"/>
              </a:ext>
            </a:extLst>
          </p:cNvPr>
          <p:cNvSpPr txBox="1">
            <a:spLocks/>
          </p:cNvSpPr>
          <p:nvPr/>
        </p:nvSpPr>
        <p:spPr>
          <a:xfrm>
            <a:off x="2111617" y="593009"/>
            <a:ext cx="3520016" cy="2614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b="1" dirty="0">
                <a:solidFill>
                  <a:schemeClr val="accent4"/>
                </a:solidFill>
                <a:latin typeface="맑은고딕"/>
              </a:rPr>
              <a:t>PCS</a:t>
            </a:r>
            <a:r>
              <a:rPr lang="ko-KR" altLang="en-US" sz="2000" b="1" dirty="0">
                <a:solidFill>
                  <a:schemeClr val="accent4"/>
                </a:solidFill>
                <a:latin typeface="맑은고딕"/>
              </a:rPr>
              <a:t> 구성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158564A7-A0A8-4C74-9C7C-F5F3D1E1CE16}"/>
              </a:ext>
            </a:extLst>
          </p:cNvPr>
          <p:cNvSpPr/>
          <p:nvPr/>
        </p:nvSpPr>
        <p:spPr>
          <a:xfrm>
            <a:off x="1427277" y="897808"/>
            <a:ext cx="722124" cy="573892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99224AE9-F6C5-4691-9A5E-8D69FD2BCD06}"/>
              </a:ext>
            </a:extLst>
          </p:cNvPr>
          <p:cNvSpPr/>
          <p:nvPr/>
        </p:nvSpPr>
        <p:spPr>
          <a:xfrm>
            <a:off x="4668819" y="961563"/>
            <a:ext cx="4883972" cy="573892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DFF884FC-8E77-4265-BA67-CA9DDD51C9D5}"/>
              </a:ext>
            </a:extLst>
          </p:cNvPr>
          <p:cNvSpPr/>
          <p:nvPr/>
        </p:nvSpPr>
        <p:spPr>
          <a:xfrm>
            <a:off x="6847244" y="2652473"/>
            <a:ext cx="656217" cy="396883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33588C-DCF8-40E7-BD1C-D8E791C2A4CF}"/>
              </a:ext>
            </a:extLst>
          </p:cNvPr>
          <p:cNvSpPr txBox="1"/>
          <p:nvPr/>
        </p:nvSpPr>
        <p:spPr>
          <a:xfrm>
            <a:off x="155733" y="5364539"/>
            <a:ext cx="122569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Grid </a:t>
            </a:r>
            <a:r>
              <a:rPr lang="ko-KR" altLang="en-US" sz="1500" dirty="0"/>
              <a:t>전류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A5F15E0-8019-42B0-9E42-9053F82C3101}"/>
              </a:ext>
            </a:extLst>
          </p:cNvPr>
          <p:cNvSpPr txBox="1"/>
          <p:nvPr/>
        </p:nvSpPr>
        <p:spPr>
          <a:xfrm>
            <a:off x="78504" y="3642779"/>
            <a:ext cx="149395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PCS Inv </a:t>
            </a:r>
            <a:r>
              <a:rPr lang="ko-KR" altLang="en-US" sz="1500" dirty="0"/>
              <a:t>전류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5C4E989-700F-49C1-AD31-15C9B76DB2BC}"/>
              </a:ext>
            </a:extLst>
          </p:cNvPr>
          <p:cNvSpPr txBox="1"/>
          <p:nvPr/>
        </p:nvSpPr>
        <p:spPr>
          <a:xfrm>
            <a:off x="78504" y="2892057"/>
            <a:ext cx="149395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Power Ref</a:t>
            </a:r>
            <a:endParaRPr lang="ko-KR" altLang="en-US" sz="15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2442CE6-8B38-46FD-B59C-A2BBAD6C3CFA}"/>
              </a:ext>
            </a:extLst>
          </p:cNvPr>
          <p:cNvSpPr txBox="1"/>
          <p:nvPr/>
        </p:nvSpPr>
        <p:spPr>
          <a:xfrm>
            <a:off x="78504" y="1992044"/>
            <a:ext cx="149395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Relay </a:t>
            </a:r>
            <a:r>
              <a:rPr lang="ko-KR" altLang="en-US" sz="1500" dirty="0"/>
              <a:t>동작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C336E46-E743-4A67-B68F-1F1671CD670F}"/>
              </a:ext>
            </a:extLst>
          </p:cNvPr>
          <p:cNvSpPr txBox="1"/>
          <p:nvPr/>
        </p:nvSpPr>
        <p:spPr>
          <a:xfrm>
            <a:off x="78504" y="1128898"/>
            <a:ext cx="149395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err="1"/>
              <a:t>DC_Link</a:t>
            </a:r>
            <a:r>
              <a:rPr lang="en-US" altLang="ko-KR" sz="1500" dirty="0"/>
              <a:t> </a:t>
            </a:r>
            <a:r>
              <a:rPr lang="ko-KR" altLang="en-US" sz="1500" dirty="0"/>
              <a:t>전압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9866CE6-2819-435D-957D-921D70DF5183}"/>
              </a:ext>
            </a:extLst>
          </p:cNvPr>
          <p:cNvSpPr txBox="1"/>
          <p:nvPr/>
        </p:nvSpPr>
        <p:spPr>
          <a:xfrm>
            <a:off x="0" y="4490730"/>
            <a:ext cx="149395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PCS Conv</a:t>
            </a:r>
            <a:r>
              <a:rPr lang="ko-KR" altLang="en-US" sz="1500" dirty="0"/>
              <a:t>전류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6CA733A-B408-4AF0-B106-4F342D82CCD9}"/>
              </a:ext>
            </a:extLst>
          </p:cNvPr>
          <p:cNvSpPr txBox="1"/>
          <p:nvPr/>
        </p:nvSpPr>
        <p:spPr>
          <a:xfrm>
            <a:off x="78504" y="6143623"/>
            <a:ext cx="149395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부하 전류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BA9C5C0A-B546-47BF-A6F3-583845FF9DA8}"/>
              </a:ext>
            </a:extLst>
          </p:cNvPr>
          <p:cNvSpPr/>
          <p:nvPr/>
        </p:nvSpPr>
        <p:spPr>
          <a:xfrm>
            <a:off x="1427276" y="5133745"/>
            <a:ext cx="722125" cy="690028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96DB6E7B-50E0-4CDF-80B1-A1D5054F12BE}"/>
              </a:ext>
            </a:extLst>
          </p:cNvPr>
          <p:cNvSpPr/>
          <p:nvPr/>
        </p:nvSpPr>
        <p:spPr>
          <a:xfrm>
            <a:off x="1427276" y="1074941"/>
            <a:ext cx="722124" cy="690028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E1BECDC3-9830-4231-A9ED-77327D9502AC}"/>
              </a:ext>
            </a:extLst>
          </p:cNvPr>
          <p:cNvSpPr/>
          <p:nvPr/>
        </p:nvSpPr>
        <p:spPr>
          <a:xfrm>
            <a:off x="2149400" y="884579"/>
            <a:ext cx="615315" cy="573892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CAF8AD69-4FC8-49D7-86C2-2A8B0AEB9EDA}"/>
              </a:ext>
            </a:extLst>
          </p:cNvPr>
          <p:cNvSpPr/>
          <p:nvPr/>
        </p:nvSpPr>
        <p:spPr>
          <a:xfrm>
            <a:off x="2149399" y="1074941"/>
            <a:ext cx="615316" cy="690028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70FD4908-6C6A-4755-AC46-9E7CC9342B6D}"/>
              </a:ext>
            </a:extLst>
          </p:cNvPr>
          <p:cNvSpPr/>
          <p:nvPr/>
        </p:nvSpPr>
        <p:spPr>
          <a:xfrm>
            <a:off x="4668818" y="2708625"/>
            <a:ext cx="4883973" cy="690028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C2049086-744B-423C-8193-73EBCD501146}"/>
              </a:ext>
            </a:extLst>
          </p:cNvPr>
          <p:cNvSpPr/>
          <p:nvPr/>
        </p:nvSpPr>
        <p:spPr>
          <a:xfrm>
            <a:off x="4668818" y="4307298"/>
            <a:ext cx="4883973" cy="690028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E9650DB5-6BF4-4E92-858D-34DB1D449EE4}"/>
              </a:ext>
            </a:extLst>
          </p:cNvPr>
          <p:cNvSpPr/>
          <p:nvPr/>
        </p:nvSpPr>
        <p:spPr>
          <a:xfrm>
            <a:off x="6860804" y="5110271"/>
            <a:ext cx="656217" cy="690028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287AEF4D-701A-4962-B6E1-301F7BA8ADD8}"/>
              </a:ext>
            </a:extLst>
          </p:cNvPr>
          <p:cNvSpPr/>
          <p:nvPr/>
        </p:nvSpPr>
        <p:spPr>
          <a:xfrm>
            <a:off x="6860804" y="5931280"/>
            <a:ext cx="656217" cy="690028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D3455C56-BF7E-43EB-8D42-6DF4B8049B20}"/>
              </a:ext>
            </a:extLst>
          </p:cNvPr>
          <p:cNvSpPr/>
          <p:nvPr/>
        </p:nvSpPr>
        <p:spPr>
          <a:xfrm>
            <a:off x="6860805" y="3519844"/>
            <a:ext cx="656217" cy="690028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7247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2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6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6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4" grpId="1" animBg="1"/>
      <p:bldP spid="36" grpId="0" animBg="1"/>
      <p:bldP spid="38" grpId="0" animBg="1"/>
      <p:bldP spid="45" grpId="0" animBg="1"/>
      <p:bldP spid="45" grpId="1" animBg="1"/>
      <p:bldP spid="46" grpId="0" animBg="1"/>
      <p:bldP spid="46" grpId="1" animBg="1"/>
      <p:bldP spid="47" grpId="1" animBg="1"/>
      <p:bldP spid="47" grpId="2" animBg="1"/>
      <p:bldP spid="50" grpId="0" animBg="1"/>
      <p:bldP spid="50" grpId="1" animBg="1"/>
      <p:bldP spid="51" grpId="0" animBg="1"/>
      <p:bldP spid="51" grpId="1" animBg="1"/>
      <p:bldP spid="52" grpId="0" animBg="1"/>
      <p:bldP spid="52" grpId="1" animBg="1"/>
      <p:bldP spid="53" grpId="0" animBg="1"/>
      <p:bldP spid="53" grpId="1" animBg="1"/>
      <p:bldP spid="54" grpId="0" animBg="1"/>
      <p:bldP spid="5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2285788" y="250298"/>
            <a:ext cx="3520016" cy="261406"/>
          </a:xfrm>
        </p:spPr>
        <p:txBody>
          <a:bodyPr>
            <a:noAutofit/>
          </a:bodyPr>
          <a:lstStyle/>
          <a:p>
            <a:r>
              <a:rPr lang="ko-KR" altLang="en-US" sz="2000" b="1" dirty="0">
                <a:solidFill>
                  <a:schemeClr val="accent4"/>
                </a:solidFill>
                <a:latin typeface="맑은고딕"/>
              </a:rPr>
              <a:t>발표 순서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152400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0" name="막힌 원호 19"/>
          <p:cNvSpPr/>
          <p:nvPr/>
        </p:nvSpPr>
        <p:spPr>
          <a:xfrm flipH="1">
            <a:off x="152400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맑은고딕"/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1532466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맑은고딕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EDB9154-52AE-4862-959F-BCDB1308B0E3}"/>
              </a:ext>
            </a:extLst>
          </p:cNvPr>
          <p:cNvSpPr txBox="1"/>
          <p:nvPr/>
        </p:nvSpPr>
        <p:spPr>
          <a:xfrm>
            <a:off x="2285787" y="1122492"/>
            <a:ext cx="6086329" cy="994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kern="0" dirty="0">
                <a:solidFill>
                  <a:srgbClr val="000000"/>
                </a:solidFill>
                <a:latin typeface="+mn-ea"/>
              </a:rPr>
              <a:t>◆ </a:t>
            </a:r>
            <a:r>
              <a:rPr lang="ko-KR" altLang="en-US" sz="2400" b="1" kern="0" dirty="0">
                <a:solidFill>
                  <a:srgbClr val="000000"/>
                </a:solidFill>
                <a:latin typeface="+mn-ea"/>
                <a:cs typeface="함초롬바탕" panose="02030604000101010101" pitchFamily="18" charset="-127"/>
              </a:rPr>
              <a:t>프로젝트 개요</a:t>
            </a:r>
            <a:endParaRPr lang="en-US" altLang="ko-KR" sz="2400" b="1" kern="0" dirty="0">
              <a:solidFill>
                <a:srgbClr val="000000"/>
              </a:solidFill>
              <a:latin typeface="+mn-ea"/>
              <a:cs typeface="함초롬바탕" panose="02030604000101010101" pitchFamily="18" charset="-127"/>
            </a:endParaRPr>
          </a:p>
          <a:p>
            <a:endParaRPr lang="en-US" altLang="ko-KR" sz="1500" b="1" kern="0" dirty="0">
              <a:solidFill>
                <a:srgbClr val="000000"/>
              </a:solidFill>
              <a:latin typeface="+mn-ea"/>
              <a:cs typeface="함초롬바탕" panose="020306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500" kern="0" dirty="0">
                <a:solidFill>
                  <a:srgbClr val="000000"/>
                </a:solidFill>
                <a:latin typeface="+mn-ea"/>
                <a:cs typeface="함초롬바탕" panose="02030604000101010101" pitchFamily="18" charset="-127"/>
              </a:rPr>
              <a:t>	- </a:t>
            </a:r>
            <a:r>
              <a:rPr lang="ko-KR" altLang="en-US" sz="1500" kern="0" dirty="0">
                <a:solidFill>
                  <a:srgbClr val="000000"/>
                </a:solidFill>
                <a:latin typeface="+mn-ea"/>
                <a:cs typeface="함초롬바탕" panose="02030604000101010101" pitchFamily="18" charset="-127"/>
              </a:rPr>
              <a:t>프로젝트 배경</a:t>
            </a:r>
            <a:r>
              <a:rPr lang="en-US" altLang="ko-KR" sz="1500" kern="0" dirty="0">
                <a:solidFill>
                  <a:srgbClr val="000000"/>
                </a:solidFill>
                <a:latin typeface="+mn-ea"/>
                <a:cs typeface="함초롬바탕" panose="02030604000101010101" pitchFamily="18" charset="-127"/>
              </a:rPr>
              <a:t>&amp;</a:t>
            </a:r>
            <a:r>
              <a:rPr lang="ko-KR" altLang="en-US" sz="1500" kern="0" dirty="0">
                <a:solidFill>
                  <a:srgbClr val="000000"/>
                </a:solidFill>
                <a:latin typeface="+mn-ea"/>
                <a:cs typeface="함초롬바탕" panose="02030604000101010101" pitchFamily="18" charset="-127"/>
              </a:rPr>
              <a:t>목표</a:t>
            </a:r>
            <a:endParaRPr lang="en-US" altLang="ko-KR" sz="1500" kern="0" dirty="0">
              <a:solidFill>
                <a:srgbClr val="000000"/>
              </a:solidFill>
              <a:latin typeface="+mn-ea"/>
              <a:cs typeface="함초롬바탕" panose="0203060400010101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0204548-8A07-4CE3-A9F8-E2F296E350EF}"/>
              </a:ext>
            </a:extLst>
          </p:cNvPr>
          <p:cNvSpPr txBox="1"/>
          <p:nvPr/>
        </p:nvSpPr>
        <p:spPr>
          <a:xfrm>
            <a:off x="2285787" y="2309203"/>
            <a:ext cx="6086329" cy="22636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kern="0" dirty="0">
                <a:solidFill>
                  <a:srgbClr val="000000"/>
                </a:solidFill>
                <a:latin typeface="+mn-ea"/>
                <a:cs typeface="함초롬바탕" panose="02030604000101010101" pitchFamily="18" charset="-127"/>
              </a:rPr>
              <a:t>◆ </a:t>
            </a:r>
            <a:r>
              <a:rPr lang="ko-KR" altLang="en-US" sz="2400" b="1" kern="0" dirty="0">
                <a:solidFill>
                  <a:srgbClr val="000000"/>
                </a:solidFill>
                <a:latin typeface="+mn-ea"/>
                <a:cs typeface="함초롬바탕" panose="02030604000101010101" pitchFamily="18" charset="-127"/>
              </a:rPr>
              <a:t>프로젝트 내용</a:t>
            </a:r>
            <a:endParaRPr lang="en-US" altLang="ko-KR" sz="2400" b="1" kern="0" dirty="0">
              <a:solidFill>
                <a:srgbClr val="000000"/>
              </a:solidFill>
              <a:latin typeface="+mn-ea"/>
              <a:cs typeface="함초롬바탕" panose="02030604000101010101" pitchFamily="18" charset="-127"/>
            </a:endParaRPr>
          </a:p>
          <a:p>
            <a:endParaRPr lang="en-US" altLang="ko-KR" sz="1500" b="1" kern="0" dirty="0">
              <a:solidFill>
                <a:srgbClr val="000000"/>
              </a:solidFill>
              <a:latin typeface="+mn-ea"/>
              <a:cs typeface="함초롬바탕" panose="02030604000101010101" pitchFamily="18" charset="-127"/>
            </a:endParaRPr>
          </a:p>
          <a:p>
            <a:r>
              <a:rPr lang="en-US" altLang="ko-KR" sz="1500" kern="0" dirty="0">
                <a:solidFill>
                  <a:srgbClr val="000000"/>
                </a:solidFill>
                <a:latin typeface="+mn-ea"/>
                <a:cs typeface="함초롬바탕" panose="02030604000101010101" pitchFamily="18" charset="-127"/>
              </a:rPr>
              <a:t>	- </a:t>
            </a:r>
            <a:r>
              <a:rPr lang="ko-KR" altLang="en-US" sz="1500" kern="0" dirty="0">
                <a:solidFill>
                  <a:srgbClr val="000000"/>
                </a:solidFill>
                <a:latin typeface="+mn-ea"/>
                <a:cs typeface="함초롬바탕" panose="02030604000101010101" pitchFamily="18" charset="-127"/>
              </a:rPr>
              <a:t>전체 시스템 구조</a:t>
            </a:r>
            <a:endParaRPr lang="en-US" altLang="ko-KR" sz="1500" kern="0" dirty="0">
              <a:solidFill>
                <a:srgbClr val="000000"/>
              </a:solidFill>
              <a:latin typeface="+mn-ea"/>
              <a:cs typeface="함초롬바탕" panose="02030604000101010101" pitchFamily="18" charset="-127"/>
            </a:endParaRPr>
          </a:p>
          <a:p>
            <a:pPr fontAlgn="base">
              <a:lnSpc>
                <a:spcPct val="150000"/>
              </a:lnSpc>
            </a:pPr>
            <a:r>
              <a:rPr lang="en-US" altLang="ko-KR" sz="1500" kern="0" dirty="0">
                <a:solidFill>
                  <a:srgbClr val="000000"/>
                </a:solidFill>
                <a:latin typeface="+mn-ea"/>
                <a:cs typeface="함초롬바탕" panose="02030604000101010101" pitchFamily="18" charset="-127"/>
              </a:rPr>
              <a:t>	-  </a:t>
            </a:r>
            <a:r>
              <a:rPr lang="ko-KR" altLang="en-US" sz="1500" kern="0" dirty="0">
                <a:solidFill>
                  <a:srgbClr val="000000"/>
                </a:solidFill>
                <a:latin typeface="+mn-ea"/>
                <a:cs typeface="함초롬바탕" panose="02030604000101010101" pitchFamily="18" charset="-127"/>
              </a:rPr>
              <a:t>설계 및 제작</a:t>
            </a:r>
            <a:endParaRPr lang="en-US" altLang="ko-KR" sz="1500" kern="0" dirty="0">
              <a:solidFill>
                <a:srgbClr val="000000"/>
              </a:solidFill>
              <a:latin typeface="+mn-ea"/>
              <a:cs typeface="함초롬바탕" panose="02030604000101010101" pitchFamily="18" charset="-127"/>
            </a:endParaRPr>
          </a:p>
          <a:p>
            <a:pPr fontAlgn="base">
              <a:lnSpc>
                <a:spcPct val="150000"/>
              </a:lnSpc>
            </a:pPr>
            <a:r>
              <a:rPr lang="en-US" altLang="ko-KR" sz="1500" kern="0" dirty="0">
                <a:solidFill>
                  <a:srgbClr val="000000"/>
                </a:solidFill>
                <a:latin typeface="+mn-ea"/>
                <a:cs typeface="함초롬바탕" panose="02030604000101010101" pitchFamily="18" charset="-127"/>
              </a:rPr>
              <a:t>     	    1. </a:t>
            </a:r>
            <a:r>
              <a:rPr lang="ko-KR" altLang="en-US" sz="1500" kern="0" dirty="0">
                <a:solidFill>
                  <a:srgbClr val="000000"/>
                </a:solidFill>
                <a:latin typeface="+mn-ea"/>
                <a:cs typeface="함초롬바탕" panose="02030604000101010101" pitchFamily="18" charset="-127"/>
              </a:rPr>
              <a:t>전력 최적화</a:t>
            </a:r>
            <a:endParaRPr lang="en-US" altLang="ko-KR" sz="1500" kern="0" dirty="0">
              <a:solidFill>
                <a:srgbClr val="000000"/>
              </a:solidFill>
              <a:latin typeface="+mn-ea"/>
              <a:cs typeface="함초롬바탕" panose="02030604000101010101" pitchFamily="18" charset="-127"/>
            </a:endParaRPr>
          </a:p>
          <a:p>
            <a:pPr fontAlgn="base">
              <a:lnSpc>
                <a:spcPct val="150000"/>
              </a:lnSpc>
            </a:pPr>
            <a:r>
              <a:rPr lang="en-US" altLang="ko-KR" sz="1500" kern="0" dirty="0">
                <a:solidFill>
                  <a:srgbClr val="000000"/>
                </a:solidFill>
                <a:latin typeface="+mn-ea"/>
                <a:cs typeface="함초롬바탕" panose="02030604000101010101" pitchFamily="18" charset="-127"/>
              </a:rPr>
              <a:t>	    2. PCS</a:t>
            </a:r>
            <a:r>
              <a:rPr lang="ko-KR" altLang="en-US" sz="1500" kern="0" dirty="0">
                <a:solidFill>
                  <a:srgbClr val="000000"/>
                </a:solidFill>
                <a:latin typeface="+mn-ea"/>
                <a:cs typeface="함초롬바탕" panose="02030604000101010101" pitchFamily="18" charset="-127"/>
              </a:rPr>
              <a:t> 하드웨어</a:t>
            </a:r>
            <a:endParaRPr lang="en-US" altLang="ko-KR" sz="1500" kern="0" dirty="0">
              <a:solidFill>
                <a:srgbClr val="000000"/>
              </a:solidFill>
              <a:latin typeface="+mn-ea"/>
              <a:cs typeface="함초롬바탕" panose="02030604000101010101" pitchFamily="18" charset="-127"/>
            </a:endParaRPr>
          </a:p>
          <a:p>
            <a:pPr fontAlgn="base">
              <a:lnSpc>
                <a:spcPct val="150000"/>
              </a:lnSpc>
            </a:pPr>
            <a:r>
              <a:rPr lang="en-US" altLang="ko-KR" sz="1500" kern="0" dirty="0">
                <a:solidFill>
                  <a:srgbClr val="000000"/>
                </a:solidFill>
                <a:latin typeface="+mn-ea"/>
                <a:cs typeface="함초롬바탕" panose="02030604000101010101" pitchFamily="18" charset="-127"/>
              </a:rPr>
              <a:t>	    3. </a:t>
            </a:r>
            <a:r>
              <a:rPr lang="ko-KR" altLang="en-US" sz="1500" kern="0" dirty="0">
                <a:solidFill>
                  <a:srgbClr val="000000"/>
                </a:solidFill>
                <a:latin typeface="+mn-ea"/>
                <a:cs typeface="함초롬바탕" panose="02030604000101010101" pitchFamily="18" charset="-127"/>
              </a:rPr>
              <a:t>실물제작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D5A321D-E2B2-4156-95A7-DE33D1AD6B99}"/>
              </a:ext>
            </a:extLst>
          </p:cNvPr>
          <p:cNvSpPr txBox="1"/>
          <p:nvPr/>
        </p:nvSpPr>
        <p:spPr>
          <a:xfrm>
            <a:off x="2285787" y="5650583"/>
            <a:ext cx="6086329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kern="0" spc="11" dirty="0">
                <a:solidFill>
                  <a:srgbClr val="000000"/>
                </a:solidFill>
                <a:latin typeface="+mn-ea"/>
                <a:cs typeface="함초롬바탕" panose="02030604000101010101" pitchFamily="18" charset="-127"/>
              </a:rPr>
              <a:t>◆ 부록</a:t>
            </a:r>
            <a:endParaRPr lang="ko-KR" altLang="en-US" sz="2400" spc="11" dirty="0">
              <a:latin typeface="+mn-ea"/>
              <a:cs typeface="함초롬바탕" panose="02030604000101010101" pitchFamily="18" charset="-127"/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86E9CB2C-9005-4B08-A945-DBFF06EB1D27}"/>
              </a:ext>
            </a:extLst>
          </p:cNvPr>
          <p:cNvGrpSpPr/>
          <p:nvPr/>
        </p:nvGrpSpPr>
        <p:grpSpPr>
          <a:xfrm>
            <a:off x="484795" y="276022"/>
            <a:ext cx="684022" cy="465332"/>
            <a:chOff x="5284611" y="1858768"/>
            <a:chExt cx="1090031" cy="723277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892B061E-D4E3-4C2F-96B2-F9DB646B0996}"/>
                </a:ext>
              </a:extLst>
            </p:cNvPr>
            <p:cNvSpPr/>
            <p:nvPr/>
          </p:nvSpPr>
          <p:spPr>
            <a:xfrm>
              <a:off x="5284611" y="2219021"/>
              <a:ext cx="360000" cy="360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9BA39947-8BC4-458F-9722-8EB4CA322029}"/>
                </a:ext>
              </a:extLst>
            </p:cNvPr>
            <p:cNvSpPr/>
            <p:nvPr/>
          </p:nvSpPr>
          <p:spPr>
            <a:xfrm>
              <a:off x="5654389" y="2222045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B54721BD-39B1-4FB3-B1A9-E1A9527C0DAD}"/>
                </a:ext>
              </a:extLst>
            </p:cNvPr>
            <p:cNvSpPr/>
            <p:nvPr/>
          </p:nvSpPr>
          <p:spPr>
            <a:xfrm>
              <a:off x="6014642" y="2219021"/>
              <a:ext cx="360000" cy="360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45198928-B80B-4E98-BCF6-657F6F3EB969}"/>
                </a:ext>
              </a:extLst>
            </p:cNvPr>
            <p:cNvSpPr/>
            <p:nvPr/>
          </p:nvSpPr>
          <p:spPr>
            <a:xfrm>
              <a:off x="5654389" y="1858768"/>
              <a:ext cx="360000" cy="360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305A422E-249B-4891-8FB9-79E21F11D259}"/>
              </a:ext>
            </a:extLst>
          </p:cNvPr>
          <p:cNvSpPr txBox="1"/>
          <p:nvPr/>
        </p:nvSpPr>
        <p:spPr>
          <a:xfrm>
            <a:off x="2285787" y="4765493"/>
            <a:ext cx="6086329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kern="0" dirty="0">
                <a:solidFill>
                  <a:srgbClr val="000000"/>
                </a:solidFill>
                <a:latin typeface="+mn-ea"/>
                <a:cs typeface="함초롬바탕" panose="02030604000101010101" pitchFamily="18" charset="-127"/>
              </a:rPr>
              <a:t>◆ </a:t>
            </a:r>
            <a:r>
              <a:rPr lang="ko-KR" altLang="en-US" sz="2400" b="1" kern="0" dirty="0">
                <a:solidFill>
                  <a:srgbClr val="000000"/>
                </a:solidFill>
                <a:latin typeface="+mn-ea"/>
                <a:cs typeface="함초롬바탕" panose="02030604000101010101" pitchFamily="18" charset="-127"/>
              </a:rPr>
              <a:t>기대 결과 및 효과</a:t>
            </a:r>
            <a:endParaRPr lang="en-US" altLang="ko-KR" sz="1500" b="1" kern="0" dirty="0">
              <a:solidFill>
                <a:srgbClr val="000000"/>
              </a:solidFill>
              <a:latin typeface="+mn-ea"/>
              <a:cs typeface="함초롬바탕" panose="02030604000101010101" pitchFamily="18" charset="-127"/>
            </a:endParaRPr>
          </a:p>
          <a:p>
            <a:r>
              <a:rPr lang="en-US" altLang="ko-KR" sz="1500" kern="0" dirty="0">
                <a:solidFill>
                  <a:srgbClr val="000000"/>
                </a:solidFill>
                <a:latin typeface="+mn-ea"/>
                <a:cs typeface="함초롬바탕" panose="02030604000101010101" pitchFamily="18" charset="-127"/>
              </a:rPr>
              <a:t>	- </a:t>
            </a:r>
            <a:r>
              <a:rPr lang="ko-KR" altLang="en-US" sz="1500" kern="0" dirty="0">
                <a:solidFill>
                  <a:srgbClr val="000000"/>
                </a:solidFill>
                <a:latin typeface="+mn-ea"/>
                <a:cs typeface="함초롬바탕" panose="02030604000101010101" pitchFamily="18" charset="-127"/>
              </a:rPr>
              <a:t>한계 및 보완할 점</a:t>
            </a:r>
            <a:endParaRPr lang="en-US" altLang="ko-KR" sz="1500" kern="0" dirty="0">
              <a:solidFill>
                <a:srgbClr val="000000"/>
              </a:solidFill>
              <a:latin typeface="+mn-ea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951004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>
            <a:extLst>
              <a:ext uri="{FF2B5EF4-FFF2-40B4-BE49-F238E27FC236}">
                <a16:creationId xmlns:a16="http://schemas.microsoft.com/office/drawing/2014/main" id="{0435ECA8-8701-45AD-9D79-EC7496BB6A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5527" y="0"/>
            <a:ext cx="7271048" cy="3046785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FFEE6FA6-45FE-4EC1-B166-DFFF1D50411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7072" b="15828"/>
          <a:stretch/>
        </p:blipFill>
        <p:spPr>
          <a:xfrm>
            <a:off x="2342785" y="3046785"/>
            <a:ext cx="7385242" cy="3286125"/>
          </a:xfrm>
          <a:prstGeom prst="rect">
            <a:avLst/>
          </a:prstGeom>
        </p:spPr>
      </p:pic>
      <p:grpSp>
        <p:nvGrpSpPr>
          <p:cNvPr id="25" name="그룹 24">
            <a:extLst>
              <a:ext uri="{FF2B5EF4-FFF2-40B4-BE49-F238E27FC236}">
                <a16:creationId xmlns:a16="http://schemas.microsoft.com/office/drawing/2014/main" id="{D1D6E4D6-6B87-4C10-AEBC-172F99D879E5}"/>
              </a:ext>
            </a:extLst>
          </p:cNvPr>
          <p:cNvGrpSpPr/>
          <p:nvPr/>
        </p:nvGrpSpPr>
        <p:grpSpPr>
          <a:xfrm>
            <a:off x="484795" y="276022"/>
            <a:ext cx="684022" cy="465332"/>
            <a:chOff x="5284611" y="1858768"/>
            <a:chExt cx="1090031" cy="723277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7D586D3C-3769-4C77-83F2-5E2FAB906429}"/>
                </a:ext>
              </a:extLst>
            </p:cNvPr>
            <p:cNvSpPr/>
            <p:nvPr/>
          </p:nvSpPr>
          <p:spPr>
            <a:xfrm>
              <a:off x="5284611" y="2219021"/>
              <a:ext cx="360000" cy="360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88713CB0-E732-455D-BCCE-D1544117F47C}"/>
                </a:ext>
              </a:extLst>
            </p:cNvPr>
            <p:cNvSpPr/>
            <p:nvPr/>
          </p:nvSpPr>
          <p:spPr>
            <a:xfrm>
              <a:off x="5654389" y="2222045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DFFE74A3-9369-4DC0-B4A6-31A76C5FBF73}"/>
                </a:ext>
              </a:extLst>
            </p:cNvPr>
            <p:cNvSpPr/>
            <p:nvPr/>
          </p:nvSpPr>
          <p:spPr>
            <a:xfrm>
              <a:off x="6014642" y="2219021"/>
              <a:ext cx="360000" cy="360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515CF213-65C9-4255-92AA-7E5C2687C7D1}"/>
                </a:ext>
              </a:extLst>
            </p:cNvPr>
            <p:cNvSpPr/>
            <p:nvPr/>
          </p:nvSpPr>
          <p:spPr>
            <a:xfrm>
              <a:off x="5654389" y="1858768"/>
              <a:ext cx="360000" cy="360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162B16D-2347-410E-A6E1-ECABF875BB96}"/>
              </a:ext>
            </a:extLst>
          </p:cNvPr>
          <p:cNvSpPr/>
          <p:nvPr/>
        </p:nvSpPr>
        <p:spPr>
          <a:xfrm>
            <a:off x="4833654" y="3046785"/>
            <a:ext cx="4643721" cy="26367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AD35AAD-7C79-4B9B-BB44-BE4D8BF1601E}"/>
              </a:ext>
            </a:extLst>
          </p:cNvPr>
          <p:cNvSpPr/>
          <p:nvPr/>
        </p:nvSpPr>
        <p:spPr>
          <a:xfrm>
            <a:off x="4833653" y="2397416"/>
            <a:ext cx="4643722" cy="498184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88806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제목 1">
            <a:extLst>
              <a:ext uri="{FF2B5EF4-FFF2-40B4-BE49-F238E27FC236}">
                <a16:creationId xmlns:a16="http://schemas.microsoft.com/office/drawing/2014/main" id="{6E94F536-E660-4AE2-B932-E4044A3FD4B7}"/>
              </a:ext>
            </a:extLst>
          </p:cNvPr>
          <p:cNvSpPr txBox="1">
            <a:spLocks/>
          </p:cNvSpPr>
          <p:nvPr/>
        </p:nvSpPr>
        <p:spPr>
          <a:xfrm>
            <a:off x="2111617" y="221269"/>
            <a:ext cx="3520016" cy="26140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000" b="1" dirty="0">
                <a:solidFill>
                  <a:schemeClr val="accent4"/>
                </a:solidFill>
                <a:latin typeface="맑은고딕"/>
              </a:rPr>
              <a:t>프로젝트 내용</a:t>
            </a: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7772015D-EA23-43E4-A9E9-BA098F62106F}"/>
              </a:ext>
            </a:extLst>
          </p:cNvPr>
          <p:cNvCxnSpPr/>
          <p:nvPr/>
        </p:nvCxnSpPr>
        <p:spPr>
          <a:xfrm>
            <a:off x="1349829" y="512838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6" name="막힌 원호 35">
            <a:extLst>
              <a:ext uri="{FF2B5EF4-FFF2-40B4-BE49-F238E27FC236}">
                <a16:creationId xmlns:a16="http://schemas.microsoft.com/office/drawing/2014/main" id="{54441C2C-FFD6-4DE5-84E6-40D6F28D7199}"/>
              </a:ext>
            </a:extLst>
          </p:cNvPr>
          <p:cNvSpPr/>
          <p:nvPr/>
        </p:nvSpPr>
        <p:spPr>
          <a:xfrm flipH="1">
            <a:off x="1349829" y="21650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맑은고딕"/>
            </a:endParaRPr>
          </a:p>
        </p:txBody>
      </p:sp>
      <p:sp>
        <p:nvSpPr>
          <p:cNvPr id="37" name="막힌 원호 36">
            <a:extLst>
              <a:ext uri="{FF2B5EF4-FFF2-40B4-BE49-F238E27FC236}">
                <a16:creationId xmlns:a16="http://schemas.microsoft.com/office/drawing/2014/main" id="{F627687D-1D58-4FD6-A52E-7D7C203D640B}"/>
              </a:ext>
            </a:extLst>
          </p:cNvPr>
          <p:cNvSpPr/>
          <p:nvPr/>
        </p:nvSpPr>
        <p:spPr>
          <a:xfrm flipH="1" flipV="1">
            <a:off x="1358295" y="360438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맑은고딕"/>
            </a:endParaRP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DEC38E5D-0C96-4AC9-9594-B6996B62EF7E}"/>
              </a:ext>
            </a:extLst>
          </p:cNvPr>
          <p:cNvGrpSpPr/>
          <p:nvPr/>
        </p:nvGrpSpPr>
        <p:grpSpPr>
          <a:xfrm>
            <a:off x="310624" y="246993"/>
            <a:ext cx="684022" cy="465332"/>
            <a:chOff x="5284611" y="1858768"/>
            <a:chExt cx="1090031" cy="723277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4CCBFCBF-F84E-4816-87DF-E32FEDC64F9B}"/>
                </a:ext>
              </a:extLst>
            </p:cNvPr>
            <p:cNvSpPr/>
            <p:nvPr/>
          </p:nvSpPr>
          <p:spPr>
            <a:xfrm>
              <a:off x="5284611" y="2219021"/>
              <a:ext cx="360000" cy="360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FEC038F2-F8DC-48F5-85BD-3A171AFA7893}"/>
                </a:ext>
              </a:extLst>
            </p:cNvPr>
            <p:cNvSpPr/>
            <p:nvPr/>
          </p:nvSpPr>
          <p:spPr>
            <a:xfrm>
              <a:off x="5654389" y="2222045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1AD22440-5D53-48CD-B6BB-2C956C2A43A0}"/>
                </a:ext>
              </a:extLst>
            </p:cNvPr>
            <p:cNvSpPr/>
            <p:nvPr/>
          </p:nvSpPr>
          <p:spPr>
            <a:xfrm>
              <a:off x="6014642" y="2219021"/>
              <a:ext cx="360000" cy="360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9FF9C660-8CF3-4E1F-8614-19B4441D0D37}"/>
                </a:ext>
              </a:extLst>
            </p:cNvPr>
            <p:cNvSpPr/>
            <p:nvPr/>
          </p:nvSpPr>
          <p:spPr>
            <a:xfrm>
              <a:off x="5654389" y="1858768"/>
              <a:ext cx="360000" cy="360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5F818DC1-B629-424E-B48F-2871824C252F}"/>
              </a:ext>
            </a:extLst>
          </p:cNvPr>
          <p:cNvSpPr txBox="1"/>
          <p:nvPr/>
        </p:nvSpPr>
        <p:spPr>
          <a:xfrm>
            <a:off x="7373923" y="262467"/>
            <a:ext cx="31332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고딕"/>
              </a:rPr>
              <a:t>프로젝트 개요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고딕"/>
              </a:rPr>
              <a:t> / </a:t>
            </a:r>
            <a:r>
              <a:rPr lang="ko-KR" altLang="en-US" sz="1100" b="1" dirty="0">
                <a:latin typeface="맑은고딕"/>
              </a:rPr>
              <a:t>프로젝트 내용</a:t>
            </a:r>
            <a:r>
              <a:rPr lang="en-US" altLang="ko-KR" sz="1100" b="1" dirty="0">
                <a:latin typeface="맑은고딕"/>
              </a:rPr>
              <a:t>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고딕"/>
              </a:rPr>
              <a:t>/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고딕"/>
              </a:rPr>
              <a:t>기대 결과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고딕"/>
              </a:rPr>
              <a:t> /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고딕"/>
              </a:rPr>
              <a:t>부록</a:t>
            </a:r>
          </a:p>
        </p:txBody>
      </p:sp>
      <p:sp>
        <p:nvSpPr>
          <p:cNvPr id="44" name="제목 1">
            <a:extLst>
              <a:ext uri="{FF2B5EF4-FFF2-40B4-BE49-F238E27FC236}">
                <a16:creationId xmlns:a16="http://schemas.microsoft.com/office/drawing/2014/main" id="{8E2F5B44-2E26-498D-A288-5A35EEE4F812}"/>
              </a:ext>
            </a:extLst>
          </p:cNvPr>
          <p:cNvSpPr txBox="1">
            <a:spLocks/>
          </p:cNvSpPr>
          <p:nvPr/>
        </p:nvSpPr>
        <p:spPr>
          <a:xfrm>
            <a:off x="2111617" y="593009"/>
            <a:ext cx="3520016" cy="2614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b="1" dirty="0">
                <a:solidFill>
                  <a:schemeClr val="accent4"/>
                </a:solidFill>
                <a:latin typeface="맑은고딕"/>
              </a:rPr>
              <a:t>실물제작</a:t>
            </a:r>
          </a:p>
        </p:txBody>
      </p:sp>
      <p:pic>
        <p:nvPicPr>
          <p:cNvPr id="45" name="Picture 1">
            <a:extLst>
              <a:ext uri="{FF2B5EF4-FFF2-40B4-BE49-F238E27FC236}">
                <a16:creationId xmlns:a16="http://schemas.microsoft.com/office/drawing/2014/main" id="{14EA02B3-8027-400A-9B26-09DE556B4D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209" y="1356779"/>
            <a:ext cx="5844540" cy="48006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B0C54B37-65B0-42B4-A44C-4198DC9B1B9C}"/>
              </a:ext>
            </a:extLst>
          </p:cNvPr>
          <p:cNvGrpSpPr/>
          <p:nvPr/>
        </p:nvGrpSpPr>
        <p:grpSpPr>
          <a:xfrm>
            <a:off x="6471176" y="1365431"/>
            <a:ext cx="5410200" cy="4667250"/>
            <a:chOff x="7042453" y="1247321"/>
            <a:chExt cx="5410200" cy="4667250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1021954F-228C-4D65-B5CD-42E4F8609DC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042453" y="1247321"/>
              <a:ext cx="5410200" cy="4667250"/>
            </a:xfrm>
            <a:prstGeom prst="rect">
              <a:avLst/>
            </a:prstGeom>
          </p:spPr>
        </p:pic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B05D368A-DEA9-481A-A9A2-5CF8BF31EF90}"/>
                </a:ext>
              </a:extLst>
            </p:cNvPr>
            <p:cNvSpPr/>
            <p:nvPr/>
          </p:nvSpPr>
          <p:spPr>
            <a:xfrm>
              <a:off x="7669308" y="3097530"/>
              <a:ext cx="2366010" cy="213360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97A18BE7-3AF2-4FB8-8E11-EECCD7535D23}"/>
              </a:ext>
            </a:extLst>
          </p:cNvPr>
          <p:cNvSpPr txBox="1"/>
          <p:nvPr/>
        </p:nvSpPr>
        <p:spPr>
          <a:xfrm>
            <a:off x="233049" y="996099"/>
            <a:ext cx="1071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그림 </a:t>
            </a:r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F523DF5-99F4-4A20-BC34-E3A0949DB9C4}"/>
              </a:ext>
            </a:extLst>
          </p:cNvPr>
          <p:cNvSpPr txBox="1"/>
          <p:nvPr/>
        </p:nvSpPr>
        <p:spPr>
          <a:xfrm>
            <a:off x="6471176" y="996099"/>
            <a:ext cx="1071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표 </a:t>
            </a:r>
            <a:r>
              <a:rPr lang="en-US" altLang="ko-KR" b="1" dirty="0"/>
              <a:t>1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6906878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A38B4A6-7AE9-4885-8930-51AAC411E65B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3488816" y="1056209"/>
            <a:ext cx="4633975" cy="5773312"/>
          </a:xfrm>
          <a:prstGeom prst="rect">
            <a:avLst/>
          </a:prstGeom>
          <a:ln w="63500">
            <a:solidFill>
              <a:schemeClr val="accent4"/>
            </a:solidFill>
          </a:ln>
        </p:spPr>
      </p:pic>
      <p:sp>
        <p:nvSpPr>
          <p:cNvPr id="4" name="제목 1">
            <a:extLst>
              <a:ext uri="{FF2B5EF4-FFF2-40B4-BE49-F238E27FC236}">
                <a16:creationId xmlns:a16="http://schemas.microsoft.com/office/drawing/2014/main" id="{BFCB2E1E-2252-4F26-8F94-5990D1F540E2}"/>
              </a:ext>
            </a:extLst>
          </p:cNvPr>
          <p:cNvSpPr txBox="1">
            <a:spLocks/>
          </p:cNvSpPr>
          <p:nvPr/>
        </p:nvSpPr>
        <p:spPr>
          <a:xfrm>
            <a:off x="2285788" y="250298"/>
            <a:ext cx="3520016" cy="26140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b="1">
                <a:solidFill>
                  <a:schemeClr val="accent4"/>
                </a:solidFill>
                <a:latin typeface="맑은고딕"/>
              </a:rPr>
              <a:t>H.W </a:t>
            </a:r>
            <a:r>
              <a:rPr lang="ko-KR" altLang="en-US" sz="2000" b="1">
                <a:solidFill>
                  <a:schemeClr val="accent4"/>
                </a:solidFill>
                <a:latin typeface="맑은고딕"/>
              </a:rPr>
              <a:t>설계 및 제작</a:t>
            </a:r>
            <a:endParaRPr lang="ko-KR" altLang="en-US" sz="2000" b="1" dirty="0">
              <a:solidFill>
                <a:schemeClr val="accent4"/>
              </a:solidFill>
              <a:latin typeface="맑은고딕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9C8C670-98D1-41CA-B44A-6B4891CDBCA0}"/>
              </a:ext>
            </a:extLst>
          </p:cNvPr>
          <p:cNvCxnSpPr/>
          <p:nvPr/>
        </p:nvCxnSpPr>
        <p:spPr>
          <a:xfrm>
            <a:off x="152400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6" name="막힌 원호 5">
            <a:extLst>
              <a:ext uri="{FF2B5EF4-FFF2-40B4-BE49-F238E27FC236}">
                <a16:creationId xmlns:a16="http://schemas.microsoft.com/office/drawing/2014/main" id="{B5CFF84F-DA02-4546-979A-FD187FA272C6}"/>
              </a:ext>
            </a:extLst>
          </p:cNvPr>
          <p:cNvSpPr/>
          <p:nvPr/>
        </p:nvSpPr>
        <p:spPr>
          <a:xfrm flipH="1">
            <a:off x="152400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맑은고딕"/>
            </a:endParaRPr>
          </a:p>
        </p:txBody>
      </p:sp>
      <p:sp>
        <p:nvSpPr>
          <p:cNvPr id="7" name="막힌 원호 6">
            <a:extLst>
              <a:ext uri="{FF2B5EF4-FFF2-40B4-BE49-F238E27FC236}">
                <a16:creationId xmlns:a16="http://schemas.microsoft.com/office/drawing/2014/main" id="{21CC8E6A-F4A8-41AC-91FA-499520DFEA6C}"/>
              </a:ext>
            </a:extLst>
          </p:cNvPr>
          <p:cNvSpPr/>
          <p:nvPr/>
        </p:nvSpPr>
        <p:spPr>
          <a:xfrm flipH="1" flipV="1">
            <a:off x="1532466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맑은고딕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12B3ACAE-70D0-4F80-9A37-18132F861D07}"/>
              </a:ext>
            </a:extLst>
          </p:cNvPr>
          <p:cNvSpPr txBox="1">
            <a:spLocks/>
          </p:cNvSpPr>
          <p:nvPr/>
        </p:nvSpPr>
        <p:spPr>
          <a:xfrm>
            <a:off x="2285788" y="598148"/>
            <a:ext cx="3520016" cy="2614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b="1" dirty="0">
                <a:solidFill>
                  <a:schemeClr val="accent4"/>
                </a:solidFill>
                <a:latin typeface="맑은고딕"/>
              </a:rPr>
              <a:t>Converter Setup</a:t>
            </a:r>
            <a:endParaRPr lang="ko-KR" altLang="en-US" sz="2000" b="1" dirty="0">
              <a:solidFill>
                <a:schemeClr val="accent4"/>
              </a:solidFill>
              <a:latin typeface="맑은고딕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5EB5A6FF-C041-42B1-A231-64A9331C691F}"/>
              </a:ext>
            </a:extLst>
          </p:cNvPr>
          <p:cNvGrpSpPr/>
          <p:nvPr/>
        </p:nvGrpSpPr>
        <p:grpSpPr>
          <a:xfrm>
            <a:off x="484795" y="276022"/>
            <a:ext cx="684022" cy="465332"/>
            <a:chOff x="5284611" y="1858768"/>
            <a:chExt cx="1090031" cy="723277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751DFAC8-B08E-4F26-97F7-D4AE5817F2EB}"/>
                </a:ext>
              </a:extLst>
            </p:cNvPr>
            <p:cNvSpPr/>
            <p:nvPr/>
          </p:nvSpPr>
          <p:spPr>
            <a:xfrm>
              <a:off x="5284611" y="2219021"/>
              <a:ext cx="360000" cy="360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8083F434-BFBB-4824-97C8-E156468D11D8}"/>
                </a:ext>
              </a:extLst>
            </p:cNvPr>
            <p:cNvSpPr/>
            <p:nvPr/>
          </p:nvSpPr>
          <p:spPr>
            <a:xfrm>
              <a:off x="5654389" y="2222045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3B455CB2-0B37-493B-9AD8-8071B2DF7620}"/>
                </a:ext>
              </a:extLst>
            </p:cNvPr>
            <p:cNvSpPr/>
            <p:nvPr/>
          </p:nvSpPr>
          <p:spPr>
            <a:xfrm>
              <a:off x="6014642" y="2219021"/>
              <a:ext cx="360000" cy="360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EB9BF27-C5B7-4EF5-A9C7-FA5FBDE3B647}"/>
                </a:ext>
              </a:extLst>
            </p:cNvPr>
            <p:cNvSpPr/>
            <p:nvPr/>
          </p:nvSpPr>
          <p:spPr>
            <a:xfrm>
              <a:off x="5654389" y="1858768"/>
              <a:ext cx="360000" cy="360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731A4386-75D6-484A-9E0B-12DC49D33CE2}"/>
              </a:ext>
            </a:extLst>
          </p:cNvPr>
          <p:cNvSpPr txBox="1"/>
          <p:nvPr/>
        </p:nvSpPr>
        <p:spPr>
          <a:xfrm>
            <a:off x="7373923" y="262467"/>
            <a:ext cx="31332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고딕"/>
              </a:rPr>
              <a:t>프로젝트 개요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고딕"/>
              </a:rPr>
              <a:t> / </a:t>
            </a:r>
            <a:r>
              <a:rPr lang="ko-KR" altLang="en-US" sz="1100" b="1" dirty="0">
                <a:latin typeface="맑은고딕"/>
              </a:rPr>
              <a:t>프로젝트 내용</a:t>
            </a:r>
            <a:r>
              <a:rPr lang="en-US" altLang="ko-KR" sz="1100" b="1" dirty="0">
                <a:latin typeface="맑은고딕"/>
              </a:rPr>
              <a:t>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고딕"/>
              </a:rPr>
              <a:t>/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고딕"/>
              </a:rPr>
              <a:t>기대 결과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고딕"/>
              </a:rPr>
              <a:t> /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고딕"/>
              </a:rPr>
              <a:t>부록</a:t>
            </a:r>
          </a:p>
        </p:txBody>
      </p:sp>
    </p:spTree>
    <p:extLst>
      <p:ext uri="{BB962C8B-B14F-4D97-AF65-F5344CB8AC3E}">
        <p14:creationId xmlns:p14="http://schemas.microsoft.com/office/powerpoint/2010/main" val="10644025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1CFBD66-F96D-4D78-A242-8A737EE8E5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1604750"/>
            <a:ext cx="9144000" cy="51435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42DB446-EB7D-4158-B4C1-0109AB0C670E}"/>
              </a:ext>
            </a:extLst>
          </p:cNvPr>
          <p:cNvSpPr txBox="1"/>
          <p:nvPr/>
        </p:nvSpPr>
        <p:spPr>
          <a:xfrm>
            <a:off x="7805054" y="2346038"/>
            <a:ext cx="1209853" cy="369332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Super cap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2C0610-45F7-4CD1-9CA5-49C781B80DE8}"/>
              </a:ext>
            </a:extLst>
          </p:cNvPr>
          <p:cNvSpPr txBox="1"/>
          <p:nvPr/>
        </p:nvSpPr>
        <p:spPr>
          <a:xfrm>
            <a:off x="3498536" y="4712175"/>
            <a:ext cx="1294492" cy="646331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Power Converter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11D500-4C0B-47CC-8BD4-29217B0089AB}"/>
              </a:ext>
            </a:extLst>
          </p:cNvPr>
          <p:cNvSpPr txBox="1"/>
          <p:nvPr/>
        </p:nvSpPr>
        <p:spPr>
          <a:xfrm>
            <a:off x="5180733" y="2161372"/>
            <a:ext cx="722538" cy="369332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DSO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B33A14-D1CC-4535-A8AC-B6C03E9E09CB}"/>
              </a:ext>
            </a:extLst>
          </p:cNvPr>
          <p:cNvSpPr txBox="1"/>
          <p:nvPr/>
        </p:nvSpPr>
        <p:spPr>
          <a:xfrm>
            <a:off x="4058315" y="899569"/>
            <a:ext cx="57643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 setup(Converter)</a:t>
            </a:r>
            <a:endParaRPr lang="ko-KR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B6D3E1-8C3D-4DD5-B268-428EBDE88690}"/>
              </a:ext>
            </a:extLst>
          </p:cNvPr>
          <p:cNvSpPr txBox="1"/>
          <p:nvPr/>
        </p:nvSpPr>
        <p:spPr>
          <a:xfrm>
            <a:off x="8715680" y="3595640"/>
            <a:ext cx="961160" cy="369332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Battery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7C306DFC-F2D5-411F-82E7-3AA486ADAA92}"/>
              </a:ext>
            </a:extLst>
          </p:cNvPr>
          <p:cNvSpPr txBox="1">
            <a:spLocks/>
          </p:cNvSpPr>
          <p:nvPr/>
        </p:nvSpPr>
        <p:spPr>
          <a:xfrm>
            <a:off x="2111617" y="221269"/>
            <a:ext cx="3520016" cy="26140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000" b="1" dirty="0">
                <a:solidFill>
                  <a:schemeClr val="accent4"/>
                </a:solidFill>
                <a:latin typeface="맑은고딕"/>
              </a:rPr>
              <a:t>프로젝트 내용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43D0AE73-9682-4D9E-A2E5-D3D4AC5F981B}"/>
              </a:ext>
            </a:extLst>
          </p:cNvPr>
          <p:cNvCxnSpPr/>
          <p:nvPr/>
        </p:nvCxnSpPr>
        <p:spPr>
          <a:xfrm>
            <a:off x="1349829" y="512838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1" name="막힌 원호 10">
            <a:extLst>
              <a:ext uri="{FF2B5EF4-FFF2-40B4-BE49-F238E27FC236}">
                <a16:creationId xmlns:a16="http://schemas.microsoft.com/office/drawing/2014/main" id="{99EB48CA-168A-4BD7-BBBD-0C3387BDA7C1}"/>
              </a:ext>
            </a:extLst>
          </p:cNvPr>
          <p:cNvSpPr/>
          <p:nvPr/>
        </p:nvSpPr>
        <p:spPr>
          <a:xfrm flipH="1">
            <a:off x="1349829" y="21650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맑은고딕"/>
            </a:endParaRPr>
          </a:p>
        </p:txBody>
      </p:sp>
      <p:sp>
        <p:nvSpPr>
          <p:cNvPr id="12" name="막힌 원호 11">
            <a:extLst>
              <a:ext uri="{FF2B5EF4-FFF2-40B4-BE49-F238E27FC236}">
                <a16:creationId xmlns:a16="http://schemas.microsoft.com/office/drawing/2014/main" id="{815647BD-A574-455C-BD3E-2689104AE407}"/>
              </a:ext>
            </a:extLst>
          </p:cNvPr>
          <p:cNvSpPr/>
          <p:nvPr/>
        </p:nvSpPr>
        <p:spPr>
          <a:xfrm flipH="1" flipV="1">
            <a:off x="1358295" y="360438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맑은고딕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F554F8B3-E899-4EFC-8D1D-DEFE69528AB8}"/>
              </a:ext>
            </a:extLst>
          </p:cNvPr>
          <p:cNvGrpSpPr/>
          <p:nvPr/>
        </p:nvGrpSpPr>
        <p:grpSpPr>
          <a:xfrm>
            <a:off x="310624" y="246993"/>
            <a:ext cx="684022" cy="465332"/>
            <a:chOff x="5284611" y="1858768"/>
            <a:chExt cx="1090031" cy="723277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5C2A9824-150C-4D77-B3A4-7E1FAD4114F0}"/>
                </a:ext>
              </a:extLst>
            </p:cNvPr>
            <p:cNvSpPr/>
            <p:nvPr/>
          </p:nvSpPr>
          <p:spPr>
            <a:xfrm>
              <a:off x="5284611" y="2219021"/>
              <a:ext cx="360000" cy="360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200419CC-44A7-4DC2-A418-4C1DC0627503}"/>
                </a:ext>
              </a:extLst>
            </p:cNvPr>
            <p:cNvSpPr/>
            <p:nvPr/>
          </p:nvSpPr>
          <p:spPr>
            <a:xfrm>
              <a:off x="5654389" y="2222045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B2ECF1C7-71FD-46C5-A8BF-A80C1641F05C}"/>
                </a:ext>
              </a:extLst>
            </p:cNvPr>
            <p:cNvSpPr/>
            <p:nvPr/>
          </p:nvSpPr>
          <p:spPr>
            <a:xfrm>
              <a:off x="6014642" y="2219021"/>
              <a:ext cx="360000" cy="360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5C58FFB1-879E-46D7-9C43-9AADDE8E4897}"/>
                </a:ext>
              </a:extLst>
            </p:cNvPr>
            <p:cNvSpPr/>
            <p:nvPr/>
          </p:nvSpPr>
          <p:spPr>
            <a:xfrm>
              <a:off x="5654389" y="1858768"/>
              <a:ext cx="360000" cy="360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E96A00A7-FFB7-43AA-BECE-B36C196B4987}"/>
              </a:ext>
            </a:extLst>
          </p:cNvPr>
          <p:cNvSpPr txBox="1"/>
          <p:nvPr/>
        </p:nvSpPr>
        <p:spPr>
          <a:xfrm>
            <a:off x="7373923" y="262467"/>
            <a:ext cx="31332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고딕"/>
              </a:rPr>
              <a:t>프로젝트 개요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고딕"/>
              </a:rPr>
              <a:t> / </a:t>
            </a:r>
            <a:r>
              <a:rPr lang="ko-KR" altLang="en-US" sz="1100" b="1" dirty="0">
                <a:latin typeface="맑은고딕"/>
              </a:rPr>
              <a:t>프로젝트 내용</a:t>
            </a:r>
            <a:r>
              <a:rPr lang="en-US" altLang="ko-KR" sz="1100" b="1" dirty="0">
                <a:latin typeface="맑은고딕"/>
              </a:rPr>
              <a:t>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고딕"/>
              </a:rPr>
              <a:t>/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고딕"/>
              </a:rPr>
              <a:t>기대 결과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고딕"/>
              </a:rPr>
              <a:t> /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고딕"/>
              </a:rPr>
              <a:t>부록</a:t>
            </a:r>
          </a:p>
        </p:txBody>
      </p:sp>
      <p:sp>
        <p:nvSpPr>
          <p:cNvPr id="19" name="제목 1">
            <a:extLst>
              <a:ext uri="{FF2B5EF4-FFF2-40B4-BE49-F238E27FC236}">
                <a16:creationId xmlns:a16="http://schemas.microsoft.com/office/drawing/2014/main" id="{1B6E8FBF-0A89-4393-9103-6AE89DFB77CF}"/>
              </a:ext>
            </a:extLst>
          </p:cNvPr>
          <p:cNvSpPr txBox="1">
            <a:spLocks/>
          </p:cNvSpPr>
          <p:nvPr/>
        </p:nvSpPr>
        <p:spPr>
          <a:xfrm>
            <a:off x="2111617" y="593009"/>
            <a:ext cx="3520016" cy="2614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b="1" dirty="0">
                <a:solidFill>
                  <a:schemeClr val="accent4"/>
                </a:solidFill>
                <a:latin typeface="맑은고딕"/>
              </a:rPr>
              <a:t>실물제작</a:t>
            </a:r>
          </a:p>
        </p:txBody>
      </p:sp>
    </p:spTree>
    <p:extLst>
      <p:ext uri="{BB962C8B-B14F-4D97-AF65-F5344CB8AC3E}">
        <p14:creationId xmlns:p14="http://schemas.microsoft.com/office/powerpoint/2010/main" val="9725851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2012409-CD38-4238-AEA9-7783EFD180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88" y="1134987"/>
            <a:ext cx="9753600" cy="52101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DD5111C-E44C-4498-B70F-7C19D0BB578E}"/>
              </a:ext>
            </a:extLst>
          </p:cNvPr>
          <p:cNvSpPr txBox="1"/>
          <p:nvPr/>
        </p:nvSpPr>
        <p:spPr>
          <a:xfrm>
            <a:off x="9931188" y="2100536"/>
            <a:ext cx="1515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초록색 </a:t>
            </a:r>
            <a:r>
              <a:rPr lang="en-US" altLang="ko-KR" dirty="0"/>
              <a:t>- </a:t>
            </a:r>
            <a:r>
              <a:rPr lang="ko-KR" altLang="en-US" dirty="0"/>
              <a:t>전류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DC9AF92-F8E9-4E69-9B97-8601CCFC7562}"/>
              </a:ext>
            </a:extLst>
          </p:cNvPr>
          <p:cNvSpPr txBox="1"/>
          <p:nvPr/>
        </p:nvSpPr>
        <p:spPr>
          <a:xfrm>
            <a:off x="9931188" y="2425488"/>
            <a:ext cx="15637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빨간색 </a:t>
            </a:r>
            <a:r>
              <a:rPr lang="en-US" altLang="ko-KR" dirty="0"/>
              <a:t>– SC</a:t>
            </a:r>
          </a:p>
          <a:p>
            <a:r>
              <a:rPr lang="ko-KR" altLang="en-US" dirty="0"/>
              <a:t>파란색 </a:t>
            </a:r>
            <a:r>
              <a:rPr lang="en-US" altLang="ko-KR" dirty="0"/>
              <a:t>– BATT</a:t>
            </a:r>
            <a:endParaRPr lang="ko-KR" altLang="en-US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8004C5D4-0C78-4751-A149-5FFAD60ADC85}"/>
              </a:ext>
            </a:extLst>
          </p:cNvPr>
          <p:cNvSpPr txBox="1">
            <a:spLocks/>
          </p:cNvSpPr>
          <p:nvPr/>
        </p:nvSpPr>
        <p:spPr>
          <a:xfrm>
            <a:off x="2111617" y="221269"/>
            <a:ext cx="3520016" cy="26140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000" b="1" dirty="0">
                <a:solidFill>
                  <a:schemeClr val="accent4"/>
                </a:solidFill>
                <a:latin typeface="맑은고딕"/>
              </a:rPr>
              <a:t>프로젝트 내용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6414D88E-FACC-43D8-81AC-73A3E3F56E9C}"/>
              </a:ext>
            </a:extLst>
          </p:cNvPr>
          <p:cNvCxnSpPr/>
          <p:nvPr/>
        </p:nvCxnSpPr>
        <p:spPr>
          <a:xfrm>
            <a:off x="1349829" y="512838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막힌 원호 6">
            <a:extLst>
              <a:ext uri="{FF2B5EF4-FFF2-40B4-BE49-F238E27FC236}">
                <a16:creationId xmlns:a16="http://schemas.microsoft.com/office/drawing/2014/main" id="{E79C347C-8493-45E0-918F-98CAF7940955}"/>
              </a:ext>
            </a:extLst>
          </p:cNvPr>
          <p:cNvSpPr/>
          <p:nvPr/>
        </p:nvSpPr>
        <p:spPr>
          <a:xfrm flipH="1">
            <a:off x="1349829" y="21650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맑은고딕"/>
            </a:endParaRPr>
          </a:p>
        </p:txBody>
      </p:sp>
      <p:sp>
        <p:nvSpPr>
          <p:cNvPr id="8" name="막힌 원호 7">
            <a:extLst>
              <a:ext uri="{FF2B5EF4-FFF2-40B4-BE49-F238E27FC236}">
                <a16:creationId xmlns:a16="http://schemas.microsoft.com/office/drawing/2014/main" id="{0D93CB7C-732F-4B9D-86A8-7C4656C12A63}"/>
              </a:ext>
            </a:extLst>
          </p:cNvPr>
          <p:cNvSpPr/>
          <p:nvPr/>
        </p:nvSpPr>
        <p:spPr>
          <a:xfrm flipH="1" flipV="1">
            <a:off x="1358295" y="360438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맑은고딕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456A9241-E39C-4E6D-BFA9-525041E9F10E}"/>
              </a:ext>
            </a:extLst>
          </p:cNvPr>
          <p:cNvGrpSpPr/>
          <p:nvPr/>
        </p:nvGrpSpPr>
        <p:grpSpPr>
          <a:xfrm>
            <a:off x="310624" y="246993"/>
            <a:ext cx="684022" cy="465332"/>
            <a:chOff x="5284611" y="1858768"/>
            <a:chExt cx="1090031" cy="723277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44022CD6-58C3-4E17-855A-5E1533C1E160}"/>
                </a:ext>
              </a:extLst>
            </p:cNvPr>
            <p:cNvSpPr/>
            <p:nvPr/>
          </p:nvSpPr>
          <p:spPr>
            <a:xfrm>
              <a:off x="5284611" y="2219021"/>
              <a:ext cx="360000" cy="360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FB2A971F-1E1E-4339-891B-9876AA25068B}"/>
                </a:ext>
              </a:extLst>
            </p:cNvPr>
            <p:cNvSpPr/>
            <p:nvPr/>
          </p:nvSpPr>
          <p:spPr>
            <a:xfrm>
              <a:off x="5654389" y="2222045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A796EF93-9A1D-4336-BBCE-B90EFE178048}"/>
                </a:ext>
              </a:extLst>
            </p:cNvPr>
            <p:cNvSpPr/>
            <p:nvPr/>
          </p:nvSpPr>
          <p:spPr>
            <a:xfrm>
              <a:off x="6014642" y="2219021"/>
              <a:ext cx="360000" cy="360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40FBE0A0-D841-4F9A-9007-46F6B59260C4}"/>
                </a:ext>
              </a:extLst>
            </p:cNvPr>
            <p:cNvSpPr/>
            <p:nvPr/>
          </p:nvSpPr>
          <p:spPr>
            <a:xfrm>
              <a:off x="5654389" y="1858768"/>
              <a:ext cx="360000" cy="360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5079458C-3486-4D8F-B08E-19090FA839CD}"/>
              </a:ext>
            </a:extLst>
          </p:cNvPr>
          <p:cNvSpPr txBox="1"/>
          <p:nvPr/>
        </p:nvSpPr>
        <p:spPr>
          <a:xfrm>
            <a:off x="7373923" y="262467"/>
            <a:ext cx="31332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고딕"/>
              </a:rPr>
              <a:t>프로젝트 개요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고딕"/>
              </a:rPr>
              <a:t> / </a:t>
            </a:r>
            <a:r>
              <a:rPr lang="ko-KR" altLang="en-US" sz="1100" b="1" dirty="0">
                <a:latin typeface="맑은고딕"/>
              </a:rPr>
              <a:t>프로젝트 내용</a:t>
            </a:r>
            <a:r>
              <a:rPr lang="en-US" altLang="ko-KR" sz="1100" b="1" dirty="0">
                <a:latin typeface="맑은고딕"/>
              </a:rPr>
              <a:t>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고딕"/>
              </a:rPr>
              <a:t>/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고딕"/>
              </a:rPr>
              <a:t>기대 결과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고딕"/>
              </a:rPr>
              <a:t> /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고딕"/>
              </a:rPr>
              <a:t>부록</a:t>
            </a:r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864DDCF2-499D-4033-97BD-F4C4DB3D9C6B}"/>
              </a:ext>
            </a:extLst>
          </p:cNvPr>
          <p:cNvSpPr txBox="1">
            <a:spLocks/>
          </p:cNvSpPr>
          <p:nvPr/>
        </p:nvSpPr>
        <p:spPr>
          <a:xfrm>
            <a:off x="2111617" y="593009"/>
            <a:ext cx="3520016" cy="2614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b="1" dirty="0">
                <a:solidFill>
                  <a:schemeClr val="accent4"/>
                </a:solidFill>
                <a:latin typeface="맑은고딕"/>
              </a:rPr>
              <a:t>실물제작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0C66E5AD-C2F9-4CF0-B52C-41EFE07F10CC}"/>
              </a:ext>
            </a:extLst>
          </p:cNvPr>
          <p:cNvCxnSpPr/>
          <p:nvPr/>
        </p:nvCxnSpPr>
        <p:spPr>
          <a:xfrm>
            <a:off x="6884894" y="3958814"/>
            <a:ext cx="34962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7F22E07-E5A5-4D38-BDA2-1F233E85B211}"/>
              </a:ext>
            </a:extLst>
          </p:cNvPr>
          <p:cNvSpPr txBox="1"/>
          <p:nvPr/>
        </p:nvSpPr>
        <p:spPr>
          <a:xfrm>
            <a:off x="10381129" y="3774148"/>
            <a:ext cx="1066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20A </a:t>
            </a:r>
            <a:r>
              <a:rPr lang="ko-KR" altLang="en-US" dirty="0"/>
              <a:t>제어</a:t>
            </a:r>
          </a:p>
        </p:txBody>
      </p:sp>
    </p:spTree>
    <p:extLst>
      <p:ext uri="{BB962C8B-B14F-4D97-AF65-F5344CB8AC3E}">
        <p14:creationId xmlns:p14="http://schemas.microsoft.com/office/powerpoint/2010/main" val="42927076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B5F7CDE-9377-47DD-AB3A-9479008DC1B6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477644" y="1143000"/>
            <a:ext cx="7966768" cy="5567420"/>
          </a:xfrm>
          <a:prstGeom prst="rect">
            <a:avLst/>
          </a:prstGeom>
        </p:spPr>
      </p:pic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1FBCF011-CD32-488C-94FD-8E32CB3B357C}"/>
              </a:ext>
            </a:extLst>
          </p:cNvPr>
          <p:cNvCxnSpPr/>
          <p:nvPr/>
        </p:nvCxnSpPr>
        <p:spPr>
          <a:xfrm>
            <a:off x="152400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3" name="막힌 원호 22">
            <a:extLst>
              <a:ext uri="{FF2B5EF4-FFF2-40B4-BE49-F238E27FC236}">
                <a16:creationId xmlns:a16="http://schemas.microsoft.com/office/drawing/2014/main" id="{14E92D41-349B-45D2-9E0C-9D027A228C4F}"/>
              </a:ext>
            </a:extLst>
          </p:cNvPr>
          <p:cNvSpPr/>
          <p:nvPr/>
        </p:nvSpPr>
        <p:spPr>
          <a:xfrm flipH="1">
            <a:off x="152400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맑은고딕"/>
            </a:endParaRPr>
          </a:p>
        </p:txBody>
      </p:sp>
      <p:sp>
        <p:nvSpPr>
          <p:cNvPr id="24" name="막힌 원호 23">
            <a:extLst>
              <a:ext uri="{FF2B5EF4-FFF2-40B4-BE49-F238E27FC236}">
                <a16:creationId xmlns:a16="http://schemas.microsoft.com/office/drawing/2014/main" id="{31E2818A-7323-490C-8E26-ECDD025782F7}"/>
              </a:ext>
            </a:extLst>
          </p:cNvPr>
          <p:cNvSpPr/>
          <p:nvPr/>
        </p:nvSpPr>
        <p:spPr>
          <a:xfrm flipH="1" flipV="1">
            <a:off x="1532466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맑은고딕"/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D1D6E4D6-6B87-4C10-AEBC-172F99D879E5}"/>
              </a:ext>
            </a:extLst>
          </p:cNvPr>
          <p:cNvGrpSpPr/>
          <p:nvPr/>
        </p:nvGrpSpPr>
        <p:grpSpPr>
          <a:xfrm>
            <a:off x="484795" y="276022"/>
            <a:ext cx="684022" cy="465332"/>
            <a:chOff x="5284611" y="1858768"/>
            <a:chExt cx="1090031" cy="723277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7D586D3C-3769-4C77-83F2-5E2FAB906429}"/>
                </a:ext>
              </a:extLst>
            </p:cNvPr>
            <p:cNvSpPr/>
            <p:nvPr/>
          </p:nvSpPr>
          <p:spPr>
            <a:xfrm>
              <a:off x="5284611" y="2219021"/>
              <a:ext cx="360000" cy="360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88713CB0-E732-455D-BCCE-D1544117F47C}"/>
                </a:ext>
              </a:extLst>
            </p:cNvPr>
            <p:cNvSpPr/>
            <p:nvPr/>
          </p:nvSpPr>
          <p:spPr>
            <a:xfrm>
              <a:off x="5654389" y="2222045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DFFE74A3-9369-4DC0-B4A6-31A76C5FBF73}"/>
                </a:ext>
              </a:extLst>
            </p:cNvPr>
            <p:cNvSpPr/>
            <p:nvPr/>
          </p:nvSpPr>
          <p:spPr>
            <a:xfrm>
              <a:off x="6014642" y="2219021"/>
              <a:ext cx="360000" cy="360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515CF213-65C9-4255-92AA-7E5C2687C7D1}"/>
                </a:ext>
              </a:extLst>
            </p:cNvPr>
            <p:cNvSpPr/>
            <p:nvPr/>
          </p:nvSpPr>
          <p:spPr>
            <a:xfrm>
              <a:off x="5654389" y="1858768"/>
              <a:ext cx="360000" cy="360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0" name="잉크 59">
                <a:extLst>
                  <a:ext uri="{FF2B5EF4-FFF2-40B4-BE49-F238E27FC236}">
                    <a16:creationId xmlns:a16="http://schemas.microsoft.com/office/drawing/2014/main" id="{BF382B59-ACF7-4CE5-9BAF-3D4FFFAEC298}"/>
                  </a:ext>
                </a:extLst>
              </p14:cNvPr>
              <p14:cNvContentPartPr/>
              <p14:nvPr/>
            </p14:nvContentPartPr>
            <p14:xfrm>
              <a:off x="12401668" y="2849190"/>
              <a:ext cx="360" cy="360"/>
            </p14:xfrm>
          </p:contentPart>
        </mc:Choice>
        <mc:Fallback xmlns="">
          <p:pic>
            <p:nvPicPr>
              <p:cNvPr id="60" name="잉크 59">
                <a:extLst>
                  <a:ext uri="{FF2B5EF4-FFF2-40B4-BE49-F238E27FC236}">
                    <a16:creationId xmlns:a16="http://schemas.microsoft.com/office/drawing/2014/main" id="{BF382B59-ACF7-4CE5-9BAF-3D4FFFAEC298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12384028" y="2831550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61" name="잉크 60">
                <a:extLst>
                  <a:ext uri="{FF2B5EF4-FFF2-40B4-BE49-F238E27FC236}">
                    <a16:creationId xmlns:a16="http://schemas.microsoft.com/office/drawing/2014/main" id="{B9DACE67-FCC3-4A47-BC50-8479923C58A5}"/>
                  </a:ext>
                </a:extLst>
              </p14:cNvPr>
              <p14:cNvContentPartPr/>
              <p14:nvPr/>
            </p14:nvContentPartPr>
            <p14:xfrm>
              <a:off x="12961108" y="2565150"/>
              <a:ext cx="360" cy="360"/>
            </p14:xfrm>
          </p:contentPart>
        </mc:Choice>
        <mc:Fallback xmlns="">
          <p:pic>
            <p:nvPicPr>
              <p:cNvPr id="61" name="잉크 60">
                <a:extLst>
                  <a:ext uri="{FF2B5EF4-FFF2-40B4-BE49-F238E27FC236}">
                    <a16:creationId xmlns:a16="http://schemas.microsoft.com/office/drawing/2014/main" id="{B9DACE67-FCC3-4A47-BC50-8479923C58A5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12943468" y="2547510"/>
                <a:ext cx="36000" cy="36000"/>
              </a:xfrm>
              <a:prstGeom prst="rect">
                <a:avLst/>
              </a:prstGeom>
            </p:spPr>
          </p:pic>
        </mc:Fallback>
      </mc:AlternateContent>
      <p:sp>
        <p:nvSpPr>
          <p:cNvPr id="64" name="직사각형 63">
            <a:extLst>
              <a:ext uri="{FF2B5EF4-FFF2-40B4-BE49-F238E27FC236}">
                <a16:creationId xmlns:a16="http://schemas.microsoft.com/office/drawing/2014/main" id="{993EB1BD-66FC-44C1-BA4C-9E2A2C2BA761}"/>
              </a:ext>
            </a:extLst>
          </p:cNvPr>
          <p:cNvSpPr/>
          <p:nvPr/>
        </p:nvSpPr>
        <p:spPr>
          <a:xfrm>
            <a:off x="7373923" y="1066158"/>
            <a:ext cx="11718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highlight>
                  <a:srgbClr val="FFFF00"/>
                </a:highlight>
              </a:rPr>
              <a:t>380/220</a:t>
            </a:r>
          </a:p>
          <a:p>
            <a:pPr algn="ctr"/>
            <a:r>
              <a:rPr lang="en-US" altLang="ko-KR" dirty="0">
                <a:highlight>
                  <a:srgbClr val="FFFF00"/>
                </a:highlight>
              </a:rPr>
              <a:t>3</a:t>
            </a:r>
            <a:r>
              <a:rPr lang="ko-KR" altLang="en-US" dirty="0">
                <a:highlight>
                  <a:srgbClr val="FFFF00"/>
                </a:highlight>
              </a:rPr>
              <a:t>상 </a:t>
            </a:r>
            <a:r>
              <a:rPr lang="en-US" altLang="ko-KR" dirty="0">
                <a:highlight>
                  <a:srgbClr val="FFFF00"/>
                </a:highlight>
              </a:rPr>
              <a:t>MCCB</a:t>
            </a:r>
            <a:endParaRPr lang="ko-KR" altLang="en-US" dirty="0">
              <a:highlight>
                <a:srgbClr val="FFFF00"/>
              </a:highlight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A947689D-CD9F-47E5-AD51-351128BFDB67}"/>
              </a:ext>
            </a:extLst>
          </p:cNvPr>
          <p:cNvSpPr/>
          <p:nvPr/>
        </p:nvSpPr>
        <p:spPr>
          <a:xfrm>
            <a:off x="6147698" y="3243478"/>
            <a:ext cx="3213472" cy="346694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EE2A2A6B-8CBC-4791-A6D4-BB122C2C8C4F}"/>
              </a:ext>
            </a:extLst>
          </p:cNvPr>
          <p:cNvSpPr/>
          <p:nvPr/>
        </p:nvSpPr>
        <p:spPr>
          <a:xfrm>
            <a:off x="1477644" y="4640579"/>
            <a:ext cx="4328159" cy="206282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8F0EAE83-DC58-4629-A994-2429D8511C21}"/>
              </a:ext>
            </a:extLst>
          </p:cNvPr>
          <p:cNvSpPr/>
          <p:nvPr/>
        </p:nvSpPr>
        <p:spPr>
          <a:xfrm>
            <a:off x="1146803" y="4163525"/>
            <a:ext cx="1113966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500" dirty="0">
                <a:highlight>
                  <a:srgbClr val="FFFF00"/>
                </a:highlight>
              </a:rPr>
              <a:t>ESS</a:t>
            </a:r>
            <a:endParaRPr lang="ko-KR" altLang="en-US" sz="2500" dirty="0">
              <a:highlight>
                <a:srgbClr val="FFFF00"/>
              </a:highlight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FD78FB9E-B558-424F-8A95-2BA0F1BB9252}"/>
              </a:ext>
            </a:extLst>
          </p:cNvPr>
          <p:cNvSpPr/>
          <p:nvPr/>
        </p:nvSpPr>
        <p:spPr>
          <a:xfrm>
            <a:off x="7475220" y="1143000"/>
            <a:ext cx="1969192" cy="113897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E5874F0A-E8E1-4C03-9B82-BE2EA38FEE6F}"/>
              </a:ext>
            </a:extLst>
          </p:cNvPr>
          <p:cNvCxnSpPr/>
          <p:nvPr/>
        </p:nvCxnSpPr>
        <p:spPr>
          <a:xfrm>
            <a:off x="152400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C87B44AB-160B-464A-87AD-3B62A9350C53}"/>
              </a:ext>
            </a:extLst>
          </p:cNvPr>
          <p:cNvSpPr txBox="1"/>
          <p:nvPr/>
        </p:nvSpPr>
        <p:spPr>
          <a:xfrm>
            <a:off x="7373923" y="262467"/>
            <a:ext cx="31332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고딕"/>
              </a:rPr>
              <a:t>프로젝트 개요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고딕"/>
              </a:rPr>
              <a:t> / </a:t>
            </a:r>
            <a:r>
              <a:rPr lang="ko-KR" altLang="en-US" sz="1100" b="1" dirty="0">
                <a:latin typeface="맑은고딕"/>
              </a:rPr>
              <a:t>프로젝트 내용</a:t>
            </a:r>
            <a:r>
              <a:rPr lang="en-US" altLang="ko-KR" sz="1100" b="1" dirty="0">
                <a:latin typeface="맑은고딕"/>
              </a:rPr>
              <a:t>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고딕"/>
              </a:rPr>
              <a:t>/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고딕"/>
              </a:rPr>
              <a:t>기대 결과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고딕"/>
              </a:rPr>
              <a:t> /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고딕"/>
              </a:rPr>
              <a:t>부록</a:t>
            </a:r>
          </a:p>
        </p:txBody>
      </p:sp>
      <p:sp>
        <p:nvSpPr>
          <p:cNvPr id="73" name="제목 1">
            <a:extLst>
              <a:ext uri="{FF2B5EF4-FFF2-40B4-BE49-F238E27FC236}">
                <a16:creationId xmlns:a16="http://schemas.microsoft.com/office/drawing/2014/main" id="{F9BFED93-9E06-4097-BDC0-9DEA15954903}"/>
              </a:ext>
            </a:extLst>
          </p:cNvPr>
          <p:cNvSpPr txBox="1">
            <a:spLocks/>
          </p:cNvSpPr>
          <p:nvPr/>
        </p:nvSpPr>
        <p:spPr>
          <a:xfrm>
            <a:off x="2285788" y="250298"/>
            <a:ext cx="3520016" cy="26140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000" b="1" dirty="0">
                <a:solidFill>
                  <a:schemeClr val="accent4"/>
                </a:solidFill>
                <a:latin typeface="맑은고딕"/>
              </a:rPr>
              <a:t>프로젝트 내용</a:t>
            </a:r>
          </a:p>
        </p:txBody>
      </p:sp>
      <p:sp>
        <p:nvSpPr>
          <p:cNvPr id="74" name="제목 1">
            <a:extLst>
              <a:ext uri="{FF2B5EF4-FFF2-40B4-BE49-F238E27FC236}">
                <a16:creationId xmlns:a16="http://schemas.microsoft.com/office/drawing/2014/main" id="{E8CBA832-ABAB-45D9-B7E8-83DB515CD34A}"/>
              </a:ext>
            </a:extLst>
          </p:cNvPr>
          <p:cNvSpPr txBox="1">
            <a:spLocks/>
          </p:cNvSpPr>
          <p:nvPr/>
        </p:nvSpPr>
        <p:spPr>
          <a:xfrm>
            <a:off x="2278355" y="680721"/>
            <a:ext cx="3520016" cy="26140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000" b="1">
                <a:solidFill>
                  <a:schemeClr val="accent4"/>
                </a:solidFill>
                <a:latin typeface="맑은고딕"/>
              </a:rPr>
              <a:t>실물제작</a:t>
            </a:r>
            <a:endParaRPr lang="ko-KR" altLang="en-US" sz="2000" b="1" dirty="0">
              <a:solidFill>
                <a:schemeClr val="accent4"/>
              </a:solidFill>
              <a:latin typeface="맑은고딕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3B0A9CD6-53E3-4D78-80B1-0D59BF2627DF}"/>
              </a:ext>
            </a:extLst>
          </p:cNvPr>
          <p:cNvSpPr/>
          <p:nvPr/>
        </p:nvSpPr>
        <p:spPr>
          <a:xfrm>
            <a:off x="5817684" y="2810223"/>
            <a:ext cx="1113966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500" dirty="0">
                <a:highlight>
                  <a:srgbClr val="FFFF00"/>
                </a:highlight>
              </a:rPr>
              <a:t>PCS</a:t>
            </a:r>
            <a:endParaRPr lang="ko-KR" altLang="en-US" sz="25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6650972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1FBCF011-CD32-488C-94FD-8E32CB3B357C}"/>
              </a:ext>
            </a:extLst>
          </p:cNvPr>
          <p:cNvCxnSpPr/>
          <p:nvPr/>
        </p:nvCxnSpPr>
        <p:spPr>
          <a:xfrm>
            <a:off x="152400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3" name="막힌 원호 22">
            <a:extLst>
              <a:ext uri="{FF2B5EF4-FFF2-40B4-BE49-F238E27FC236}">
                <a16:creationId xmlns:a16="http://schemas.microsoft.com/office/drawing/2014/main" id="{14E92D41-349B-45D2-9E0C-9D027A228C4F}"/>
              </a:ext>
            </a:extLst>
          </p:cNvPr>
          <p:cNvSpPr/>
          <p:nvPr/>
        </p:nvSpPr>
        <p:spPr>
          <a:xfrm flipH="1">
            <a:off x="152400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맑은고딕"/>
            </a:endParaRPr>
          </a:p>
        </p:txBody>
      </p:sp>
      <p:sp>
        <p:nvSpPr>
          <p:cNvPr id="24" name="막힌 원호 23">
            <a:extLst>
              <a:ext uri="{FF2B5EF4-FFF2-40B4-BE49-F238E27FC236}">
                <a16:creationId xmlns:a16="http://schemas.microsoft.com/office/drawing/2014/main" id="{31E2818A-7323-490C-8E26-ECDD025782F7}"/>
              </a:ext>
            </a:extLst>
          </p:cNvPr>
          <p:cNvSpPr/>
          <p:nvPr/>
        </p:nvSpPr>
        <p:spPr>
          <a:xfrm flipH="1" flipV="1">
            <a:off x="1532466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맑은고딕"/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D1D6E4D6-6B87-4C10-AEBC-172F99D879E5}"/>
              </a:ext>
            </a:extLst>
          </p:cNvPr>
          <p:cNvGrpSpPr/>
          <p:nvPr/>
        </p:nvGrpSpPr>
        <p:grpSpPr>
          <a:xfrm>
            <a:off x="484795" y="276022"/>
            <a:ext cx="684022" cy="465332"/>
            <a:chOff x="5284611" y="1858768"/>
            <a:chExt cx="1090031" cy="723277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7D586D3C-3769-4C77-83F2-5E2FAB906429}"/>
                </a:ext>
              </a:extLst>
            </p:cNvPr>
            <p:cNvSpPr/>
            <p:nvPr/>
          </p:nvSpPr>
          <p:spPr>
            <a:xfrm>
              <a:off x="5284611" y="2219021"/>
              <a:ext cx="360000" cy="360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88713CB0-E732-455D-BCCE-D1544117F47C}"/>
                </a:ext>
              </a:extLst>
            </p:cNvPr>
            <p:cNvSpPr/>
            <p:nvPr/>
          </p:nvSpPr>
          <p:spPr>
            <a:xfrm>
              <a:off x="5654389" y="2222045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DFFE74A3-9369-4DC0-B4A6-31A76C5FBF73}"/>
                </a:ext>
              </a:extLst>
            </p:cNvPr>
            <p:cNvSpPr/>
            <p:nvPr/>
          </p:nvSpPr>
          <p:spPr>
            <a:xfrm>
              <a:off x="6014642" y="2219021"/>
              <a:ext cx="360000" cy="360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515CF213-65C9-4255-92AA-7E5C2687C7D1}"/>
                </a:ext>
              </a:extLst>
            </p:cNvPr>
            <p:cNvSpPr/>
            <p:nvPr/>
          </p:nvSpPr>
          <p:spPr>
            <a:xfrm>
              <a:off x="5654389" y="1858768"/>
              <a:ext cx="360000" cy="360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0" name="잉크 59">
                <a:extLst>
                  <a:ext uri="{FF2B5EF4-FFF2-40B4-BE49-F238E27FC236}">
                    <a16:creationId xmlns:a16="http://schemas.microsoft.com/office/drawing/2014/main" id="{BF382B59-ACF7-4CE5-9BAF-3D4FFFAEC298}"/>
                  </a:ext>
                </a:extLst>
              </p14:cNvPr>
              <p14:cNvContentPartPr/>
              <p14:nvPr/>
            </p14:nvContentPartPr>
            <p14:xfrm>
              <a:off x="12401668" y="2849190"/>
              <a:ext cx="360" cy="360"/>
            </p14:xfrm>
          </p:contentPart>
        </mc:Choice>
        <mc:Fallback xmlns="">
          <p:pic>
            <p:nvPicPr>
              <p:cNvPr id="60" name="잉크 59">
                <a:extLst>
                  <a:ext uri="{FF2B5EF4-FFF2-40B4-BE49-F238E27FC236}">
                    <a16:creationId xmlns:a16="http://schemas.microsoft.com/office/drawing/2014/main" id="{BF382B59-ACF7-4CE5-9BAF-3D4FFFAEC298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12384028" y="2831550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61" name="잉크 60">
                <a:extLst>
                  <a:ext uri="{FF2B5EF4-FFF2-40B4-BE49-F238E27FC236}">
                    <a16:creationId xmlns:a16="http://schemas.microsoft.com/office/drawing/2014/main" id="{B9DACE67-FCC3-4A47-BC50-8479923C58A5}"/>
                  </a:ext>
                </a:extLst>
              </p14:cNvPr>
              <p14:cNvContentPartPr/>
              <p14:nvPr/>
            </p14:nvContentPartPr>
            <p14:xfrm>
              <a:off x="12961108" y="2565150"/>
              <a:ext cx="360" cy="360"/>
            </p14:xfrm>
          </p:contentPart>
        </mc:Choice>
        <mc:Fallback xmlns="">
          <p:pic>
            <p:nvPicPr>
              <p:cNvPr id="61" name="잉크 60">
                <a:extLst>
                  <a:ext uri="{FF2B5EF4-FFF2-40B4-BE49-F238E27FC236}">
                    <a16:creationId xmlns:a16="http://schemas.microsoft.com/office/drawing/2014/main" id="{B9DACE67-FCC3-4A47-BC50-8479923C58A5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12943468" y="2547510"/>
                <a:ext cx="36000" cy="36000"/>
              </a:xfrm>
              <a:prstGeom prst="rect">
                <a:avLst/>
              </a:prstGeom>
            </p:spPr>
          </p:pic>
        </mc:Fallback>
      </mc:AlternateContent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BF15C74B-D86E-41F4-BBA1-3CD62A7C2032}"/>
              </a:ext>
            </a:extLst>
          </p:cNvPr>
          <p:cNvCxnSpPr/>
          <p:nvPr/>
        </p:nvCxnSpPr>
        <p:spPr>
          <a:xfrm>
            <a:off x="152400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D5A75F98-0C13-44EC-8EBC-F5234054D83D}"/>
              </a:ext>
            </a:extLst>
          </p:cNvPr>
          <p:cNvSpPr txBox="1"/>
          <p:nvPr/>
        </p:nvSpPr>
        <p:spPr>
          <a:xfrm>
            <a:off x="7373923" y="262467"/>
            <a:ext cx="31332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고딕"/>
              </a:rPr>
              <a:t>프로젝트 개요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고딕"/>
              </a:rPr>
              <a:t> / </a:t>
            </a:r>
            <a:r>
              <a:rPr lang="ko-KR" altLang="en-US" sz="1100" b="1" dirty="0">
                <a:latin typeface="맑은고딕"/>
              </a:rPr>
              <a:t>프로젝트 내용</a:t>
            </a:r>
            <a:r>
              <a:rPr lang="en-US" altLang="ko-KR" sz="1100" b="1" dirty="0">
                <a:latin typeface="맑은고딕"/>
              </a:rPr>
              <a:t>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고딕"/>
              </a:rPr>
              <a:t>/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고딕"/>
              </a:rPr>
              <a:t>기대 결과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고딕"/>
              </a:rPr>
              <a:t> /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고딕"/>
              </a:rPr>
              <a:t>부록</a:t>
            </a:r>
          </a:p>
        </p:txBody>
      </p:sp>
      <p:sp>
        <p:nvSpPr>
          <p:cNvPr id="22" name="제목 1">
            <a:extLst>
              <a:ext uri="{FF2B5EF4-FFF2-40B4-BE49-F238E27FC236}">
                <a16:creationId xmlns:a16="http://schemas.microsoft.com/office/drawing/2014/main" id="{49A8B87A-4948-459D-96F2-FDDB5088C36F}"/>
              </a:ext>
            </a:extLst>
          </p:cNvPr>
          <p:cNvSpPr txBox="1">
            <a:spLocks/>
          </p:cNvSpPr>
          <p:nvPr/>
        </p:nvSpPr>
        <p:spPr>
          <a:xfrm>
            <a:off x="2285788" y="250298"/>
            <a:ext cx="3520016" cy="26140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000" b="1" dirty="0">
                <a:solidFill>
                  <a:schemeClr val="accent4"/>
                </a:solidFill>
                <a:latin typeface="맑은고딕"/>
              </a:rPr>
              <a:t>프로젝트 내용</a:t>
            </a:r>
          </a:p>
        </p:txBody>
      </p:sp>
      <p:sp>
        <p:nvSpPr>
          <p:cNvPr id="30" name="제목 1">
            <a:extLst>
              <a:ext uri="{FF2B5EF4-FFF2-40B4-BE49-F238E27FC236}">
                <a16:creationId xmlns:a16="http://schemas.microsoft.com/office/drawing/2014/main" id="{2C887046-DDE5-460D-80AB-451FB9CE1602}"/>
              </a:ext>
            </a:extLst>
          </p:cNvPr>
          <p:cNvSpPr txBox="1">
            <a:spLocks/>
          </p:cNvSpPr>
          <p:nvPr/>
        </p:nvSpPr>
        <p:spPr>
          <a:xfrm>
            <a:off x="2278355" y="680721"/>
            <a:ext cx="3520016" cy="26140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000" b="1">
                <a:solidFill>
                  <a:schemeClr val="accent4"/>
                </a:solidFill>
                <a:latin typeface="맑은고딕"/>
              </a:rPr>
              <a:t>실물제작</a:t>
            </a:r>
            <a:endParaRPr lang="ko-KR" altLang="en-US" sz="2000" b="1" dirty="0">
              <a:solidFill>
                <a:schemeClr val="accent4"/>
              </a:solidFill>
              <a:latin typeface="맑은고딕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C2B5FD3-DEA2-47E2-B75E-A72FAAF3C9F5}"/>
              </a:ext>
            </a:extLst>
          </p:cNvPr>
          <p:cNvPicPr>
            <a:picLocks noChangeAspect="1"/>
          </p:cNvPicPr>
          <p:nvPr/>
        </p:nvPicPr>
        <p:blipFill>
          <a:blip r:embed="rId6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52455" y="1143000"/>
            <a:ext cx="5348344" cy="534834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7FC5D64-DB95-4DF1-8A47-DD99163F2244}"/>
              </a:ext>
            </a:extLst>
          </p:cNvPr>
          <p:cNvPicPr>
            <a:picLocks noChangeAspect="1"/>
          </p:cNvPicPr>
          <p:nvPr/>
        </p:nvPicPr>
        <p:blipFill rotWithShape="1">
          <a:blip r:embed="rId6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55" t="9588" b="12299"/>
          <a:stretch/>
        </p:blipFill>
        <p:spPr>
          <a:xfrm rot="5400000">
            <a:off x="5980840" y="1144078"/>
            <a:ext cx="5358798" cy="5356641"/>
          </a:xfrm>
          <a:prstGeom prst="rect">
            <a:avLst/>
          </a:prstGeom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52E46E05-79FE-4C3C-AA6E-3280791F4E21}"/>
              </a:ext>
            </a:extLst>
          </p:cNvPr>
          <p:cNvSpPr/>
          <p:nvPr/>
        </p:nvSpPr>
        <p:spPr>
          <a:xfrm>
            <a:off x="2193781" y="2785757"/>
            <a:ext cx="2115329" cy="193483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2F18031-5595-4FEF-ABA6-9F02C38C7C1D}"/>
              </a:ext>
            </a:extLst>
          </p:cNvPr>
          <p:cNvSpPr/>
          <p:nvPr/>
        </p:nvSpPr>
        <p:spPr>
          <a:xfrm>
            <a:off x="2112661" y="2785757"/>
            <a:ext cx="1113966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500" dirty="0">
                <a:highlight>
                  <a:srgbClr val="FFFF00"/>
                </a:highlight>
              </a:rPr>
              <a:t>DSP board</a:t>
            </a:r>
            <a:endParaRPr lang="ko-KR" altLang="en-US" sz="1500" dirty="0">
              <a:highlight>
                <a:srgbClr val="FFFF00"/>
              </a:highlight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5EF58E7F-C3A3-4966-B084-91FF112D0F35}"/>
              </a:ext>
            </a:extLst>
          </p:cNvPr>
          <p:cNvSpPr/>
          <p:nvPr/>
        </p:nvSpPr>
        <p:spPr>
          <a:xfrm>
            <a:off x="2341957" y="3178397"/>
            <a:ext cx="1553391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500" dirty="0">
                <a:highlight>
                  <a:srgbClr val="FFFF00"/>
                </a:highlight>
              </a:rPr>
              <a:t>TMS32028377D</a:t>
            </a:r>
            <a:endParaRPr lang="ko-KR" altLang="en-US" sz="1500" dirty="0">
              <a:highlight>
                <a:srgbClr val="FFFF00"/>
              </a:highlight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646077C-75A0-4F82-8EEF-D30A6A2DC71B}"/>
              </a:ext>
            </a:extLst>
          </p:cNvPr>
          <p:cNvSpPr/>
          <p:nvPr/>
        </p:nvSpPr>
        <p:spPr>
          <a:xfrm>
            <a:off x="1307012" y="3108922"/>
            <a:ext cx="886769" cy="242319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BE0D1A11-006A-47D9-98E2-24E7147AA00B}"/>
              </a:ext>
            </a:extLst>
          </p:cNvPr>
          <p:cNvSpPr/>
          <p:nvPr/>
        </p:nvSpPr>
        <p:spPr>
          <a:xfrm>
            <a:off x="1193413" y="3072762"/>
            <a:ext cx="111396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500" dirty="0">
                <a:highlight>
                  <a:srgbClr val="FFFF00"/>
                </a:highlight>
              </a:rPr>
              <a:t>인버터단</a:t>
            </a:r>
            <a:endParaRPr lang="en-US" altLang="ko-KR" sz="1500" dirty="0">
              <a:highlight>
                <a:srgbClr val="FFFF00"/>
              </a:highlight>
            </a:endParaRPr>
          </a:p>
          <a:p>
            <a:pPr algn="ctr"/>
            <a:r>
              <a:rPr lang="en-US" altLang="ko-KR" sz="1500" dirty="0">
                <a:highlight>
                  <a:srgbClr val="FFFF00"/>
                </a:highlight>
              </a:rPr>
              <a:t>Gate Driver</a:t>
            </a:r>
            <a:endParaRPr lang="ko-KR" altLang="en-US" sz="1500" dirty="0">
              <a:highlight>
                <a:srgbClr val="FFFF00"/>
              </a:highlight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DCBB4E29-6EAD-4D27-8DCD-98528DEE07E2}"/>
              </a:ext>
            </a:extLst>
          </p:cNvPr>
          <p:cNvSpPr/>
          <p:nvPr/>
        </p:nvSpPr>
        <p:spPr>
          <a:xfrm>
            <a:off x="1285421" y="1582075"/>
            <a:ext cx="1021958" cy="126711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55AAA117-761A-4AD0-929B-064CDC88525C}"/>
              </a:ext>
            </a:extLst>
          </p:cNvPr>
          <p:cNvSpPr/>
          <p:nvPr/>
        </p:nvSpPr>
        <p:spPr>
          <a:xfrm>
            <a:off x="1171821" y="1545915"/>
            <a:ext cx="1283791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500" dirty="0">
                <a:highlight>
                  <a:srgbClr val="FFFF00"/>
                </a:highlight>
              </a:rPr>
              <a:t>전압 센서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D1261100-9AD3-4892-8DBA-D0286E4F7EE7}"/>
              </a:ext>
            </a:extLst>
          </p:cNvPr>
          <p:cNvSpPr/>
          <p:nvPr/>
        </p:nvSpPr>
        <p:spPr>
          <a:xfrm>
            <a:off x="2303602" y="1112835"/>
            <a:ext cx="2005507" cy="147205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2CE01871-440C-4661-AF3A-F02F698A8B73}"/>
              </a:ext>
            </a:extLst>
          </p:cNvPr>
          <p:cNvSpPr/>
          <p:nvPr/>
        </p:nvSpPr>
        <p:spPr>
          <a:xfrm>
            <a:off x="1409978" y="824885"/>
            <a:ext cx="2519332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500" dirty="0">
                <a:highlight>
                  <a:srgbClr val="FFFF00"/>
                </a:highlight>
              </a:rPr>
              <a:t>DC-Link</a:t>
            </a:r>
            <a:endParaRPr lang="ko-KR" altLang="en-US" sz="1500" dirty="0">
              <a:highlight>
                <a:srgbClr val="FFFF00"/>
              </a:highlight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83D88173-40D1-476E-A08A-BB37D8A57E4A}"/>
              </a:ext>
            </a:extLst>
          </p:cNvPr>
          <p:cNvSpPr/>
          <p:nvPr/>
        </p:nvSpPr>
        <p:spPr>
          <a:xfrm>
            <a:off x="4283681" y="2902999"/>
            <a:ext cx="768379" cy="242319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263C304D-08F3-46B5-BCEC-61FC9628CDD5}"/>
              </a:ext>
            </a:extLst>
          </p:cNvPr>
          <p:cNvSpPr/>
          <p:nvPr/>
        </p:nvSpPr>
        <p:spPr>
          <a:xfrm>
            <a:off x="4170081" y="2866839"/>
            <a:ext cx="111396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500" dirty="0">
                <a:highlight>
                  <a:srgbClr val="FFFF00"/>
                </a:highlight>
              </a:rPr>
              <a:t>컨버터단</a:t>
            </a:r>
            <a:endParaRPr lang="en-US" altLang="ko-KR" sz="1500" dirty="0">
              <a:highlight>
                <a:srgbClr val="FFFF00"/>
              </a:highlight>
            </a:endParaRPr>
          </a:p>
          <a:p>
            <a:pPr algn="ctr"/>
            <a:r>
              <a:rPr lang="en-US" altLang="ko-KR" sz="1500" dirty="0">
                <a:highlight>
                  <a:srgbClr val="FFFF00"/>
                </a:highlight>
              </a:rPr>
              <a:t>Gate Driver</a:t>
            </a:r>
            <a:endParaRPr lang="ko-KR" altLang="en-US" sz="1500" dirty="0">
              <a:highlight>
                <a:srgbClr val="FFFF00"/>
              </a:highlight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89A25B9F-5B63-4EF2-B066-B84D3790B9DA}"/>
              </a:ext>
            </a:extLst>
          </p:cNvPr>
          <p:cNvSpPr/>
          <p:nvPr/>
        </p:nvSpPr>
        <p:spPr>
          <a:xfrm>
            <a:off x="4283680" y="1333122"/>
            <a:ext cx="1043609" cy="126711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0EEEE96-2568-49FC-9CD5-DF4733DCA2CC}"/>
              </a:ext>
            </a:extLst>
          </p:cNvPr>
          <p:cNvSpPr/>
          <p:nvPr/>
        </p:nvSpPr>
        <p:spPr>
          <a:xfrm>
            <a:off x="4170081" y="1296962"/>
            <a:ext cx="1310989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500" dirty="0">
                <a:highlight>
                  <a:srgbClr val="FFFF00"/>
                </a:highlight>
              </a:rPr>
              <a:t>PLL </a:t>
            </a:r>
            <a:r>
              <a:rPr lang="ko-KR" altLang="en-US" sz="1500" dirty="0">
                <a:highlight>
                  <a:srgbClr val="FFFF00"/>
                </a:highlight>
              </a:rPr>
              <a:t>전류센서</a:t>
            </a:r>
          </a:p>
        </p:txBody>
      </p:sp>
    </p:spTree>
    <p:extLst>
      <p:ext uri="{BB962C8B-B14F-4D97-AF65-F5344CB8AC3E}">
        <p14:creationId xmlns:p14="http://schemas.microsoft.com/office/powerpoint/2010/main" val="28597611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1FBCF011-CD32-488C-94FD-8E32CB3B357C}"/>
              </a:ext>
            </a:extLst>
          </p:cNvPr>
          <p:cNvCxnSpPr/>
          <p:nvPr/>
        </p:nvCxnSpPr>
        <p:spPr>
          <a:xfrm>
            <a:off x="152400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3" name="막힌 원호 22">
            <a:extLst>
              <a:ext uri="{FF2B5EF4-FFF2-40B4-BE49-F238E27FC236}">
                <a16:creationId xmlns:a16="http://schemas.microsoft.com/office/drawing/2014/main" id="{14E92D41-349B-45D2-9E0C-9D027A228C4F}"/>
              </a:ext>
            </a:extLst>
          </p:cNvPr>
          <p:cNvSpPr/>
          <p:nvPr/>
        </p:nvSpPr>
        <p:spPr>
          <a:xfrm flipH="1">
            <a:off x="152400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맑은고딕"/>
            </a:endParaRPr>
          </a:p>
        </p:txBody>
      </p:sp>
      <p:sp>
        <p:nvSpPr>
          <p:cNvPr id="24" name="막힌 원호 23">
            <a:extLst>
              <a:ext uri="{FF2B5EF4-FFF2-40B4-BE49-F238E27FC236}">
                <a16:creationId xmlns:a16="http://schemas.microsoft.com/office/drawing/2014/main" id="{31E2818A-7323-490C-8E26-ECDD025782F7}"/>
              </a:ext>
            </a:extLst>
          </p:cNvPr>
          <p:cNvSpPr/>
          <p:nvPr/>
        </p:nvSpPr>
        <p:spPr>
          <a:xfrm flipH="1" flipV="1">
            <a:off x="1532466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맑은고딕"/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D1D6E4D6-6B87-4C10-AEBC-172F99D879E5}"/>
              </a:ext>
            </a:extLst>
          </p:cNvPr>
          <p:cNvGrpSpPr/>
          <p:nvPr/>
        </p:nvGrpSpPr>
        <p:grpSpPr>
          <a:xfrm>
            <a:off x="484795" y="276022"/>
            <a:ext cx="684022" cy="465332"/>
            <a:chOff x="5284611" y="1858768"/>
            <a:chExt cx="1090031" cy="723277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7D586D3C-3769-4C77-83F2-5E2FAB906429}"/>
                </a:ext>
              </a:extLst>
            </p:cNvPr>
            <p:cNvSpPr/>
            <p:nvPr/>
          </p:nvSpPr>
          <p:spPr>
            <a:xfrm>
              <a:off x="5284611" y="2219021"/>
              <a:ext cx="360000" cy="360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88713CB0-E732-455D-BCCE-D1544117F47C}"/>
                </a:ext>
              </a:extLst>
            </p:cNvPr>
            <p:cNvSpPr/>
            <p:nvPr/>
          </p:nvSpPr>
          <p:spPr>
            <a:xfrm>
              <a:off x="5654389" y="2222045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DFFE74A3-9369-4DC0-B4A6-31A76C5FBF73}"/>
                </a:ext>
              </a:extLst>
            </p:cNvPr>
            <p:cNvSpPr/>
            <p:nvPr/>
          </p:nvSpPr>
          <p:spPr>
            <a:xfrm>
              <a:off x="6014642" y="2219021"/>
              <a:ext cx="360000" cy="360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515CF213-65C9-4255-92AA-7E5C2687C7D1}"/>
                </a:ext>
              </a:extLst>
            </p:cNvPr>
            <p:cNvSpPr/>
            <p:nvPr/>
          </p:nvSpPr>
          <p:spPr>
            <a:xfrm>
              <a:off x="5654389" y="1858768"/>
              <a:ext cx="360000" cy="360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0" name="잉크 59">
                <a:extLst>
                  <a:ext uri="{FF2B5EF4-FFF2-40B4-BE49-F238E27FC236}">
                    <a16:creationId xmlns:a16="http://schemas.microsoft.com/office/drawing/2014/main" id="{BF382B59-ACF7-4CE5-9BAF-3D4FFFAEC298}"/>
                  </a:ext>
                </a:extLst>
              </p14:cNvPr>
              <p14:cNvContentPartPr/>
              <p14:nvPr/>
            </p14:nvContentPartPr>
            <p14:xfrm>
              <a:off x="12401668" y="2849190"/>
              <a:ext cx="360" cy="360"/>
            </p14:xfrm>
          </p:contentPart>
        </mc:Choice>
        <mc:Fallback xmlns="">
          <p:pic>
            <p:nvPicPr>
              <p:cNvPr id="60" name="잉크 59">
                <a:extLst>
                  <a:ext uri="{FF2B5EF4-FFF2-40B4-BE49-F238E27FC236}">
                    <a16:creationId xmlns:a16="http://schemas.microsoft.com/office/drawing/2014/main" id="{BF382B59-ACF7-4CE5-9BAF-3D4FFFAEC298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12384028" y="2831550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61" name="잉크 60">
                <a:extLst>
                  <a:ext uri="{FF2B5EF4-FFF2-40B4-BE49-F238E27FC236}">
                    <a16:creationId xmlns:a16="http://schemas.microsoft.com/office/drawing/2014/main" id="{B9DACE67-FCC3-4A47-BC50-8479923C58A5}"/>
                  </a:ext>
                </a:extLst>
              </p14:cNvPr>
              <p14:cNvContentPartPr/>
              <p14:nvPr/>
            </p14:nvContentPartPr>
            <p14:xfrm>
              <a:off x="12961108" y="2565150"/>
              <a:ext cx="360" cy="360"/>
            </p14:xfrm>
          </p:contentPart>
        </mc:Choice>
        <mc:Fallback xmlns="">
          <p:pic>
            <p:nvPicPr>
              <p:cNvPr id="61" name="잉크 60">
                <a:extLst>
                  <a:ext uri="{FF2B5EF4-FFF2-40B4-BE49-F238E27FC236}">
                    <a16:creationId xmlns:a16="http://schemas.microsoft.com/office/drawing/2014/main" id="{B9DACE67-FCC3-4A47-BC50-8479923C58A5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12943468" y="2547510"/>
                <a:ext cx="36000" cy="36000"/>
              </a:xfrm>
              <a:prstGeom prst="rect">
                <a:avLst/>
              </a:prstGeom>
            </p:spPr>
          </p:pic>
        </mc:Fallback>
      </mc:AlternateContent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BF15C74B-D86E-41F4-BBA1-3CD62A7C2032}"/>
              </a:ext>
            </a:extLst>
          </p:cNvPr>
          <p:cNvCxnSpPr/>
          <p:nvPr/>
        </p:nvCxnSpPr>
        <p:spPr>
          <a:xfrm>
            <a:off x="152400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D5A75F98-0C13-44EC-8EBC-F5234054D83D}"/>
              </a:ext>
            </a:extLst>
          </p:cNvPr>
          <p:cNvSpPr txBox="1"/>
          <p:nvPr/>
        </p:nvSpPr>
        <p:spPr>
          <a:xfrm>
            <a:off x="7373923" y="262467"/>
            <a:ext cx="31332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고딕"/>
              </a:rPr>
              <a:t>프로젝트 개요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고딕"/>
              </a:rPr>
              <a:t> / </a:t>
            </a:r>
            <a:r>
              <a:rPr lang="ko-KR" altLang="en-US" sz="1100" b="1" dirty="0">
                <a:latin typeface="맑은고딕"/>
              </a:rPr>
              <a:t>프로젝트 내용</a:t>
            </a:r>
            <a:r>
              <a:rPr lang="en-US" altLang="ko-KR" sz="1100" b="1" dirty="0">
                <a:latin typeface="맑은고딕"/>
              </a:rPr>
              <a:t>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고딕"/>
              </a:rPr>
              <a:t>/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고딕"/>
              </a:rPr>
              <a:t>기대 결과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고딕"/>
              </a:rPr>
              <a:t> /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고딕"/>
              </a:rPr>
              <a:t>부록</a:t>
            </a:r>
          </a:p>
        </p:txBody>
      </p:sp>
      <p:sp>
        <p:nvSpPr>
          <p:cNvPr id="22" name="제목 1">
            <a:extLst>
              <a:ext uri="{FF2B5EF4-FFF2-40B4-BE49-F238E27FC236}">
                <a16:creationId xmlns:a16="http://schemas.microsoft.com/office/drawing/2014/main" id="{49A8B87A-4948-459D-96F2-FDDB5088C36F}"/>
              </a:ext>
            </a:extLst>
          </p:cNvPr>
          <p:cNvSpPr txBox="1">
            <a:spLocks/>
          </p:cNvSpPr>
          <p:nvPr/>
        </p:nvSpPr>
        <p:spPr>
          <a:xfrm>
            <a:off x="2285788" y="250298"/>
            <a:ext cx="3520016" cy="26140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000" b="1" dirty="0">
                <a:solidFill>
                  <a:schemeClr val="accent4"/>
                </a:solidFill>
                <a:latin typeface="맑은고딕"/>
              </a:rPr>
              <a:t>프로젝트 내용</a:t>
            </a:r>
          </a:p>
        </p:txBody>
      </p:sp>
      <p:sp>
        <p:nvSpPr>
          <p:cNvPr id="30" name="제목 1">
            <a:extLst>
              <a:ext uri="{FF2B5EF4-FFF2-40B4-BE49-F238E27FC236}">
                <a16:creationId xmlns:a16="http://schemas.microsoft.com/office/drawing/2014/main" id="{2C887046-DDE5-460D-80AB-451FB9CE1602}"/>
              </a:ext>
            </a:extLst>
          </p:cNvPr>
          <p:cNvSpPr txBox="1">
            <a:spLocks/>
          </p:cNvSpPr>
          <p:nvPr/>
        </p:nvSpPr>
        <p:spPr>
          <a:xfrm>
            <a:off x="2278355" y="680721"/>
            <a:ext cx="3520016" cy="26140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000" b="1">
                <a:solidFill>
                  <a:schemeClr val="accent4"/>
                </a:solidFill>
                <a:latin typeface="맑은고딕"/>
              </a:rPr>
              <a:t>실물제작</a:t>
            </a:r>
            <a:endParaRPr lang="ko-KR" altLang="en-US" sz="2000" b="1" dirty="0">
              <a:solidFill>
                <a:schemeClr val="accent4"/>
              </a:solidFill>
              <a:latin typeface="맑은고딕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C2B5FD3-DEA2-47E2-B75E-A72FAAF3C9F5}"/>
              </a:ext>
            </a:extLst>
          </p:cNvPr>
          <p:cNvPicPr>
            <a:picLocks noChangeAspect="1"/>
          </p:cNvPicPr>
          <p:nvPr/>
        </p:nvPicPr>
        <p:blipFill>
          <a:blip r:embed="rId6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52455" y="1143000"/>
            <a:ext cx="5348344" cy="534834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7FC5D64-DB95-4DF1-8A47-DD99163F2244}"/>
              </a:ext>
            </a:extLst>
          </p:cNvPr>
          <p:cNvPicPr>
            <a:picLocks noChangeAspect="1"/>
          </p:cNvPicPr>
          <p:nvPr/>
        </p:nvPicPr>
        <p:blipFill rotWithShape="1">
          <a:blip r:embed="rId6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55" t="9588" b="12299"/>
          <a:stretch/>
        </p:blipFill>
        <p:spPr>
          <a:xfrm rot="5400000">
            <a:off x="5980840" y="1144078"/>
            <a:ext cx="5358798" cy="5356641"/>
          </a:xfrm>
          <a:prstGeom prst="rect">
            <a:avLst/>
          </a:prstGeom>
        </p:spPr>
      </p:pic>
      <p:sp>
        <p:nvSpPr>
          <p:cNvPr id="46" name="직사각형 45">
            <a:extLst>
              <a:ext uri="{FF2B5EF4-FFF2-40B4-BE49-F238E27FC236}">
                <a16:creationId xmlns:a16="http://schemas.microsoft.com/office/drawing/2014/main" id="{A4D5513E-9BC2-499B-821C-DB3DF7059108}"/>
              </a:ext>
            </a:extLst>
          </p:cNvPr>
          <p:cNvSpPr/>
          <p:nvPr/>
        </p:nvSpPr>
        <p:spPr>
          <a:xfrm>
            <a:off x="7612380" y="3302064"/>
            <a:ext cx="2057399" cy="56273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699915C2-5131-44AD-AAD0-E7F663006C14}"/>
              </a:ext>
            </a:extLst>
          </p:cNvPr>
          <p:cNvSpPr/>
          <p:nvPr/>
        </p:nvSpPr>
        <p:spPr>
          <a:xfrm>
            <a:off x="7164467" y="3569108"/>
            <a:ext cx="1310989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500" dirty="0">
                <a:highlight>
                  <a:srgbClr val="FFFF00"/>
                </a:highlight>
              </a:rPr>
              <a:t>IGBT</a:t>
            </a:r>
            <a:endParaRPr lang="ko-KR" altLang="en-US" sz="1500" dirty="0">
              <a:highlight>
                <a:srgbClr val="FFFF00"/>
              </a:highlight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E6FE40E8-C344-4665-95B4-203F5D3F8AE5}"/>
              </a:ext>
            </a:extLst>
          </p:cNvPr>
          <p:cNvSpPr/>
          <p:nvPr/>
        </p:nvSpPr>
        <p:spPr>
          <a:xfrm>
            <a:off x="9669779" y="2606041"/>
            <a:ext cx="690164" cy="126711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9DD24EED-E8FC-4735-8383-CC0B451F6436}"/>
              </a:ext>
            </a:extLst>
          </p:cNvPr>
          <p:cNvSpPr/>
          <p:nvPr/>
        </p:nvSpPr>
        <p:spPr>
          <a:xfrm>
            <a:off x="9422170" y="2052043"/>
            <a:ext cx="131098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500" dirty="0">
                <a:highlight>
                  <a:srgbClr val="FFFF00"/>
                </a:highlight>
              </a:rPr>
              <a:t>Converter</a:t>
            </a:r>
          </a:p>
          <a:p>
            <a:pPr algn="ctr"/>
            <a:r>
              <a:rPr lang="ko-KR" altLang="en-US" sz="1500" dirty="0">
                <a:highlight>
                  <a:srgbClr val="FFFF00"/>
                </a:highlight>
              </a:rPr>
              <a:t>전류센서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2E202F08-0E10-47E4-89FD-AADA1D245840}"/>
              </a:ext>
            </a:extLst>
          </p:cNvPr>
          <p:cNvSpPr/>
          <p:nvPr/>
        </p:nvSpPr>
        <p:spPr>
          <a:xfrm>
            <a:off x="7612380" y="3871541"/>
            <a:ext cx="2148840" cy="40950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77A60914-AE17-4795-8DB5-7C5317F6612B}"/>
              </a:ext>
            </a:extLst>
          </p:cNvPr>
          <p:cNvSpPr/>
          <p:nvPr/>
        </p:nvSpPr>
        <p:spPr>
          <a:xfrm>
            <a:off x="5853478" y="5300238"/>
            <a:ext cx="1310989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500" dirty="0">
                <a:highlight>
                  <a:srgbClr val="FFFF00"/>
                </a:highlight>
              </a:rPr>
              <a:t>Fan</a:t>
            </a:r>
            <a:r>
              <a:rPr lang="ko-KR" altLang="en-US" sz="1500" dirty="0">
                <a:highlight>
                  <a:srgbClr val="FFFF00"/>
                </a:highlight>
              </a:rPr>
              <a:t>과 </a:t>
            </a:r>
            <a:r>
              <a:rPr lang="ko-KR" altLang="en-US" sz="1500" dirty="0" err="1">
                <a:highlight>
                  <a:srgbClr val="FFFF00"/>
                </a:highlight>
              </a:rPr>
              <a:t>방열판</a:t>
            </a:r>
            <a:endParaRPr lang="ko-KR" altLang="en-US" sz="1500" dirty="0">
              <a:highlight>
                <a:srgbClr val="FFFF00"/>
              </a:highlight>
            </a:endParaRPr>
          </a:p>
        </p:txBody>
      </p:sp>
      <p:sp>
        <p:nvSpPr>
          <p:cNvPr id="55" name="화살표: 위로 굽음 54">
            <a:extLst>
              <a:ext uri="{FF2B5EF4-FFF2-40B4-BE49-F238E27FC236}">
                <a16:creationId xmlns:a16="http://schemas.microsoft.com/office/drawing/2014/main" id="{D95A2E21-14A3-4022-B020-A5342BA02F55}"/>
              </a:ext>
            </a:extLst>
          </p:cNvPr>
          <p:cNvSpPr/>
          <p:nvPr/>
        </p:nvSpPr>
        <p:spPr>
          <a:xfrm>
            <a:off x="7026867" y="4287791"/>
            <a:ext cx="1269246" cy="1267115"/>
          </a:xfrm>
          <a:prstGeom prst="bentUpArrow">
            <a:avLst>
              <a:gd name="adj1" fmla="val 7991"/>
              <a:gd name="adj2" fmla="val 10116"/>
              <a:gd name="adj3" fmla="val 1842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7775290F-01F3-47CC-882B-3AD1B65181DC}"/>
              </a:ext>
            </a:extLst>
          </p:cNvPr>
          <p:cNvSpPr/>
          <p:nvPr/>
        </p:nvSpPr>
        <p:spPr>
          <a:xfrm>
            <a:off x="8377232" y="4977073"/>
            <a:ext cx="1310989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500" dirty="0">
                <a:highlight>
                  <a:srgbClr val="FFFF00"/>
                </a:highlight>
              </a:rPr>
              <a:t>5V, 15V SMPS</a:t>
            </a:r>
            <a:endParaRPr lang="ko-KR" altLang="en-US" sz="1500" dirty="0">
              <a:highlight>
                <a:srgbClr val="FFFF00"/>
              </a:highlight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76BB5B57-AD2F-4125-8806-0C2484A2C85A}"/>
              </a:ext>
            </a:extLst>
          </p:cNvPr>
          <p:cNvSpPr/>
          <p:nvPr/>
        </p:nvSpPr>
        <p:spPr>
          <a:xfrm>
            <a:off x="8523978" y="4263391"/>
            <a:ext cx="2148840" cy="75437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2D0EFD3A-A434-49BC-8D83-E0EF12987B44}"/>
              </a:ext>
            </a:extLst>
          </p:cNvPr>
          <p:cNvSpPr/>
          <p:nvPr/>
        </p:nvSpPr>
        <p:spPr>
          <a:xfrm>
            <a:off x="8033141" y="3019596"/>
            <a:ext cx="1310990" cy="24065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63443276-3A32-4D08-BDBB-BDDF41D01735}"/>
              </a:ext>
            </a:extLst>
          </p:cNvPr>
          <p:cNvSpPr/>
          <p:nvPr/>
        </p:nvSpPr>
        <p:spPr>
          <a:xfrm>
            <a:off x="7885729" y="2700933"/>
            <a:ext cx="1632956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500" dirty="0">
                <a:highlight>
                  <a:srgbClr val="FFFF00"/>
                </a:highlight>
              </a:rPr>
              <a:t>Isolation Circuit</a:t>
            </a:r>
            <a:endParaRPr lang="ko-KR" altLang="en-US" sz="15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2267637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1FBCF011-CD32-488C-94FD-8E32CB3B357C}"/>
              </a:ext>
            </a:extLst>
          </p:cNvPr>
          <p:cNvCxnSpPr/>
          <p:nvPr/>
        </p:nvCxnSpPr>
        <p:spPr>
          <a:xfrm>
            <a:off x="152400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3" name="막힌 원호 22">
            <a:extLst>
              <a:ext uri="{FF2B5EF4-FFF2-40B4-BE49-F238E27FC236}">
                <a16:creationId xmlns:a16="http://schemas.microsoft.com/office/drawing/2014/main" id="{14E92D41-349B-45D2-9E0C-9D027A228C4F}"/>
              </a:ext>
            </a:extLst>
          </p:cNvPr>
          <p:cNvSpPr/>
          <p:nvPr/>
        </p:nvSpPr>
        <p:spPr>
          <a:xfrm flipH="1">
            <a:off x="152400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맑은고딕"/>
            </a:endParaRPr>
          </a:p>
        </p:txBody>
      </p:sp>
      <p:sp>
        <p:nvSpPr>
          <p:cNvPr id="24" name="막힌 원호 23">
            <a:extLst>
              <a:ext uri="{FF2B5EF4-FFF2-40B4-BE49-F238E27FC236}">
                <a16:creationId xmlns:a16="http://schemas.microsoft.com/office/drawing/2014/main" id="{31E2818A-7323-490C-8E26-ECDD025782F7}"/>
              </a:ext>
            </a:extLst>
          </p:cNvPr>
          <p:cNvSpPr/>
          <p:nvPr/>
        </p:nvSpPr>
        <p:spPr>
          <a:xfrm flipH="1" flipV="1">
            <a:off x="1532466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맑은고딕"/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D1D6E4D6-6B87-4C10-AEBC-172F99D879E5}"/>
              </a:ext>
            </a:extLst>
          </p:cNvPr>
          <p:cNvGrpSpPr/>
          <p:nvPr/>
        </p:nvGrpSpPr>
        <p:grpSpPr>
          <a:xfrm>
            <a:off x="484795" y="276022"/>
            <a:ext cx="684022" cy="465332"/>
            <a:chOff x="5284611" y="1858768"/>
            <a:chExt cx="1090031" cy="723277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7D586D3C-3769-4C77-83F2-5E2FAB906429}"/>
                </a:ext>
              </a:extLst>
            </p:cNvPr>
            <p:cNvSpPr/>
            <p:nvPr/>
          </p:nvSpPr>
          <p:spPr>
            <a:xfrm>
              <a:off x="5284611" y="2219021"/>
              <a:ext cx="360000" cy="360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88713CB0-E732-455D-BCCE-D1544117F47C}"/>
                </a:ext>
              </a:extLst>
            </p:cNvPr>
            <p:cNvSpPr/>
            <p:nvPr/>
          </p:nvSpPr>
          <p:spPr>
            <a:xfrm>
              <a:off x="5654389" y="2222045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DFFE74A3-9369-4DC0-B4A6-31A76C5FBF73}"/>
                </a:ext>
              </a:extLst>
            </p:cNvPr>
            <p:cNvSpPr/>
            <p:nvPr/>
          </p:nvSpPr>
          <p:spPr>
            <a:xfrm>
              <a:off x="6014642" y="2219021"/>
              <a:ext cx="360000" cy="360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515CF213-65C9-4255-92AA-7E5C2687C7D1}"/>
                </a:ext>
              </a:extLst>
            </p:cNvPr>
            <p:cNvSpPr/>
            <p:nvPr/>
          </p:nvSpPr>
          <p:spPr>
            <a:xfrm>
              <a:off x="5654389" y="1858768"/>
              <a:ext cx="360000" cy="360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0" name="잉크 59">
                <a:extLst>
                  <a:ext uri="{FF2B5EF4-FFF2-40B4-BE49-F238E27FC236}">
                    <a16:creationId xmlns:a16="http://schemas.microsoft.com/office/drawing/2014/main" id="{BF382B59-ACF7-4CE5-9BAF-3D4FFFAEC298}"/>
                  </a:ext>
                </a:extLst>
              </p14:cNvPr>
              <p14:cNvContentPartPr/>
              <p14:nvPr/>
            </p14:nvContentPartPr>
            <p14:xfrm>
              <a:off x="12401668" y="2849190"/>
              <a:ext cx="360" cy="360"/>
            </p14:xfrm>
          </p:contentPart>
        </mc:Choice>
        <mc:Fallback xmlns="">
          <p:pic>
            <p:nvPicPr>
              <p:cNvPr id="60" name="잉크 59">
                <a:extLst>
                  <a:ext uri="{FF2B5EF4-FFF2-40B4-BE49-F238E27FC236}">
                    <a16:creationId xmlns:a16="http://schemas.microsoft.com/office/drawing/2014/main" id="{BF382B59-ACF7-4CE5-9BAF-3D4FFFAEC298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12384028" y="2831550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61" name="잉크 60">
                <a:extLst>
                  <a:ext uri="{FF2B5EF4-FFF2-40B4-BE49-F238E27FC236}">
                    <a16:creationId xmlns:a16="http://schemas.microsoft.com/office/drawing/2014/main" id="{B9DACE67-FCC3-4A47-BC50-8479923C58A5}"/>
                  </a:ext>
                </a:extLst>
              </p14:cNvPr>
              <p14:cNvContentPartPr/>
              <p14:nvPr/>
            </p14:nvContentPartPr>
            <p14:xfrm>
              <a:off x="12961108" y="2565150"/>
              <a:ext cx="360" cy="360"/>
            </p14:xfrm>
          </p:contentPart>
        </mc:Choice>
        <mc:Fallback xmlns="">
          <p:pic>
            <p:nvPicPr>
              <p:cNvPr id="61" name="잉크 60">
                <a:extLst>
                  <a:ext uri="{FF2B5EF4-FFF2-40B4-BE49-F238E27FC236}">
                    <a16:creationId xmlns:a16="http://schemas.microsoft.com/office/drawing/2014/main" id="{B9DACE67-FCC3-4A47-BC50-8479923C58A5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12943468" y="2547510"/>
                <a:ext cx="36000" cy="36000"/>
              </a:xfrm>
              <a:prstGeom prst="rect">
                <a:avLst/>
              </a:prstGeom>
            </p:spPr>
          </p:pic>
        </mc:Fallback>
      </mc:AlternateContent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40CD4EEF-42C2-4269-A0FA-8C1B9837B912}"/>
              </a:ext>
            </a:extLst>
          </p:cNvPr>
          <p:cNvCxnSpPr/>
          <p:nvPr/>
        </p:nvCxnSpPr>
        <p:spPr>
          <a:xfrm>
            <a:off x="152400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37A56AE-0E6F-4457-A0A7-56F5CF366AFC}"/>
              </a:ext>
            </a:extLst>
          </p:cNvPr>
          <p:cNvSpPr txBox="1"/>
          <p:nvPr/>
        </p:nvSpPr>
        <p:spPr>
          <a:xfrm>
            <a:off x="7373923" y="262467"/>
            <a:ext cx="31332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고딕"/>
              </a:rPr>
              <a:t>프로젝트 개요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고딕"/>
              </a:rPr>
              <a:t> / </a:t>
            </a:r>
            <a:r>
              <a:rPr lang="ko-KR" altLang="en-US" sz="1100" b="1" dirty="0">
                <a:latin typeface="맑은고딕"/>
              </a:rPr>
              <a:t>프로젝트 내용</a:t>
            </a:r>
            <a:r>
              <a:rPr lang="en-US" altLang="ko-KR" sz="1100" b="1" dirty="0">
                <a:latin typeface="맑은고딕"/>
              </a:rPr>
              <a:t>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고딕"/>
              </a:rPr>
              <a:t>/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고딕"/>
              </a:rPr>
              <a:t>기대 결과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고딕"/>
              </a:rPr>
              <a:t> /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고딕"/>
              </a:rPr>
              <a:t>부록</a:t>
            </a:r>
          </a:p>
        </p:txBody>
      </p:sp>
      <p:sp>
        <p:nvSpPr>
          <p:cNvPr id="20" name="제목 1">
            <a:extLst>
              <a:ext uri="{FF2B5EF4-FFF2-40B4-BE49-F238E27FC236}">
                <a16:creationId xmlns:a16="http://schemas.microsoft.com/office/drawing/2014/main" id="{53F9E356-72CB-4D0E-BA4E-7CB713FB4EFA}"/>
              </a:ext>
            </a:extLst>
          </p:cNvPr>
          <p:cNvSpPr txBox="1">
            <a:spLocks/>
          </p:cNvSpPr>
          <p:nvPr/>
        </p:nvSpPr>
        <p:spPr>
          <a:xfrm>
            <a:off x="2285788" y="250298"/>
            <a:ext cx="3520016" cy="26140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000" b="1" dirty="0">
                <a:solidFill>
                  <a:schemeClr val="accent4"/>
                </a:solidFill>
                <a:latin typeface="맑은고딕"/>
              </a:rPr>
              <a:t>프로젝트 내용</a:t>
            </a:r>
          </a:p>
        </p:txBody>
      </p:sp>
      <p:sp>
        <p:nvSpPr>
          <p:cNvPr id="22" name="제목 1">
            <a:extLst>
              <a:ext uri="{FF2B5EF4-FFF2-40B4-BE49-F238E27FC236}">
                <a16:creationId xmlns:a16="http://schemas.microsoft.com/office/drawing/2014/main" id="{1D9CE40E-EBEC-4C3D-A0E0-50E5D3C54638}"/>
              </a:ext>
            </a:extLst>
          </p:cNvPr>
          <p:cNvSpPr txBox="1">
            <a:spLocks/>
          </p:cNvSpPr>
          <p:nvPr/>
        </p:nvSpPr>
        <p:spPr>
          <a:xfrm>
            <a:off x="2278355" y="680721"/>
            <a:ext cx="3520016" cy="26140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000" b="1">
                <a:solidFill>
                  <a:schemeClr val="accent4"/>
                </a:solidFill>
                <a:latin typeface="맑은고딕"/>
              </a:rPr>
              <a:t>실물제작</a:t>
            </a:r>
            <a:endParaRPr lang="ko-KR" altLang="en-US" sz="2000" b="1" dirty="0">
              <a:solidFill>
                <a:schemeClr val="accent4"/>
              </a:solidFill>
              <a:latin typeface="맑은고딕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EF679F6-CC17-4CA2-B982-5A7069553EE2}"/>
              </a:ext>
            </a:extLst>
          </p:cNvPr>
          <p:cNvPicPr>
            <a:picLocks noChangeAspect="1"/>
          </p:cNvPicPr>
          <p:nvPr/>
        </p:nvPicPr>
        <p:blipFill rotWithShape="1">
          <a:blip r:embed="rId6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521"/>
          <a:stretch/>
        </p:blipFill>
        <p:spPr>
          <a:xfrm rot="5400000">
            <a:off x="6619746" y="664894"/>
            <a:ext cx="4641564" cy="5914410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E9B34FA2-1F7E-40E2-946C-CD30124EB928}"/>
              </a:ext>
            </a:extLst>
          </p:cNvPr>
          <p:cNvPicPr>
            <a:picLocks noChangeAspect="1"/>
          </p:cNvPicPr>
          <p:nvPr/>
        </p:nvPicPr>
        <p:blipFill>
          <a:blip r:embed="rId6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94267" y="1080980"/>
            <a:ext cx="5348345" cy="5348345"/>
          </a:xfrm>
          <a:prstGeom prst="rect">
            <a:avLst/>
          </a:prstGeom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4E9EC6D7-C4D1-431F-8E05-9F25F335B4DF}"/>
              </a:ext>
            </a:extLst>
          </p:cNvPr>
          <p:cNvSpPr/>
          <p:nvPr/>
        </p:nvSpPr>
        <p:spPr>
          <a:xfrm>
            <a:off x="1196146" y="3657601"/>
            <a:ext cx="1675312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500" dirty="0">
                <a:highlight>
                  <a:srgbClr val="FFFF00"/>
                </a:highlight>
              </a:rPr>
              <a:t>3Phase</a:t>
            </a:r>
            <a:r>
              <a:rPr lang="ko-KR" altLang="en-US" sz="1500" dirty="0">
                <a:highlight>
                  <a:srgbClr val="FFFF00"/>
                </a:highlight>
              </a:rPr>
              <a:t> 인덕터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50D4954-DC77-4F76-B784-AB4F67D772E8}"/>
              </a:ext>
            </a:extLst>
          </p:cNvPr>
          <p:cNvSpPr/>
          <p:nvPr/>
        </p:nvSpPr>
        <p:spPr>
          <a:xfrm>
            <a:off x="1414518" y="3657601"/>
            <a:ext cx="2746002" cy="108584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F1CB1AC0-3F53-437B-92B6-57F0F2A5438E}"/>
              </a:ext>
            </a:extLst>
          </p:cNvPr>
          <p:cNvSpPr/>
          <p:nvPr/>
        </p:nvSpPr>
        <p:spPr>
          <a:xfrm>
            <a:off x="873957" y="5083076"/>
            <a:ext cx="150795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500" dirty="0">
                <a:highlight>
                  <a:srgbClr val="FFFF00"/>
                </a:highlight>
              </a:rPr>
              <a:t>인버터 </a:t>
            </a:r>
            <a:r>
              <a:rPr lang="ko-KR" altLang="en-US" sz="1500" dirty="0" err="1">
                <a:highlight>
                  <a:srgbClr val="FFFF00"/>
                </a:highlight>
              </a:rPr>
              <a:t>초충저항</a:t>
            </a:r>
            <a:endParaRPr lang="ko-KR" altLang="en-US" sz="1500" dirty="0">
              <a:highlight>
                <a:srgbClr val="FFFF00"/>
              </a:highlight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92BE984A-94CF-44E4-BBDD-9AEC8B6D27BC}"/>
              </a:ext>
            </a:extLst>
          </p:cNvPr>
          <p:cNvSpPr/>
          <p:nvPr/>
        </p:nvSpPr>
        <p:spPr>
          <a:xfrm>
            <a:off x="1168817" y="5083076"/>
            <a:ext cx="2363053" cy="108584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F20C5E3D-E808-4D1E-A15D-C7CF1BDBAE2B}"/>
              </a:ext>
            </a:extLst>
          </p:cNvPr>
          <p:cNvSpPr/>
          <p:nvPr/>
        </p:nvSpPr>
        <p:spPr>
          <a:xfrm>
            <a:off x="3256459" y="4861296"/>
            <a:ext cx="2046442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500" dirty="0">
                <a:highlight>
                  <a:srgbClr val="FFFF00"/>
                </a:highlight>
              </a:rPr>
              <a:t>컨버터 </a:t>
            </a:r>
            <a:r>
              <a:rPr lang="ko-KR" altLang="en-US" sz="1500" dirty="0" err="1">
                <a:highlight>
                  <a:srgbClr val="FFFF00"/>
                </a:highlight>
              </a:rPr>
              <a:t>초충저항</a:t>
            </a:r>
            <a:endParaRPr lang="ko-KR" altLang="en-US" sz="1500" dirty="0">
              <a:highlight>
                <a:srgbClr val="FFFF00"/>
              </a:highlight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0745F871-2976-4C02-892B-576F19B57CFB}"/>
              </a:ext>
            </a:extLst>
          </p:cNvPr>
          <p:cNvSpPr/>
          <p:nvPr/>
        </p:nvSpPr>
        <p:spPr>
          <a:xfrm>
            <a:off x="3494789" y="5121696"/>
            <a:ext cx="540002" cy="108584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C6A70CD-8AC2-422A-B4ED-799DE25EDFAC}"/>
              </a:ext>
            </a:extLst>
          </p:cNvPr>
          <p:cNvSpPr/>
          <p:nvPr/>
        </p:nvSpPr>
        <p:spPr>
          <a:xfrm>
            <a:off x="2278354" y="2503964"/>
            <a:ext cx="1756435" cy="83262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9210DF6C-3D1E-4CAA-A895-2BC301DC860B}"/>
              </a:ext>
            </a:extLst>
          </p:cNvPr>
          <p:cNvSpPr/>
          <p:nvPr/>
        </p:nvSpPr>
        <p:spPr>
          <a:xfrm>
            <a:off x="1989666" y="1992652"/>
            <a:ext cx="131098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500" dirty="0">
                <a:highlight>
                  <a:srgbClr val="FFFF00"/>
                </a:highlight>
              </a:rPr>
              <a:t>Inverter</a:t>
            </a:r>
          </a:p>
          <a:p>
            <a:pPr algn="ctr"/>
            <a:r>
              <a:rPr lang="ko-KR" altLang="en-US" sz="1500" dirty="0">
                <a:highlight>
                  <a:srgbClr val="FFFF00"/>
                </a:highlight>
              </a:rPr>
              <a:t>전류센서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FE2EEB2C-F6FB-454F-AA75-F5EEF1BA4606}"/>
              </a:ext>
            </a:extLst>
          </p:cNvPr>
          <p:cNvSpPr/>
          <p:nvPr/>
        </p:nvSpPr>
        <p:spPr>
          <a:xfrm>
            <a:off x="822761" y="2716628"/>
            <a:ext cx="1310989" cy="68114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72FC92F3-D396-4924-A156-160CFAB47696}"/>
              </a:ext>
            </a:extLst>
          </p:cNvPr>
          <p:cNvSpPr/>
          <p:nvPr/>
        </p:nvSpPr>
        <p:spPr>
          <a:xfrm>
            <a:off x="559484" y="2461277"/>
            <a:ext cx="1310989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500" dirty="0">
                <a:highlight>
                  <a:srgbClr val="FFFF00"/>
                </a:highlight>
              </a:rPr>
              <a:t>전압센서</a:t>
            </a:r>
          </a:p>
        </p:txBody>
      </p:sp>
    </p:spTree>
    <p:extLst>
      <p:ext uri="{BB962C8B-B14F-4D97-AF65-F5344CB8AC3E}">
        <p14:creationId xmlns:p14="http://schemas.microsoft.com/office/powerpoint/2010/main" val="4224700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1FBCF011-CD32-488C-94FD-8E32CB3B357C}"/>
              </a:ext>
            </a:extLst>
          </p:cNvPr>
          <p:cNvCxnSpPr/>
          <p:nvPr/>
        </p:nvCxnSpPr>
        <p:spPr>
          <a:xfrm>
            <a:off x="152400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3" name="막힌 원호 22">
            <a:extLst>
              <a:ext uri="{FF2B5EF4-FFF2-40B4-BE49-F238E27FC236}">
                <a16:creationId xmlns:a16="http://schemas.microsoft.com/office/drawing/2014/main" id="{14E92D41-349B-45D2-9E0C-9D027A228C4F}"/>
              </a:ext>
            </a:extLst>
          </p:cNvPr>
          <p:cNvSpPr/>
          <p:nvPr/>
        </p:nvSpPr>
        <p:spPr>
          <a:xfrm flipH="1">
            <a:off x="152400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맑은고딕"/>
            </a:endParaRPr>
          </a:p>
        </p:txBody>
      </p:sp>
      <p:sp>
        <p:nvSpPr>
          <p:cNvPr id="24" name="막힌 원호 23">
            <a:extLst>
              <a:ext uri="{FF2B5EF4-FFF2-40B4-BE49-F238E27FC236}">
                <a16:creationId xmlns:a16="http://schemas.microsoft.com/office/drawing/2014/main" id="{31E2818A-7323-490C-8E26-ECDD025782F7}"/>
              </a:ext>
            </a:extLst>
          </p:cNvPr>
          <p:cNvSpPr/>
          <p:nvPr/>
        </p:nvSpPr>
        <p:spPr>
          <a:xfrm flipH="1" flipV="1">
            <a:off x="1532466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맑은고딕"/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D1D6E4D6-6B87-4C10-AEBC-172F99D879E5}"/>
              </a:ext>
            </a:extLst>
          </p:cNvPr>
          <p:cNvGrpSpPr/>
          <p:nvPr/>
        </p:nvGrpSpPr>
        <p:grpSpPr>
          <a:xfrm>
            <a:off x="484795" y="276022"/>
            <a:ext cx="684022" cy="465332"/>
            <a:chOff x="5284611" y="1858768"/>
            <a:chExt cx="1090031" cy="723277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7D586D3C-3769-4C77-83F2-5E2FAB906429}"/>
                </a:ext>
              </a:extLst>
            </p:cNvPr>
            <p:cNvSpPr/>
            <p:nvPr/>
          </p:nvSpPr>
          <p:spPr>
            <a:xfrm>
              <a:off x="5284611" y="2219021"/>
              <a:ext cx="360000" cy="360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88713CB0-E732-455D-BCCE-D1544117F47C}"/>
                </a:ext>
              </a:extLst>
            </p:cNvPr>
            <p:cNvSpPr/>
            <p:nvPr/>
          </p:nvSpPr>
          <p:spPr>
            <a:xfrm>
              <a:off x="5654389" y="2222045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DFFE74A3-9369-4DC0-B4A6-31A76C5FBF73}"/>
                </a:ext>
              </a:extLst>
            </p:cNvPr>
            <p:cNvSpPr/>
            <p:nvPr/>
          </p:nvSpPr>
          <p:spPr>
            <a:xfrm>
              <a:off x="6014642" y="2219021"/>
              <a:ext cx="360000" cy="360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515CF213-65C9-4255-92AA-7E5C2687C7D1}"/>
                </a:ext>
              </a:extLst>
            </p:cNvPr>
            <p:cNvSpPr/>
            <p:nvPr/>
          </p:nvSpPr>
          <p:spPr>
            <a:xfrm>
              <a:off x="5654389" y="1858768"/>
              <a:ext cx="360000" cy="360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0" name="잉크 59">
                <a:extLst>
                  <a:ext uri="{FF2B5EF4-FFF2-40B4-BE49-F238E27FC236}">
                    <a16:creationId xmlns:a16="http://schemas.microsoft.com/office/drawing/2014/main" id="{BF382B59-ACF7-4CE5-9BAF-3D4FFFAEC298}"/>
                  </a:ext>
                </a:extLst>
              </p14:cNvPr>
              <p14:cNvContentPartPr/>
              <p14:nvPr/>
            </p14:nvContentPartPr>
            <p14:xfrm>
              <a:off x="12401668" y="2849190"/>
              <a:ext cx="360" cy="360"/>
            </p14:xfrm>
          </p:contentPart>
        </mc:Choice>
        <mc:Fallback xmlns="">
          <p:pic>
            <p:nvPicPr>
              <p:cNvPr id="60" name="잉크 59">
                <a:extLst>
                  <a:ext uri="{FF2B5EF4-FFF2-40B4-BE49-F238E27FC236}">
                    <a16:creationId xmlns:a16="http://schemas.microsoft.com/office/drawing/2014/main" id="{BF382B59-ACF7-4CE5-9BAF-3D4FFFAEC298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12384028" y="2831550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61" name="잉크 60">
                <a:extLst>
                  <a:ext uri="{FF2B5EF4-FFF2-40B4-BE49-F238E27FC236}">
                    <a16:creationId xmlns:a16="http://schemas.microsoft.com/office/drawing/2014/main" id="{B9DACE67-FCC3-4A47-BC50-8479923C58A5}"/>
                  </a:ext>
                </a:extLst>
              </p14:cNvPr>
              <p14:cNvContentPartPr/>
              <p14:nvPr/>
            </p14:nvContentPartPr>
            <p14:xfrm>
              <a:off x="12961108" y="2565150"/>
              <a:ext cx="360" cy="360"/>
            </p14:xfrm>
          </p:contentPart>
        </mc:Choice>
        <mc:Fallback xmlns="">
          <p:pic>
            <p:nvPicPr>
              <p:cNvPr id="61" name="잉크 60">
                <a:extLst>
                  <a:ext uri="{FF2B5EF4-FFF2-40B4-BE49-F238E27FC236}">
                    <a16:creationId xmlns:a16="http://schemas.microsoft.com/office/drawing/2014/main" id="{B9DACE67-FCC3-4A47-BC50-8479923C58A5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12943468" y="2547510"/>
                <a:ext cx="36000" cy="36000"/>
              </a:xfrm>
              <a:prstGeom prst="rect">
                <a:avLst/>
              </a:prstGeom>
            </p:spPr>
          </p:pic>
        </mc:Fallback>
      </mc:AlternateContent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40CD4EEF-42C2-4269-A0FA-8C1B9837B912}"/>
              </a:ext>
            </a:extLst>
          </p:cNvPr>
          <p:cNvCxnSpPr/>
          <p:nvPr/>
        </p:nvCxnSpPr>
        <p:spPr>
          <a:xfrm>
            <a:off x="152400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37A56AE-0E6F-4457-A0A7-56F5CF366AFC}"/>
              </a:ext>
            </a:extLst>
          </p:cNvPr>
          <p:cNvSpPr txBox="1"/>
          <p:nvPr/>
        </p:nvSpPr>
        <p:spPr>
          <a:xfrm>
            <a:off x="7373923" y="262467"/>
            <a:ext cx="31332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고딕"/>
              </a:rPr>
              <a:t>프로젝트 개요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고딕"/>
              </a:rPr>
              <a:t> / </a:t>
            </a:r>
            <a:r>
              <a:rPr lang="ko-KR" altLang="en-US" sz="1100" b="1" dirty="0">
                <a:latin typeface="맑은고딕"/>
              </a:rPr>
              <a:t>프로젝트 내용</a:t>
            </a:r>
            <a:r>
              <a:rPr lang="en-US" altLang="ko-KR" sz="1100" b="1" dirty="0">
                <a:latin typeface="맑은고딕"/>
              </a:rPr>
              <a:t>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고딕"/>
              </a:rPr>
              <a:t>/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고딕"/>
              </a:rPr>
              <a:t>기대 결과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고딕"/>
              </a:rPr>
              <a:t> /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고딕"/>
              </a:rPr>
              <a:t>부록</a:t>
            </a:r>
          </a:p>
        </p:txBody>
      </p:sp>
      <p:sp>
        <p:nvSpPr>
          <p:cNvPr id="20" name="제목 1">
            <a:extLst>
              <a:ext uri="{FF2B5EF4-FFF2-40B4-BE49-F238E27FC236}">
                <a16:creationId xmlns:a16="http://schemas.microsoft.com/office/drawing/2014/main" id="{53F9E356-72CB-4D0E-BA4E-7CB713FB4EFA}"/>
              </a:ext>
            </a:extLst>
          </p:cNvPr>
          <p:cNvSpPr txBox="1">
            <a:spLocks/>
          </p:cNvSpPr>
          <p:nvPr/>
        </p:nvSpPr>
        <p:spPr>
          <a:xfrm>
            <a:off x="2285788" y="250298"/>
            <a:ext cx="3520016" cy="26140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000" b="1" dirty="0">
                <a:solidFill>
                  <a:schemeClr val="accent4"/>
                </a:solidFill>
                <a:latin typeface="맑은고딕"/>
              </a:rPr>
              <a:t>프로젝트 내용</a:t>
            </a:r>
          </a:p>
        </p:txBody>
      </p:sp>
      <p:sp>
        <p:nvSpPr>
          <p:cNvPr id="22" name="제목 1">
            <a:extLst>
              <a:ext uri="{FF2B5EF4-FFF2-40B4-BE49-F238E27FC236}">
                <a16:creationId xmlns:a16="http://schemas.microsoft.com/office/drawing/2014/main" id="{1D9CE40E-EBEC-4C3D-A0E0-50E5D3C54638}"/>
              </a:ext>
            </a:extLst>
          </p:cNvPr>
          <p:cNvSpPr txBox="1">
            <a:spLocks/>
          </p:cNvSpPr>
          <p:nvPr/>
        </p:nvSpPr>
        <p:spPr>
          <a:xfrm>
            <a:off x="2278355" y="680721"/>
            <a:ext cx="3520016" cy="26140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000" b="1">
                <a:solidFill>
                  <a:schemeClr val="accent4"/>
                </a:solidFill>
                <a:latin typeface="맑은고딕"/>
              </a:rPr>
              <a:t>실물제작</a:t>
            </a:r>
            <a:endParaRPr lang="ko-KR" altLang="en-US" sz="2000" b="1" dirty="0">
              <a:solidFill>
                <a:schemeClr val="accent4"/>
              </a:solidFill>
              <a:latin typeface="맑은고딕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EF679F6-CC17-4CA2-B982-5A7069553EE2}"/>
              </a:ext>
            </a:extLst>
          </p:cNvPr>
          <p:cNvPicPr>
            <a:picLocks noChangeAspect="1"/>
          </p:cNvPicPr>
          <p:nvPr/>
        </p:nvPicPr>
        <p:blipFill rotWithShape="1">
          <a:blip r:embed="rId6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521"/>
          <a:stretch/>
        </p:blipFill>
        <p:spPr>
          <a:xfrm rot="5400000">
            <a:off x="6619746" y="664894"/>
            <a:ext cx="4641564" cy="5914410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E9B34FA2-1F7E-40E2-946C-CD30124EB928}"/>
              </a:ext>
            </a:extLst>
          </p:cNvPr>
          <p:cNvPicPr>
            <a:picLocks noChangeAspect="1"/>
          </p:cNvPicPr>
          <p:nvPr/>
        </p:nvPicPr>
        <p:blipFill>
          <a:blip r:embed="rId6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94267" y="1080980"/>
            <a:ext cx="5348345" cy="5348345"/>
          </a:xfrm>
          <a:prstGeom prst="rect">
            <a:avLst/>
          </a:prstGeom>
        </p:spPr>
      </p:pic>
      <p:sp>
        <p:nvSpPr>
          <p:cNvPr id="39" name="직사각형 38">
            <a:extLst>
              <a:ext uri="{FF2B5EF4-FFF2-40B4-BE49-F238E27FC236}">
                <a16:creationId xmlns:a16="http://schemas.microsoft.com/office/drawing/2014/main" id="{4C68D1B4-AFC4-47A3-A649-481D2CBEFA20}"/>
              </a:ext>
            </a:extLst>
          </p:cNvPr>
          <p:cNvSpPr/>
          <p:nvPr/>
        </p:nvSpPr>
        <p:spPr>
          <a:xfrm>
            <a:off x="5570730" y="3105835"/>
            <a:ext cx="195732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500" dirty="0">
                <a:highlight>
                  <a:srgbClr val="FFFF00"/>
                </a:highlight>
              </a:rPr>
              <a:t>ESS-Converter </a:t>
            </a:r>
            <a:r>
              <a:rPr lang="en-US" altLang="ko-KR" sz="1500" dirty="0" err="1">
                <a:highlight>
                  <a:srgbClr val="FFFF00"/>
                </a:highlight>
              </a:rPr>
              <a:t>MainCB</a:t>
            </a:r>
            <a:endParaRPr lang="ko-KR" altLang="en-US" sz="1500" dirty="0">
              <a:highlight>
                <a:srgbClr val="FFFF00"/>
              </a:highlight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E116B4ED-9CAA-4EA8-AE0E-D33DA527BF7A}"/>
              </a:ext>
            </a:extLst>
          </p:cNvPr>
          <p:cNvSpPr/>
          <p:nvPr/>
        </p:nvSpPr>
        <p:spPr>
          <a:xfrm>
            <a:off x="5904200" y="3437841"/>
            <a:ext cx="2363053" cy="151134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A4F7108A-0F97-46CB-99BB-9A143BC2645B}"/>
              </a:ext>
            </a:extLst>
          </p:cNvPr>
          <p:cNvSpPr/>
          <p:nvPr/>
        </p:nvSpPr>
        <p:spPr>
          <a:xfrm>
            <a:off x="9902639" y="1757988"/>
            <a:ext cx="195732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500" dirty="0" err="1">
                <a:highlight>
                  <a:srgbClr val="FFFF00"/>
                </a:highlight>
              </a:rPr>
              <a:t>초충용</a:t>
            </a:r>
            <a:r>
              <a:rPr lang="ko-KR" altLang="en-US" sz="1500" dirty="0">
                <a:highlight>
                  <a:srgbClr val="FFFF00"/>
                </a:highlight>
              </a:rPr>
              <a:t> </a:t>
            </a:r>
            <a:r>
              <a:rPr lang="en-US" altLang="ko-KR" sz="1500" dirty="0">
                <a:highlight>
                  <a:srgbClr val="FFFF00"/>
                </a:highlight>
              </a:rPr>
              <a:t>3Phase CB</a:t>
            </a:r>
            <a:endParaRPr lang="ko-KR" altLang="en-US" sz="1500" dirty="0">
              <a:highlight>
                <a:srgbClr val="FFFF00"/>
              </a:highlight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89165398-B57F-4027-965B-F5479CAB19B4}"/>
              </a:ext>
            </a:extLst>
          </p:cNvPr>
          <p:cNvSpPr/>
          <p:nvPr/>
        </p:nvSpPr>
        <p:spPr>
          <a:xfrm>
            <a:off x="10302534" y="2167235"/>
            <a:ext cx="1274700" cy="96324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DAE6FF4E-A13E-43A8-807B-E26CA740DF0C}"/>
              </a:ext>
            </a:extLst>
          </p:cNvPr>
          <p:cNvSpPr/>
          <p:nvPr/>
        </p:nvSpPr>
        <p:spPr>
          <a:xfrm>
            <a:off x="9535123" y="4041036"/>
            <a:ext cx="137166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500" dirty="0" err="1">
                <a:highlight>
                  <a:srgbClr val="FFFF00"/>
                </a:highlight>
              </a:rPr>
              <a:t>Convereter</a:t>
            </a:r>
            <a:r>
              <a:rPr lang="en-US" altLang="ko-KR" sz="1500" dirty="0">
                <a:highlight>
                  <a:srgbClr val="FFFF00"/>
                </a:highlight>
              </a:rPr>
              <a:t> </a:t>
            </a:r>
          </a:p>
          <a:p>
            <a:pPr algn="ctr"/>
            <a:r>
              <a:rPr lang="ko-KR" altLang="en-US" sz="1500" dirty="0">
                <a:highlight>
                  <a:srgbClr val="FFFF00"/>
                </a:highlight>
              </a:rPr>
              <a:t>인덕터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0C9C8486-1746-4848-B13B-86B4EE8715CF}"/>
              </a:ext>
            </a:extLst>
          </p:cNvPr>
          <p:cNvSpPr/>
          <p:nvPr/>
        </p:nvSpPr>
        <p:spPr>
          <a:xfrm>
            <a:off x="9921240" y="3105835"/>
            <a:ext cx="1655993" cy="96324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46" name="잉크 45">
                <a:extLst>
                  <a:ext uri="{FF2B5EF4-FFF2-40B4-BE49-F238E27FC236}">
                    <a16:creationId xmlns:a16="http://schemas.microsoft.com/office/drawing/2014/main" id="{6B6C9325-AC74-492F-8852-DE688E4C371E}"/>
                  </a:ext>
                </a:extLst>
              </p14:cNvPr>
              <p14:cNvContentPartPr/>
              <p14:nvPr/>
            </p14:nvContentPartPr>
            <p14:xfrm>
              <a:off x="13328819" y="4119795"/>
              <a:ext cx="45719" cy="45719"/>
            </p14:xfrm>
          </p:contentPart>
        </mc:Choice>
        <mc:Fallback xmlns="">
          <p:pic>
            <p:nvPicPr>
              <p:cNvPr id="46" name="잉크 45">
                <a:extLst>
                  <a:ext uri="{FF2B5EF4-FFF2-40B4-BE49-F238E27FC236}">
                    <a16:creationId xmlns:a16="http://schemas.microsoft.com/office/drawing/2014/main" id="{6B6C9325-AC74-492F-8852-DE688E4C371E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11042869" y="1833845"/>
                <a:ext cx="4571900" cy="4571900"/>
              </a:xfrm>
              <a:prstGeom prst="rect">
                <a:avLst/>
              </a:prstGeom>
            </p:spPr>
          </p:pic>
        </mc:Fallback>
      </mc:AlternateContent>
      <p:sp>
        <p:nvSpPr>
          <p:cNvPr id="47" name="직사각형 46">
            <a:extLst>
              <a:ext uri="{FF2B5EF4-FFF2-40B4-BE49-F238E27FC236}">
                <a16:creationId xmlns:a16="http://schemas.microsoft.com/office/drawing/2014/main" id="{70D50968-4E56-4E00-8407-300F3DA68B2E}"/>
              </a:ext>
            </a:extLst>
          </p:cNvPr>
          <p:cNvSpPr/>
          <p:nvPr/>
        </p:nvSpPr>
        <p:spPr>
          <a:xfrm>
            <a:off x="11419813" y="3096994"/>
            <a:ext cx="1451013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500" dirty="0" err="1">
                <a:highlight>
                  <a:srgbClr val="FFFF00"/>
                </a:highlight>
              </a:rPr>
              <a:t>초충</a:t>
            </a:r>
            <a:r>
              <a:rPr lang="ko-KR" altLang="en-US" sz="1500" dirty="0">
                <a:highlight>
                  <a:srgbClr val="FFFF00"/>
                </a:highlight>
              </a:rPr>
              <a:t> 릴레이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9817568A-1059-44EB-9321-2A8007C3A53C}"/>
              </a:ext>
            </a:extLst>
          </p:cNvPr>
          <p:cNvSpPr/>
          <p:nvPr/>
        </p:nvSpPr>
        <p:spPr>
          <a:xfrm>
            <a:off x="11229686" y="3437841"/>
            <a:ext cx="944969" cy="142309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FDDBF33B-A398-4EE0-BFB9-1173120E9C11}"/>
              </a:ext>
            </a:extLst>
          </p:cNvPr>
          <p:cNvSpPr/>
          <p:nvPr/>
        </p:nvSpPr>
        <p:spPr>
          <a:xfrm>
            <a:off x="1812185" y="3130480"/>
            <a:ext cx="195732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500" dirty="0">
                <a:highlight>
                  <a:srgbClr val="FFFF00"/>
                </a:highlight>
              </a:rPr>
              <a:t>3Phase CB</a:t>
            </a:r>
            <a:endParaRPr lang="ko-KR" altLang="en-US" sz="1500" dirty="0">
              <a:highlight>
                <a:srgbClr val="FFFF00"/>
              </a:highlight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3E26A6A6-AEF6-4021-BF26-2BEDA7A717DD}"/>
              </a:ext>
            </a:extLst>
          </p:cNvPr>
          <p:cNvSpPr/>
          <p:nvPr/>
        </p:nvSpPr>
        <p:spPr>
          <a:xfrm>
            <a:off x="2490377" y="3437841"/>
            <a:ext cx="567148" cy="63554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2207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D557B8F8-6886-425F-B6EF-72C4A288A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1617" y="221269"/>
            <a:ext cx="3520016" cy="261406"/>
          </a:xfrm>
        </p:spPr>
        <p:txBody>
          <a:bodyPr>
            <a:noAutofit/>
          </a:bodyPr>
          <a:lstStyle/>
          <a:p>
            <a:r>
              <a:rPr lang="ko-KR" altLang="en-US" sz="2000" b="1" dirty="0">
                <a:solidFill>
                  <a:schemeClr val="accent4"/>
                </a:solidFill>
                <a:latin typeface="맑은고딕"/>
              </a:rPr>
              <a:t>프로젝트 개요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8AF68A0-6A3F-4ACF-BA4D-144E0FB70EB1}"/>
              </a:ext>
            </a:extLst>
          </p:cNvPr>
          <p:cNvCxnSpPr/>
          <p:nvPr/>
        </p:nvCxnSpPr>
        <p:spPr>
          <a:xfrm>
            <a:off x="1349829" y="512838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31FD870-A3DB-48E0-8732-4F8581983C90}"/>
              </a:ext>
            </a:extLst>
          </p:cNvPr>
          <p:cNvSpPr txBox="1"/>
          <p:nvPr/>
        </p:nvSpPr>
        <p:spPr>
          <a:xfrm>
            <a:off x="7199752" y="233438"/>
            <a:ext cx="31332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100" b="1" dirty="0">
                <a:latin typeface="맑은고딕"/>
              </a:rPr>
              <a:t>프로젝트 개요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고딕"/>
              </a:rPr>
              <a:t>/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고딕"/>
              </a:rPr>
              <a:t>프로젝트 내용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고딕"/>
              </a:rPr>
              <a:t> /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고딕"/>
              </a:rPr>
              <a:t>기대 결과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고딕"/>
              </a:rPr>
              <a:t> /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고딕"/>
              </a:rPr>
              <a:t>부록</a:t>
            </a:r>
          </a:p>
        </p:txBody>
      </p:sp>
      <p:sp>
        <p:nvSpPr>
          <p:cNvPr id="9" name="막힌 원호 8">
            <a:extLst>
              <a:ext uri="{FF2B5EF4-FFF2-40B4-BE49-F238E27FC236}">
                <a16:creationId xmlns:a16="http://schemas.microsoft.com/office/drawing/2014/main" id="{84C7969E-F745-450B-943E-4954111F6E3C}"/>
              </a:ext>
            </a:extLst>
          </p:cNvPr>
          <p:cNvSpPr/>
          <p:nvPr/>
        </p:nvSpPr>
        <p:spPr>
          <a:xfrm flipH="1">
            <a:off x="1349829" y="21650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맑은고딕"/>
            </a:endParaRPr>
          </a:p>
        </p:txBody>
      </p:sp>
      <p:sp>
        <p:nvSpPr>
          <p:cNvPr id="10" name="막힌 원호 9">
            <a:extLst>
              <a:ext uri="{FF2B5EF4-FFF2-40B4-BE49-F238E27FC236}">
                <a16:creationId xmlns:a16="http://schemas.microsoft.com/office/drawing/2014/main" id="{CE872776-BA00-4E38-9CB0-1E532A6B3EC5}"/>
              </a:ext>
            </a:extLst>
          </p:cNvPr>
          <p:cNvSpPr/>
          <p:nvPr/>
        </p:nvSpPr>
        <p:spPr>
          <a:xfrm flipH="1" flipV="1">
            <a:off x="1358295" y="360438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맑은고딕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2C7B84C-EF80-47D5-922A-75CB7FA048CE}"/>
              </a:ext>
            </a:extLst>
          </p:cNvPr>
          <p:cNvSpPr txBox="1"/>
          <p:nvPr/>
        </p:nvSpPr>
        <p:spPr>
          <a:xfrm>
            <a:off x="2270731" y="809172"/>
            <a:ext cx="33609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프로젝트 배경 및 목표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40CCE6FA-0BF1-4FA7-B0DB-A19DA6641B77}"/>
              </a:ext>
            </a:extLst>
          </p:cNvPr>
          <p:cNvGrpSpPr/>
          <p:nvPr/>
        </p:nvGrpSpPr>
        <p:grpSpPr>
          <a:xfrm>
            <a:off x="310624" y="246993"/>
            <a:ext cx="684022" cy="465332"/>
            <a:chOff x="5284611" y="1858768"/>
            <a:chExt cx="1090031" cy="723277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63AE1CAD-3E1E-4562-9DB8-16189BF384A3}"/>
                </a:ext>
              </a:extLst>
            </p:cNvPr>
            <p:cNvSpPr/>
            <p:nvPr/>
          </p:nvSpPr>
          <p:spPr>
            <a:xfrm>
              <a:off x="5284611" y="2219021"/>
              <a:ext cx="360000" cy="360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26B31191-4C37-4E6D-96D5-04AE76A5FF25}"/>
                </a:ext>
              </a:extLst>
            </p:cNvPr>
            <p:cNvSpPr/>
            <p:nvPr/>
          </p:nvSpPr>
          <p:spPr>
            <a:xfrm>
              <a:off x="5654389" y="2222045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F7A81807-820F-4DE9-8222-7D5982F891F9}"/>
                </a:ext>
              </a:extLst>
            </p:cNvPr>
            <p:cNvSpPr/>
            <p:nvPr/>
          </p:nvSpPr>
          <p:spPr>
            <a:xfrm>
              <a:off x="6014642" y="2219021"/>
              <a:ext cx="360000" cy="360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14C0D8BA-4424-47A8-93C5-44D36D741D94}"/>
                </a:ext>
              </a:extLst>
            </p:cNvPr>
            <p:cNvSpPr/>
            <p:nvPr/>
          </p:nvSpPr>
          <p:spPr>
            <a:xfrm>
              <a:off x="5654389" y="1858768"/>
              <a:ext cx="360000" cy="360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B7ED3A0F-0C92-41F8-9D4F-34A4D948F3BF}"/>
              </a:ext>
            </a:extLst>
          </p:cNvPr>
          <p:cNvGrpSpPr/>
          <p:nvPr/>
        </p:nvGrpSpPr>
        <p:grpSpPr>
          <a:xfrm>
            <a:off x="1960957" y="6040219"/>
            <a:ext cx="7864110" cy="369332"/>
            <a:chOff x="1960957" y="6040219"/>
            <a:chExt cx="7864110" cy="369332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85F3A4C-83F9-4880-9389-0BABB4B921DD}"/>
                </a:ext>
              </a:extLst>
            </p:cNvPr>
            <p:cNvSpPr txBox="1"/>
            <p:nvPr/>
          </p:nvSpPr>
          <p:spPr>
            <a:xfrm>
              <a:off x="1960957" y="6040219"/>
              <a:ext cx="19555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/>
                <a:t>전력 최적화 전략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F8C5BFA5-7D66-4689-BFEB-FD02865B41F0}"/>
                </a:ext>
              </a:extLst>
            </p:cNvPr>
            <p:cNvSpPr txBox="1"/>
            <p:nvPr/>
          </p:nvSpPr>
          <p:spPr>
            <a:xfrm>
              <a:off x="4915250" y="6040219"/>
              <a:ext cx="19555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PCS </a:t>
              </a:r>
              <a:r>
                <a:rPr lang="ko-KR" altLang="en-US" b="1" dirty="0"/>
                <a:t>구성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78D85847-2A23-4D9B-948C-CD1330A8879C}"/>
                </a:ext>
              </a:extLst>
            </p:cNvPr>
            <p:cNvSpPr txBox="1"/>
            <p:nvPr/>
          </p:nvSpPr>
          <p:spPr>
            <a:xfrm>
              <a:off x="7869543" y="6040219"/>
              <a:ext cx="19555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/>
                <a:t>실물제작</a:t>
              </a:r>
            </a:p>
          </p:txBody>
        </p: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86ACB708-C341-4614-972E-9765C6383DAF}"/>
                </a:ext>
              </a:extLst>
            </p:cNvPr>
            <p:cNvGrpSpPr/>
            <p:nvPr/>
          </p:nvGrpSpPr>
          <p:grpSpPr>
            <a:xfrm>
              <a:off x="3959045" y="6097039"/>
              <a:ext cx="456820" cy="250160"/>
              <a:chOff x="3096162" y="5882389"/>
              <a:chExt cx="456820" cy="250160"/>
            </a:xfrm>
          </p:grpSpPr>
          <p:sp>
            <p:nvSpPr>
              <p:cNvPr id="17" name="L 도형 16">
                <a:extLst>
                  <a:ext uri="{FF2B5EF4-FFF2-40B4-BE49-F238E27FC236}">
                    <a16:creationId xmlns:a16="http://schemas.microsoft.com/office/drawing/2014/main" id="{09C3D692-974A-4FE0-A9D4-7DEAD5912FF8}"/>
                  </a:ext>
                </a:extLst>
              </p:cNvPr>
              <p:cNvSpPr/>
              <p:nvPr/>
            </p:nvSpPr>
            <p:spPr>
              <a:xfrm rot="13500000">
                <a:off x="3107160" y="5871391"/>
                <a:ext cx="250160" cy="272155"/>
              </a:xfrm>
              <a:prstGeom prst="corner">
                <a:avLst>
                  <a:gd name="adj1" fmla="val 31252"/>
                  <a:gd name="adj2" fmla="val 27662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" name="L 도형 43">
                <a:extLst>
                  <a:ext uri="{FF2B5EF4-FFF2-40B4-BE49-F238E27FC236}">
                    <a16:creationId xmlns:a16="http://schemas.microsoft.com/office/drawing/2014/main" id="{0581F7F4-4692-4D66-9F97-5AF6AFB94DB7}"/>
                  </a:ext>
                </a:extLst>
              </p:cNvPr>
              <p:cNvSpPr/>
              <p:nvPr/>
            </p:nvSpPr>
            <p:spPr>
              <a:xfrm rot="13500000">
                <a:off x="3291825" y="5871391"/>
                <a:ext cx="250160" cy="272155"/>
              </a:xfrm>
              <a:prstGeom prst="corner">
                <a:avLst>
                  <a:gd name="adj1" fmla="val 31252"/>
                  <a:gd name="adj2" fmla="val 27662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0E42299C-0FF0-4814-A570-173EDB1264B0}"/>
                </a:ext>
              </a:extLst>
            </p:cNvPr>
            <p:cNvGrpSpPr/>
            <p:nvPr/>
          </p:nvGrpSpPr>
          <p:grpSpPr>
            <a:xfrm>
              <a:off x="6888140" y="6097039"/>
              <a:ext cx="456820" cy="250160"/>
              <a:chOff x="3096162" y="5882389"/>
              <a:chExt cx="456820" cy="250160"/>
            </a:xfrm>
          </p:grpSpPr>
          <p:sp>
            <p:nvSpPr>
              <p:cNvPr id="46" name="L 도형 45">
                <a:extLst>
                  <a:ext uri="{FF2B5EF4-FFF2-40B4-BE49-F238E27FC236}">
                    <a16:creationId xmlns:a16="http://schemas.microsoft.com/office/drawing/2014/main" id="{DBED01EE-153A-4F7F-AFAC-FF03A1A4E85A}"/>
                  </a:ext>
                </a:extLst>
              </p:cNvPr>
              <p:cNvSpPr/>
              <p:nvPr/>
            </p:nvSpPr>
            <p:spPr>
              <a:xfrm rot="13500000">
                <a:off x="3107160" y="5871391"/>
                <a:ext cx="250160" cy="272155"/>
              </a:xfrm>
              <a:prstGeom prst="corner">
                <a:avLst>
                  <a:gd name="adj1" fmla="val 31252"/>
                  <a:gd name="adj2" fmla="val 27662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L 도형 46">
                <a:extLst>
                  <a:ext uri="{FF2B5EF4-FFF2-40B4-BE49-F238E27FC236}">
                    <a16:creationId xmlns:a16="http://schemas.microsoft.com/office/drawing/2014/main" id="{F41D7FBD-AB73-4BD0-A9AC-0CA6CEF9FAB7}"/>
                  </a:ext>
                </a:extLst>
              </p:cNvPr>
              <p:cNvSpPr/>
              <p:nvPr/>
            </p:nvSpPr>
            <p:spPr>
              <a:xfrm rot="13500000">
                <a:off x="3291825" y="5871391"/>
                <a:ext cx="250160" cy="272155"/>
              </a:xfrm>
              <a:prstGeom prst="corner">
                <a:avLst>
                  <a:gd name="adj1" fmla="val 31252"/>
                  <a:gd name="adj2" fmla="val 27662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cxnSp>
        <p:nvCxnSpPr>
          <p:cNvPr id="25" name="연결선: 구부러짐 24">
            <a:extLst>
              <a:ext uri="{FF2B5EF4-FFF2-40B4-BE49-F238E27FC236}">
                <a16:creationId xmlns:a16="http://schemas.microsoft.com/office/drawing/2014/main" id="{64AE7B67-E503-4085-AF1C-246E4D517CDC}"/>
              </a:ext>
            </a:extLst>
          </p:cNvPr>
          <p:cNvCxnSpPr>
            <a:cxnSpLocks/>
            <a:stCxn id="1026" idx="1"/>
            <a:endCxn id="1028" idx="3"/>
          </p:cNvCxnSpPr>
          <p:nvPr/>
        </p:nvCxnSpPr>
        <p:spPr>
          <a:xfrm rot="10800000" flipV="1">
            <a:off x="3451991" y="2033503"/>
            <a:ext cx="1638665" cy="1866681"/>
          </a:xfrm>
          <a:prstGeom prst="curvedConnector3">
            <a:avLst>
              <a:gd name="adj1" fmla="val 52092"/>
            </a:avLst>
          </a:prstGeom>
          <a:ln w="5715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9" name="연결선: 구부러짐 48">
            <a:extLst>
              <a:ext uri="{FF2B5EF4-FFF2-40B4-BE49-F238E27FC236}">
                <a16:creationId xmlns:a16="http://schemas.microsoft.com/office/drawing/2014/main" id="{5CCA14CC-A528-45F9-8D25-24A69DDA732B}"/>
              </a:ext>
            </a:extLst>
          </p:cNvPr>
          <p:cNvCxnSpPr>
            <a:cxnSpLocks/>
            <a:stCxn id="1026" idx="1"/>
            <a:endCxn id="22" idx="1"/>
          </p:cNvCxnSpPr>
          <p:nvPr/>
        </p:nvCxnSpPr>
        <p:spPr>
          <a:xfrm rot="10800000" flipV="1">
            <a:off x="5011529" y="2033504"/>
            <a:ext cx="79126" cy="2231224"/>
          </a:xfrm>
          <a:prstGeom prst="curvedConnector3">
            <a:avLst>
              <a:gd name="adj1" fmla="val 908938"/>
            </a:avLst>
          </a:prstGeom>
          <a:ln w="57150">
            <a:headEnd type="triangl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3" name="연결선: 구부러짐 62">
            <a:extLst>
              <a:ext uri="{FF2B5EF4-FFF2-40B4-BE49-F238E27FC236}">
                <a16:creationId xmlns:a16="http://schemas.microsoft.com/office/drawing/2014/main" id="{1607C508-05C6-48D7-89D5-DCC019649A54}"/>
              </a:ext>
            </a:extLst>
          </p:cNvPr>
          <p:cNvCxnSpPr>
            <a:cxnSpLocks/>
          </p:cNvCxnSpPr>
          <p:nvPr/>
        </p:nvCxnSpPr>
        <p:spPr>
          <a:xfrm rot="10800000">
            <a:off x="3571226" y="4071405"/>
            <a:ext cx="1287599" cy="428169"/>
          </a:xfrm>
          <a:prstGeom prst="curvedConnector3">
            <a:avLst/>
          </a:prstGeom>
          <a:ln w="57150">
            <a:solidFill>
              <a:schemeClr val="accent4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6" name="연결선: 구부러짐 65">
            <a:extLst>
              <a:ext uri="{FF2B5EF4-FFF2-40B4-BE49-F238E27FC236}">
                <a16:creationId xmlns:a16="http://schemas.microsoft.com/office/drawing/2014/main" id="{658682C7-4A0A-4F8B-93F8-235D70E84A84}"/>
              </a:ext>
            </a:extLst>
          </p:cNvPr>
          <p:cNvCxnSpPr>
            <a:cxnSpLocks/>
          </p:cNvCxnSpPr>
          <p:nvPr/>
        </p:nvCxnSpPr>
        <p:spPr>
          <a:xfrm rot="10800000" flipV="1">
            <a:off x="8053144" y="3270693"/>
            <a:ext cx="907310" cy="562787"/>
          </a:xfrm>
          <a:prstGeom prst="curvedConnector3">
            <a:avLst/>
          </a:prstGeom>
          <a:ln w="57150">
            <a:solidFill>
              <a:schemeClr val="accent4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1" name="연결선: 구부러짐 70">
            <a:extLst>
              <a:ext uri="{FF2B5EF4-FFF2-40B4-BE49-F238E27FC236}">
                <a16:creationId xmlns:a16="http://schemas.microsoft.com/office/drawing/2014/main" id="{E0137848-7032-4281-AD3C-9128C2D5DB4F}"/>
              </a:ext>
            </a:extLst>
          </p:cNvPr>
          <p:cNvCxnSpPr>
            <a:cxnSpLocks/>
            <a:stCxn id="19" idx="3"/>
          </p:cNvCxnSpPr>
          <p:nvPr/>
        </p:nvCxnSpPr>
        <p:spPr>
          <a:xfrm rot="10800000">
            <a:off x="8060369" y="4081499"/>
            <a:ext cx="1143082" cy="666717"/>
          </a:xfrm>
          <a:prstGeom prst="curvedConnector3">
            <a:avLst/>
          </a:prstGeom>
          <a:ln w="57150" cap="flat" cmpd="sng" algn="ctr">
            <a:solidFill>
              <a:schemeClr val="accent4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026" name="Picture 2" descr="한국전력공사(KEPCO) 체험형 청년 인턴 자소서 문항 분석 - 한전 채용공고, 자소서 예시, 핵심가치, 인재상, 산업분석 및 전망,  청년인턴 직무기술서, 첨삭 후기 및 가격 안내 : 네이버 블로그">
            <a:extLst>
              <a:ext uri="{FF2B5EF4-FFF2-40B4-BE49-F238E27FC236}">
                <a16:creationId xmlns:a16="http://schemas.microsoft.com/office/drawing/2014/main" id="{FFF65F35-C4CA-498C-9A06-7D59A4303B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0655" y="1493871"/>
            <a:ext cx="1995006" cy="1079266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서울과학기술대학교 - 대학뉴스">
            <a:extLst>
              <a:ext uri="{FF2B5EF4-FFF2-40B4-BE49-F238E27FC236}">
                <a16:creationId xmlns:a16="http://schemas.microsoft.com/office/drawing/2014/main" id="{7D32E341-621C-4D3E-AD64-A4A79BE3A3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837" y="3171868"/>
            <a:ext cx="2634153" cy="1456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E241877C-B9BA-444D-9E2C-1D5943CDB68A}"/>
              </a:ext>
            </a:extLst>
          </p:cNvPr>
          <p:cNvSpPr txBox="1"/>
          <p:nvPr/>
        </p:nvSpPr>
        <p:spPr>
          <a:xfrm>
            <a:off x="1129812" y="2796172"/>
            <a:ext cx="1955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빌딩 </a:t>
            </a:r>
            <a:r>
              <a:rPr lang="en-US" altLang="ko-KR" dirty="0"/>
              <a:t>AC Load</a:t>
            </a:r>
            <a:endParaRPr lang="ko-KR" altLang="en-US" dirty="0"/>
          </a:p>
        </p:txBody>
      </p:sp>
      <p:pic>
        <p:nvPicPr>
          <p:cNvPr id="1030" name="Picture 6" descr="친환경 에너지 태양광 에너지로 전력생산 - 목장드림뉴스">
            <a:extLst>
              <a:ext uri="{FF2B5EF4-FFF2-40B4-BE49-F238E27FC236}">
                <a16:creationId xmlns:a16="http://schemas.microsoft.com/office/drawing/2014/main" id="{3F85872F-DB1A-4584-AB6C-C5D7A672E6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957181" y="2554514"/>
            <a:ext cx="1845003" cy="1345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E48E4F0C-0EEE-4207-8D98-7029031512FB}"/>
              </a:ext>
            </a:extLst>
          </p:cNvPr>
          <p:cNvSpPr/>
          <p:nvPr/>
        </p:nvSpPr>
        <p:spPr>
          <a:xfrm>
            <a:off x="9383392" y="2223690"/>
            <a:ext cx="9925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dirty="0"/>
              <a:t>태양광</a:t>
            </a:r>
            <a:r>
              <a:rPr lang="en-US" altLang="ko-KR" dirty="0"/>
              <a:t>e</a:t>
            </a:r>
            <a:endParaRPr lang="ko-KR" altLang="en-US" dirty="0"/>
          </a:p>
        </p:txBody>
      </p:sp>
      <p:pic>
        <p:nvPicPr>
          <p:cNvPr id="19" name="그래픽 18" descr="전기 카">
            <a:extLst>
              <a:ext uri="{FF2B5EF4-FFF2-40B4-BE49-F238E27FC236}">
                <a16:creationId xmlns:a16="http://schemas.microsoft.com/office/drawing/2014/main" id="{BF8113CB-34B3-4838-8AF7-0037E01B686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9203451" y="4072125"/>
            <a:ext cx="1341696" cy="1352180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1270E1F2-3F14-4BC4-8766-5D954DBED55A}"/>
              </a:ext>
            </a:extLst>
          </p:cNvPr>
          <p:cNvSpPr/>
          <p:nvPr/>
        </p:nvSpPr>
        <p:spPr>
          <a:xfrm>
            <a:off x="9383392" y="4091161"/>
            <a:ext cx="9557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/>
              <a:t>DC Load</a:t>
            </a:r>
            <a:endParaRPr lang="ko-KR" altLang="en-US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A7CDC32D-6C7D-42E3-B57E-F6E77677CF59}"/>
              </a:ext>
            </a:extLst>
          </p:cNvPr>
          <p:cNvGrpSpPr/>
          <p:nvPr/>
        </p:nvGrpSpPr>
        <p:grpSpPr>
          <a:xfrm>
            <a:off x="5011529" y="2872142"/>
            <a:ext cx="3000901" cy="2785172"/>
            <a:chOff x="4611479" y="3237072"/>
            <a:chExt cx="2410859" cy="2420242"/>
          </a:xfrm>
        </p:grpSpPr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12DFBE8D-0E5D-4A2C-86E7-E47151063E4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611479" y="3237072"/>
              <a:ext cx="2320889" cy="2420242"/>
            </a:xfrm>
            <a:prstGeom prst="rect">
              <a:avLst/>
            </a:prstGeom>
          </p:spPr>
        </p:pic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A48237B4-4BF1-46D5-B6ED-D5C22E7C6555}"/>
                </a:ext>
              </a:extLst>
            </p:cNvPr>
            <p:cNvSpPr/>
            <p:nvPr/>
          </p:nvSpPr>
          <p:spPr>
            <a:xfrm>
              <a:off x="4654178" y="3317258"/>
              <a:ext cx="53251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dirty="0">
                  <a:highlight>
                    <a:srgbClr val="FFFF00"/>
                  </a:highlight>
                </a:rPr>
                <a:t>PCS</a:t>
              </a:r>
              <a:endParaRPr lang="ko-KR" altLang="en-US" dirty="0">
                <a:highlight>
                  <a:srgbClr val="FFFF00"/>
                </a:highlight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16D1A31A-50FA-4D9C-8DA4-32AE2DA74FBF}"/>
                </a:ext>
              </a:extLst>
            </p:cNvPr>
            <p:cNvSpPr/>
            <p:nvPr/>
          </p:nvSpPr>
          <p:spPr>
            <a:xfrm>
              <a:off x="6516109" y="4838377"/>
              <a:ext cx="50622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dirty="0">
                  <a:highlight>
                    <a:srgbClr val="FFFF00"/>
                  </a:highlight>
                </a:rPr>
                <a:t>ESS</a:t>
              </a:r>
              <a:endParaRPr lang="ko-KR" altLang="en-US" dirty="0">
                <a:highlight>
                  <a:srgbClr val="FFFF00"/>
                </a:highlight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3719DCE5-C111-4D15-926B-1FCAFD807D2B}"/>
                </a:ext>
              </a:extLst>
            </p:cNvPr>
            <p:cNvSpPr/>
            <p:nvPr/>
          </p:nvSpPr>
          <p:spPr>
            <a:xfrm>
              <a:off x="4679302" y="3317258"/>
              <a:ext cx="1351712" cy="2340055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7CB5E806-FAED-4A09-A47F-C706610C0EAD}"/>
                </a:ext>
              </a:extLst>
            </p:cNvPr>
            <p:cNvSpPr/>
            <p:nvPr/>
          </p:nvSpPr>
          <p:spPr>
            <a:xfrm>
              <a:off x="6037247" y="3862490"/>
              <a:ext cx="907311" cy="1794823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48542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2285788" y="250298"/>
            <a:ext cx="3520016" cy="261406"/>
          </a:xfrm>
        </p:spPr>
        <p:txBody>
          <a:bodyPr>
            <a:noAutofit/>
          </a:bodyPr>
          <a:lstStyle/>
          <a:p>
            <a:r>
              <a:rPr lang="ko-KR" altLang="en-US" sz="2000" b="1" dirty="0">
                <a:solidFill>
                  <a:schemeClr val="accent4"/>
                </a:solidFill>
                <a:latin typeface="맑은고딕"/>
              </a:rPr>
              <a:t>기대 및 효과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152400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0" name="막힌 원호 19"/>
          <p:cNvSpPr/>
          <p:nvPr/>
        </p:nvSpPr>
        <p:spPr>
          <a:xfrm flipH="1">
            <a:off x="152400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맑은고딕"/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1532466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맑은고딕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18960EA-923E-458A-809A-A4390A0B5FF5}"/>
              </a:ext>
            </a:extLst>
          </p:cNvPr>
          <p:cNvSpPr/>
          <p:nvPr/>
        </p:nvSpPr>
        <p:spPr>
          <a:xfrm>
            <a:off x="1055861" y="1067665"/>
            <a:ext cx="1020233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kern="0" dirty="0">
                <a:latin typeface="한컴바탕"/>
                <a:ea typeface="한컴바탕"/>
              </a:rPr>
              <a:t>건물을 소유한 개인</a:t>
            </a:r>
            <a:r>
              <a:rPr lang="en-US" altLang="ko-KR" kern="0" dirty="0">
                <a:latin typeface="한컴바탕"/>
                <a:ea typeface="한컴바탕"/>
              </a:rPr>
              <a:t>,</a:t>
            </a:r>
            <a:r>
              <a:rPr lang="ko-KR" altLang="en-US" kern="0" dirty="0">
                <a:latin typeface="한컴바탕"/>
                <a:ea typeface="한컴바탕"/>
              </a:rPr>
              <a:t> 전력 공급자 양측이 생산</a:t>
            </a:r>
            <a:r>
              <a:rPr lang="en-US" altLang="ko-KR" kern="0" dirty="0">
                <a:latin typeface="한컴바탕"/>
                <a:ea typeface="한컴바탕"/>
              </a:rPr>
              <a:t>,</a:t>
            </a:r>
            <a:r>
              <a:rPr lang="ko-KR" altLang="en-US" kern="0" dirty="0">
                <a:latin typeface="한컴바탕"/>
                <a:ea typeface="한컴바탕"/>
              </a:rPr>
              <a:t>소비하는 전력을 조정하기 때문에</a:t>
            </a:r>
            <a:endParaRPr lang="en-US" altLang="ko-KR" kern="0" dirty="0">
              <a:latin typeface="한컴바탕"/>
              <a:ea typeface="한컴바탕"/>
            </a:endParaRPr>
          </a:p>
          <a:p>
            <a:r>
              <a:rPr lang="en-US" altLang="ko-KR" kern="0" dirty="0">
                <a:latin typeface="한컴바탕"/>
                <a:ea typeface="한컴바탕"/>
              </a:rPr>
              <a:t>  </a:t>
            </a:r>
            <a:r>
              <a:rPr lang="ko-KR" altLang="en-US" kern="0" dirty="0">
                <a:latin typeface="한컴바탕"/>
                <a:ea typeface="한컴바탕"/>
              </a:rPr>
              <a:t>   효율성</a:t>
            </a:r>
            <a:r>
              <a:rPr lang="en-US" altLang="ko-KR" kern="0" dirty="0">
                <a:latin typeface="한컴바탕"/>
                <a:ea typeface="한컴바탕"/>
              </a:rPr>
              <a:t>, </a:t>
            </a:r>
            <a:r>
              <a:rPr lang="ko-KR" altLang="en-US" kern="0" dirty="0">
                <a:latin typeface="한컴바탕"/>
                <a:ea typeface="한컴바탕"/>
              </a:rPr>
              <a:t>경제성을 챙길 수 있습니다</a:t>
            </a:r>
            <a:r>
              <a:rPr lang="en-US" altLang="ko-KR" kern="0" dirty="0">
                <a:latin typeface="한컴바탕"/>
                <a:ea typeface="한컴바탕"/>
              </a:rPr>
              <a:t>.</a:t>
            </a:r>
          </a:p>
          <a:p>
            <a:endParaRPr lang="en-US" altLang="ko-KR" kern="0" dirty="0">
              <a:latin typeface="한컴바탕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kern="0" dirty="0">
              <a:latin typeface="한컴바탕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kern="0" dirty="0">
                <a:latin typeface="한컴바탕"/>
                <a:ea typeface="한컴바탕"/>
              </a:rPr>
              <a:t>EMS</a:t>
            </a:r>
            <a:r>
              <a:rPr lang="ko-KR" altLang="en-US" kern="0" dirty="0">
                <a:latin typeface="한컴바탕"/>
                <a:ea typeface="한컴바탕"/>
              </a:rPr>
              <a:t>를 통해 높은 신뢰성과 경제적 효율성을 챙길 수 있어 중간 사용자의 참여를 강화할 수 있습니다</a:t>
            </a:r>
            <a:r>
              <a:rPr lang="en-US" altLang="ko-KR" kern="0" dirty="0">
                <a:latin typeface="한컴바탕"/>
                <a:ea typeface="한컴바탕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kern="0" dirty="0">
              <a:latin typeface="한컴바탕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kern="0" dirty="0">
              <a:latin typeface="한컴바탕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kern="0" dirty="0">
                <a:latin typeface="한컴바탕"/>
                <a:ea typeface="한컴바탕"/>
              </a:rPr>
              <a:t>정부 또는 첫 번째 공급자의 요청으로 인한 </a:t>
            </a:r>
            <a:r>
              <a:rPr lang="en-US" altLang="ko-KR" kern="0" dirty="0">
                <a:latin typeface="한컴바탕"/>
                <a:ea typeface="한컴바탕"/>
              </a:rPr>
              <a:t>Ancillary Service</a:t>
            </a:r>
            <a:r>
              <a:rPr lang="ko-KR" altLang="en-US" kern="0" dirty="0">
                <a:latin typeface="한컴바탕"/>
                <a:ea typeface="한컴바탕"/>
              </a:rPr>
              <a:t>가 가능하여 국가 전력망에 안정감을 </a:t>
            </a:r>
            <a:endParaRPr lang="en-US" altLang="ko-KR" kern="0" dirty="0">
              <a:latin typeface="한컴바탕"/>
              <a:ea typeface="한컴바탕"/>
            </a:endParaRPr>
          </a:p>
          <a:p>
            <a:r>
              <a:rPr lang="en-US" altLang="ko-KR" kern="0" dirty="0">
                <a:latin typeface="한컴바탕"/>
                <a:ea typeface="한컴바탕"/>
              </a:rPr>
              <a:t>     </a:t>
            </a:r>
            <a:r>
              <a:rPr lang="ko-KR" altLang="en-US" kern="0" dirty="0">
                <a:latin typeface="한컴바탕"/>
                <a:ea typeface="한컴바탕"/>
              </a:rPr>
              <a:t>더하며 나아가 장거리 대전력망을 이용 가능하게 할 인프라가 될 수 있습니다</a:t>
            </a:r>
            <a:r>
              <a:rPr lang="en-US" altLang="ko-KR" kern="0" dirty="0">
                <a:latin typeface="한컴바탕"/>
                <a:ea typeface="한컴바탕"/>
              </a:rPr>
              <a:t>.</a:t>
            </a:r>
          </a:p>
          <a:p>
            <a:endParaRPr lang="en-US" altLang="ko-KR" kern="0" dirty="0">
              <a:latin typeface="한컴바탕"/>
            </a:endParaRPr>
          </a:p>
          <a:p>
            <a:endParaRPr lang="ko-KR" altLang="en-US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DC10560D-3356-4209-9007-7BA4EE325C11}"/>
              </a:ext>
            </a:extLst>
          </p:cNvPr>
          <p:cNvGrpSpPr/>
          <p:nvPr/>
        </p:nvGrpSpPr>
        <p:grpSpPr>
          <a:xfrm>
            <a:off x="484795" y="276022"/>
            <a:ext cx="684022" cy="465332"/>
            <a:chOff x="5284611" y="1858768"/>
            <a:chExt cx="1090031" cy="723277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3BF6EDD5-74E3-44CB-93F7-3DEDC316B76D}"/>
                </a:ext>
              </a:extLst>
            </p:cNvPr>
            <p:cNvSpPr/>
            <p:nvPr/>
          </p:nvSpPr>
          <p:spPr>
            <a:xfrm>
              <a:off x="5284611" y="2219021"/>
              <a:ext cx="360000" cy="360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6D5C7EE9-1E38-41C5-97FF-7AEFA6A3BF9A}"/>
                </a:ext>
              </a:extLst>
            </p:cNvPr>
            <p:cNvSpPr/>
            <p:nvPr/>
          </p:nvSpPr>
          <p:spPr>
            <a:xfrm>
              <a:off x="5654389" y="2222045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8518A861-7992-44C4-B6B6-6CB0AB5701B5}"/>
                </a:ext>
              </a:extLst>
            </p:cNvPr>
            <p:cNvSpPr/>
            <p:nvPr/>
          </p:nvSpPr>
          <p:spPr>
            <a:xfrm>
              <a:off x="6014642" y="2219021"/>
              <a:ext cx="360000" cy="360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CFD793B9-DA8A-4C1A-B06D-140C53BB42D3}"/>
                </a:ext>
              </a:extLst>
            </p:cNvPr>
            <p:cNvSpPr/>
            <p:nvPr/>
          </p:nvSpPr>
          <p:spPr>
            <a:xfrm>
              <a:off x="5654389" y="1858768"/>
              <a:ext cx="360000" cy="360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C29ED13E-6EA3-4DE2-88F1-9FDEF3E3EF0C}"/>
              </a:ext>
            </a:extLst>
          </p:cNvPr>
          <p:cNvSpPr txBox="1"/>
          <p:nvPr/>
        </p:nvSpPr>
        <p:spPr>
          <a:xfrm>
            <a:off x="7373923" y="262467"/>
            <a:ext cx="31332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고딕"/>
              </a:rPr>
              <a:t>프로젝트 개요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고딕"/>
              </a:rPr>
              <a:t> /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고딕"/>
              </a:rPr>
              <a:t>프로젝트 내용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고딕"/>
              </a:rPr>
              <a:t> / </a:t>
            </a:r>
            <a:r>
              <a:rPr lang="ko-KR" altLang="en-US" sz="1100" b="1" dirty="0">
                <a:latin typeface="맑은고딕"/>
              </a:rPr>
              <a:t>기대 결과</a:t>
            </a:r>
            <a:r>
              <a:rPr lang="en-US" altLang="ko-KR" sz="1100" b="1" dirty="0">
                <a:latin typeface="맑은고딕"/>
              </a:rPr>
              <a:t>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고딕"/>
              </a:rPr>
              <a:t>/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고딕"/>
              </a:rPr>
              <a:t>부록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A5C527F-3211-42C3-AFE3-EE521524F634}"/>
              </a:ext>
            </a:extLst>
          </p:cNvPr>
          <p:cNvSpPr/>
          <p:nvPr/>
        </p:nvSpPr>
        <p:spPr>
          <a:xfrm>
            <a:off x="1055861" y="4590006"/>
            <a:ext cx="1020233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kern="0" dirty="0">
                <a:latin typeface="한컴바탕"/>
                <a:ea typeface="한컴바탕"/>
              </a:rPr>
              <a:t>전력 </a:t>
            </a:r>
            <a:r>
              <a:rPr lang="ko-KR" altLang="en-US" kern="0" dirty="0" err="1">
                <a:latin typeface="한컴바탕"/>
                <a:ea typeface="한컴바탕"/>
              </a:rPr>
              <a:t>예비력을</a:t>
            </a:r>
            <a:r>
              <a:rPr lang="ko-KR" altLang="en-US" kern="0" dirty="0">
                <a:latin typeface="한컴바탕"/>
                <a:ea typeface="한컴바탕"/>
              </a:rPr>
              <a:t> 확보</a:t>
            </a:r>
            <a:r>
              <a:rPr lang="en-US" altLang="ko-KR" kern="0" dirty="0">
                <a:latin typeface="한컴바탕"/>
                <a:ea typeface="한컴바탕"/>
              </a:rPr>
              <a:t>,</a:t>
            </a:r>
            <a:r>
              <a:rPr lang="ko-KR" altLang="en-US" kern="0" dirty="0">
                <a:latin typeface="한컴바탕"/>
                <a:ea typeface="한컴바탕"/>
              </a:rPr>
              <a:t> 최대 부하 시간을 분산시킴으로써 최대 부하 억제효과와 이를 통해 대규모 정전사고가 발생시 효과적으로 대응할 수 있습니다</a:t>
            </a:r>
            <a:r>
              <a:rPr lang="en-US" altLang="ko-KR" kern="0" dirty="0">
                <a:latin typeface="한컴바탕"/>
                <a:ea typeface="한컴바탕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kern="0" dirty="0">
              <a:latin typeface="한컴바탕"/>
              <a:ea typeface="한컴바탕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kern="0" dirty="0">
                <a:latin typeface="한컴바탕"/>
                <a:ea typeface="한컴바탕"/>
              </a:rPr>
              <a:t>전력생산 효율성을 증대하여 탄소저감 효과를 기대할 수 있습니다</a:t>
            </a:r>
            <a:r>
              <a:rPr lang="en-US" altLang="ko-KR" kern="0" dirty="0">
                <a:latin typeface="한컴바탕"/>
                <a:ea typeface="한컴바탕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22673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2285788" y="250298"/>
            <a:ext cx="3520016" cy="261406"/>
          </a:xfrm>
        </p:spPr>
        <p:txBody>
          <a:bodyPr>
            <a:noAutofit/>
          </a:bodyPr>
          <a:lstStyle/>
          <a:p>
            <a:r>
              <a:rPr lang="ko-KR" altLang="en-US" sz="2000" b="1" dirty="0">
                <a:solidFill>
                  <a:schemeClr val="accent4"/>
                </a:solidFill>
                <a:latin typeface="맑은고딕"/>
              </a:rPr>
              <a:t>한계 및 보완할 점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152400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0" name="막힌 원호 19"/>
          <p:cNvSpPr/>
          <p:nvPr/>
        </p:nvSpPr>
        <p:spPr>
          <a:xfrm flipH="1">
            <a:off x="152400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맑은고딕"/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1532466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맑은고딕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18960EA-923E-458A-809A-A4390A0B5FF5}"/>
              </a:ext>
            </a:extLst>
          </p:cNvPr>
          <p:cNvSpPr/>
          <p:nvPr/>
        </p:nvSpPr>
        <p:spPr>
          <a:xfrm>
            <a:off x="851464" y="2701497"/>
            <a:ext cx="102023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kern="0" dirty="0">
                <a:latin typeface="한컴바탕"/>
                <a:ea typeface="한컴바탕"/>
              </a:rPr>
              <a:t>PSIM </a:t>
            </a:r>
            <a:r>
              <a:rPr lang="ko-KR" altLang="en-US" kern="0" dirty="0">
                <a:latin typeface="한컴바탕"/>
                <a:ea typeface="한컴바탕"/>
              </a:rPr>
              <a:t>시뮬레이션에서 완벽한 배터리 모델을 사용하지 못 했다</a:t>
            </a:r>
            <a:r>
              <a:rPr lang="en-US" altLang="ko-KR" kern="0" dirty="0">
                <a:latin typeface="한컴바탕"/>
                <a:ea typeface="한컴바탕"/>
              </a:rPr>
              <a:t>.</a:t>
            </a:r>
            <a:endParaRPr lang="ko-KR" altLang="en-US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DC10560D-3356-4209-9007-7BA4EE325C11}"/>
              </a:ext>
            </a:extLst>
          </p:cNvPr>
          <p:cNvGrpSpPr/>
          <p:nvPr/>
        </p:nvGrpSpPr>
        <p:grpSpPr>
          <a:xfrm>
            <a:off x="484795" y="276022"/>
            <a:ext cx="684022" cy="465332"/>
            <a:chOff x="5284611" y="1858768"/>
            <a:chExt cx="1090031" cy="723277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3BF6EDD5-74E3-44CB-93F7-3DEDC316B76D}"/>
                </a:ext>
              </a:extLst>
            </p:cNvPr>
            <p:cNvSpPr/>
            <p:nvPr/>
          </p:nvSpPr>
          <p:spPr>
            <a:xfrm>
              <a:off x="5284611" y="2219021"/>
              <a:ext cx="360000" cy="360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6D5C7EE9-1E38-41C5-97FF-7AEFA6A3BF9A}"/>
                </a:ext>
              </a:extLst>
            </p:cNvPr>
            <p:cNvSpPr/>
            <p:nvPr/>
          </p:nvSpPr>
          <p:spPr>
            <a:xfrm>
              <a:off x="5654389" y="2222045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8518A861-7992-44C4-B6B6-6CB0AB5701B5}"/>
                </a:ext>
              </a:extLst>
            </p:cNvPr>
            <p:cNvSpPr/>
            <p:nvPr/>
          </p:nvSpPr>
          <p:spPr>
            <a:xfrm>
              <a:off x="6014642" y="2219021"/>
              <a:ext cx="360000" cy="360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CFD793B9-DA8A-4C1A-B06D-140C53BB42D3}"/>
                </a:ext>
              </a:extLst>
            </p:cNvPr>
            <p:cNvSpPr/>
            <p:nvPr/>
          </p:nvSpPr>
          <p:spPr>
            <a:xfrm>
              <a:off x="5654389" y="1858768"/>
              <a:ext cx="360000" cy="360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C29ED13E-6EA3-4DE2-88F1-9FDEF3E3EF0C}"/>
              </a:ext>
            </a:extLst>
          </p:cNvPr>
          <p:cNvSpPr txBox="1"/>
          <p:nvPr/>
        </p:nvSpPr>
        <p:spPr>
          <a:xfrm>
            <a:off x="7373923" y="262467"/>
            <a:ext cx="31332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고딕"/>
              </a:rPr>
              <a:t>프로젝트 개요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고딕"/>
              </a:rPr>
              <a:t> /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고딕"/>
              </a:rPr>
              <a:t>프로젝트 내용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고딕"/>
              </a:rPr>
              <a:t> / </a:t>
            </a:r>
            <a:r>
              <a:rPr lang="ko-KR" altLang="en-US" sz="1100" b="1" dirty="0">
                <a:latin typeface="맑은고딕"/>
              </a:rPr>
              <a:t>기대 결과</a:t>
            </a:r>
            <a:r>
              <a:rPr lang="en-US" altLang="ko-KR" sz="1100" b="1" dirty="0">
                <a:latin typeface="맑은고딕"/>
              </a:rPr>
              <a:t>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고딕"/>
              </a:rPr>
              <a:t>/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고딕"/>
              </a:rPr>
              <a:t>부록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FD6D6C8-A638-481A-958D-05C103EBE315}"/>
              </a:ext>
            </a:extLst>
          </p:cNvPr>
          <p:cNvSpPr/>
          <p:nvPr/>
        </p:nvSpPr>
        <p:spPr>
          <a:xfrm>
            <a:off x="851464" y="1877292"/>
            <a:ext cx="102023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kern="0" dirty="0">
                <a:latin typeface="한컴바탕"/>
                <a:ea typeface="한컴바탕"/>
              </a:rPr>
              <a:t>MATLAB</a:t>
            </a:r>
            <a:r>
              <a:rPr lang="ko-KR" altLang="en-US" kern="0" dirty="0">
                <a:latin typeface="한컴바탕"/>
                <a:ea typeface="한컴바탕"/>
              </a:rPr>
              <a:t> 시뮬레이션에서 완벽한 전력 손실 모델이 없어서 </a:t>
            </a:r>
            <a:r>
              <a:rPr lang="en-US" altLang="ko-KR" kern="0" dirty="0">
                <a:latin typeface="한컴바탕"/>
                <a:ea typeface="한컴바탕"/>
              </a:rPr>
              <a:t>Test</a:t>
            </a:r>
            <a:r>
              <a:rPr lang="ko-KR" altLang="en-US" kern="0" dirty="0">
                <a:latin typeface="한컴바탕"/>
                <a:ea typeface="한컴바탕"/>
              </a:rPr>
              <a:t>해보지 못 했다</a:t>
            </a:r>
            <a:r>
              <a:rPr lang="en-US" altLang="ko-KR" kern="0" dirty="0">
                <a:latin typeface="한컴바탕"/>
                <a:ea typeface="한컴바탕"/>
              </a:rPr>
              <a:t>.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94656D3-EE1F-4769-BA63-B07BB20E1FE5}"/>
              </a:ext>
            </a:extLst>
          </p:cNvPr>
          <p:cNvSpPr/>
          <p:nvPr/>
        </p:nvSpPr>
        <p:spPr>
          <a:xfrm>
            <a:off x="829792" y="4611815"/>
            <a:ext cx="102023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제작비용의 </a:t>
            </a:r>
            <a:r>
              <a:rPr lang="ko-KR" altLang="en-US"/>
              <a:t>문제로 정격용량에 </a:t>
            </a:r>
            <a:r>
              <a:rPr lang="ko-KR" altLang="en-US" dirty="0"/>
              <a:t>적합한 소자를 사용해보지 못 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857735E-7E53-4475-BB44-A9735F0AAA7F}"/>
              </a:ext>
            </a:extLst>
          </p:cNvPr>
          <p:cNvSpPr/>
          <p:nvPr/>
        </p:nvSpPr>
        <p:spPr>
          <a:xfrm>
            <a:off x="829793" y="3748989"/>
            <a:ext cx="102023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kern="0" dirty="0">
                <a:latin typeface="한컴바탕"/>
                <a:ea typeface="한컴바탕"/>
              </a:rPr>
              <a:t>고압의 배터리를 다루는 것에 미숙해 안전상의 문제로 계통에 연결해서 실험해보지는 못 했다</a:t>
            </a:r>
            <a:r>
              <a:rPr lang="en-US" altLang="ko-KR" kern="0" dirty="0">
                <a:latin typeface="한컴바탕"/>
                <a:ea typeface="한컴바탕"/>
              </a:rPr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23545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524000" y="3810000"/>
            <a:ext cx="91440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770077" y="3776131"/>
            <a:ext cx="2014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bg1"/>
                </a:solidFill>
                <a:latin typeface="+mj-ea"/>
                <a:ea typeface="+mj-ea"/>
              </a:rPr>
              <a:t>현실적 제약조건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089399" y="3776132"/>
            <a:ext cx="1820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bg1"/>
                </a:solidFill>
                <a:latin typeface="+mj-ea"/>
                <a:ea typeface="+mj-ea"/>
              </a:rPr>
              <a:t>추진계획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48399" y="3776133"/>
            <a:ext cx="1820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bg1"/>
                </a:solidFill>
                <a:latin typeface="+mj-ea"/>
                <a:ea typeface="+mj-ea"/>
              </a:rPr>
              <a:t>재료 및 장비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415866" y="3776133"/>
            <a:ext cx="1820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bg1"/>
                </a:solidFill>
                <a:latin typeface="+mj-ea"/>
                <a:ea typeface="+mj-ea"/>
              </a:rPr>
              <a:t>참고문헌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862667" y="3115734"/>
            <a:ext cx="13292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chemeClr val="accent4"/>
                </a:solidFill>
              </a:rPr>
              <a:t>01</a:t>
            </a:r>
            <a:endParaRPr lang="ko-KR" altLang="en-US" b="1" dirty="0">
              <a:solidFill>
                <a:schemeClr val="accent4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021667" y="3115734"/>
            <a:ext cx="13292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chemeClr val="accent4"/>
                </a:solidFill>
              </a:rPr>
              <a:t>02</a:t>
            </a:r>
            <a:endParaRPr lang="ko-KR" altLang="en-US" b="1" dirty="0">
              <a:solidFill>
                <a:schemeClr val="accent4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189133" y="3115735"/>
            <a:ext cx="13292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chemeClr val="accent4"/>
                </a:solidFill>
              </a:rPr>
              <a:t>03</a:t>
            </a:r>
            <a:endParaRPr lang="ko-KR" altLang="en-US" b="1" dirty="0">
              <a:solidFill>
                <a:schemeClr val="accent4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339667" y="3115734"/>
            <a:ext cx="13292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chemeClr val="accent4"/>
                </a:solidFill>
              </a:rPr>
              <a:t>04</a:t>
            </a:r>
            <a:endParaRPr lang="ko-KR" altLang="en-US" b="1" dirty="0">
              <a:solidFill>
                <a:schemeClr val="accent4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634066" y="1405467"/>
            <a:ext cx="48937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b="1" dirty="0">
                <a:solidFill>
                  <a:schemeClr val="accent4"/>
                </a:solidFill>
                <a:latin typeface="+mn-ea"/>
              </a:rPr>
              <a:t>부록</a:t>
            </a:r>
            <a:endParaRPr lang="ko-KR" altLang="en-US" sz="6000" dirty="0">
              <a:latin typeface="+mn-ea"/>
            </a:endParaRPr>
          </a:p>
        </p:txBody>
      </p:sp>
      <p:sp>
        <p:nvSpPr>
          <p:cNvPr id="17" name="막힌 원호 16"/>
          <p:cNvSpPr/>
          <p:nvPr/>
        </p:nvSpPr>
        <p:spPr>
          <a:xfrm flipH="1">
            <a:off x="9906000" y="5994400"/>
            <a:ext cx="457200" cy="457200"/>
          </a:xfrm>
          <a:prstGeom prst="blockArc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막힌 원호 17"/>
          <p:cNvSpPr/>
          <p:nvPr/>
        </p:nvSpPr>
        <p:spPr>
          <a:xfrm flipH="1" flipV="1">
            <a:off x="9914466" y="6138333"/>
            <a:ext cx="457200" cy="457200"/>
          </a:xfrm>
          <a:prstGeom prst="blockArc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44561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2285788" y="250298"/>
            <a:ext cx="3520016" cy="261406"/>
          </a:xfrm>
        </p:spPr>
        <p:txBody>
          <a:bodyPr>
            <a:noAutofit/>
          </a:bodyPr>
          <a:lstStyle/>
          <a:p>
            <a:r>
              <a:rPr lang="ko-KR" altLang="en-US" sz="2000" b="1" dirty="0">
                <a:solidFill>
                  <a:schemeClr val="accent4"/>
                </a:solidFill>
                <a:latin typeface="맑은고딕"/>
              </a:rPr>
              <a:t>현실적 제약조건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152400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987117" y="262467"/>
            <a:ext cx="35200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100" b="1" dirty="0">
                <a:latin typeface="맑은고딕"/>
              </a:rPr>
              <a:t>현실적 제약 조건</a:t>
            </a:r>
            <a:r>
              <a:rPr lang="en-US" altLang="ko-KR" sz="1100" b="1" dirty="0">
                <a:latin typeface="맑은고딕"/>
              </a:rPr>
              <a:t>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고딕"/>
              </a:rPr>
              <a:t>/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고딕"/>
              </a:rPr>
              <a:t>추진 계획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고딕"/>
              </a:rPr>
              <a:t> /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고딕"/>
              </a:rPr>
              <a:t>재료 및 장비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고딕"/>
              </a:rPr>
              <a:t> /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고딕"/>
              </a:rPr>
              <a:t>참고 문헌</a:t>
            </a:r>
          </a:p>
        </p:txBody>
      </p:sp>
      <p:sp>
        <p:nvSpPr>
          <p:cNvPr id="20" name="막힌 원호 19"/>
          <p:cNvSpPr/>
          <p:nvPr/>
        </p:nvSpPr>
        <p:spPr>
          <a:xfrm flipH="1">
            <a:off x="152400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맑은고딕"/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1532466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맑은고딕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601F5AD6-F31B-44A9-82C4-5B762C2E02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7159656"/>
              </p:ext>
            </p:extLst>
          </p:nvPr>
        </p:nvGraphicFramePr>
        <p:xfrm>
          <a:off x="1761066" y="1315770"/>
          <a:ext cx="8772526" cy="4820168"/>
        </p:xfrm>
        <a:graphic>
          <a:graphicData uri="http://schemas.openxmlformats.org/drawingml/2006/table">
            <a:tbl>
              <a:tblPr/>
              <a:tblGrid>
                <a:gridCol w="1595803">
                  <a:extLst>
                    <a:ext uri="{9D8B030D-6E8A-4147-A177-3AD203B41FA5}">
                      <a16:colId xmlns:a16="http://schemas.microsoft.com/office/drawing/2014/main" val="2689697380"/>
                    </a:ext>
                  </a:extLst>
                </a:gridCol>
                <a:gridCol w="7176723">
                  <a:extLst>
                    <a:ext uri="{9D8B030D-6E8A-4147-A177-3AD203B41FA5}">
                      <a16:colId xmlns:a16="http://schemas.microsoft.com/office/drawing/2014/main" val="1143829596"/>
                    </a:ext>
                  </a:extLst>
                </a:gridCol>
              </a:tblGrid>
              <a:tr h="60252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경제</a:t>
                      </a:r>
                      <a:endParaRPr lang="ko-KR" altLang="en-US" sz="1100" kern="0" spc="0" dirty="0">
                        <a:solidFill>
                          <a:schemeClr val="tx1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대부분 실험실의 기존 설비등을 이용하고 있습니다</a:t>
                      </a:r>
                      <a:r>
                        <a:rPr lang="en-US" altLang="ko-KR" sz="11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Tool</a:t>
                      </a:r>
                      <a:r>
                        <a:rPr lang="ko-KR" altLang="en-US" sz="11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은 학교의 </a:t>
                      </a:r>
                      <a:r>
                        <a:rPr lang="en-US" altLang="ko-KR" sz="11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License</a:t>
                      </a:r>
                      <a:r>
                        <a:rPr lang="ko-KR" altLang="en-US" sz="11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 받아 </a:t>
                      </a:r>
                      <a:r>
                        <a:rPr lang="en-US" altLang="ko-KR" sz="11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copy</a:t>
                      </a:r>
                      <a:r>
                        <a:rPr lang="ko-KR" altLang="en-US" sz="11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 쓰고 있습니다</a:t>
                      </a:r>
                      <a:r>
                        <a:rPr lang="en-US" altLang="ko-KR" sz="11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marL="3810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chemeClr val="tx1"/>
                          </a:solidFill>
                          <a:effectLst/>
                          <a:latin typeface="함초롬바탕" panose="02030604000101010101" pitchFamily="18" charset="-127"/>
                        </a:rPr>
                        <a:t>가장 많은 비용이 들어가는 </a:t>
                      </a:r>
                      <a:r>
                        <a:rPr lang="en-US" altLang="ko-KR" sz="1100" kern="0" spc="0" dirty="0">
                          <a:solidFill>
                            <a:schemeClr val="tx1"/>
                          </a:solidFill>
                          <a:effectLst/>
                          <a:latin typeface="함초롬바탕" panose="02030604000101010101" pitchFamily="18" charset="-127"/>
                        </a:rPr>
                        <a:t>Inverter Setup</a:t>
                      </a:r>
                      <a:r>
                        <a:rPr lang="ko-KR" altLang="en-US" sz="1100" kern="0" spc="0" dirty="0">
                          <a:solidFill>
                            <a:schemeClr val="tx1"/>
                          </a:solidFill>
                          <a:effectLst/>
                          <a:latin typeface="함초롬바탕" panose="02030604000101010101" pitchFamily="18" charset="-127"/>
                        </a:rPr>
                        <a:t>에 대해서도 설치를 도와 빌려 쓰기로 했습니다</a:t>
                      </a:r>
                      <a:r>
                        <a:rPr lang="en-US" altLang="ko-KR" sz="1100" kern="0" spc="0" dirty="0">
                          <a:solidFill>
                            <a:schemeClr val="tx1"/>
                          </a:solidFill>
                          <a:effectLst/>
                          <a:latin typeface="함초롬바탕" panose="02030604000101010101" pitchFamily="18" charset="-127"/>
                        </a:rPr>
                        <a:t>.</a:t>
                      </a:r>
                      <a:endParaRPr lang="ko-KR" altLang="en-US" sz="1100" kern="0" spc="0" dirty="0">
                        <a:solidFill>
                          <a:schemeClr val="tx1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235239"/>
                  </a:ext>
                </a:extLst>
              </a:tr>
              <a:tr h="60252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환경</a:t>
                      </a:r>
                      <a:endParaRPr lang="ko-KR" altLang="en-US" sz="1100" kern="0" spc="0" dirty="0">
                        <a:solidFill>
                          <a:schemeClr val="tx1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신재생 에너지와 유휴 에너지의 </a:t>
                      </a:r>
                      <a:r>
                        <a:rPr lang="ko-KR" altLang="en-US" sz="11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효율적인 </a:t>
                      </a:r>
                      <a:r>
                        <a:rPr lang="ko-KR" altLang="en-US" sz="11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관리를 통한 에너지 낭비 및 손실을 최소화 하는 것이 목표입니다</a:t>
                      </a:r>
                      <a:r>
                        <a:rPr lang="en-US" altLang="ko-KR" sz="11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100" kern="0" spc="0" dirty="0">
                        <a:solidFill>
                          <a:schemeClr val="tx1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2026491"/>
                  </a:ext>
                </a:extLst>
              </a:tr>
              <a:tr h="60252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사회</a:t>
                      </a:r>
                      <a:endParaRPr lang="ko-KR" altLang="en-US" sz="1100" kern="0" spc="0">
                        <a:solidFill>
                          <a:schemeClr val="tx1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chemeClr val="tx1"/>
                          </a:solidFill>
                          <a:effectLst/>
                          <a:latin typeface="함초롬바탕" panose="02030604000101010101" pitchFamily="18" charset="-127"/>
                        </a:rPr>
                        <a:t>전력기구의 수명이 긴 만큼 사회에서 안정성에 대한 의문이 제기됩니다</a:t>
                      </a:r>
                      <a:r>
                        <a:rPr lang="en-US" altLang="ko-KR" sz="1100" kern="0" spc="0" dirty="0">
                          <a:solidFill>
                            <a:schemeClr val="tx1"/>
                          </a:solidFill>
                          <a:effectLst/>
                          <a:latin typeface="함초롬바탕" panose="02030604000101010101" pitchFamily="18" charset="-127"/>
                        </a:rPr>
                        <a:t>. </a:t>
                      </a:r>
                      <a:r>
                        <a:rPr lang="ko-KR" altLang="en-US" sz="1100" kern="0" spc="0" dirty="0">
                          <a:solidFill>
                            <a:schemeClr val="tx1"/>
                          </a:solidFill>
                          <a:effectLst/>
                          <a:latin typeface="함초롬바탕" panose="02030604000101010101" pitchFamily="18" charset="-127"/>
                        </a:rPr>
                        <a:t>운용 시스템 오작동 및 화재와 같은 사고를 대비하기 위해 좀 더 정확한 설계</a:t>
                      </a:r>
                      <a:r>
                        <a:rPr lang="en-US" altLang="ko-KR" sz="1100" kern="0" spc="0" dirty="0">
                          <a:solidFill>
                            <a:schemeClr val="tx1"/>
                          </a:solidFill>
                          <a:effectLst/>
                          <a:latin typeface="함초롬바탕" panose="02030604000101010101" pitchFamily="18" charset="-127"/>
                        </a:rPr>
                        <a:t>, </a:t>
                      </a:r>
                      <a:r>
                        <a:rPr lang="ko-KR" altLang="en-US" sz="1100" kern="0" spc="0" dirty="0">
                          <a:solidFill>
                            <a:schemeClr val="tx1"/>
                          </a:solidFill>
                          <a:effectLst/>
                          <a:latin typeface="함초롬바탕" panose="02030604000101010101" pitchFamily="18" charset="-127"/>
                        </a:rPr>
                        <a:t>점검이 필요합니다</a:t>
                      </a:r>
                      <a:r>
                        <a:rPr lang="en-US" altLang="ko-KR" sz="1100" kern="0" spc="0" dirty="0">
                          <a:solidFill>
                            <a:schemeClr val="tx1"/>
                          </a:solidFill>
                          <a:effectLst/>
                          <a:latin typeface="함초롬바탕" panose="02030604000101010101" pitchFamily="18" charset="-127"/>
                        </a:rPr>
                        <a:t>.</a:t>
                      </a:r>
                      <a:endParaRPr lang="ko-KR" altLang="en-US" sz="1100" kern="0" spc="0" dirty="0">
                        <a:solidFill>
                          <a:schemeClr val="tx1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69200"/>
                  </a:ext>
                </a:extLst>
              </a:tr>
              <a:tr h="60252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윤리</a:t>
                      </a:r>
                      <a:endParaRPr lang="ko-KR" altLang="en-US" sz="1100" kern="0" spc="0">
                        <a:solidFill>
                          <a:schemeClr val="tx1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해당 작품을 소유하게 될 타겟층은 빌딩의 관리자이기 때문에 사회에 문제가 되지 않을 것입니다</a:t>
                      </a:r>
                      <a:r>
                        <a:rPr lang="en-US" altLang="ko-KR" sz="11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100" kern="0" spc="0" dirty="0">
                        <a:solidFill>
                          <a:schemeClr val="tx1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7415157"/>
                  </a:ext>
                </a:extLst>
              </a:tr>
              <a:tr h="60252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미학</a:t>
                      </a:r>
                      <a:endParaRPr lang="ko-KR" altLang="en-US" sz="1100" kern="0" spc="0">
                        <a:solidFill>
                          <a:schemeClr val="tx1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대형 배터리와 인버터 셋업</a:t>
                      </a:r>
                      <a:r>
                        <a:rPr lang="en-US" altLang="ko-KR" sz="11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큰 컨테이너를 사용할 예정이어서 공간적으로 많은 부담이 있습니다</a:t>
                      </a:r>
                      <a:r>
                        <a:rPr lang="en-US" altLang="ko-KR" sz="11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100" kern="0" spc="0" dirty="0">
                        <a:solidFill>
                          <a:schemeClr val="tx1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1944135"/>
                  </a:ext>
                </a:extLst>
              </a:tr>
              <a:tr h="60252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보건</a:t>
                      </a:r>
                      <a:r>
                        <a:rPr lang="en-US" altLang="ko-KR" sz="11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1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안전</a:t>
                      </a:r>
                      <a:endParaRPr lang="ko-KR" altLang="en-US" sz="1100" kern="0" spc="0" dirty="0">
                        <a:solidFill>
                          <a:schemeClr val="tx1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큰 배터리를 사용하다 보니 안전을 위해 </a:t>
                      </a:r>
                      <a:r>
                        <a:rPr lang="en-US" altLang="ko-KR" sz="11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Inverter Setup</a:t>
                      </a:r>
                      <a:r>
                        <a:rPr lang="ko-KR" altLang="en-US" sz="11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을 사용하여 안정성을 확보하겠습니다</a:t>
                      </a:r>
                      <a:r>
                        <a:rPr lang="en-US" altLang="ko-KR" sz="11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100" kern="0" spc="0" dirty="0">
                        <a:solidFill>
                          <a:schemeClr val="tx1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6422543"/>
                  </a:ext>
                </a:extLst>
              </a:tr>
              <a:tr h="60252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생산성</a:t>
                      </a:r>
                      <a:r>
                        <a:rPr lang="en-US" altLang="ko-KR" sz="1100" kern="0" spc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100" kern="0" spc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내구성</a:t>
                      </a:r>
                      <a:endParaRPr lang="ko-KR" altLang="en-US" sz="1100" kern="0" spc="0">
                        <a:solidFill>
                          <a:schemeClr val="tx1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동작의 신뢰성이 보장되기 위해서 하드웨어의 정확한 설계</a:t>
                      </a:r>
                      <a:r>
                        <a:rPr lang="en-US" altLang="ko-KR" sz="11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많은 시뮬레이션</a:t>
                      </a:r>
                      <a:r>
                        <a:rPr lang="en-US" altLang="ko-KR" sz="11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정확한 제어과정을 확보해야 합니다</a:t>
                      </a:r>
                      <a:r>
                        <a:rPr lang="en-US" altLang="ko-KR" sz="11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</a:p>
                    <a:p>
                      <a:pPr marL="3810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또한 여러 경우의 수</a:t>
                      </a:r>
                      <a:r>
                        <a:rPr lang="en-US" altLang="ko-KR" sz="11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돌발 이상전압 등의 상황을 예측하여 안전성과 신뢰성을 보장해야 합니다</a:t>
                      </a:r>
                      <a:r>
                        <a:rPr lang="en-US" altLang="ko-KR" sz="11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100" kern="0" spc="0" dirty="0">
                        <a:solidFill>
                          <a:schemeClr val="tx1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3383667"/>
                  </a:ext>
                </a:extLst>
              </a:tr>
              <a:tr h="60252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산업표준</a:t>
                      </a:r>
                      <a:endParaRPr lang="ko-KR" altLang="en-US" sz="1100" kern="0" spc="0">
                        <a:solidFill>
                          <a:schemeClr val="tx1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chemeClr val="tx1"/>
                          </a:solidFill>
                          <a:effectLst/>
                          <a:latin typeface="함초롬바탕" panose="02030604000101010101" pitchFamily="18" charset="-127"/>
                        </a:rPr>
                        <a:t>작품 구성 요소의 모든 부품 및 소재들은 전부 보증된 제품들을 사용하였습니다</a:t>
                      </a:r>
                      <a:r>
                        <a:rPr lang="en-US" altLang="ko-KR" sz="1100" kern="0" spc="0" dirty="0">
                          <a:solidFill>
                            <a:schemeClr val="tx1"/>
                          </a:solidFill>
                          <a:effectLst/>
                          <a:latin typeface="함초롬바탕" panose="02030604000101010101" pitchFamily="18" charset="-127"/>
                        </a:rPr>
                        <a:t>.</a:t>
                      </a:r>
                      <a:endParaRPr lang="ko-KR" altLang="en-US" sz="1100" kern="0" spc="0" dirty="0">
                        <a:solidFill>
                          <a:schemeClr val="tx1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3270136"/>
                  </a:ext>
                </a:extLst>
              </a:tr>
            </a:tbl>
          </a:graphicData>
        </a:graphic>
      </p:graphicFrame>
      <p:grpSp>
        <p:nvGrpSpPr>
          <p:cNvPr id="11" name="그룹 10">
            <a:extLst>
              <a:ext uri="{FF2B5EF4-FFF2-40B4-BE49-F238E27FC236}">
                <a16:creationId xmlns:a16="http://schemas.microsoft.com/office/drawing/2014/main" id="{7E9452BE-847D-4A4D-BFBA-F9BF5E87DA84}"/>
              </a:ext>
            </a:extLst>
          </p:cNvPr>
          <p:cNvGrpSpPr/>
          <p:nvPr/>
        </p:nvGrpSpPr>
        <p:grpSpPr>
          <a:xfrm>
            <a:off x="484795" y="276022"/>
            <a:ext cx="684022" cy="465332"/>
            <a:chOff x="5284611" y="1858768"/>
            <a:chExt cx="1090031" cy="723277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E6BC12D2-0179-4078-A1E6-B405607F2EC6}"/>
                </a:ext>
              </a:extLst>
            </p:cNvPr>
            <p:cNvSpPr/>
            <p:nvPr/>
          </p:nvSpPr>
          <p:spPr>
            <a:xfrm>
              <a:off x="5284611" y="2219021"/>
              <a:ext cx="360000" cy="360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F23DA749-6A59-49FE-9E54-C98CE28EA3BD}"/>
                </a:ext>
              </a:extLst>
            </p:cNvPr>
            <p:cNvSpPr/>
            <p:nvPr/>
          </p:nvSpPr>
          <p:spPr>
            <a:xfrm>
              <a:off x="5654389" y="2222045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1D76A320-BD87-4315-900D-96BB63D3334C}"/>
                </a:ext>
              </a:extLst>
            </p:cNvPr>
            <p:cNvSpPr/>
            <p:nvPr/>
          </p:nvSpPr>
          <p:spPr>
            <a:xfrm>
              <a:off x="6014642" y="2219021"/>
              <a:ext cx="360000" cy="360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B5EF588F-7B36-4F4C-AD28-31A47FF961B8}"/>
                </a:ext>
              </a:extLst>
            </p:cNvPr>
            <p:cNvSpPr/>
            <p:nvPr/>
          </p:nvSpPr>
          <p:spPr>
            <a:xfrm>
              <a:off x="5654389" y="1858768"/>
              <a:ext cx="360000" cy="360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6495063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2285788" y="250298"/>
            <a:ext cx="3520016" cy="261406"/>
          </a:xfrm>
        </p:spPr>
        <p:txBody>
          <a:bodyPr>
            <a:noAutofit/>
          </a:bodyPr>
          <a:lstStyle/>
          <a:p>
            <a:r>
              <a:rPr lang="ko-KR" altLang="en-US" sz="2000" b="1" dirty="0">
                <a:solidFill>
                  <a:schemeClr val="accent4"/>
                </a:solidFill>
                <a:latin typeface="맑은고딕"/>
              </a:rPr>
              <a:t>추진 계획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152400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0" name="막힌 원호 19"/>
          <p:cNvSpPr/>
          <p:nvPr/>
        </p:nvSpPr>
        <p:spPr>
          <a:xfrm flipH="1">
            <a:off x="152400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맑은고딕"/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1532466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맑은고딕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D39C4CB4-26E8-49DD-99E3-86BB604BE6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798337"/>
              </p:ext>
            </p:extLst>
          </p:nvPr>
        </p:nvGraphicFramePr>
        <p:xfrm>
          <a:off x="1540855" y="999067"/>
          <a:ext cx="8806848" cy="5612167"/>
        </p:xfrm>
        <a:graphic>
          <a:graphicData uri="http://schemas.openxmlformats.org/drawingml/2006/table">
            <a:tbl>
              <a:tblPr/>
              <a:tblGrid>
                <a:gridCol w="586772">
                  <a:extLst>
                    <a:ext uri="{9D8B030D-6E8A-4147-A177-3AD203B41FA5}">
                      <a16:colId xmlns:a16="http://schemas.microsoft.com/office/drawing/2014/main" val="3022018770"/>
                    </a:ext>
                  </a:extLst>
                </a:gridCol>
                <a:gridCol w="1266825">
                  <a:extLst>
                    <a:ext uri="{9D8B030D-6E8A-4147-A177-3AD203B41FA5}">
                      <a16:colId xmlns:a16="http://schemas.microsoft.com/office/drawing/2014/main" val="2165560849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296954465"/>
                    </a:ext>
                  </a:extLst>
                </a:gridCol>
                <a:gridCol w="6048376">
                  <a:extLst>
                    <a:ext uri="{9D8B030D-6E8A-4147-A177-3AD203B41FA5}">
                      <a16:colId xmlns:a16="http://schemas.microsoft.com/office/drawing/2014/main" val="1393139771"/>
                    </a:ext>
                  </a:extLst>
                </a:gridCol>
              </a:tblGrid>
              <a:tr h="840773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7907" marR="17907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학번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이름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역할 분담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3739438"/>
                  </a:ext>
                </a:extLst>
              </a:tr>
              <a:tr h="2961893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조장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7907" marR="17907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9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15183306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9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고명철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 latinLnBrk="1"/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목표 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endParaRPr lang="ko-KR" altLang="en-US" sz="11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1"/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1)1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차적으로 하드웨어 구성에 필요한 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PCB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제작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1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altium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활용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하여 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Interface Board 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완성 </a:t>
                      </a:r>
                    </a:p>
                    <a:p>
                      <a:pPr fontAlgn="base" latinLnBrk="1"/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ex) Sensor Board, OP-AMP Board, Relay Driver 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등</a:t>
                      </a:r>
                    </a:p>
                    <a:p>
                      <a:pPr fontAlgn="base" latinLnBrk="1"/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2) DSP 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모듈에 코딩한 소프트웨어를 사용할 수 있도록 최종 하드웨어 구성</a:t>
                      </a:r>
                    </a:p>
                    <a:p>
                      <a:pPr fontAlgn="base" latinLnBrk="1"/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3)sequence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를 구성하여 순차적으로 실험 진행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최종 동작 확인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1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1"/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나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Hardware Design</a:t>
                      </a:r>
                      <a:endParaRPr lang="ko-KR" altLang="en-US" sz="11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1"/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1)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하드웨어 구성에 필요한 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PCB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를 제작하기 위해서 </a:t>
                      </a:r>
                      <a:r>
                        <a:rPr lang="en-US" altLang="ko-KR" sz="11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altium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학습</a:t>
                      </a:r>
                    </a:p>
                    <a:p>
                      <a:pPr fontAlgn="base" latinLnBrk="1"/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2)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최종회로에 대한 동작들을 이해하고 각 회로가 어떤 역할을 하는지 어떻게 적용되는지 이해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1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1"/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3)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회로도를 보면서 각 부품에 대해 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datasheet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를 보고 해당 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library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를 제작</a:t>
                      </a:r>
                    </a:p>
                    <a:p>
                      <a:pPr fontAlgn="base" latinLnBrk="1"/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4)current sensor 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등 여러 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PCB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를 제작하기 위한 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Schematic, Analog circuit drawing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등을 하고 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PCB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발주</a:t>
                      </a:r>
                    </a:p>
                    <a:p>
                      <a:pPr fontAlgn="base" latinLnBrk="1"/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5)assembly 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도면도를 보면서 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DSP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보드 등 여러 추가사항들을 만족하기 위해서 배치 수정</a:t>
                      </a:r>
                    </a:p>
                    <a:p>
                      <a:pPr fontAlgn="base" latinLnBrk="1"/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6)sub-assembly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에서 부품들마다 나사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릴레이 등 여러 부품들을 수요조사하고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order</a:t>
                      </a:r>
                      <a:endParaRPr lang="ko-KR" altLang="en-US" sz="11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1"/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7)DSP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보드와 인버터 컨버터 등 하드웨어와 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wire connecting</a:t>
                      </a:r>
                      <a:endParaRPr lang="ko-KR" altLang="en-US" sz="11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1"/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8)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최종 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assembly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구성</a:t>
                      </a:r>
                    </a:p>
                    <a:p>
                      <a:pPr fontAlgn="base" latinLnBrk="1"/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9)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하드웨어 구성이 끝나면 실험준비</a:t>
                      </a:r>
                    </a:p>
                    <a:p>
                      <a:pPr fontAlgn="base" latinLnBrk="1"/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다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Experiment</a:t>
                      </a:r>
                      <a:endParaRPr lang="ko-KR" altLang="en-US" sz="11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1"/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1)DSP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 적용된 알고리즘들을 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sequence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를 구성하여 순차적으로 실행 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-&gt; 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지속적으로 실험</a:t>
                      </a: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8835080"/>
                  </a:ext>
                </a:extLst>
              </a:tr>
              <a:tr h="1809501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조원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7907" marR="17907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9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15183350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900" kern="0" spc="0" dirty="0" err="1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남현복</a:t>
                      </a:r>
                      <a:endParaRPr lang="ko-KR" altLang="en-US" sz="19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 latinLnBrk="1"/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계통연계형 인버터의 스위치를 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코드를 활용해서 제어하는 방법을 예제들을 찾아본 뒤 이해하고 학습할 예정입니다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전력전자 </a:t>
                      </a:r>
                      <a:r>
                        <a:rPr lang="ko-KR" altLang="en-US" sz="11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수업때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배운 인버터 관련 </a:t>
                      </a:r>
                    </a:p>
                    <a:p>
                      <a:pPr fontAlgn="base" latinLnBrk="1"/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수업자료를 활용하여 인버터의 동작 원리를 복습하고 정확히 이해한 뒤 </a:t>
                      </a:r>
                    </a:p>
                    <a:p>
                      <a:pPr fontAlgn="base" latinLnBrk="1"/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저희 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pcs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에서 인버터가 </a:t>
                      </a:r>
                      <a:r>
                        <a:rPr lang="ko-KR" altLang="en-US" sz="11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해야할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역할인 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400~600v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의 배터리에서 직류 전압을 공급받아 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311v 60hz 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내지 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380v 60hz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의 교류전압을 출력하기 위해서 </a:t>
                      </a:r>
                    </a:p>
                    <a:p>
                      <a:pPr fontAlgn="base" latinLnBrk="1"/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필요한 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PLL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회로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주파수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와 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Synchronize(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위상동기화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전압제어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전류제어 방법들을 학습한 뒤 이를 어떻게 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코드로 구현할 수 있는지 학습할 계획입니다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endParaRPr lang="ko-KR" altLang="en-US" sz="11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6510113"/>
                  </a:ext>
                </a:extLst>
              </a:tr>
            </a:tbl>
          </a:graphicData>
        </a:graphic>
      </p:graphicFrame>
      <p:sp>
        <p:nvSpPr>
          <p:cNvPr id="8" name="제목 1">
            <a:extLst>
              <a:ext uri="{FF2B5EF4-FFF2-40B4-BE49-F238E27FC236}">
                <a16:creationId xmlns:a16="http://schemas.microsoft.com/office/drawing/2014/main" id="{10B94D35-0015-47B1-9FF9-28693E28C19E}"/>
              </a:ext>
            </a:extLst>
          </p:cNvPr>
          <p:cNvSpPr txBox="1">
            <a:spLocks/>
          </p:cNvSpPr>
          <p:nvPr/>
        </p:nvSpPr>
        <p:spPr>
          <a:xfrm>
            <a:off x="2285788" y="637848"/>
            <a:ext cx="3520016" cy="2614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b="1" dirty="0">
                <a:solidFill>
                  <a:schemeClr val="accent4"/>
                </a:solidFill>
                <a:latin typeface="맑은고딕"/>
              </a:rPr>
              <a:t>팀원 편성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B65141CE-6F15-4C19-A77F-CC053E61E77E}"/>
              </a:ext>
            </a:extLst>
          </p:cNvPr>
          <p:cNvGrpSpPr/>
          <p:nvPr/>
        </p:nvGrpSpPr>
        <p:grpSpPr>
          <a:xfrm>
            <a:off x="484795" y="276022"/>
            <a:ext cx="684022" cy="465332"/>
            <a:chOff x="5284611" y="1858768"/>
            <a:chExt cx="1090031" cy="723277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5438647D-005E-4593-9550-BD963235BFCA}"/>
                </a:ext>
              </a:extLst>
            </p:cNvPr>
            <p:cNvSpPr/>
            <p:nvPr/>
          </p:nvSpPr>
          <p:spPr>
            <a:xfrm>
              <a:off x="5284611" y="2219021"/>
              <a:ext cx="360000" cy="360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7157E99B-64FA-4733-A4AC-6B167D48C9A2}"/>
                </a:ext>
              </a:extLst>
            </p:cNvPr>
            <p:cNvSpPr/>
            <p:nvPr/>
          </p:nvSpPr>
          <p:spPr>
            <a:xfrm>
              <a:off x="5654389" y="2222045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B8C1B468-09D6-41A6-898D-301651619038}"/>
                </a:ext>
              </a:extLst>
            </p:cNvPr>
            <p:cNvSpPr/>
            <p:nvPr/>
          </p:nvSpPr>
          <p:spPr>
            <a:xfrm>
              <a:off x="6014642" y="2219021"/>
              <a:ext cx="360000" cy="360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E99F0AF0-96B3-4587-94B8-4C598519FDE4}"/>
                </a:ext>
              </a:extLst>
            </p:cNvPr>
            <p:cNvSpPr/>
            <p:nvPr/>
          </p:nvSpPr>
          <p:spPr>
            <a:xfrm>
              <a:off x="5654389" y="1858768"/>
              <a:ext cx="360000" cy="360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37BCF5EB-272A-4451-8B71-96215FF66070}"/>
              </a:ext>
            </a:extLst>
          </p:cNvPr>
          <p:cNvSpPr txBox="1"/>
          <p:nvPr/>
        </p:nvSpPr>
        <p:spPr>
          <a:xfrm>
            <a:off x="6987117" y="262467"/>
            <a:ext cx="35200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고딕"/>
              </a:rPr>
              <a:t>현실적 제약 조건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고딕"/>
              </a:rPr>
              <a:t> / </a:t>
            </a:r>
            <a:r>
              <a:rPr lang="ko-KR" altLang="en-US" sz="1100" b="1" dirty="0">
                <a:latin typeface="맑은고딕"/>
              </a:rPr>
              <a:t>추진 계획</a:t>
            </a:r>
            <a:r>
              <a:rPr lang="en-US" altLang="ko-KR" sz="1100" b="1" dirty="0">
                <a:latin typeface="맑은고딕"/>
              </a:rPr>
              <a:t>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고딕"/>
              </a:rPr>
              <a:t>/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고딕"/>
              </a:rPr>
              <a:t>재료 및 장비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고딕"/>
              </a:rPr>
              <a:t> /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고딕"/>
              </a:rPr>
              <a:t>참고 문헌</a:t>
            </a:r>
          </a:p>
        </p:txBody>
      </p:sp>
    </p:spTree>
    <p:extLst>
      <p:ext uri="{BB962C8B-B14F-4D97-AF65-F5344CB8AC3E}">
        <p14:creationId xmlns:p14="http://schemas.microsoft.com/office/powerpoint/2010/main" val="67491535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152400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0" name="막힌 원호 19"/>
          <p:cNvSpPr/>
          <p:nvPr/>
        </p:nvSpPr>
        <p:spPr>
          <a:xfrm flipH="1">
            <a:off x="152400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맑은고딕"/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1532466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맑은고딕"/>
            </a:endParaRP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75412D48-5042-4F5C-B627-08295E14A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5788" y="250298"/>
            <a:ext cx="3520016" cy="261406"/>
          </a:xfrm>
        </p:spPr>
        <p:txBody>
          <a:bodyPr>
            <a:noAutofit/>
          </a:bodyPr>
          <a:lstStyle/>
          <a:p>
            <a:r>
              <a:rPr lang="ko-KR" altLang="en-US" sz="2000" b="1" dirty="0">
                <a:solidFill>
                  <a:schemeClr val="accent4"/>
                </a:solidFill>
                <a:latin typeface="맑은고딕"/>
              </a:rPr>
              <a:t>추진 계획</a:t>
            </a: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9B63D5B9-B3AB-48FF-A99F-E53C6C7F2DF0}"/>
              </a:ext>
            </a:extLst>
          </p:cNvPr>
          <p:cNvSpPr txBox="1">
            <a:spLocks/>
          </p:cNvSpPr>
          <p:nvPr/>
        </p:nvSpPr>
        <p:spPr>
          <a:xfrm>
            <a:off x="2285788" y="637848"/>
            <a:ext cx="3520016" cy="2614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b="1" dirty="0">
                <a:solidFill>
                  <a:schemeClr val="accent4"/>
                </a:solidFill>
                <a:latin typeface="맑은고딕"/>
              </a:rPr>
              <a:t>팀원 편성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31F2D022-A7D6-42FC-A053-A60EEB54092F}"/>
              </a:ext>
            </a:extLst>
          </p:cNvPr>
          <p:cNvGrpSpPr/>
          <p:nvPr/>
        </p:nvGrpSpPr>
        <p:grpSpPr>
          <a:xfrm>
            <a:off x="484795" y="276022"/>
            <a:ext cx="684022" cy="465332"/>
            <a:chOff x="5284611" y="1858768"/>
            <a:chExt cx="1090031" cy="723277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3619EA20-764B-4B93-99D6-A4E622A95207}"/>
                </a:ext>
              </a:extLst>
            </p:cNvPr>
            <p:cNvSpPr/>
            <p:nvPr/>
          </p:nvSpPr>
          <p:spPr>
            <a:xfrm>
              <a:off x="5284611" y="2219021"/>
              <a:ext cx="360000" cy="360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5C0B7E97-9B3C-4F2D-B86C-C0785809485F}"/>
                </a:ext>
              </a:extLst>
            </p:cNvPr>
            <p:cNvSpPr/>
            <p:nvPr/>
          </p:nvSpPr>
          <p:spPr>
            <a:xfrm>
              <a:off x="5654389" y="2222045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108C4FFE-074D-4AD7-A87D-6645D6C3A8BB}"/>
                </a:ext>
              </a:extLst>
            </p:cNvPr>
            <p:cNvSpPr/>
            <p:nvPr/>
          </p:nvSpPr>
          <p:spPr>
            <a:xfrm>
              <a:off x="6014642" y="2219021"/>
              <a:ext cx="360000" cy="360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EE8D82D8-1CF9-4D33-9CB6-8ADE482698A9}"/>
                </a:ext>
              </a:extLst>
            </p:cNvPr>
            <p:cNvSpPr/>
            <p:nvPr/>
          </p:nvSpPr>
          <p:spPr>
            <a:xfrm>
              <a:off x="5654389" y="1858768"/>
              <a:ext cx="360000" cy="360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2D3A3EBC-3378-417C-ABF2-2F8056962201}"/>
              </a:ext>
            </a:extLst>
          </p:cNvPr>
          <p:cNvSpPr txBox="1"/>
          <p:nvPr/>
        </p:nvSpPr>
        <p:spPr>
          <a:xfrm>
            <a:off x="6987117" y="262467"/>
            <a:ext cx="35200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고딕"/>
              </a:rPr>
              <a:t>현실적 제약 조건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고딕"/>
              </a:rPr>
              <a:t> / </a:t>
            </a:r>
            <a:r>
              <a:rPr lang="ko-KR" altLang="en-US" sz="1100" b="1" dirty="0">
                <a:latin typeface="맑은고딕"/>
              </a:rPr>
              <a:t>추진 계획</a:t>
            </a:r>
            <a:r>
              <a:rPr lang="en-US" altLang="ko-KR" sz="1100" b="1" dirty="0">
                <a:latin typeface="맑은고딕"/>
              </a:rPr>
              <a:t>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고딕"/>
              </a:rPr>
              <a:t>/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고딕"/>
              </a:rPr>
              <a:t>재료 및 장비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고딕"/>
              </a:rPr>
              <a:t> /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고딕"/>
              </a:rPr>
              <a:t>참고 문헌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9B056F6C-2F80-44BB-B694-14B55F6918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0268558"/>
              </p:ext>
            </p:extLst>
          </p:nvPr>
        </p:nvGraphicFramePr>
        <p:xfrm>
          <a:off x="1532466" y="999067"/>
          <a:ext cx="8806848" cy="5612167"/>
        </p:xfrm>
        <a:graphic>
          <a:graphicData uri="http://schemas.openxmlformats.org/drawingml/2006/table">
            <a:tbl>
              <a:tblPr/>
              <a:tblGrid>
                <a:gridCol w="586772">
                  <a:extLst>
                    <a:ext uri="{9D8B030D-6E8A-4147-A177-3AD203B41FA5}">
                      <a16:colId xmlns:a16="http://schemas.microsoft.com/office/drawing/2014/main" val="1657422484"/>
                    </a:ext>
                  </a:extLst>
                </a:gridCol>
                <a:gridCol w="1266825">
                  <a:extLst>
                    <a:ext uri="{9D8B030D-6E8A-4147-A177-3AD203B41FA5}">
                      <a16:colId xmlns:a16="http://schemas.microsoft.com/office/drawing/2014/main" val="3611358543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3112161932"/>
                    </a:ext>
                  </a:extLst>
                </a:gridCol>
                <a:gridCol w="6048376">
                  <a:extLst>
                    <a:ext uri="{9D8B030D-6E8A-4147-A177-3AD203B41FA5}">
                      <a16:colId xmlns:a16="http://schemas.microsoft.com/office/drawing/2014/main" val="2444949830"/>
                    </a:ext>
                  </a:extLst>
                </a:gridCol>
              </a:tblGrid>
              <a:tr h="840773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7907" marR="17907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학번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이름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역할 분담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1950582"/>
                  </a:ext>
                </a:extLst>
              </a:tr>
              <a:tr h="2961893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조원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7907" marR="17907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9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15183353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9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맹준영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 latinLnBrk="1"/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최종목표</a:t>
                      </a:r>
                    </a:p>
                    <a:p>
                      <a:pPr fontAlgn="base" latinLnBrk="1"/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설계된 인버터 컨버터를 제어할 수 있는 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DSP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모듈을 코딩하여 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PCS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 </a:t>
                      </a:r>
                      <a:r>
                        <a:rPr lang="ko-KR" altLang="en-US" sz="11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정삭적으로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작동 될 수</a:t>
                      </a:r>
                    </a:p>
                    <a:p>
                      <a:pPr fontAlgn="base" latinLnBrk="1"/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있도록 설계하기</a:t>
                      </a:r>
                    </a:p>
                    <a:p>
                      <a:pPr fontAlgn="base" latinLnBrk="1"/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 DSP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보드에 사용하는 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MCU(TMS320F28377D)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의 기초적인 구성도를 이해</a:t>
                      </a:r>
                    </a:p>
                    <a:p>
                      <a:pPr fontAlgn="base" latinLnBrk="1"/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추후에 프로그래밍할 때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코드 제작과 수정을 쉽고 정확하게 할 수 있다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1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1"/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TI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사의 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MCU Datasheet, manual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을 참조</a:t>
                      </a:r>
                    </a:p>
                    <a:p>
                      <a:pPr fontAlgn="base" latinLnBrk="1"/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 TI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사의 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inverter, converter 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예제를 참조하여 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DSP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를 구동해보고 동작을 이해한다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1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1"/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C2000WARE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 있는 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example 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참조하여 설계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구동</a:t>
                      </a:r>
                    </a:p>
                    <a:p>
                      <a:pPr fontAlgn="base" latinLnBrk="1"/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 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팀원들의 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inverter, converter, 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제어기 설계와 알고리즘을 참조하여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inverter, converter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를 </a:t>
                      </a:r>
                    </a:p>
                    <a:p>
                      <a:pPr fontAlgn="base" latinLnBrk="1"/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제어할 수 있는 코드를 제작하고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endParaRPr lang="ko-KR" altLang="en-US" sz="11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1"/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시뮬레이션 값과 실제 측정값의 오차를 비교하고 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CCS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코드를 수정하면서 최적의</a:t>
                      </a:r>
                      <a:endParaRPr lang="en-US" altLang="ko-KR" sz="11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1"/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결과값을 도출</a:t>
                      </a: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2008580"/>
                  </a:ext>
                </a:extLst>
              </a:tr>
              <a:tr h="1809501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조원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7907" marR="17907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9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15183358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9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박용준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 </a:t>
                      </a:r>
                      <a:r>
                        <a:rPr lang="en-US" altLang="ko-KR" sz="11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Quadprog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시뮬레이션 완성</a:t>
                      </a:r>
                      <a:endParaRPr lang="en-US" altLang="ko-KR" sz="11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1"/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2. 1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목표로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CV, CC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를 이용해서 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Converter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를 구성하는 회로를 구성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base" latinLnBrk="1"/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- 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참고 자료는 전력전자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(2)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에서 들었던 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Buck-Boost 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컨버터를 사용</a:t>
                      </a:r>
                      <a:endParaRPr lang="en-US" altLang="ko-KR" sz="11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1"/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- </a:t>
                      </a:r>
                      <a:r>
                        <a:rPr lang="en-US" altLang="ko-KR" sz="11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psim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을 통하여 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Converter 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시뮬레이션 및 파형 비교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sequence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를 위한 초기 단계 설정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base" latinLnBrk="1"/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 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최종적으로 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CCS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 이 프로그램을 이식하기 위해서 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CCS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 컨버터의 스위칭 신호가 </a:t>
                      </a:r>
                      <a:endParaRPr lang="en-US" altLang="ko-KR" sz="11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1"/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어떤 알고리즘으로 들어가는지 </a:t>
                      </a:r>
                      <a:r>
                        <a:rPr lang="en-US" altLang="ko-KR" sz="11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홈페이지와 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PSIM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의 여러 예제 사이트를 참조</a:t>
                      </a:r>
                      <a:endParaRPr lang="en-US" altLang="ko-KR" sz="11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1"/>
                      <a:r>
                        <a:rPr lang="en-US" altLang="ko-KR" sz="1100" kern="1200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- sequence </a:t>
                      </a:r>
                      <a:r>
                        <a:rPr lang="ko-KR" altLang="en-US" sz="1100" kern="1200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구성</a:t>
                      </a:r>
                      <a:endParaRPr lang="en-US" altLang="ko-KR" sz="11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  <a:ea typeface="+mn-ea"/>
                        <a:cs typeface="+mn-cs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15209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994018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152400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0" name="막힌 원호 19"/>
          <p:cNvSpPr/>
          <p:nvPr/>
        </p:nvSpPr>
        <p:spPr>
          <a:xfrm flipH="1">
            <a:off x="152400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맑은고딕"/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1532466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맑은고딕"/>
            </a:endParaRP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75412D48-5042-4F5C-B627-08295E14A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5788" y="250298"/>
            <a:ext cx="3520016" cy="261406"/>
          </a:xfrm>
        </p:spPr>
        <p:txBody>
          <a:bodyPr>
            <a:noAutofit/>
          </a:bodyPr>
          <a:lstStyle/>
          <a:p>
            <a:r>
              <a:rPr lang="ko-KR" altLang="en-US" sz="2000" b="1" dirty="0">
                <a:solidFill>
                  <a:schemeClr val="accent4"/>
                </a:solidFill>
                <a:latin typeface="맑은고딕"/>
              </a:rPr>
              <a:t>추진 계획</a:t>
            </a:r>
          </a:p>
        </p:txBody>
      </p:sp>
      <p:pic>
        <p:nvPicPr>
          <p:cNvPr id="10" name="Picture 103">
            <a:extLst>
              <a:ext uri="{FF2B5EF4-FFF2-40B4-BE49-F238E27FC236}">
                <a16:creationId xmlns:a16="http://schemas.microsoft.com/office/drawing/2014/main" id="{BDA2F690-8C75-4109-8548-0E138D726F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2690" y="1296022"/>
            <a:ext cx="9255979" cy="4931541"/>
          </a:xfrm>
          <a:prstGeom prst="rect">
            <a:avLst/>
          </a:prstGeom>
        </p:spPr>
      </p:pic>
      <p:sp>
        <p:nvSpPr>
          <p:cNvPr id="12" name="제목 1">
            <a:extLst>
              <a:ext uri="{FF2B5EF4-FFF2-40B4-BE49-F238E27FC236}">
                <a16:creationId xmlns:a16="http://schemas.microsoft.com/office/drawing/2014/main" id="{DF6CA26A-DB4D-41A2-A4D7-864733E9F7C8}"/>
              </a:ext>
            </a:extLst>
          </p:cNvPr>
          <p:cNvSpPr txBox="1">
            <a:spLocks/>
          </p:cNvSpPr>
          <p:nvPr/>
        </p:nvSpPr>
        <p:spPr>
          <a:xfrm>
            <a:off x="2285788" y="637848"/>
            <a:ext cx="3520016" cy="2614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b="1" dirty="0">
                <a:solidFill>
                  <a:schemeClr val="accent4"/>
                </a:solidFill>
                <a:latin typeface="맑은고딕"/>
              </a:rPr>
              <a:t>추진 일정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C52A9573-D374-439C-86A1-4EF48DE166F3}"/>
              </a:ext>
            </a:extLst>
          </p:cNvPr>
          <p:cNvGrpSpPr/>
          <p:nvPr/>
        </p:nvGrpSpPr>
        <p:grpSpPr>
          <a:xfrm>
            <a:off x="484795" y="276022"/>
            <a:ext cx="684022" cy="465332"/>
            <a:chOff x="5284611" y="1858768"/>
            <a:chExt cx="1090031" cy="723277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7B99323D-410B-47F2-B167-F11A0AE50ECC}"/>
                </a:ext>
              </a:extLst>
            </p:cNvPr>
            <p:cNvSpPr/>
            <p:nvPr/>
          </p:nvSpPr>
          <p:spPr>
            <a:xfrm>
              <a:off x="5284611" y="2219021"/>
              <a:ext cx="360000" cy="360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B7AE112D-65FB-456F-A756-6F3E8CF37D7A}"/>
                </a:ext>
              </a:extLst>
            </p:cNvPr>
            <p:cNvSpPr/>
            <p:nvPr/>
          </p:nvSpPr>
          <p:spPr>
            <a:xfrm>
              <a:off x="5654389" y="2222045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847E0777-499A-420F-9549-A7560F693396}"/>
                </a:ext>
              </a:extLst>
            </p:cNvPr>
            <p:cNvSpPr/>
            <p:nvPr/>
          </p:nvSpPr>
          <p:spPr>
            <a:xfrm>
              <a:off x="6014642" y="2219021"/>
              <a:ext cx="360000" cy="360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FC6C16B0-03CF-4BCC-A485-48B6BFC0D533}"/>
                </a:ext>
              </a:extLst>
            </p:cNvPr>
            <p:cNvSpPr/>
            <p:nvPr/>
          </p:nvSpPr>
          <p:spPr>
            <a:xfrm>
              <a:off x="5654389" y="1858768"/>
              <a:ext cx="360000" cy="360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EBDE8570-38BD-4567-B19E-1FC9F4D09361}"/>
              </a:ext>
            </a:extLst>
          </p:cNvPr>
          <p:cNvSpPr txBox="1"/>
          <p:nvPr/>
        </p:nvSpPr>
        <p:spPr>
          <a:xfrm>
            <a:off x="6987117" y="262467"/>
            <a:ext cx="35200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고딕"/>
              </a:rPr>
              <a:t>현실적 제약 조건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고딕"/>
              </a:rPr>
              <a:t> / </a:t>
            </a:r>
            <a:r>
              <a:rPr lang="ko-KR" altLang="en-US" sz="1100" b="1" dirty="0">
                <a:latin typeface="맑은고딕"/>
              </a:rPr>
              <a:t>추진 계획</a:t>
            </a:r>
            <a:r>
              <a:rPr lang="en-US" altLang="ko-KR" sz="1100" b="1" dirty="0">
                <a:latin typeface="맑은고딕"/>
              </a:rPr>
              <a:t>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고딕"/>
              </a:rPr>
              <a:t>/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고딕"/>
              </a:rPr>
              <a:t>재료 및 장비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고딕"/>
              </a:rPr>
              <a:t> /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고딕"/>
              </a:rPr>
              <a:t>참고 문헌</a:t>
            </a:r>
          </a:p>
        </p:txBody>
      </p:sp>
    </p:spTree>
    <p:extLst>
      <p:ext uri="{BB962C8B-B14F-4D97-AF65-F5344CB8AC3E}">
        <p14:creationId xmlns:p14="http://schemas.microsoft.com/office/powerpoint/2010/main" val="132961098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152400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0" name="막힌 원호 19"/>
          <p:cNvSpPr/>
          <p:nvPr/>
        </p:nvSpPr>
        <p:spPr>
          <a:xfrm flipH="1">
            <a:off x="152400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맑은고딕"/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1532466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맑은고딕"/>
            </a:endParaRP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75412D48-5042-4F5C-B627-08295E14A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5788" y="250298"/>
            <a:ext cx="3520016" cy="261406"/>
          </a:xfrm>
        </p:spPr>
        <p:txBody>
          <a:bodyPr>
            <a:noAutofit/>
          </a:bodyPr>
          <a:lstStyle/>
          <a:p>
            <a:r>
              <a:rPr lang="ko-KR" altLang="en-US" sz="2000" b="1" dirty="0">
                <a:solidFill>
                  <a:schemeClr val="accent4"/>
                </a:solidFill>
                <a:latin typeface="맑은고딕"/>
              </a:rPr>
              <a:t>재료 및 장비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48A3CD4E-0A3C-406D-A89E-32FCC01A73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3822403"/>
              </p:ext>
            </p:extLst>
          </p:nvPr>
        </p:nvGraphicFramePr>
        <p:xfrm>
          <a:off x="2676491" y="4175782"/>
          <a:ext cx="7352301" cy="2400547"/>
        </p:xfrm>
        <a:graphic>
          <a:graphicData uri="http://schemas.openxmlformats.org/drawingml/2006/table">
            <a:tbl>
              <a:tblPr/>
              <a:tblGrid>
                <a:gridCol w="1260108">
                  <a:extLst>
                    <a:ext uri="{9D8B030D-6E8A-4147-A177-3AD203B41FA5}">
                      <a16:colId xmlns:a16="http://schemas.microsoft.com/office/drawing/2014/main" val="4000966379"/>
                    </a:ext>
                  </a:extLst>
                </a:gridCol>
                <a:gridCol w="1705549">
                  <a:extLst>
                    <a:ext uri="{9D8B030D-6E8A-4147-A177-3AD203B41FA5}">
                      <a16:colId xmlns:a16="http://schemas.microsoft.com/office/drawing/2014/main" val="3999284519"/>
                    </a:ext>
                  </a:extLst>
                </a:gridCol>
                <a:gridCol w="666087">
                  <a:extLst>
                    <a:ext uri="{9D8B030D-6E8A-4147-A177-3AD203B41FA5}">
                      <a16:colId xmlns:a16="http://schemas.microsoft.com/office/drawing/2014/main" val="1513644449"/>
                    </a:ext>
                  </a:extLst>
                </a:gridCol>
                <a:gridCol w="749367">
                  <a:extLst>
                    <a:ext uri="{9D8B030D-6E8A-4147-A177-3AD203B41FA5}">
                      <a16:colId xmlns:a16="http://schemas.microsoft.com/office/drawing/2014/main" val="3375282995"/>
                    </a:ext>
                  </a:extLst>
                </a:gridCol>
                <a:gridCol w="1248431">
                  <a:extLst>
                    <a:ext uri="{9D8B030D-6E8A-4147-A177-3AD203B41FA5}">
                      <a16:colId xmlns:a16="http://schemas.microsoft.com/office/drawing/2014/main" val="2912302864"/>
                    </a:ext>
                  </a:extLst>
                </a:gridCol>
                <a:gridCol w="1722759">
                  <a:extLst>
                    <a:ext uri="{9D8B030D-6E8A-4147-A177-3AD203B41FA5}">
                      <a16:colId xmlns:a16="http://schemas.microsoft.com/office/drawing/2014/main" val="3049712593"/>
                    </a:ext>
                  </a:extLst>
                </a:gridCol>
              </a:tblGrid>
              <a:tr h="399387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10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품명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7907" marR="17907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10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규 격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단위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수량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10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단가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10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금액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8317100"/>
                  </a:ext>
                </a:extLst>
              </a:tr>
              <a:tr h="400393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10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Inverter</a:t>
                      </a:r>
                      <a:r>
                        <a:rPr lang="ko-KR" altLang="en-US" sz="1100" kern="10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 </a:t>
                      </a:r>
                      <a:r>
                        <a:rPr lang="en-US" altLang="ko-KR" sz="1100" kern="10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Setup</a:t>
                      </a:r>
                      <a:endParaRPr lang="ko-KR" altLang="en-US" sz="1100" kern="10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7907" marR="17907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1 EA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10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EA</a:t>
                      </a:r>
                      <a:endParaRPr lang="ko-KR" altLang="en-US" sz="1100" kern="10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10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1</a:t>
                      </a:r>
                      <a:endParaRPr lang="ko-KR" altLang="en-US" sz="1100" kern="10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27000" indent="0" algn="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-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27000" indent="0" algn="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-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4489854"/>
                  </a:ext>
                </a:extLst>
              </a:tr>
              <a:tr h="399588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10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TMS32028377D</a:t>
                      </a:r>
                      <a:endParaRPr lang="ko-KR" altLang="en-US" sz="1100" kern="10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7907" marR="17907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1 EA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10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EA</a:t>
                      </a:r>
                      <a:endParaRPr lang="ko-KR" altLang="en-US" sz="1100" kern="10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10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1</a:t>
                      </a:r>
                      <a:endParaRPr lang="ko-KR" altLang="en-US" sz="1100" kern="10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27000" indent="0" algn="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27000" indent="0" algn="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5593689"/>
                  </a:ext>
                </a:extLst>
              </a:tr>
              <a:tr h="400393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DSP board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7907" marR="17907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1 EA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10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EA</a:t>
                      </a:r>
                      <a:endParaRPr lang="ko-KR" altLang="en-US" sz="1100" kern="10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10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1</a:t>
                      </a:r>
                      <a:endParaRPr lang="ko-KR" altLang="en-US" sz="1100" kern="10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27000" indent="0" algn="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27000" indent="0" algn="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4135117"/>
                  </a:ext>
                </a:extLst>
              </a:tr>
              <a:tr h="400393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7907" marR="17907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27000" indent="0" algn="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27000" indent="0" algn="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2243289"/>
                  </a:ext>
                </a:extLst>
              </a:tr>
              <a:tr h="400393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합계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7907" marR="17907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27000" indent="0" algn="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27000" indent="0" algn="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8742200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92C80425-FA9C-45C2-AB6B-61E7A6E6A9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5259674"/>
              </p:ext>
            </p:extLst>
          </p:nvPr>
        </p:nvGraphicFramePr>
        <p:xfrm>
          <a:off x="2676494" y="1153567"/>
          <a:ext cx="7352297" cy="2327799"/>
        </p:xfrm>
        <a:graphic>
          <a:graphicData uri="http://schemas.openxmlformats.org/drawingml/2006/table">
            <a:tbl>
              <a:tblPr/>
              <a:tblGrid>
                <a:gridCol w="1033638">
                  <a:extLst>
                    <a:ext uri="{9D8B030D-6E8A-4147-A177-3AD203B41FA5}">
                      <a16:colId xmlns:a16="http://schemas.microsoft.com/office/drawing/2014/main" val="75750855"/>
                    </a:ext>
                  </a:extLst>
                </a:gridCol>
                <a:gridCol w="1381204">
                  <a:extLst>
                    <a:ext uri="{9D8B030D-6E8A-4147-A177-3AD203B41FA5}">
                      <a16:colId xmlns:a16="http://schemas.microsoft.com/office/drawing/2014/main" val="306436377"/>
                    </a:ext>
                  </a:extLst>
                </a:gridCol>
                <a:gridCol w="512290">
                  <a:extLst>
                    <a:ext uri="{9D8B030D-6E8A-4147-A177-3AD203B41FA5}">
                      <a16:colId xmlns:a16="http://schemas.microsoft.com/office/drawing/2014/main" val="2068025593"/>
                    </a:ext>
                  </a:extLst>
                </a:gridCol>
                <a:gridCol w="686073">
                  <a:extLst>
                    <a:ext uri="{9D8B030D-6E8A-4147-A177-3AD203B41FA5}">
                      <a16:colId xmlns:a16="http://schemas.microsoft.com/office/drawing/2014/main" val="681261744"/>
                    </a:ext>
                  </a:extLst>
                </a:gridCol>
                <a:gridCol w="1772215">
                  <a:extLst>
                    <a:ext uri="{9D8B030D-6E8A-4147-A177-3AD203B41FA5}">
                      <a16:colId xmlns:a16="http://schemas.microsoft.com/office/drawing/2014/main" val="3861050730"/>
                    </a:ext>
                  </a:extLst>
                </a:gridCol>
                <a:gridCol w="1966877">
                  <a:extLst>
                    <a:ext uri="{9D8B030D-6E8A-4147-A177-3AD203B41FA5}">
                      <a16:colId xmlns:a16="http://schemas.microsoft.com/office/drawing/2014/main" val="817467670"/>
                    </a:ext>
                  </a:extLst>
                </a:gridCol>
              </a:tblGrid>
              <a:tr h="38728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품명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7907" marR="17907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규 격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단위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10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수량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10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용도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확보 방안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352177"/>
                  </a:ext>
                </a:extLst>
              </a:tr>
              <a:tr h="388259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10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PCB</a:t>
                      </a:r>
                      <a:endParaRPr lang="ko-KR" altLang="en-US" sz="1100" kern="10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7907" marR="17907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163,000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10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개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10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1</a:t>
                      </a:r>
                      <a:endParaRPr lang="ko-KR" altLang="en-US" sz="1100" kern="10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2700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Hardware Interface board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2700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연구실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1724073"/>
                  </a:ext>
                </a:extLst>
              </a:tr>
              <a:tr h="387479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10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볼트</a:t>
                      </a:r>
                      <a:r>
                        <a:rPr lang="en-US" altLang="ko-KR" sz="1100" kern="10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, </a:t>
                      </a:r>
                      <a:r>
                        <a:rPr lang="ko-KR" altLang="en-US" sz="1100" kern="10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전선 등</a:t>
                      </a:r>
                    </a:p>
                  </a:txBody>
                  <a:tcPr marL="17907" marR="17907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200,000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10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개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10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2700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Hardware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 조립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2700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연구실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6315683"/>
                  </a:ext>
                </a:extLst>
              </a:tr>
              <a:tr h="388259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각종 부품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(IC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등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)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7907" marR="17907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1,000,000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개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2700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Hardware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조립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2700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연구실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3491935"/>
                  </a:ext>
                </a:extLst>
              </a:tr>
              <a:tr h="388259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IGBT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7907" marR="17907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130,000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개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4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2700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인버터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,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컨버터구성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2700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졸작비용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4369349"/>
                  </a:ext>
                </a:extLst>
              </a:tr>
              <a:tr h="388259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Gate Driver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7907" marR="17907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150,000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개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4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27000" lvl="0" indent="0" algn="just" defTabSz="914400" rtl="0" eaLnBrk="1" fontAlgn="base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인버터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,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컨버터구성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2700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연구실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5031842"/>
                  </a:ext>
                </a:extLst>
              </a:tr>
            </a:tbl>
          </a:graphicData>
        </a:graphic>
      </p:graphicFrame>
      <p:sp>
        <p:nvSpPr>
          <p:cNvPr id="11" name="Rectangle 1">
            <a:extLst>
              <a:ext uri="{FF2B5EF4-FFF2-40B4-BE49-F238E27FC236}">
                <a16:creationId xmlns:a16="http://schemas.microsoft.com/office/drawing/2014/main" id="{50186F82-C7FA-47F9-9BE8-4811773927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3990" y="694268"/>
            <a:ext cx="161168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400" eaLnBrk="1" latinLnBrk="1" hangingPunct="1">
              <a:lnSpc>
                <a:spcPct val="90000"/>
              </a:lnSpc>
            </a:pPr>
            <a:r>
              <a:rPr lang="ko-KR" altLang="ko-KR" sz="2000" b="1" dirty="0">
                <a:solidFill>
                  <a:schemeClr val="accent4"/>
                </a:solidFill>
                <a:latin typeface="맑은고딕"/>
                <a:ea typeface="+mj-ea"/>
                <a:cs typeface="+mj-cs"/>
              </a:rPr>
              <a:t>재료</a:t>
            </a: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6C83D7D5-0D63-410A-B769-429FF9F88B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3990" y="3665831"/>
            <a:ext cx="161168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400" eaLnBrk="1" latinLnBrk="1" hangingPunct="1">
              <a:lnSpc>
                <a:spcPct val="90000"/>
              </a:lnSpc>
            </a:pPr>
            <a:r>
              <a:rPr lang="ko-KR" altLang="en-US" sz="2000" b="1" dirty="0">
                <a:solidFill>
                  <a:schemeClr val="accent4"/>
                </a:solidFill>
                <a:latin typeface="맑은고딕"/>
                <a:ea typeface="+mj-ea"/>
                <a:cs typeface="+mj-cs"/>
              </a:rPr>
              <a:t>기자재</a:t>
            </a:r>
            <a:endParaRPr lang="ko-KR" altLang="ko-KR" sz="2000" b="1" dirty="0">
              <a:solidFill>
                <a:schemeClr val="accent4"/>
              </a:solidFill>
              <a:latin typeface="맑은고딕"/>
              <a:ea typeface="+mj-ea"/>
              <a:cs typeface="+mj-cs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95F52005-C601-43EC-AAD6-D986A8274F88}"/>
              </a:ext>
            </a:extLst>
          </p:cNvPr>
          <p:cNvGrpSpPr/>
          <p:nvPr/>
        </p:nvGrpSpPr>
        <p:grpSpPr>
          <a:xfrm>
            <a:off x="484795" y="276022"/>
            <a:ext cx="684022" cy="465332"/>
            <a:chOff x="5284611" y="1858768"/>
            <a:chExt cx="1090031" cy="723277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998507D5-DC1E-4917-926A-0B7ABF1197CB}"/>
                </a:ext>
              </a:extLst>
            </p:cNvPr>
            <p:cNvSpPr/>
            <p:nvPr/>
          </p:nvSpPr>
          <p:spPr>
            <a:xfrm>
              <a:off x="5284611" y="2219021"/>
              <a:ext cx="360000" cy="360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6E01E2B1-0BFE-4486-9C45-5F7E65407883}"/>
                </a:ext>
              </a:extLst>
            </p:cNvPr>
            <p:cNvSpPr/>
            <p:nvPr/>
          </p:nvSpPr>
          <p:spPr>
            <a:xfrm>
              <a:off x="5654389" y="2222045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968BD045-EF07-4927-BE66-24AD175FF3D4}"/>
                </a:ext>
              </a:extLst>
            </p:cNvPr>
            <p:cNvSpPr/>
            <p:nvPr/>
          </p:nvSpPr>
          <p:spPr>
            <a:xfrm>
              <a:off x="6014642" y="2219021"/>
              <a:ext cx="360000" cy="360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BEAD950F-A8C7-470B-8E83-338C1DE22F8C}"/>
                </a:ext>
              </a:extLst>
            </p:cNvPr>
            <p:cNvSpPr/>
            <p:nvPr/>
          </p:nvSpPr>
          <p:spPr>
            <a:xfrm>
              <a:off x="5654389" y="1858768"/>
              <a:ext cx="360000" cy="360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291771F9-4B4F-4070-A904-58FCF769FC5B}"/>
              </a:ext>
            </a:extLst>
          </p:cNvPr>
          <p:cNvSpPr txBox="1"/>
          <p:nvPr/>
        </p:nvSpPr>
        <p:spPr>
          <a:xfrm>
            <a:off x="6987117" y="262467"/>
            <a:ext cx="35200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고딕"/>
              </a:rPr>
              <a:t>현실적 제약 조건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고딕"/>
              </a:rPr>
              <a:t> /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고딕"/>
              </a:rPr>
              <a:t>추진 계획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고딕"/>
              </a:rPr>
              <a:t>/ </a:t>
            </a:r>
            <a:r>
              <a:rPr lang="ko-KR" altLang="en-US" sz="1100" b="1" dirty="0">
                <a:latin typeface="맑은고딕"/>
              </a:rPr>
              <a:t>재료 및 장비</a:t>
            </a:r>
            <a:r>
              <a:rPr lang="en-US" altLang="ko-KR" sz="1100" b="1" dirty="0">
                <a:latin typeface="맑은고딕"/>
              </a:rPr>
              <a:t>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고딕"/>
              </a:rPr>
              <a:t>/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고딕"/>
              </a:rPr>
              <a:t>참고 문헌</a:t>
            </a:r>
          </a:p>
        </p:txBody>
      </p:sp>
    </p:spTree>
    <p:extLst>
      <p:ext uri="{BB962C8B-B14F-4D97-AF65-F5344CB8AC3E}">
        <p14:creationId xmlns:p14="http://schemas.microsoft.com/office/powerpoint/2010/main" val="264519221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152400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0" name="막힌 원호 19"/>
          <p:cNvSpPr/>
          <p:nvPr/>
        </p:nvSpPr>
        <p:spPr>
          <a:xfrm flipH="1">
            <a:off x="152400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맑은고딕"/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1532466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맑은고딕"/>
            </a:endParaRP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75412D48-5042-4F5C-B627-08295E14A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5788" y="250298"/>
            <a:ext cx="3520016" cy="261406"/>
          </a:xfrm>
        </p:spPr>
        <p:txBody>
          <a:bodyPr>
            <a:noAutofit/>
          </a:bodyPr>
          <a:lstStyle/>
          <a:p>
            <a:r>
              <a:rPr lang="ko-KR" altLang="en-US" sz="2000" b="1" dirty="0">
                <a:solidFill>
                  <a:schemeClr val="accent4"/>
                </a:solidFill>
                <a:latin typeface="맑은고딕"/>
              </a:rPr>
              <a:t>참고문헌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05132D9-0213-4534-B697-E7D7565ADD0E}"/>
              </a:ext>
            </a:extLst>
          </p:cNvPr>
          <p:cNvSpPr/>
          <p:nvPr/>
        </p:nvSpPr>
        <p:spPr>
          <a:xfrm>
            <a:off x="1989666" y="1353287"/>
            <a:ext cx="8429625" cy="5115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60000"/>
              </a:lnSpc>
            </a:pPr>
            <a:r>
              <a:rPr lang="en-US" altLang="ko-KR" sz="1200" kern="0" dirty="0">
                <a:solidFill>
                  <a:srgbClr val="000000"/>
                </a:solidFill>
                <a:latin typeface="한컴바탕"/>
                <a:ea typeface="한컴바탕"/>
              </a:rPr>
              <a:t>6) </a:t>
            </a:r>
            <a:r>
              <a:rPr lang="ko-KR" altLang="en-US" sz="1200" kern="0" dirty="0">
                <a:solidFill>
                  <a:srgbClr val="000000"/>
                </a:solidFill>
                <a:latin typeface="한컴바탕"/>
                <a:ea typeface="한컴바탕"/>
              </a:rPr>
              <a:t>논문 참조</a:t>
            </a:r>
            <a:endParaRPr lang="ko-KR" altLang="en-US" sz="1200" kern="0" dirty="0">
              <a:solidFill>
                <a:srgbClr val="000000"/>
              </a:solidFill>
              <a:latin typeface="한컴바탕"/>
            </a:endParaRPr>
          </a:p>
          <a:p>
            <a:pPr algn="just" fontAlgn="base">
              <a:lnSpc>
                <a:spcPct val="160000"/>
              </a:lnSpc>
            </a:pPr>
            <a:r>
              <a:rPr lang="en-US" altLang="ko-KR" sz="1200" kern="0" dirty="0">
                <a:solidFill>
                  <a:srgbClr val="000000"/>
                </a:solidFill>
                <a:latin typeface="한컴바탕"/>
                <a:ea typeface="한컴바탕"/>
              </a:rPr>
              <a:t>MATLAB, </a:t>
            </a:r>
            <a:r>
              <a:rPr lang="en-US" altLang="ko-KR" sz="1200" kern="0" dirty="0" err="1">
                <a:solidFill>
                  <a:srgbClr val="000000"/>
                </a:solidFill>
                <a:latin typeface="한컴바탕"/>
                <a:ea typeface="한컴바탕"/>
              </a:rPr>
              <a:t>Quadprog</a:t>
            </a:r>
            <a:r>
              <a:rPr lang="en-US" altLang="ko-KR" sz="1200" kern="0" dirty="0">
                <a:solidFill>
                  <a:srgbClr val="000000"/>
                </a:solidFill>
                <a:latin typeface="한컴바탕"/>
                <a:ea typeface="한컴바탕"/>
              </a:rPr>
              <a:t> </a:t>
            </a:r>
            <a:r>
              <a:rPr lang="ko-KR" altLang="en-US" sz="1200" kern="0" dirty="0">
                <a:solidFill>
                  <a:srgbClr val="000000"/>
                </a:solidFill>
                <a:latin typeface="한컴바탕"/>
                <a:ea typeface="한컴바탕"/>
              </a:rPr>
              <a:t>시뮬레이션 </a:t>
            </a:r>
            <a:r>
              <a:rPr lang="en-US" altLang="ko-KR" sz="1200" kern="0" dirty="0">
                <a:solidFill>
                  <a:srgbClr val="000000"/>
                </a:solidFill>
                <a:latin typeface="한컴바탕"/>
                <a:ea typeface="한컴바탕"/>
              </a:rPr>
              <a:t>:</a:t>
            </a:r>
            <a:endParaRPr lang="ko-KR" altLang="en-US" sz="1200" kern="0" dirty="0">
              <a:solidFill>
                <a:srgbClr val="000000"/>
              </a:solidFill>
              <a:latin typeface="한컴바탕"/>
            </a:endParaRPr>
          </a:p>
          <a:p>
            <a:pPr algn="just" fontAlgn="base">
              <a:lnSpc>
                <a:spcPct val="160000"/>
              </a:lnSpc>
            </a:pPr>
            <a:r>
              <a:rPr lang="en-US" altLang="ko-KR" sz="1200" kern="0" dirty="0">
                <a:solidFill>
                  <a:srgbClr val="000000"/>
                </a:solidFill>
                <a:latin typeface="한컴바탕"/>
                <a:ea typeface="한컴바탕"/>
              </a:rPr>
              <a:t>[1] S. Choi and S. W. Min, “Optimal Scheduling and Operation of the ESS for Prosumer Market Environment in Grid-Connected Industrial Complex,” </a:t>
            </a:r>
            <a:r>
              <a:rPr lang="en-US" altLang="ko-KR" sz="1200" i="1" kern="0" dirty="0">
                <a:solidFill>
                  <a:srgbClr val="000000"/>
                </a:solidFill>
                <a:latin typeface="한컴바탕"/>
                <a:ea typeface="한컴바탕"/>
              </a:rPr>
              <a:t>IEEE Trans. Ind. Appl.</a:t>
            </a:r>
            <a:r>
              <a:rPr lang="en-US" altLang="ko-KR" sz="1200" kern="0" dirty="0">
                <a:solidFill>
                  <a:srgbClr val="000000"/>
                </a:solidFill>
                <a:latin typeface="한컴바탕"/>
                <a:ea typeface="한컴바탕"/>
              </a:rPr>
              <a:t>, vol. 54, no. 3, pp. 1949–1957, 2018, </a:t>
            </a:r>
            <a:r>
              <a:rPr lang="en-US" altLang="ko-KR" sz="1200" kern="0" dirty="0" err="1">
                <a:solidFill>
                  <a:srgbClr val="000000"/>
                </a:solidFill>
                <a:latin typeface="한컴바탕"/>
                <a:ea typeface="한컴바탕"/>
              </a:rPr>
              <a:t>doi</a:t>
            </a:r>
            <a:r>
              <a:rPr lang="en-US" altLang="ko-KR" sz="1200" kern="0" dirty="0">
                <a:solidFill>
                  <a:srgbClr val="000000"/>
                </a:solidFill>
                <a:latin typeface="한컴바탕"/>
                <a:ea typeface="한컴바탕"/>
              </a:rPr>
              <a:t>: 10.1109/TIA.2018.2794330.</a:t>
            </a:r>
            <a:endParaRPr lang="en-US" altLang="ko-KR" sz="1200" kern="0" dirty="0">
              <a:solidFill>
                <a:srgbClr val="000000"/>
              </a:solidFill>
              <a:latin typeface="한컴바탕"/>
            </a:endParaRPr>
          </a:p>
          <a:p>
            <a:pPr algn="just" fontAlgn="base">
              <a:lnSpc>
                <a:spcPct val="160000"/>
              </a:lnSpc>
            </a:pPr>
            <a:r>
              <a:rPr lang="en-US" altLang="ko-KR" sz="1200" kern="0" dirty="0">
                <a:solidFill>
                  <a:srgbClr val="000000"/>
                </a:solidFill>
                <a:latin typeface="한컴바탕"/>
                <a:ea typeface="한컴바탕"/>
              </a:rPr>
              <a:t>[2] S. Choi and S. W. Min, “Optimal scheduling and operation of the ESS for prosumer market environment in grid-connected industrial complex,” </a:t>
            </a:r>
            <a:r>
              <a:rPr lang="en-US" altLang="ko-KR" sz="1200" i="1" kern="0" dirty="0">
                <a:solidFill>
                  <a:srgbClr val="000000"/>
                </a:solidFill>
                <a:latin typeface="한컴바탕"/>
                <a:ea typeface="한컴바탕"/>
              </a:rPr>
              <a:t>2017 IEEE Ind. Appl. Soc. </a:t>
            </a:r>
            <a:r>
              <a:rPr lang="en-US" altLang="ko-KR" sz="1200" i="1" kern="0" dirty="0" err="1">
                <a:solidFill>
                  <a:srgbClr val="000000"/>
                </a:solidFill>
                <a:latin typeface="한컴바탕"/>
                <a:ea typeface="한컴바탕"/>
              </a:rPr>
              <a:t>Annu</a:t>
            </a:r>
            <a:r>
              <a:rPr lang="en-US" altLang="ko-KR" sz="1200" i="1" kern="0" dirty="0">
                <a:solidFill>
                  <a:srgbClr val="000000"/>
                </a:solidFill>
                <a:latin typeface="한컴바탕"/>
                <a:ea typeface="한컴바탕"/>
              </a:rPr>
              <a:t>. Meet. IAS 2017</a:t>
            </a:r>
            <a:r>
              <a:rPr lang="en-US" altLang="ko-KR" sz="1200" kern="0" dirty="0">
                <a:solidFill>
                  <a:srgbClr val="000000"/>
                </a:solidFill>
                <a:latin typeface="한컴바탕"/>
                <a:ea typeface="한컴바탕"/>
              </a:rPr>
              <a:t>, vol. 2017-Janua, pp. 1–7, 2017, </a:t>
            </a:r>
            <a:r>
              <a:rPr lang="en-US" altLang="ko-KR" sz="1200" kern="0" dirty="0" err="1">
                <a:solidFill>
                  <a:srgbClr val="000000"/>
                </a:solidFill>
                <a:latin typeface="한컴바탕"/>
                <a:ea typeface="한컴바탕"/>
              </a:rPr>
              <a:t>doi</a:t>
            </a:r>
            <a:r>
              <a:rPr lang="en-US" altLang="ko-KR" sz="1200" kern="0" dirty="0">
                <a:solidFill>
                  <a:srgbClr val="000000"/>
                </a:solidFill>
                <a:latin typeface="한컴바탕"/>
                <a:ea typeface="한컴바탕"/>
              </a:rPr>
              <a:t>: 10.1109/IAS.2017.8101727.</a:t>
            </a:r>
            <a:endParaRPr lang="en-US" altLang="ko-KR" sz="1200" kern="0" dirty="0">
              <a:solidFill>
                <a:srgbClr val="000000"/>
              </a:solidFill>
              <a:latin typeface="한컴바탕"/>
            </a:endParaRPr>
          </a:p>
          <a:p>
            <a:pPr algn="just" fontAlgn="base">
              <a:lnSpc>
                <a:spcPct val="160000"/>
              </a:lnSpc>
            </a:pPr>
            <a:r>
              <a:rPr lang="en-US" altLang="ko-KR" sz="1200" kern="0" dirty="0">
                <a:solidFill>
                  <a:srgbClr val="000000"/>
                </a:solidFill>
                <a:latin typeface="한컴바탕"/>
                <a:ea typeface="한컴바탕"/>
              </a:rPr>
              <a:t>[3] T. G. Paul, S. J. Hossain, S. Ghosh, P. Mandal, and S. </a:t>
            </a:r>
            <a:r>
              <a:rPr lang="en-US" altLang="ko-KR" sz="1200" kern="0" dirty="0" err="1">
                <a:solidFill>
                  <a:srgbClr val="000000"/>
                </a:solidFill>
                <a:latin typeface="한컴바탕"/>
                <a:ea typeface="한컴바탕"/>
              </a:rPr>
              <a:t>Kamalasadan</a:t>
            </a:r>
            <a:r>
              <a:rPr lang="en-US" altLang="ko-KR" sz="1200" kern="0" dirty="0">
                <a:solidFill>
                  <a:srgbClr val="000000"/>
                </a:solidFill>
                <a:latin typeface="한컴바탕"/>
                <a:ea typeface="한컴바탕"/>
              </a:rPr>
              <a:t>, </a:t>
            </a:r>
            <a:r>
              <a:rPr lang="en-US" altLang="ko-KR" sz="1200" i="1" kern="0" dirty="0">
                <a:solidFill>
                  <a:srgbClr val="000000"/>
                </a:solidFill>
                <a:latin typeface="한컴바탕"/>
                <a:ea typeface="한컴바탕"/>
              </a:rPr>
              <a:t>A Quadratic Programming Based Optimal Power and Battery Dispatch for Grid−Connected Microgrid</a:t>
            </a:r>
            <a:r>
              <a:rPr lang="en-US" altLang="ko-KR" sz="1200" kern="0" dirty="0">
                <a:solidFill>
                  <a:srgbClr val="000000"/>
                </a:solidFill>
                <a:latin typeface="한컴바탕"/>
                <a:ea typeface="한컴바탕"/>
              </a:rPr>
              <a:t>, vol. 54, no. 2. IEEE, p. 1793−1805.</a:t>
            </a:r>
            <a:endParaRPr lang="en-US" altLang="ko-KR" sz="1200" kern="0" dirty="0">
              <a:solidFill>
                <a:srgbClr val="000000"/>
              </a:solidFill>
              <a:latin typeface="한컴바탕"/>
            </a:endParaRPr>
          </a:p>
          <a:p>
            <a:pPr algn="just" fontAlgn="base">
              <a:lnSpc>
                <a:spcPct val="160000"/>
              </a:lnSpc>
            </a:pPr>
            <a:r>
              <a:rPr lang="en-US" altLang="ko-KR" sz="1200" kern="0" dirty="0">
                <a:solidFill>
                  <a:srgbClr val="000000"/>
                </a:solidFill>
                <a:latin typeface="한컴바탕"/>
                <a:ea typeface="한컴바탕"/>
              </a:rPr>
              <a:t>[4] </a:t>
            </a:r>
            <a:r>
              <a:rPr lang="en-US" altLang="ko-KR" sz="1200" kern="0" dirty="0" err="1">
                <a:solidFill>
                  <a:srgbClr val="000000"/>
                </a:solidFill>
                <a:latin typeface="한컴바탕"/>
                <a:ea typeface="한컴바탕"/>
              </a:rPr>
              <a:t>Morstyn</a:t>
            </a:r>
            <a:r>
              <a:rPr lang="en-US" altLang="ko-KR" sz="1200" kern="0" dirty="0">
                <a:solidFill>
                  <a:srgbClr val="000000"/>
                </a:solidFill>
                <a:latin typeface="한컴바탕"/>
                <a:ea typeface="한컴바탕"/>
              </a:rPr>
              <a:t>, T., </a:t>
            </a:r>
            <a:r>
              <a:rPr lang="en-US" altLang="ko-KR" sz="1200" kern="0" dirty="0" err="1">
                <a:solidFill>
                  <a:srgbClr val="000000"/>
                </a:solidFill>
                <a:latin typeface="한컴바탕"/>
                <a:ea typeface="한컴바탕"/>
              </a:rPr>
              <a:t>Hredzak</a:t>
            </a:r>
            <a:r>
              <a:rPr lang="en-US" altLang="ko-KR" sz="1200" kern="0" dirty="0">
                <a:solidFill>
                  <a:srgbClr val="000000"/>
                </a:solidFill>
                <a:latin typeface="한컴바탕"/>
                <a:ea typeface="한컴바탕"/>
              </a:rPr>
              <a:t>, B., &amp; </a:t>
            </a:r>
            <a:r>
              <a:rPr lang="en-US" altLang="ko-KR" sz="1200" kern="0" dirty="0" err="1">
                <a:solidFill>
                  <a:srgbClr val="000000"/>
                </a:solidFill>
                <a:latin typeface="한컴바탕"/>
                <a:ea typeface="한컴바탕"/>
              </a:rPr>
              <a:t>Agelidis</a:t>
            </a:r>
            <a:r>
              <a:rPr lang="en-US" altLang="ko-KR" sz="1200" kern="0" dirty="0">
                <a:solidFill>
                  <a:srgbClr val="000000"/>
                </a:solidFill>
                <a:latin typeface="한컴바탕"/>
                <a:ea typeface="한컴바탕"/>
              </a:rPr>
              <a:t>, V. G. (2016). Dynamic optimal power flow for DC microgrids with distributed battery energy storage systems. ECCE 2016 - IEEE Energy Conversion Congress and Exposition, Proceedings, 1–6. </a:t>
            </a:r>
            <a:r>
              <a:rPr lang="en-US" altLang="ko-KR" sz="1200" u="sng" kern="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한컴바탕"/>
                <a:ea typeface="한컴바탕"/>
                <a:hlinkClick r:id="rId2"/>
              </a:rPr>
              <a:t>https://doi.org/10.1109/ECCE.2016.7855059</a:t>
            </a:r>
            <a:endParaRPr lang="en-US" altLang="ko-KR" sz="1200" kern="0" dirty="0">
              <a:solidFill>
                <a:srgbClr val="000000"/>
              </a:solidFill>
              <a:latin typeface="한컴바탕"/>
            </a:endParaRPr>
          </a:p>
          <a:p>
            <a:pPr algn="just" fontAlgn="base">
              <a:lnSpc>
                <a:spcPct val="160000"/>
              </a:lnSpc>
            </a:pPr>
            <a:r>
              <a:rPr lang="en-US" altLang="ko-KR" sz="1200" kern="0" dirty="0">
                <a:solidFill>
                  <a:srgbClr val="000000"/>
                </a:solidFill>
                <a:latin typeface="한컴바탕"/>
                <a:ea typeface="한컴바탕"/>
              </a:rPr>
              <a:t>PSIM </a:t>
            </a:r>
            <a:r>
              <a:rPr lang="ko-KR" altLang="en-US" sz="1200" kern="0" dirty="0">
                <a:solidFill>
                  <a:srgbClr val="000000"/>
                </a:solidFill>
                <a:latin typeface="한컴바탕"/>
                <a:ea typeface="한컴바탕"/>
              </a:rPr>
              <a:t>시뮬레이션 </a:t>
            </a:r>
            <a:r>
              <a:rPr lang="en-US" altLang="ko-KR" sz="1200" kern="0" dirty="0">
                <a:solidFill>
                  <a:srgbClr val="000000"/>
                </a:solidFill>
                <a:latin typeface="한컴바탕"/>
                <a:ea typeface="한컴바탕"/>
              </a:rPr>
              <a:t>:</a:t>
            </a:r>
            <a:endParaRPr lang="ko-KR" altLang="en-US" sz="1200" kern="0" dirty="0">
              <a:solidFill>
                <a:srgbClr val="000000"/>
              </a:solidFill>
              <a:latin typeface="한컴바탕"/>
            </a:endParaRPr>
          </a:p>
          <a:p>
            <a:pPr fontAlgn="base"/>
            <a:r>
              <a:rPr lang="en-US" altLang="ko-KR" sz="1200" dirty="0"/>
              <a:t>[5] </a:t>
            </a:r>
            <a:r>
              <a:rPr lang="en-US" altLang="ko-KR" sz="1200" dirty="0" err="1"/>
              <a:t>Warunguse</a:t>
            </a:r>
            <a:r>
              <a:rPr lang="en-US" altLang="ko-KR" sz="1200" dirty="0"/>
              <a:t>, S. K., Patil, S. U., Kulkarni, P. L., </a:t>
            </a:r>
            <a:r>
              <a:rPr lang="en-US" altLang="ko-KR" sz="1200" dirty="0" err="1"/>
              <a:t>Sahu</a:t>
            </a:r>
            <a:r>
              <a:rPr lang="en-US" altLang="ko-KR" sz="1200" dirty="0"/>
              <a:t>, P. A., Tiwari, A. M., &amp; </a:t>
            </a:r>
            <a:r>
              <a:rPr lang="en-US" altLang="ko-KR" sz="1200" dirty="0" err="1"/>
              <a:t>Hawaldar</a:t>
            </a:r>
            <a:r>
              <a:rPr lang="en-US" altLang="ko-KR" sz="1200" dirty="0"/>
              <a:t>, G. (2017). Design, simulation and implementation of bidirectional converter using synchronous switching for microgrid application. Proceedings of the 2017 2nd IEEE International Conference on Electrical, Computer and Communication Technologies, ICECCT 2017, 0–4. https://doi.org/10.1109/ICECCT.2017.8118036</a:t>
            </a:r>
          </a:p>
          <a:p>
            <a:pPr fontAlgn="base"/>
            <a:r>
              <a:rPr lang="en-US" altLang="ko-KR" sz="1200" dirty="0"/>
              <a:t>[6] Lee, S. (n.d.). Development of Smart PCS ( Power Conditioning System ) Integrating PV / ESS for Home. 193–200.</a:t>
            </a:r>
          </a:p>
          <a:p>
            <a:pPr fontAlgn="base"/>
            <a:r>
              <a:rPr lang="en-US" altLang="ko-KR" sz="1200" dirty="0"/>
              <a:t>[7] Jung, D. Y., Kim, J. H., Choi, S. C., Lee, S. W., Han, H. M., &amp; Won, C. Y. (2013). A hybrid PCS considering on a residential energy storage system. </a:t>
            </a:r>
            <a:r>
              <a:rPr lang="en-US" altLang="ko-KR" sz="1200" i="1" dirty="0"/>
              <a:t>Transactions of the Korean Institute of Electrical Engineers</a:t>
            </a:r>
            <a:r>
              <a:rPr lang="en-US" altLang="ko-KR" sz="1200" dirty="0"/>
              <a:t>, </a:t>
            </a:r>
            <a:r>
              <a:rPr lang="en-US" altLang="ko-KR" sz="1200" i="1" dirty="0"/>
              <a:t>62</a:t>
            </a:r>
            <a:r>
              <a:rPr lang="en-US" altLang="ko-KR" sz="1200" dirty="0"/>
              <a:t>(1), 63–69. https://doi.org/10.5370/KIEE.2012.62.1.063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B14B6CCA-F8BE-4937-8C88-0FAF90BD7200}"/>
              </a:ext>
            </a:extLst>
          </p:cNvPr>
          <p:cNvGrpSpPr/>
          <p:nvPr/>
        </p:nvGrpSpPr>
        <p:grpSpPr>
          <a:xfrm>
            <a:off x="484795" y="276022"/>
            <a:ext cx="684022" cy="465332"/>
            <a:chOff x="5284611" y="1858768"/>
            <a:chExt cx="1090031" cy="723277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FC6DBE17-56AF-42C3-BB39-FEB2B33AAA8B}"/>
                </a:ext>
              </a:extLst>
            </p:cNvPr>
            <p:cNvSpPr/>
            <p:nvPr/>
          </p:nvSpPr>
          <p:spPr>
            <a:xfrm>
              <a:off x="5284611" y="2219021"/>
              <a:ext cx="360000" cy="360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ADFA67F7-0023-435A-A9AB-649E223CE39B}"/>
                </a:ext>
              </a:extLst>
            </p:cNvPr>
            <p:cNvSpPr/>
            <p:nvPr/>
          </p:nvSpPr>
          <p:spPr>
            <a:xfrm>
              <a:off x="5654389" y="2222045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F68FED81-DD11-407B-81CD-A150CA8CDD27}"/>
                </a:ext>
              </a:extLst>
            </p:cNvPr>
            <p:cNvSpPr/>
            <p:nvPr/>
          </p:nvSpPr>
          <p:spPr>
            <a:xfrm>
              <a:off x="6014642" y="2219021"/>
              <a:ext cx="360000" cy="360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AE441C62-B9AB-4300-8C0D-442E663E2224}"/>
                </a:ext>
              </a:extLst>
            </p:cNvPr>
            <p:cNvSpPr/>
            <p:nvPr/>
          </p:nvSpPr>
          <p:spPr>
            <a:xfrm>
              <a:off x="5654389" y="1858768"/>
              <a:ext cx="360000" cy="360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A945295A-A57A-4C53-B1E2-FA6210BE35F5}"/>
              </a:ext>
            </a:extLst>
          </p:cNvPr>
          <p:cNvSpPr txBox="1"/>
          <p:nvPr/>
        </p:nvSpPr>
        <p:spPr>
          <a:xfrm>
            <a:off x="6987117" y="262467"/>
            <a:ext cx="35200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고딕"/>
              </a:rPr>
              <a:t>현실적 제약 조건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고딕"/>
              </a:rPr>
              <a:t> /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고딕"/>
              </a:rPr>
              <a:t>추진 계획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고딕"/>
              </a:rPr>
              <a:t>/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고딕"/>
              </a:rPr>
              <a:t>재료 및 장비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고딕"/>
              </a:rPr>
              <a:t>/ </a:t>
            </a:r>
            <a:r>
              <a:rPr lang="ko-KR" altLang="en-US" sz="1100" b="1" dirty="0">
                <a:latin typeface="맑은고딕"/>
              </a:rPr>
              <a:t>참고 문헌</a:t>
            </a:r>
          </a:p>
        </p:txBody>
      </p:sp>
    </p:spTree>
    <p:extLst>
      <p:ext uri="{BB962C8B-B14F-4D97-AF65-F5344CB8AC3E}">
        <p14:creationId xmlns:p14="http://schemas.microsoft.com/office/powerpoint/2010/main" val="337046160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DC2B8B4D-3278-4F74-85CF-3017C7967676}"/>
              </a:ext>
            </a:extLst>
          </p:cNvPr>
          <p:cNvSpPr/>
          <p:nvPr/>
        </p:nvSpPr>
        <p:spPr>
          <a:xfrm>
            <a:off x="1981201" y="6410867"/>
            <a:ext cx="10210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출처 </a:t>
            </a:r>
            <a:r>
              <a:rPr lang="en-US" altLang="ko-KR" dirty="0"/>
              <a:t>: </a:t>
            </a:r>
            <a:r>
              <a:rPr lang="ko-KR" altLang="en-US" dirty="0">
                <a:hlinkClick r:id="rId2"/>
              </a:rPr>
              <a:t>http://cyber.kepco.co.kr/ckepco/front/jsp/CY/E/E/CYEEHP00104.jsp</a:t>
            </a:r>
            <a:r>
              <a:rPr lang="en-US" altLang="ko-KR" dirty="0"/>
              <a:t>(</a:t>
            </a:r>
            <a:r>
              <a:rPr lang="ko-KR" altLang="en-US" dirty="0"/>
              <a:t>한국 전력 사이버 전기 </a:t>
            </a:r>
            <a:r>
              <a:rPr lang="ko-KR" altLang="en-US" dirty="0" err="1"/>
              <a:t>요금표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C0DE40-79FF-4C18-8CF4-AECCA72F13AD}"/>
              </a:ext>
            </a:extLst>
          </p:cNvPr>
          <p:cNvSpPr txBox="1"/>
          <p:nvPr/>
        </p:nvSpPr>
        <p:spPr>
          <a:xfrm>
            <a:off x="150206" y="4644175"/>
            <a:ext cx="5699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저희는 </a:t>
            </a:r>
            <a:r>
              <a:rPr lang="en-US" altLang="ko-KR" dirty="0"/>
              <a:t>PCS</a:t>
            </a:r>
            <a:r>
              <a:rPr lang="ko-KR" altLang="en-US" dirty="0"/>
              <a:t>를 쓰는 소비자가 </a:t>
            </a:r>
            <a:r>
              <a:rPr lang="en-US" altLang="ko-KR" dirty="0"/>
              <a:t>smart</a:t>
            </a:r>
            <a:r>
              <a:rPr lang="ko-KR" altLang="en-US" dirty="0"/>
              <a:t>하게 전력 요금을 사용 할 수 있게 하기위한 목적을 가지고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26B4348E-7D8F-4B53-9CA9-616CD0668C96}"/>
              </a:ext>
            </a:extLst>
          </p:cNvPr>
          <p:cNvGrpSpPr/>
          <p:nvPr/>
        </p:nvGrpSpPr>
        <p:grpSpPr>
          <a:xfrm>
            <a:off x="158916" y="1009832"/>
            <a:ext cx="6721111" cy="3360598"/>
            <a:chOff x="0" y="2144760"/>
            <a:chExt cx="7162722" cy="3234029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FD905EDE-D7A9-4E93-AA4D-F08F36DA629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3316421"/>
              <a:ext cx="7162722" cy="2062368"/>
            </a:xfrm>
            <a:prstGeom prst="rect">
              <a:avLst/>
            </a:prstGeom>
          </p:spPr>
        </p:pic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DC6E45AB-B7C5-4B00-989C-28C7F2C20D5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2144760"/>
              <a:ext cx="6113968" cy="1079988"/>
            </a:xfrm>
            <a:prstGeom prst="rect">
              <a:avLst/>
            </a:prstGeom>
          </p:spPr>
        </p:pic>
      </p:grpSp>
      <p:pic>
        <p:nvPicPr>
          <p:cNvPr id="22" name="그림 21">
            <a:extLst>
              <a:ext uri="{FF2B5EF4-FFF2-40B4-BE49-F238E27FC236}">
                <a16:creationId xmlns:a16="http://schemas.microsoft.com/office/drawing/2014/main" id="{EC135639-06ED-46A1-8E99-9081DEB33E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94349" y="854442"/>
            <a:ext cx="3029371" cy="1927781"/>
          </a:xfrm>
          <a:prstGeom prst="rect">
            <a:avLst/>
          </a:prstGeom>
        </p:spPr>
      </p:pic>
      <p:grpSp>
        <p:nvGrpSpPr>
          <p:cNvPr id="40" name="그룹 39">
            <a:extLst>
              <a:ext uri="{FF2B5EF4-FFF2-40B4-BE49-F238E27FC236}">
                <a16:creationId xmlns:a16="http://schemas.microsoft.com/office/drawing/2014/main" id="{B5AAB84C-8690-493C-B990-3271D5BD450E}"/>
              </a:ext>
            </a:extLst>
          </p:cNvPr>
          <p:cNvGrpSpPr/>
          <p:nvPr/>
        </p:nvGrpSpPr>
        <p:grpSpPr>
          <a:xfrm>
            <a:off x="7775409" y="638790"/>
            <a:ext cx="3552840" cy="3835800"/>
            <a:chOff x="7775409" y="638790"/>
            <a:chExt cx="3552840" cy="3835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35" name="잉크 34">
                  <a:extLst>
                    <a:ext uri="{FF2B5EF4-FFF2-40B4-BE49-F238E27FC236}">
                      <a16:creationId xmlns:a16="http://schemas.microsoft.com/office/drawing/2014/main" id="{CA4CE6E5-CBDC-480A-A240-C704AA75C884}"/>
                    </a:ext>
                  </a:extLst>
                </p14:cNvPr>
                <p14:cNvContentPartPr/>
                <p14:nvPr/>
              </p14:nvContentPartPr>
              <p14:xfrm>
                <a:off x="8672529" y="3023790"/>
                <a:ext cx="379440" cy="1450800"/>
              </p14:xfrm>
            </p:contentPart>
          </mc:Choice>
          <mc:Fallback xmlns="">
            <p:pic>
              <p:nvPicPr>
                <p:cNvPr id="35" name="잉크 34">
                  <a:extLst>
                    <a:ext uri="{FF2B5EF4-FFF2-40B4-BE49-F238E27FC236}">
                      <a16:creationId xmlns:a16="http://schemas.microsoft.com/office/drawing/2014/main" id="{CA4CE6E5-CBDC-480A-A240-C704AA75C884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8654529" y="3005790"/>
                  <a:ext cx="415080" cy="148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36" name="잉크 35">
                  <a:extLst>
                    <a:ext uri="{FF2B5EF4-FFF2-40B4-BE49-F238E27FC236}">
                      <a16:creationId xmlns:a16="http://schemas.microsoft.com/office/drawing/2014/main" id="{2C18D231-94B2-4057-B7BF-A1604F43A0A8}"/>
                    </a:ext>
                  </a:extLst>
                </p14:cNvPr>
                <p14:cNvContentPartPr/>
                <p14:nvPr/>
              </p14:nvContentPartPr>
              <p14:xfrm>
                <a:off x="8798169" y="3018030"/>
                <a:ext cx="257040" cy="77760"/>
              </p14:xfrm>
            </p:contentPart>
          </mc:Choice>
          <mc:Fallback xmlns="">
            <p:pic>
              <p:nvPicPr>
                <p:cNvPr id="36" name="잉크 35">
                  <a:extLst>
                    <a:ext uri="{FF2B5EF4-FFF2-40B4-BE49-F238E27FC236}">
                      <a16:creationId xmlns:a16="http://schemas.microsoft.com/office/drawing/2014/main" id="{2C18D231-94B2-4057-B7BF-A1604F43A0A8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8780169" y="3000030"/>
                  <a:ext cx="29268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37" name="잉크 36">
                  <a:extLst>
                    <a:ext uri="{FF2B5EF4-FFF2-40B4-BE49-F238E27FC236}">
                      <a16:creationId xmlns:a16="http://schemas.microsoft.com/office/drawing/2014/main" id="{F0918742-745E-4ED9-8035-3A857EB93BD1}"/>
                    </a:ext>
                  </a:extLst>
                </p14:cNvPr>
                <p14:cNvContentPartPr/>
                <p14:nvPr/>
              </p14:nvContentPartPr>
              <p14:xfrm>
                <a:off x="9045849" y="3009030"/>
                <a:ext cx="197640" cy="264960"/>
              </p14:xfrm>
            </p:contentPart>
          </mc:Choice>
          <mc:Fallback xmlns="">
            <p:pic>
              <p:nvPicPr>
                <p:cNvPr id="37" name="잉크 36">
                  <a:extLst>
                    <a:ext uri="{FF2B5EF4-FFF2-40B4-BE49-F238E27FC236}">
                      <a16:creationId xmlns:a16="http://schemas.microsoft.com/office/drawing/2014/main" id="{F0918742-745E-4ED9-8035-3A857EB93BD1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9028209" y="2991390"/>
                  <a:ext cx="233280" cy="30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39" name="잉크 38">
                  <a:extLst>
                    <a:ext uri="{FF2B5EF4-FFF2-40B4-BE49-F238E27FC236}">
                      <a16:creationId xmlns:a16="http://schemas.microsoft.com/office/drawing/2014/main" id="{782C0315-968E-424D-9A88-9ED1FF6E8196}"/>
                    </a:ext>
                  </a:extLst>
                </p14:cNvPr>
                <p14:cNvContentPartPr/>
                <p14:nvPr/>
              </p14:nvContentPartPr>
              <p14:xfrm>
                <a:off x="7775409" y="638790"/>
                <a:ext cx="3552840" cy="2370600"/>
              </p14:xfrm>
            </p:contentPart>
          </mc:Choice>
          <mc:Fallback xmlns="">
            <p:pic>
              <p:nvPicPr>
                <p:cNvPr id="39" name="잉크 38">
                  <a:extLst>
                    <a:ext uri="{FF2B5EF4-FFF2-40B4-BE49-F238E27FC236}">
                      <a16:creationId xmlns:a16="http://schemas.microsoft.com/office/drawing/2014/main" id="{782C0315-968E-424D-9A88-9ED1FF6E8196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757409" y="621150"/>
                  <a:ext cx="3588480" cy="2406240"/>
                </a:xfrm>
                <a:prstGeom prst="rect">
                  <a:avLst/>
                </a:prstGeom>
              </p:spPr>
            </p:pic>
          </mc:Fallback>
        </mc:AlternateContent>
      </p:grp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BA044197-F4C2-48F9-8B05-FE0353ADCE9E}"/>
              </a:ext>
            </a:extLst>
          </p:cNvPr>
          <p:cNvCxnSpPr/>
          <p:nvPr/>
        </p:nvCxnSpPr>
        <p:spPr>
          <a:xfrm>
            <a:off x="152400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6" name="막힌 원호 15">
            <a:extLst>
              <a:ext uri="{FF2B5EF4-FFF2-40B4-BE49-F238E27FC236}">
                <a16:creationId xmlns:a16="http://schemas.microsoft.com/office/drawing/2014/main" id="{83FF2F95-4EB7-4F7D-8FC3-2BFB79D2F2B5}"/>
              </a:ext>
            </a:extLst>
          </p:cNvPr>
          <p:cNvSpPr/>
          <p:nvPr/>
        </p:nvSpPr>
        <p:spPr>
          <a:xfrm flipH="1">
            <a:off x="152400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맑은고딕"/>
            </a:endParaRPr>
          </a:p>
        </p:txBody>
      </p:sp>
      <p:sp>
        <p:nvSpPr>
          <p:cNvPr id="17" name="막힌 원호 16">
            <a:extLst>
              <a:ext uri="{FF2B5EF4-FFF2-40B4-BE49-F238E27FC236}">
                <a16:creationId xmlns:a16="http://schemas.microsoft.com/office/drawing/2014/main" id="{A4914B3A-E3A9-4614-95BF-1476844529C7}"/>
              </a:ext>
            </a:extLst>
          </p:cNvPr>
          <p:cNvSpPr/>
          <p:nvPr/>
        </p:nvSpPr>
        <p:spPr>
          <a:xfrm flipH="1" flipV="1">
            <a:off x="1532466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맑은고딕"/>
            </a:endParaRPr>
          </a:p>
        </p:txBody>
      </p:sp>
      <p:sp>
        <p:nvSpPr>
          <p:cNvPr id="18" name="제목 1">
            <a:extLst>
              <a:ext uri="{FF2B5EF4-FFF2-40B4-BE49-F238E27FC236}">
                <a16:creationId xmlns:a16="http://schemas.microsoft.com/office/drawing/2014/main" id="{F5AA55F4-CBD0-470E-B661-05BFFDB31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5788" y="250298"/>
            <a:ext cx="3520016" cy="261406"/>
          </a:xfrm>
        </p:spPr>
        <p:txBody>
          <a:bodyPr>
            <a:noAutofit/>
          </a:bodyPr>
          <a:lstStyle/>
          <a:p>
            <a:r>
              <a:rPr lang="ko-KR" altLang="en-US" sz="2000" b="1" dirty="0">
                <a:solidFill>
                  <a:schemeClr val="accent4"/>
                </a:solidFill>
                <a:latin typeface="맑은고딕"/>
              </a:rPr>
              <a:t>보충자료</a:t>
            </a: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D132E3AC-495D-455A-8ABF-8AB40DB36D49}"/>
              </a:ext>
            </a:extLst>
          </p:cNvPr>
          <p:cNvGrpSpPr/>
          <p:nvPr/>
        </p:nvGrpSpPr>
        <p:grpSpPr>
          <a:xfrm>
            <a:off x="484795" y="276022"/>
            <a:ext cx="684022" cy="465332"/>
            <a:chOff x="5284611" y="1858768"/>
            <a:chExt cx="1090031" cy="723277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4DE49FE8-1981-46F3-8789-44C8365C2450}"/>
                </a:ext>
              </a:extLst>
            </p:cNvPr>
            <p:cNvSpPr/>
            <p:nvPr/>
          </p:nvSpPr>
          <p:spPr>
            <a:xfrm>
              <a:off x="5284611" y="2219021"/>
              <a:ext cx="360000" cy="360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5EFD445B-A97D-4626-8DEE-C4B4623C2C92}"/>
                </a:ext>
              </a:extLst>
            </p:cNvPr>
            <p:cNvSpPr/>
            <p:nvPr/>
          </p:nvSpPr>
          <p:spPr>
            <a:xfrm>
              <a:off x="5654389" y="2222045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76A42802-2018-4410-A875-35E051D132AB}"/>
                </a:ext>
              </a:extLst>
            </p:cNvPr>
            <p:cNvSpPr/>
            <p:nvPr/>
          </p:nvSpPr>
          <p:spPr>
            <a:xfrm>
              <a:off x="6014642" y="2219021"/>
              <a:ext cx="360000" cy="360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183D8631-213F-4F83-AA0A-4B08E6FF2818}"/>
                </a:ext>
              </a:extLst>
            </p:cNvPr>
            <p:cNvSpPr/>
            <p:nvPr/>
          </p:nvSpPr>
          <p:spPr>
            <a:xfrm>
              <a:off x="5654389" y="1858768"/>
              <a:ext cx="360000" cy="360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B2ACF968-F7C7-4F10-A924-F2989FE80C93}"/>
              </a:ext>
            </a:extLst>
          </p:cNvPr>
          <p:cNvSpPr txBox="1"/>
          <p:nvPr/>
        </p:nvSpPr>
        <p:spPr>
          <a:xfrm>
            <a:off x="6987117" y="262467"/>
            <a:ext cx="35200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고딕"/>
              </a:rPr>
              <a:t>현실적 제약 조건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고딕"/>
              </a:rPr>
              <a:t> /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고딕"/>
              </a:rPr>
              <a:t>추진 계획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고딕"/>
              </a:rPr>
              <a:t>/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고딕"/>
              </a:rPr>
              <a:t>재료 및 장비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고딕"/>
              </a:rPr>
              <a:t>/ </a:t>
            </a:r>
            <a:r>
              <a:rPr lang="ko-KR" altLang="en-US" sz="1100" b="1" dirty="0">
                <a:latin typeface="맑은고딕"/>
              </a:rPr>
              <a:t>참고 문헌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7F22812C-1D3A-4B94-AAF8-13AB33124E4C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722842" y="3357812"/>
            <a:ext cx="6048566" cy="3219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235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2285788" y="250298"/>
            <a:ext cx="3520016" cy="261406"/>
          </a:xfrm>
        </p:spPr>
        <p:txBody>
          <a:bodyPr>
            <a:noAutofit/>
          </a:bodyPr>
          <a:lstStyle/>
          <a:p>
            <a:r>
              <a:rPr lang="ko-KR" altLang="en-US" sz="2000" b="1" dirty="0">
                <a:solidFill>
                  <a:schemeClr val="accent4"/>
                </a:solidFill>
                <a:latin typeface="맑은고딕"/>
              </a:rPr>
              <a:t>프로젝트 내용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152400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0" name="막힌 원호 19"/>
          <p:cNvSpPr/>
          <p:nvPr/>
        </p:nvSpPr>
        <p:spPr>
          <a:xfrm flipH="1">
            <a:off x="152400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맑은고딕"/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1532466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맑은고딕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DFFE1F5C-BC43-4C2C-BADD-0AD05A76E9D0}"/>
              </a:ext>
            </a:extLst>
          </p:cNvPr>
          <p:cNvGrpSpPr/>
          <p:nvPr/>
        </p:nvGrpSpPr>
        <p:grpSpPr>
          <a:xfrm>
            <a:off x="484795" y="276022"/>
            <a:ext cx="684022" cy="465332"/>
            <a:chOff x="5284611" y="1858768"/>
            <a:chExt cx="1090031" cy="723277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05DF69EA-F485-4019-8AFD-C40FE604B975}"/>
                </a:ext>
              </a:extLst>
            </p:cNvPr>
            <p:cNvSpPr/>
            <p:nvPr/>
          </p:nvSpPr>
          <p:spPr>
            <a:xfrm>
              <a:off x="5284611" y="2219021"/>
              <a:ext cx="360000" cy="360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5D744541-598F-4A4D-8D9B-BD9DB9DEC8DE}"/>
                </a:ext>
              </a:extLst>
            </p:cNvPr>
            <p:cNvSpPr/>
            <p:nvPr/>
          </p:nvSpPr>
          <p:spPr>
            <a:xfrm>
              <a:off x="5654389" y="2222045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130B0F53-08B9-441C-8957-B0B86810C3BE}"/>
                </a:ext>
              </a:extLst>
            </p:cNvPr>
            <p:cNvSpPr/>
            <p:nvPr/>
          </p:nvSpPr>
          <p:spPr>
            <a:xfrm>
              <a:off x="6014642" y="2219021"/>
              <a:ext cx="360000" cy="360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49F3C15D-C408-4832-BC35-2B71504F8979}"/>
                </a:ext>
              </a:extLst>
            </p:cNvPr>
            <p:cNvSpPr/>
            <p:nvPr/>
          </p:nvSpPr>
          <p:spPr>
            <a:xfrm>
              <a:off x="5654389" y="1858768"/>
              <a:ext cx="360000" cy="360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sp>
        <p:nvSpPr>
          <p:cNvPr id="103" name="제목 1">
            <a:extLst>
              <a:ext uri="{FF2B5EF4-FFF2-40B4-BE49-F238E27FC236}">
                <a16:creationId xmlns:a16="http://schemas.microsoft.com/office/drawing/2014/main" id="{796A38E8-A0BE-4FA9-A039-2C59A618E239}"/>
              </a:ext>
            </a:extLst>
          </p:cNvPr>
          <p:cNvSpPr txBox="1">
            <a:spLocks/>
          </p:cNvSpPr>
          <p:nvPr/>
        </p:nvSpPr>
        <p:spPr>
          <a:xfrm>
            <a:off x="2285788" y="674587"/>
            <a:ext cx="3520016" cy="2614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b="1">
                <a:solidFill>
                  <a:schemeClr val="accent4"/>
                </a:solidFill>
                <a:latin typeface="맑은고딕"/>
              </a:rPr>
              <a:t>전체 시스템 구조</a:t>
            </a:r>
            <a:endParaRPr lang="ko-KR" altLang="en-US" sz="2000" b="1" dirty="0">
              <a:solidFill>
                <a:schemeClr val="accent4"/>
              </a:solidFill>
              <a:latin typeface="맑은고딕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A7DA89D-10D1-4FCA-B289-F2F97CB19C4D}"/>
              </a:ext>
            </a:extLst>
          </p:cNvPr>
          <p:cNvSpPr txBox="1"/>
          <p:nvPr/>
        </p:nvSpPr>
        <p:spPr>
          <a:xfrm>
            <a:off x="7373923" y="262467"/>
            <a:ext cx="31332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고딕"/>
              </a:rPr>
              <a:t>프로젝트 개요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고딕"/>
              </a:rPr>
              <a:t> / </a:t>
            </a:r>
            <a:r>
              <a:rPr lang="ko-KR" altLang="en-US" sz="1100" b="1" dirty="0">
                <a:latin typeface="맑은고딕"/>
              </a:rPr>
              <a:t>프로젝트 내용</a:t>
            </a:r>
            <a:r>
              <a:rPr lang="en-US" altLang="ko-KR" sz="1100" b="1" dirty="0">
                <a:latin typeface="맑은고딕"/>
              </a:rPr>
              <a:t>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고딕"/>
              </a:rPr>
              <a:t>/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고딕"/>
              </a:rPr>
              <a:t>기대 결과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고딕"/>
              </a:rPr>
              <a:t> /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고딕"/>
              </a:rPr>
              <a:t>부록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598602C-FEA0-47F8-91AE-5FD87A37DC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5788" y="1472577"/>
            <a:ext cx="7163402" cy="4968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10035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DC2B8B4D-3278-4F74-85CF-3017C7967676}"/>
              </a:ext>
            </a:extLst>
          </p:cNvPr>
          <p:cNvSpPr/>
          <p:nvPr/>
        </p:nvSpPr>
        <p:spPr>
          <a:xfrm>
            <a:off x="1981201" y="6410867"/>
            <a:ext cx="10210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출처 </a:t>
            </a:r>
            <a:r>
              <a:rPr lang="en-US" altLang="ko-KR" dirty="0"/>
              <a:t>: </a:t>
            </a:r>
            <a:r>
              <a:rPr lang="ko-KR" altLang="en-US" dirty="0">
                <a:hlinkClick r:id="rId3"/>
              </a:rPr>
              <a:t>http://cyber.kepco.co.kr/ckepco/front/jsp/CY/E/E/CYEEHP00104.jsp</a:t>
            </a:r>
            <a:r>
              <a:rPr lang="en-US" altLang="ko-KR" dirty="0"/>
              <a:t>(</a:t>
            </a:r>
            <a:r>
              <a:rPr lang="ko-KR" altLang="en-US" dirty="0"/>
              <a:t>한국 전력 사이버 전기 </a:t>
            </a:r>
            <a:r>
              <a:rPr lang="ko-KR" altLang="en-US" dirty="0" err="1"/>
              <a:t>요금표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DEA1378F-059A-4967-B878-FC78BB83780B}"/>
              </a:ext>
            </a:extLst>
          </p:cNvPr>
          <p:cNvGrpSpPr/>
          <p:nvPr/>
        </p:nvGrpSpPr>
        <p:grpSpPr>
          <a:xfrm>
            <a:off x="2285788" y="1884779"/>
            <a:ext cx="8649819" cy="3088442"/>
            <a:chOff x="341781" y="1909688"/>
            <a:chExt cx="7628281" cy="2523279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1E7F19DA-A08E-4F29-8E98-0A32AD49859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484795" y="3281265"/>
              <a:ext cx="7216485" cy="1151702"/>
            </a:xfrm>
            <a:prstGeom prst="rect">
              <a:avLst/>
            </a:prstGeom>
          </p:spPr>
        </p:pic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8054AA0F-788B-4A5F-B6AE-B20DD22C235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341781" y="1909688"/>
              <a:ext cx="7628281" cy="1151697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D2C0DE40-79FF-4C18-8CF4-AECCA72F13AD}"/>
              </a:ext>
            </a:extLst>
          </p:cNvPr>
          <p:cNvSpPr txBox="1"/>
          <p:nvPr/>
        </p:nvSpPr>
        <p:spPr>
          <a:xfrm>
            <a:off x="2444902" y="5657671"/>
            <a:ext cx="56997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계약 </a:t>
            </a:r>
            <a:r>
              <a:rPr lang="en-US" altLang="ko-KR" dirty="0"/>
              <a:t>– </a:t>
            </a:r>
            <a:r>
              <a:rPr lang="ko-KR" altLang="en-US" dirty="0"/>
              <a:t>갑과 계약 을의 가격 차이가 존재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아깝게 교육용 을을 쓸 수 밖에 없는 사업자에게 유리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endParaRPr lang="ko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FD7DCC4-5B70-4816-A464-73232EFBE5C8}"/>
              </a:ext>
            </a:extLst>
          </p:cNvPr>
          <p:cNvSpPr/>
          <p:nvPr/>
        </p:nvSpPr>
        <p:spPr>
          <a:xfrm>
            <a:off x="2444903" y="2897855"/>
            <a:ext cx="2116938" cy="35334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3C92D182-CC1B-4862-AFE0-21C90C0976F5}"/>
              </a:ext>
            </a:extLst>
          </p:cNvPr>
          <p:cNvSpPr/>
          <p:nvPr/>
        </p:nvSpPr>
        <p:spPr>
          <a:xfrm>
            <a:off x="2434742" y="4541083"/>
            <a:ext cx="2116938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16B602FF-90F4-4156-96B8-C920BE6FE030}"/>
              </a:ext>
            </a:extLst>
          </p:cNvPr>
          <p:cNvCxnSpPr/>
          <p:nvPr/>
        </p:nvCxnSpPr>
        <p:spPr>
          <a:xfrm>
            <a:off x="152400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3" name="막힌 원호 22">
            <a:extLst>
              <a:ext uri="{FF2B5EF4-FFF2-40B4-BE49-F238E27FC236}">
                <a16:creationId xmlns:a16="http://schemas.microsoft.com/office/drawing/2014/main" id="{948B9FAF-145E-42B3-927A-4E02768FFD66}"/>
              </a:ext>
            </a:extLst>
          </p:cNvPr>
          <p:cNvSpPr/>
          <p:nvPr/>
        </p:nvSpPr>
        <p:spPr>
          <a:xfrm flipH="1">
            <a:off x="152400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맑은고딕"/>
            </a:endParaRPr>
          </a:p>
        </p:txBody>
      </p:sp>
      <p:sp>
        <p:nvSpPr>
          <p:cNvPr id="24" name="막힌 원호 23">
            <a:extLst>
              <a:ext uri="{FF2B5EF4-FFF2-40B4-BE49-F238E27FC236}">
                <a16:creationId xmlns:a16="http://schemas.microsoft.com/office/drawing/2014/main" id="{392DAF6D-63B3-4C8E-9D2C-DCE093770422}"/>
              </a:ext>
            </a:extLst>
          </p:cNvPr>
          <p:cNvSpPr/>
          <p:nvPr/>
        </p:nvSpPr>
        <p:spPr>
          <a:xfrm flipH="1" flipV="1">
            <a:off x="1532466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맑은고딕"/>
            </a:endParaRPr>
          </a:p>
        </p:txBody>
      </p:sp>
      <p:sp>
        <p:nvSpPr>
          <p:cNvPr id="25" name="제목 1">
            <a:extLst>
              <a:ext uri="{FF2B5EF4-FFF2-40B4-BE49-F238E27FC236}">
                <a16:creationId xmlns:a16="http://schemas.microsoft.com/office/drawing/2014/main" id="{4A6DA1BC-1C09-40A8-8C46-368C4F8F5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5788" y="250298"/>
            <a:ext cx="3520016" cy="261406"/>
          </a:xfrm>
        </p:spPr>
        <p:txBody>
          <a:bodyPr>
            <a:noAutofit/>
          </a:bodyPr>
          <a:lstStyle/>
          <a:p>
            <a:r>
              <a:rPr lang="ko-KR" altLang="en-US" sz="2000" b="1" dirty="0">
                <a:solidFill>
                  <a:schemeClr val="accent4"/>
                </a:solidFill>
                <a:latin typeface="맑은고딕"/>
              </a:rPr>
              <a:t>보충자료</a:t>
            </a: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BC908994-9B28-4FD5-B514-D4FA3C1E7AC6}"/>
              </a:ext>
            </a:extLst>
          </p:cNvPr>
          <p:cNvGrpSpPr/>
          <p:nvPr/>
        </p:nvGrpSpPr>
        <p:grpSpPr>
          <a:xfrm>
            <a:off x="484795" y="276022"/>
            <a:ext cx="684022" cy="465332"/>
            <a:chOff x="5284611" y="1858768"/>
            <a:chExt cx="1090031" cy="723277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162C3670-0414-447B-8E55-4A320CD38594}"/>
                </a:ext>
              </a:extLst>
            </p:cNvPr>
            <p:cNvSpPr/>
            <p:nvPr/>
          </p:nvSpPr>
          <p:spPr>
            <a:xfrm>
              <a:off x="5284611" y="2219021"/>
              <a:ext cx="360000" cy="360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DA9A9547-CC89-4C87-8494-53979E4A1769}"/>
                </a:ext>
              </a:extLst>
            </p:cNvPr>
            <p:cNvSpPr/>
            <p:nvPr/>
          </p:nvSpPr>
          <p:spPr>
            <a:xfrm>
              <a:off x="5654389" y="2222045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F090F7E3-D985-4685-ABD4-B4BFBEBB7251}"/>
                </a:ext>
              </a:extLst>
            </p:cNvPr>
            <p:cNvSpPr/>
            <p:nvPr/>
          </p:nvSpPr>
          <p:spPr>
            <a:xfrm>
              <a:off x="6014642" y="2219021"/>
              <a:ext cx="360000" cy="360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3D1A0C72-FD0B-437F-BDEF-5AAF41C99A82}"/>
                </a:ext>
              </a:extLst>
            </p:cNvPr>
            <p:cNvSpPr/>
            <p:nvPr/>
          </p:nvSpPr>
          <p:spPr>
            <a:xfrm>
              <a:off x="5654389" y="1858768"/>
              <a:ext cx="360000" cy="360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40625296-7BFC-4BB4-9D3B-73B26080FF85}"/>
              </a:ext>
            </a:extLst>
          </p:cNvPr>
          <p:cNvSpPr txBox="1"/>
          <p:nvPr/>
        </p:nvSpPr>
        <p:spPr>
          <a:xfrm>
            <a:off x="6987117" y="262467"/>
            <a:ext cx="35200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고딕"/>
              </a:rPr>
              <a:t>현실적 제약 조건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고딕"/>
              </a:rPr>
              <a:t> /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고딕"/>
              </a:rPr>
              <a:t>추진 계획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고딕"/>
              </a:rPr>
              <a:t>/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고딕"/>
              </a:rPr>
              <a:t>재료 및 장비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고딕"/>
              </a:rPr>
              <a:t>/ </a:t>
            </a:r>
            <a:r>
              <a:rPr lang="ko-KR" altLang="en-US" sz="1100" b="1" dirty="0">
                <a:latin typeface="맑은고딕"/>
              </a:rPr>
              <a:t>참고 문헌</a:t>
            </a:r>
          </a:p>
        </p:txBody>
      </p:sp>
      <p:sp>
        <p:nvSpPr>
          <p:cNvPr id="40" name="제목 1">
            <a:extLst>
              <a:ext uri="{FF2B5EF4-FFF2-40B4-BE49-F238E27FC236}">
                <a16:creationId xmlns:a16="http://schemas.microsoft.com/office/drawing/2014/main" id="{74CA0E84-B274-4285-97A1-7C9AB733EE4E}"/>
              </a:ext>
            </a:extLst>
          </p:cNvPr>
          <p:cNvSpPr txBox="1">
            <a:spLocks/>
          </p:cNvSpPr>
          <p:nvPr/>
        </p:nvSpPr>
        <p:spPr>
          <a:xfrm>
            <a:off x="2438188" y="402698"/>
            <a:ext cx="3520016" cy="2614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2000" b="1" dirty="0">
              <a:solidFill>
                <a:schemeClr val="accent4"/>
              </a:solidFill>
              <a:latin typeface="맑은고딕"/>
            </a:endParaRPr>
          </a:p>
        </p:txBody>
      </p:sp>
    </p:spTree>
    <p:extLst>
      <p:ext uri="{BB962C8B-B14F-4D97-AF65-F5344CB8AC3E}">
        <p14:creationId xmlns:p14="http://schemas.microsoft.com/office/powerpoint/2010/main" val="283512820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DC2B8B4D-3278-4F74-85CF-3017C7967676}"/>
              </a:ext>
            </a:extLst>
          </p:cNvPr>
          <p:cNvSpPr/>
          <p:nvPr/>
        </p:nvSpPr>
        <p:spPr>
          <a:xfrm>
            <a:off x="1981201" y="6410867"/>
            <a:ext cx="10210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출처 </a:t>
            </a:r>
            <a:r>
              <a:rPr lang="en-US" altLang="ko-KR" dirty="0"/>
              <a:t>: </a:t>
            </a:r>
            <a:r>
              <a:rPr lang="ko-KR" altLang="en-US" dirty="0">
                <a:hlinkClick r:id="rId3"/>
              </a:rPr>
              <a:t>http://cyber.kepco.co.kr/ckepco/front/jsp/CY/E/E/CYEEHP00104.jsp</a:t>
            </a:r>
            <a:r>
              <a:rPr lang="en-US" altLang="ko-KR" dirty="0"/>
              <a:t>(</a:t>
            </a:r>
            <a:r>
              <a:rPr lang="ko-KR" altLang="en-US" dirty="0"/>
              <a:t>한국 전력 사이버 전기 </a:t>
            </a:r>
            <a:r>
              <a:rPr lang="ko-KR" altLang="en-US" dirty="0" err="1"/>
              <a:t>요금표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B33155A-7A15-4945-A0E9-BE2F2C92448D}"/>
              </a:ext>
            </a:extLst>
          </p:cNvPr>
          <p:cNvSpPr txBox="1"/>
          <p:nvPr/>
        </p:nvSpPr>
        <p:spPr>
          <a:xfrm>
            <a:off x="710704" y="5352723"/>
            <a:ext cx="11278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계약 </a:t>
            </a:r>
            <a:r>
              <a:rPr lang="en-US" altLang="ko-KR" dirty="0"/>
              <a:t>– </a:t>
            </a:r>
            <a:r>
              <a:rPr lang="ko-KR" altLang="en-US" dirty="0"/>
              <a:t>을을 쓰면서도 최대부하 시간대에 전력을 많이 사용하는 사업자에게</a:t>
            </a:r>
            <a:r>
              <a:rPr lang="en-US" altLang="ko-KR" dirty="0"/>
              <a:t> </a:t>
            </a:r>
            <a:r>
              <a:rPr lang="ko-KR" altLang="en-US" dirty="0"/>
              <a:t>전기요금 부하를 줄일 수 있음</a:t>
            </a:r>
            <a:r>
              <a:rPr lang="en-US" altLang="ko-KR" dirty="0"/>
              <a:t>.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32A47C83-FC87-4C55-A7FD-16E958379EA8}"/>
              </a:ext>
            </a:extLst>
          </p:cNvPr>
          <p:cNvGrpSpPr/>
          <p:nvPr/>
        </p:nvGrpSpPr>
        <p:grpSpPr>
          <a:xfrm>
            <a:off x="7262163" y="1276644"/>
            <a:ext cx="4675509" cy="3051508"/>
            <a:chOff x="6858000" y="1519970"/>
            <a:chExt cx="4273335" cy="2804403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74DCB893-83BC-459C-8B09-2ADD2C52556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858000" y="1519970"/>
              <a:ext cx="4273335" cy="2804403"/>
            </a:xfrm>
            <a:prstGeom prst="rect">
              <a:avLst/>
            </a:prstGeom>
          </p:spPr>
        </p:pic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2C48A9BD-05BC-4F71-ADEA-82B9173E0346}"/>
                </a:ext>
              </a:extLst>
            </p:cNvPr>
            <p:cNvSpPr/>
            <p:nvPr/>
          </p:nvSpPr>
          <p:spPr>
            <a:xfrm>
              <a:off x="6858000" y="3590295"/>
              <a:ext cx="4273335" cy="646423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7875837F-42F5-4128-BEBE-50D06B4AD9DF}"/>
              </a:ext>
            </a:extLst>
          </p:cNvPr>
          <p:cNvGrpSpPr/>
          <p:nvPr/>
        </p:nvGrpSpPr>
        <p:grpSpPr>
          <a:xfrm>
            <a:off x="254326" y="1314143"/>
            <a:ext cx="6832275" cy="3645635"/>
            <a:chOff x="254326" y="2007235"/>
            <a:chExt cx="6832275" cy="3645635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5E188692-B78B-4387-B6E9-5DE43E065F0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54326" y="2007235"/>
              <a:ext cx="1176934" cy="489286"/>
            </a:xfrm>
            <a:prstGeom prst="rect">
              <a:avLst/>
            </a:prstGeom>
          </p:spPr>
        </p:pic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4651A741-9D34-4931-BC05-3B0CD276A44E}"/>
                </a:ext>
              </a:extLst>
            </p:cNvPr>
            <p:cNvGrpSpPr/>
            <p:nvPr/>
          </p:nvGrpSpPr>
          <p:grpSpPr>
            <a:xfrm>
              <a:off x="254327" y="2431184"/>
              <a:ext cx="6832274" cy="3221686"/>
              <a:chOff x="-750790" y="1621596"/>
              <a:chExt cx="5856722" cy="2573637"/>
            </a:xfrm>
          </p:grpSpPr>
          <p:pic>
            <p:nvPicPr>
              <p:cNvPr id="5" name="그림 4">
                <a:extLst>
                  <a:ext uri="{FF2B5EF4-FFF2-40B4-BE49-F238E27FC236}">
                    <a16:creationId xmlns:a16="http://schemas.microsoft.com/office/drawing/2014/main" id="{1E7F19DA-A08E-4F29-8E98-0A32AD49859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-750790" y="1621596"/>
                <a:ext cx="5856722" cy="2573637"/>
              </a:xfrm>
              <a:prstGeom prst="rect">
                <a:avLst/>
              </a:prstGeom>
            </p:spPr>
          </p:pic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CB2C1FB5-7BB9-4FBF-8D10-1F6516E11421}"/>
                  </a:ext>
                </a:extLst>
              </p:cNvPr>
              <p:cNvSpPr/>
              <p:nvPr/>
            </p:nvSpPr>
            <p:spPr>
              <a:xfrm>
                <a:off x="1870428" y="2344376"/>
                <a:ext cx="3235504" cy="873037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C7AABF5A-0911-42B5-9A67-5C8814E9B680}"/>
              </a:ext>
            </a:extLst>
          </p:cNvPr>
          <p:cNvCxnSpPr/>
          <p:nvPr/>
        </p:nvCxnSpPr>
        <p:spPr>
          <a:xfrm>
            <a:off x="152400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2" name="막힌 원호 31">
            <a:extLst>
              <a:ext uri="{FF2B5EF4-FFF2-40B4-BE49-F238E27FC236}">
                <a16:creationId xmlns:a16="http://schemas.microsoft.com/office/drawing/2014/main" id="{C3E20C2B-0E7A-4EF1-959F-778E17DFC3A3}"/>
              </a:ext>
            </a:extLst>
          </p:cNvPr>
          <p:cNvSpPr/>
          <p:nvPr/>
        </p:nvSpPr>
        <p:spPr>
          <a:xfrm flipH="1">
            <a:off x="152400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맑은고딕"/>
            </a:endParaRPr>
          </a:p>
        </p:txBody>
      </p:sp>
      <p:sp>
        <p:nvSpPr>
          <p:cNvPr id="33" name="막힌 원호 32">
            <a:extLst>
              <a:ext uri="{FF2B5EF4-FFF2-40B4-BE49-F238E27FC236}">
                <a16:creationId xmlns:a16="http://schemas.microsoft.com/office/drawing/2014/main" id="{297EA9EF-2DF7-4DD9-BCE8-C416C235AD0B}"/>
              </a:ext>
            </a:extLst>
          </p:cNvPr>
          <p:cNvSpPr/>
          <p:nvPr/>
        </p:nvSpPr>
        <p:spPr>
          <a:xfrm flipH="1" flipV="1">
            <a:off x="1532466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맑은고딕"/>
            </a:endParaRPr>
          </a:p>
        </p:txBody>
      </p:sp>
      <p:sp>
        <p:nvSpPr>
          <p:cNvPr id="34" name="제목 1">
            <a:extLst>
              <a:ext uri="{FF2B5EF4-FFF2-40B4-BE49-F238E27FC236}">
                <a16:creationId xmlns:a16="http://schemas.microsoft.com/office/drawing/2014/main" id="{E97573CB-3E7C-4F0B-A83B-BAC3B6230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5788" y="250298"/>
            <a:ext cx="3520016" cy="261406"/>
          </a:xfrm>
        </p:spPr>
        <p:txBody>
          <a:bodyPr>
            <a:noAutofit/>
          </a:bodyPr>
          <a:lstStyle/>
          <a:p>
            <a:r>
              <a:rPr lang="ko-KR" altLang="en-US" sz="2000" b="1" dirty="0">
                <a:solidFill>
                  <a:schemeClr val="accent4"/>
                </a:solidFill>
                <a:latin typeface="맑은고딕"/>
              </a:rPr>
              <a:t>보충자료</a:t>
            </a: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8253EE8C-DE52-4FA9-9F8C-0A8BA3F82215}"/>
              </a:ext>
            </a:extLst>
          </p:cNvPr>
          <p:cNvGrpSpPr/>
          <p:nvPr/>
        </p:nvGrpSpPr>
        <p:grpSpPr>
          <a:xfrm>
            <a:off x="484795" y="276022"/>
            <a:ext cx="684022" cy="465332"/>
            <a:chOff x="5284611" y="1858768"/>
            <a:chExt cx="1090031" cy="723277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91E59D42-DEEB-4845-A643-93EDA5B96AF0}"/>
                </a:ext>
              </a:extLst>
            </p:cNvPr>
            <p:cNvSpPr/>
            <p:nvPr/>
          </p:nvSpPr>
          <p:spPr>
            <a:xfrm>
              <a:off x="5284611" y="2219021"/>
              <a:ext cx="360000" cy="360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D70B9262-DFFF-4144-9A99-18B9A9A3C342}"/>
                </a:ext>
              </a:extLst>
            </p:cNvPr>
            <p:cNvSpPr/>
            <p:nvPr/>
          </p:nvSpPr>
          <p:spPr>
            <a:xfrm>
              <a:off x="5654389" y="2222045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C2AFAF97-B23F-436A-B534-442451D2B67B}"/>
                </a:ext>
              </a:extLst>
            </p:cNvPr>
            <p:cNvSpPr/>
            <p:nvPr/>
          </p:nvSpPr>
          <p:spPr>
            <a:xfrm>
              <a:off x="6014642" y="2219021"/>
              <a:ext cx="360000" cy="360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75AD1089-47DB-47C0-8676-86360B559B4F}"/>
                </a:ext>
              </a:extLst>
            </p:cNvPr>
            <p:cNvSpPr/>
            <p:nvPr/>
          </p:nvSpPr>
          <p:spPr>
            <a:xfrm>
              <a:off x="5654389" y="1858768"/>
              <a:ext cx="360000" cy="360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9404A40E-D347-4DE4-A4CA-8123FE7E1F84}"/>
              </a:ext>
            </a:extLst>
          </p:cNvPr>
          <p:cNvSpPr txBox="1"/>
          <p:nvPr/>
        </p:nvSpPr>
        <p:spPr>
          <a:xfrm>
            <a:off x="6987117" y="262467"/>
            <a:ext cx="35200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고딕"/>
              </a:rPr>
              <a:t>현실적 제약 조건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고딕"/>
              </a:rPr>
              <a:t> /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고딕"/>
              </a:rPr>
              <a:t>추진 계획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고딕"/>
              </a:rPr>
              <a:t>/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고딕"/>
              </a:rPr>
              <a:t>재료 및 장비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고딕"/>
              </a:rPr>
              <a:t>/ </a:t>
            </a:r>
            <a:r>
              <a:rPr lang="ko-KR" altLang="en-US" sz="1100" b="1" dirty="0">
                <a:latin typeface="맑은고딕"/>
              </a:rPr>
              <a:t>참고 문헌</a:t>
            </a:r>
          </a:p>
        </p:txBody>
      </p:sp>
    </p:spTree>
    <p:extLst>
      <p:ext uri="{BB962C8B-B14F-4D97-AF65-F5344CB8AC3E}">
        <p14:creationId xmlns:p14="http://schemas.microsoft.com/office/powerpoint/2010/main" val="18156160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직사각형 45">
            <a:extLst>
              <a:ext uri="{FF2B5EF4-FFF2-40B4-BE49-F238E27FC236}">
                <a16:creationId xmlns:a16="http://schemas.microsoft.com/office/drawing/2014/main" id="{6332C5B5-F69F-4E93-8D0B-6494F55ECAD6}"/>
              </a:ext>
            </a:extLst>
          </p:cNvPr>
          <p:cNvSpPr/>
          <p:nvPr/>
        </p:nvSpPr>
        <p:spPr>
          <a:xfrm>
            <a:off x="5112756" y="6395478"/>
            <a:ext cx="70792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04800" indent="-304800"/>
            <a:r>
              <a:rPr lang="en-US" altLang="ko-KR" sz="1000" dirty="0"/>
              <a:t>Jung, D. Y., Kim, J. H., Choi, S. C., Lee, S. W., Han, H. M., &amp; Won, C. Y. (2013). A hybrid PCS considering on a residential energy storage system. </a:t>
            </a:r>
            <a:r>
              <a:rPr lang="en-US" altLang="ko-KR" sz="1000" i="1" dirty="0"/>
              <a:t>Transactions of the Korean Institute of Electrical Engineers</a:t>
            </a:r>
            <a:r>
              <a:rPr lang="en-US" altLang="ko-KR" sz="1000" dirty="0"/>
              <a:t>, </a:t>
            </a:r>
            <a:r>
              <a:rPr lang="en-US" altLang="ko-KR" sz="1000" i="1" dirty="0"/>
              <a:t>62</a:t>
            </a:r>
            <a:r>
              <a:rPr lang="en-US" altLang="ko-KR" sz="1000" dirty="0"/>
              <a:t>(1), 63–69. https://doi.org/10.5370/KIEE.2012.62.1.063</a:t>
            </a:r>
            <a:endParaRPr lang="en-US" altLang="ko-KR" sz="1000" dirty="0">
              <a:effectLst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A62F8BBE-DEDD-4AA6-9B76-658986F496BD}"/>
              </a:ext>
            </a:extLst>
          </p:cNvPr>
          <p:cNvSpPr/>
          <p:nvPr/>
        </p:nvSpPr>
        <p:spPr>
          <a:xfrm>
            <a:off x="5602844" y="738533"/>
            <a:ext cx="5791298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latin typeface="*ﾇﾑｾ鄰ﾟｰ昉・Identity-H"/>
              </a:rPr>
              <a:t>동작모드</a:t>
            </a:r>
            <a:r>
              <a:rPr lang="en-US" altLang="ko-KR" b="1" dirty="0">
                <a:latin typeface="*ﾇﾑｾ鄰ﾟｰ昉・Identity-H"/>
              </a:rPr>
              <a:t>(</a:t>
            </a:r>
            <a:r>
              <a:rPr lang="ko-KR" altLang="en-US" b="1" dirty="0">
                <a:latin typeface="*ﾇﾑｾ鄰ﾟｰ昉・Identity-H"/>
              </a:rPr>
              <a:t>공통</a:t>
            </a:r>
            <a:r>
              <a:rPr lang="en-US" altLang="ko-KR" b="1" dirty="0">
                <a:latin typeface="*ﾇﾑｾ鄰ﾟｰ昉・Identity-H"/>
              </a:rPr>
              <a:t>)</a:t>
            </a:r>
          </a:p>
          <a:p>
            <a:pPr>
              <a:lnSpc>
                <a:spcPct val="50000"/>
              </a:lnSpc>
            </a:pPr>
            <a:endParaRPr lang="ko-KR" altLang="en-US" b="1" dirty="0">
              <a:latin typeface="*ﾇﾑｾ鄰ﾟｰ昉・Identity-H"/>
            </a:endParaRPr>
          </a:p>
          <a:p>
            <a:r>
              <a:rPr lang="ko-KR" altLang="en-US" dirty="0">
                <a:latin typeface="*ﾇﾑｾ鄂ﾅｸ暿ｶ-Identity-H"/>
              </a:rPr>
              <a:t>일사량 및 </a:t>
            </a:r>
            <a:r>
              <a:rPr lang="ko-KR" altLang="en-US" dirty="0" err="1">
                <a:latin typeface="*ﾇﾑｾ鄂ﾅｸ暿ｶ-Identity-H"/>
              </a:rPr>
              <a:t>부하량에</a:t>
            </a:r>
            <a:r>
              <a:rPr lang="ko-KR" altLang="en-US" dirty="0">
                <a:latin typeface="*ﾇﾑｾ鄂ﾅｸ暿ｶ-Identity-H"/>
              </a:rPr>
              <a:t> 따른 각 부 전력파형을 보여주며</a:t>
            </a:r>
            <a:r>
              <a:rPr lang="en-US" altLang="ko-KR" dirty="0">
                <a:latin typeface="*ﾇﾑｾ鄂ﾅｸ暿ｶ-Identity-H"/>
              </a:rPr>
              <a:t>, </a:t>
            </a:r>
            <a:r>
              <a:rPr lang="ko-KR" altLang="en-US" dirty="0">
                <a:latin typeface="*ﾇﾑｾ鄂ﾅｸ暿ｶ-Identity-H"/>
              </a:rPr>
              <a:t>배터리 잔존용량을 포함하여 계통전력</a:t>
            </a:r>
            <a:r>
              <a:rPr lang="en-US" altLang="ko-KR" dirty="0">
                <a:latin typeface="*ﾇﾑｾ鄂ﾅｸ暿ｶ-Identity-H"/>
              </a:rPr>
              <a:t>, </a:t>
            </a:r>
            <a:r>
              <a:rPr lang="ko-KR" altLang="en-US" dirty="0">
                <a:latin typeface="*ﾇﾑｾ鄂ﾅｸ暿ｶ-Identity-H"/>
              </a:rPr>
              <a:t>태양전지 전력</a:t>
            </a:r>
            <a:r>
              <a:rPr lang="en-US" altLang="ko-KR" dirty="0">
                <a:latin typeface="*ﾇﾑｾ鄂ﾅｸ暿ｶ-Identity-H"/>
              </a:rPr>
              <a:t>, </a:t>
            </a:r>
            <a:r>
              <a:rPr lang="ko-KR" altLang="en-US" dirty="0">
                <a:latin typeface="*ﾇﾑｾ鄂ﾅｸ暿ｶ-Identity-H"/>
              </a:rPr>
              <a:t>배터리 전력과 부하 전력을 나타낸다</a:t>
            </a:r>
            <a:r>
              <a:rPr lang="en-US" altLang="ko-KR" dirty="0">
                <a:latin typeface="*ﾇﾑｾ鄂ﾅｸ暿ｶ-Identity-H"/>
              </a:rPr>
              <a:t>.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660615BF-BE07-42B6-820B-6ADEE03691C4}"/>
              </a:ext>
            </a:extLst>
          </p:cNvPr>
          <p:cNvSpPr/>
          <p:nvPr/>
        </p:nvSpPr>
        <p:spPr>
          <a:xfrm>
            <a:off x="5602844" y="2446580"/>
            <a:ext cx="6085599" cy="16466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>
                <a:latin typeface="*ﾇﾑｾ鄂ﾅｸ暿ｶ-Identity-H"/>
              </a:rPr>
              <a:t> Mode 1</a:t>
            </a:r>
          </a:p>
          <a:p>
            <a:pPr>
              <a:lnSpc>
                <a:spcPct val="50000"/>
              </a:lnSpc>
            </a:pPr>
            <a:endParaRPr lang="en-US" altLang="ko-KR" dirty="0">
              <a:latin typeface="*ﾇﾑｾ鄂ﾅｸ暿ｶ-Identity-H"/>
            </a:endParaRPr>
          </a:p>
          <a:p>
            <a:r>
              <a:rPr lang="en-US" altLang="ko-KR" dirty="0">
                <a:latin typeface="*ﾇﾑｾ鄂ﾅｸ暿ｶ-Identity-H"/>
              </a:rPr>
              <a:t>Mode 1</a:t>
            </a:r>
            <a:r>
              <a:rPr lang="ko-KR" altLang="en-US" dirty="0">
                <a:latin typeface="*ﾇﾑｾ鄂ﾅｸ暿ｶ-Identity-H"/>
              </a:rPr>
              <a:t>은 </a:t>
            </a:r>
            <a:r>
              <a:rPr lang="en-US" altLang="ko-KR" b="1" dirty="0">
                <a:solidFill>
                  <a:srgbClr val="FF0000"/>
                </a:solidFill>
                <a:latin typeface="*ﾇﾑｾ鄂ﾅｸ暿ｶ-Identity-H"/>
              </a:rPr>
              <a:t>0</a:t>
            </a:r>
            <a:r>
              <a:rPr lang="ko-KR" altLang="en-US" b="1" dirty="0">
                <a:solidFill>
                  <a:srgbClr val="FF0000"/>
                </a:solidFill>
                <a:latin typeface="*ﾇﾑｾ鄂ﾅｸ暿ｶ-Identity-H"/>
              </a:rPr>
              <a:t>시</a:t>
            </a:r>
            <a:r>
              <a:rPr lang="ko-KR" altLang="en-US" b="1" dirty="0">
                <a:solidFill>
                  <a:srgbClr val="FF0000"/>
                </a:solidFill>
                <a:latin typeface="*ｸ暿ｶ-Identity-H"/>
              </a:rPr>
              <a:t>∼</a:t>
            </a:r>
            <a:r>
              <a:rPr lang="en-US" altLang="ko-KR" b="1" dirty="0">
                <a:solidFill>
                  <a:srgbClr val="FF0000"/>
                </a:solidFill>
                <a:latin typeface="*ﾇﾑｾ鄂ﾅｸ暿ｶ-Identity-H"/>
              </a:rPr>
              <a:t>8</a:t>
            </a:r>
            <a:r>
              <a:rPr lang="ko-KR" altLang="en-US" b="1" dirty="0">
                <a:solidFill>
                  <a:srgbClr val="FF0000"/>
                </a:solidFill>
                <a:latin typeface="*ﾇﾑｾ鄂ﾅｸ暿ｶ-Identity-H"/>
              </a:rPr>
              <a:t>시까지의 동작</a:t>
            </a:r>
            <a:r>
              <a:rPr lang="ko-KR" altLang="en-US" dirty="0">
                <a:latin typeface="*ﾇﾑｾ鄂ﾅｸ暿ｶ-Identity-H"/>
              </a:rPr>
              <a:t>으로 일사량이 없으므로</a:t>
            </a:r>
          </a:p>
          <a:p>
            <a:r>
              <a:rPr lang="ko-KR" altLang="en-US" dirty="0">
                <a:latin typeface="*ﾇﾑｾ鄂ﾅｸ暿ｶ-Identity-H"/>
              </a:rPr>
              <a:t>태양전지 전력은 없는 상태이고 전기사용량도 상대적으로</a:t>
            </a:r>
          </a:p>
          <a:p>
            <a:r>
              <a:rPr lang="ko-KR" altLang="en-US" dirty="0">
                <a:latin typeface="*ﾇﾑｾ鄂ﾅｸ暿ｶ-Identity-H"/>
              </a:rPr>
              <a:t>적은 시간이다</a:t>
            </a:r>
            <a:r>
              <a:rPr lang="en-US" altLang="ko-KR" dirty="0">
                <a:latin typeface="*ﾇﾑｾ鄂ﾅｸ暿ｶ-Identity-H"/>
              </a:rPr>
              <a:t>. </a:t>
            </a:r>
            <a:r>
              <a:rPr lang="ko-KR" altLang="en-US" dirty="0">
                <a:latin typeface="*ﾇﾑｾ鄂ﾅｸ暿ｶ-Identity-H"/>
              </a:rPr>
              <a:t>이 때 계통의 잉여 전력을 배터리에 </a:t>
            </a:r>
            <a:r>
              <a:rPr lang="ko-KR" altLang="en-US" dirty="0" err="1">
                <a:latin typeface="*ﾇﾑｾ鄂ﾅｸ暿ｶ-Identity-H"/>
              </a:rPr>
              <a:t>충전시</a:t>
            </a:r>
            <a:endParaRPr lang="ko-KR" altLang="en-US" dirty="0">
              <a:latin typeface="*ﾇﾑｾ鄂ﾅｸ暿ｶ-Identity-H"/>
            </a:endParaRPr>
          </a:p>
          <a:p>
            <a:r>
              <a:rPr lang="ko-KR" altLang="en-US" dirty="0">
                <a:latin typeface="*ﾇﾑｾ鄂ﾅｸ暿ｶ-Identity-H"/>
              </a:rPr>
              <a:t>킨다</a:t>
            </a:r>
            <a:r>
              <a:rPr lang="en-US" altLang="ko-KR" dirty="0">
                <a:latin typeface="*ﾇﾑｾ鄂ﾅｸ暿ｶ-Identity-H"/>
              </a:rPr>
              <a:t>.</a:t>
            </a:r>
            <a:endParaRPr lang="ko-KR" altLang="en-US" dirty="0"/>
          </a:p>
        </p:txBody>
      </p:sp>
      <p:pic>
        <p:nvPicPr>
          <p:cNvPr id="49" name="그림 48">
            <a:extLst>
              <a:ext uri="{FF2B5EF4-FFF2-40B4-BE49-F238E27FC236}">
                <a16:creationId xmlns:a16="http://schemas.microsoft.com/office/drawing/2014/main" id="{BF104660-71A3-4021-8C18-0D5B81DDC79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5328" y="2885583"/>
            <a:ext cx="5405843" cy="1477311"/>
          </a:xfrm>
          <a:prstGeom prst="rect">
            <a:avLst/>
          </a:prstGeom>
        </p:spPr>
      </p:pic>
      <p:pic>
        <p:nvPicPr>
          <p:cNvPr id="50" name="그림 49">
            <a:extLst>
              <a:ext uri="{FF2B5EF4-FFF2-40B4-BE49-F238E27FC236}">
                <a16:creationId xmlns:a16="http://schemas.microsoft.com/office/drawing/2014/main" id="{877C7129-0285-4B95-A00E-887DED4A9D59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5328" y="4715282"/>
            <a:ext cx="5374214" cy="1518201"/>
          </a:xfrm>
          <a:prstGeom prst="rect">
            <a:avLst/>
          </a:prstGeom>
        </p:spPr>
      </p:pic>
      <p:sp>
        <p:nvSpPr>
          <p:cNvPr id="51" name="직사각형 50">
            <a:extLst>
              <a:ext uri="{FF2B5EF4-FFF2-40B4-BE49-F238E27FC236}">
                <a16:creationId xmlns:a16="http://schemas.microsoft.com/office/drawing/2014/main" id="{A77160BA-13D5-4BE9-919F-C6BCF9AF6CDA}"/>
              </a:ext>
            </a:extLst>
          </p:cNvPr>
          <p:cNvSpPr/>
          <p:nvPr/>
        </p:nvSpPr>
        <p:spPr>
          <a:xfrm>
            <a:off x="5602844" y="4403554"/>
            <a:ext cx="6096000" cy="164660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b="1" dirty="0">
                <a:latin typeface="*ﾇﾑｾ鄂ﾅｸ暿ｶ-Identity-H"/>
              </a:rPr>
              <a:t> </a:t>
            </a:r>
            <a:r>
              <a:rPr lang="en-US" altLang="ko-KR" sz="2000" b="1" dirty="0"/>
              <a:t>Mode 2</a:t>
            </a:r>
          </a:p>
          <a:p>
            <a:pPr>
              <a:lnSpc>
                <a:spcPct val="50000"/>
              </a:lnSpc>
            </a:pPr>
            <a:endParaRPr lang="en-US" altLang="ko-KR" dirty="0"/>
          </a:p>
          <a:p>
            <a:r>
              <a:rPr lang="en-US" altLang="ko-KR" dirty="0">
                <a:latin typeface="*ﾇﾑｾ鄂ﾅｸ暿ｶ-Identity-H"/>
              </a:rPr>
              <a:t>Mode 2</a:t>
            </a:r>
            <a:r>
              <a:rPr lang="ko-KR" altLang="en-US" dirty="0">
                <a:latin typeface="*ﾇﾑｾ鄂ﾅｸ暿ｶ-Identity-H"/>
              </a:rPr>
              <a:t>는 </a:t>
            </a:r>
            <a:r>
              <a:rPr lang="en-US" altLang="ko-KR" b="1" dirty="0">
                <a:solidFill>
                  <a:srgbClr val="FF0000"/>
                </a:solidFill>
                <a:latin typeface="*ﾇﾑｾ鄂ﾅｸ暿ｶ-Identity-H"/>
              </a:rPr>
              <a:t>8</a:t>
            </a:r>
            <a:r>
              <a:rPr lang="ko-KR" altLang="en-US" b="1" dirty="0">
                <a:solidFill>
                  <a:srgbClr val="FF0000"/>
                </a:solidFill>
                <a:latin typeface="*ﾇﾑｾ鄂ﾅｸ暿ｶ-Identity-H"/>
              </a:rPr>
              <a:t>시</a:t>
            </a:r>
            <a:r>
              <a:rPr lang="ko-KR" altLang="en-US" b="1" dirty="0">
                <a:solidFill>
                  <a:srgbClr val="FF0000"/>
                </a:solidFill>
                <a:latin typeface="*ｸ暿ｶ-Identity-H"/>
              </a:rPr>
              <a:t>∼</a:t>
            </a:r>
            <a:r>
              <a:rPr lang="en-US" altLang="ko-KR" b="1" dirty="0">
                <a:solidFill>
                  <a:srgbClr val="FF0000"/>
                </a:solidFill>
                <a:latin typeface="*ﾇﾑｾ鄂ﾅｸ暿ｶ-Identity-H"/>
              </a:rPr>
              <a:t>11</a:t>
            </a:r>
            <a:r>
              <a:rPr lang="ko-KR" altLang="en-US" b="1" dirty="0">
                <a:solidFill>
                  <a:srgbClr val="FF0000"/>
                </a:solidFill>
                <a:latin typeface="*ﾇﾑｾ鄂ﾅｸ暿ｶ-Identity-H"/>
              </a:rPr>
              <a:t>시까지의 동작</a:t>
            </a:r>
            <a:r>
              <a:rPr lang="ko-KR" altLang="en-US" dirty="0">
                <a:latin typeface="*ﾇﾑｾ鄂ﾅｸ暿ｶ-Identity-H"/>
              </a:rPr>
              <a:t>으로 일사량이 적기 때문</a:t>
            </a:r>
          </a:p>
          <a:p>
            <a:r>
              <a:rPr lang="ko-KR" altLang="en-US" dirty="0">
                <a:latin typeface="*ﾇﾑｾ鄂ﾅｸ暿ｶ-Identity-H"/>
              </a:rPr>
              <a:t>에 태양전지 전력만으로 부하전력을 충당할 수 없다</a:t>
            </a:r>
            <a:r>
              <a:rPr lang="en-US" altLang="ko-KR" dirty="0">
                <a:latin typeface="*ﾇﾑｾ鄂ﾅｸ暿ｶ-Identity-H"/>
              </a:rPr>
              <a:t>. </a:t>
            </a:r>
            <a:r>
              <a:rPr lang="ko-KR" altLang="en-US" dirty="0">
                <a:latin typeface="*ﾇﾑｾ鄂ﾅｸ暿ｶ-Identity-H"/>
              </a:rPr>
              <a:t>따라서</a:t>
            </a:r>
          </a:p>
          <a:p>
            <a:r>
              <a:rPr lang="ko-KR" altLang="en-US" dirty="0">
                <a:latin typeface="*ﾇﾑｾ鄂ﾅｸ暿ｶ-Identity-H"/>
              </a:rPr>
              <a:t>배터리의 전력과 태양전지 전력을 이용하여 부하전력을 충</a:t>
            </a:r>
          </a:p>
          <a:p>
            <a:r>
              <a:rPr lang="ko-KR" altLang="en-US" dirty="0">
                <a:latin typeface="*ﾇﾑｾ鄂ﾅｸ暿ｶ-Identity-H"/>
              </a:rPr>
              <a:t>당한다</a:t>
            </a:r>
            <a:r>
              <a:rPr lang="en-US" altLang="ko-KR" dirty="0">
                <a:latin typeface="*ﾇﾑｾ鄂ﾅｸ暿ｶ-Identity-H"/>
              </a:rPr>
              <a:t>. </a:t>
            </a:r>
            <a:endParaRPr lang="ko-KR" altLang="en-US" dirty="0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A6F265CC-2E62-4E16-B062-AAE5F752D005}"/>
              </a:ext>
            </a:extLst>
          </p:cNvPr>
          <p:cNvCxnSpPr/>
          <p:nvPr/>
        </p:nvCxnSpPr>
        <p:spPr>
          <a:xfrm>
            <a:off x="152400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9" name="막힌 원호 18">
            <a:extLst>
              <a:ext uri="{FF2B5EF4-FFF2-40B4-BE49-F238E27FC236}">
                <a16:creationId xmlns:a16="http://schemas.microsoft.com/office/drawing/2014/main" id="{C6FE078C-BCD6-4710-B6EA-C559BE4AD9AD}"/>
              </a:ext>
            </a:extLst>
          </p:cNvPr>
          <p:cNvSpPr/>
          <p:nvPr/>
        </p:nvSpPr>
        <p:spPr>
          <a:xfrm flipH="1">
            <a:off x="152400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맑은고딕"/>
            </a:endParaRPr>
          </a:p>
        </p:txBody>
      </p:sp>
      <p:sp>
        <p:nvSpPr>
          <p:cNvPr id="20" name="막힌 원호 19">
            <a:extLst>
              <a:ext uri="{FF2B5EF4-FFF2-40B4-BE49-F238E27FC236}">
                <a16:creationId xmlns:a16="http://schemas.microsoft.com/office/drawing/2014/main" id="{B3CEE4C2-5451-4A09-A32A-EE7B0C386E6F}"/>
              </a:ext>
            </a:extLst>
          </p:cNvPr>
          <p:cNvSpPr/>
          <p:nvPr/>
        </p:nvSpPr>
        <p:spPr>
          <a:xfrm flipH="1" flipV="1">
            <a:off x="1532466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맑은고딕"/>
            </a:endParaRPr>
          </a:p>
        </p:txBody>
      </p:sp>
      <p:sp>
        <p:nvSpPr>
          <p:cNvPr id="21" name="제목 1">
            <a:extLst>
              <a:ext uri="{FF2B5EF4-FFF2-40B4-BE49-F238E27FC236}">
                <a16:creationId xmlns:a16="http://schemas.microsoft.com/office/drawing/2014/main" id="{84FEFB8A-7D7B-4000-A309-8F293AB53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5788" y="250298"/>
            <a:ext cx="3520016" cy="261406"/>
          </a:xfrm>
        </p:spPr>
        <p:txBody>
          <a:bodyPr>
            <a:noAutofit/>
          </a:bodyPr>
          <a:lstStyle/>
          <a:p>
            <a:r>
              <a:rPr lang="ko-KR" altLang="en-US" sz="2000" b="1" dirty="0">
                <a:solidFill>
                  <a:schemeClr val="accent4"/>
                </a:solidFill>
                <a:latin typeface="맑은고딕"/>
              </a:rPr>
              <a:t>보충자료</a:t>
            </a: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BD2EF7E7-1BEC-4EFB-A74C-C3E0A55CFFEE}"/>
              </a:ext>
            </a:extLst>
          </p:cNvPr>
          <p:cNvGrpSpPr/>
          <p:nvPr/>
        </p:nvGrpSpPr>
        <p:grpSpPr>
          <a:xfrm>
            <a:off x="484795" y="276022"/>
            <a:ext cx="684022" cy="465332"/>
            <a:chOff x="5284611" y="1858768"/>
            <a:chExt cx="1090031" cy="723277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DFE18458-43C2-4656-844E-38E21F2F6DF0}"/>
                </a:ext>
              </a:extLst>
            </p:cNvPr>
            <p:cNvSpPr/>
            <p:nvPr/>
          </p:nvSpPr>
          <p:spPr>
            <a:xfrm>
              <a:off x="5284611" y="2219021"/>
              <a:ext cx="360000" cy="360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D81379F3-261E-4B69-966C-7F34FD65A2F3}"/>
                </a:ext>
              </a:extLst>
            </p:cNvPr>
            <p:cNvSpPr/>
            <p:nvPr/>
          </p:nvSpPr>
          <p:spPr>
            <a:xfrm>
              <a:off x="5654389" y="2222045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3C0F331E-CC9D-4D8A-968A-DC084E5AD003}"/>
                </a:ext>
              </a:extLst>
            </p:cNvPr>
            <p:cNvSpPr/>
            <p:nvPr/>
          </p:nvSpPr>
          <p:spPr>
            <a:xfrm>
              <a:off x="6014642" y="2219021"/>
              <a:ext cx="360000" cy="360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0990B9A2-BBC2-4727-B2C3-831091313303}"/>
                </a:ext>
              </a:extLst>
            </p:cNvPr>
            <p:cNvSpPr/>
            <p:nvPr/>
          </p:nvSpPr>
          <p:spPr>
            <a:xfrm>
              <a:off x="5654389" y="1858768"/>
              <a:ext cx="360000" cy="360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971591B3-DD13-4BEC-8335-199494FE534B}"/>
              </a:ext>
            </a:extLst>
          </p:cNvPr>
          <p:cNvSpPr txBox="1"/>
          <p:nvPr/>
        </p:nvSpPr>
        <p:spPr>
          <a:xfrm>
            <a:off x="6987117" y="262467"/>
            <a:ext cx="35200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고딕"/>
              </a:rPr>
              <a:t>현실적 제약 조건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고딕"/>
              </a:rPr>
              <a:t> /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고딕"/>
              </a:rPr>
              <a:t>추진 계획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고딕"/>
              </a:rPr>
              <a:t>/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고딕"/>
              </a:rPr>
              <a:t>재료 및 장비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고딕"/>
              </a:rPr>
              <a:t>/ </a:t>
            </a:r>
            <a:r>
              <a:rPr lang="ko-KR" altLang="en-US" sz="1100" b="1" dirty="0">
                <a:latin typeface="맑은고딕"/>
              </a:rPr>
              <a:t>참고 문헌</a:t>
            </a:r>
          </a:p>
        </p:txBody>
      </p:sp>
    </p:spTree>
    <p:extLst>
      <p:ext uri="{BB962C8B-B14F-4D97-AF65-F5344CB8AC3E}">
        <p14:creationId xmlns:p14="http://schemas.microsoft.com/office/powerpoint/2010/main" val="117005808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그림 41">
            <a:extLst>
              <a:ext uri="{FF2B5EF4-FFF2-40B4-BE49-F238E27FC236}">
                <a16:creationId xmlns:a16="http://schemas.microsoft.com/office/drawing/2014/main" id="{79FADC1A-ADC7-4BB2-87D2-E81DEF61050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93675"/>
            <a:ext cx="5405843" cy="1492941"/>
          </a:xfrm>
          <a:prstGeom prst="rect">
            <a:avLst/>
          </a:prstGeom>
        </p:spPr>
      </p:pic>
      <p:sp>
        <p:nvSpPr>
          <p:cNvPr id="43" name="직사각형 42">
            <a:extLst>
              <a:ext uri="{FF2B5EF4-FFF2-40B4-BE49-F238E27FC236}">
                <a16:creationId xmlns:a16="http://schemas.microsoft.com/office/drawing/2014/main" id="{2EDCDF95-3D8F-4642-9991-E9FFA40CB4DC}"/>
              </a:ext>
            </a:extLst>
          </p:cNvPr>
          <p:cNvSpPr/>
          <p:nvPr/>
        </p:nvSpPr>
        <p:spPr>
          <a:xfrm>
            <a:off x="5112756" y="6395478"/>
            <a:ext cx="70792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04800" indent="-304800"/>
            <a:r>
              <a:rPr lang="en-US" altLang="ko-KR" sz="1000" dirty="0"/>
              <a:t>Jung, D. Y., Kim, J. H., Choi, S. C., Lee, S. W., Han, H. M., &amp; Won, C. Y. (2013). A hybrid PCS considering on a residential energy storage system. </a:t>
            </a:r>
            <a:r>
              <a:rPr lang="en-US" altLang="ko-KR" sz="1000" i="1" dirty="0"/>
              <a:t>Transactions of the Korean Institute of Electrical Engineers</a:t>
            </a:r>
            <a:r>
              <a:rPr lang="en-US" altLang="ko-KR" sz="1000" dirty="0"/>
              <a:t>, </a:t>
            </a:r>
            <a:r>
              <a:rPr lang="en-US" altLang="ko-KR" sz="1000" i="1" dirty="0"/>
              <a:t>62</a:t>
            </a:r>
            <a:r>
              <a:rPr lang="en-US" altLang="ko-KR" sz="1000" dirty="0"/>
              <a:t>(1), 63–69. https://doi.org/10.5370/KIEE.2012.62.1.063</a:t>
            </a:r>
            <a:endParaRPr lang="en-US" altLang="ko-KR" sz="1000" dirty="0">
              <a:effectLst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9722E837-8364-4556-9B75-E48BC008011B}"/>
              </a:ext>
            </a:extLst>
          </p:cNvPr>
          <p:cNvSpPr/>
          <p:nvPr/>
        </p:nvSpPr>
        <p:spPr>
          <a:xfrm>
            <a:off x="5392848" y="973924"/>
            <a:ext cx="6096000" cy="136960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 </a:t>
            </a:r>
            <a:r>
              <a:rPr lang="en-US" altLang="ko-KR" sz="2000" b="1" dirty="0"/>
              <a:t>Mode 3</a:t>
            </a:r>
          </a:p>
          <a:p>
            <a:pPr>
              <a:lnSpc>
                <a:spcPct val="50000"/>
              </a:lnSpc>
            </a:pPr>
            <a:endParaRPr lang="en-US" altLang="ko-KR" dirty="0">
              <a:latin typeface="*ﾇﾑｾ鄂ﾅｸ暿ｶ-Identity-H"/>
            </a:endParaRPr>
          </a:p>
          <a:p>
            <a:r>
              <a:rPr lang="en-US" altLang="ko-KR" dirty="0">
                <a:latin typeface="*ﾇﾑｾ鄂ﾅｸ暿ｶ-Identity-H"/>
              </a:rPr>
              <a:t>Mode 3</a:t>
            </a:r>
            <a:r>
              <a:rPr lang="ko-KR" altLang="en-US" dirty="0">
                <a:latin typeface="*ﾇﾑｾ鄂ﾅｸ暿ｶ-Identity-H"/>
              </a:rPr>
              <a:t>은 </a:t>
            </a:r>
            <a:r>
              <a:rPr lang="en-US" altLang="ko-KR" b="1" dirty="0">
                <a:solidFill>
                  <a:srgbClr val="FF0000"/>
                </a:solidFill>
                <a:latin typeface="*ﾇﾑｾ鄂ﾅｸ暿ｶ-Identity-H"/>
              </a:rPr>
              <a:t>11</a:t>
            </a:r>
            <a:r>
              <a:rPr lang="ko-KR" altLang="en-US" b="1" dirty="0">
                <a:solidFill>
                  <a:srgbClr val="FF0000"/>
                </a:solidFill>
                <a:latin typeface="*ﾇﾑｾ鄂ﾅｸ暿ｶ-Identity-H"/>
              </a:rPr>
              <a:t>시</a:t>
            </a:r>
            <a:r>
              <a:rPr lang="ko-KR" altLang="en-US" b="1" dirty="0">
                <a:solidFill>
                  <a:srgbClr val="FF0000"/>
                </a:solidFill>
                <a:latin typeface="*ｸ暿ｶ-Identity-H"/>
              </a:rPr>
              <a:t>∼</a:t>
            </a:r>
            <a:r>
              <a:rPr lang="en-US" altLang="ko-KR" b="1" dirty="0">
                <a:solidFill>
                  <a:srgbClr val="FF0000"/>
                </a:solidFill>
                <a:latin typeface="*ﾇﾑｾ鄂ﾅｸ暿ｶ-Identity-H"/>
              </a:rPr>
              <a:t>13</a:t>
            </a:r>
            <a:r>
              <a:rPr lang="ko-KR" altLang="en-US" b="1" dirty="0">
                <a:solidFill>
                  <a:srgbClr val="FF0000"/>
                </a:solidFill>
                <a:latin typeface="*ﾇﾑｾ鄂ﾅｸ暿ｶ-Identity-H"/>
              </a:rPr>
              <a:t>시까지의 동작</a:t>
            </a:r>
            <a:r>
              <a:rPr lang="ko-KR" altLang="en-US" dirty="0">
                <a:latin typeface="*ﾇﾑｾ鄂ﾅｸ暿ｶ-Identity-H"/>
              </a:rPr>
              <a:t>으로 일사량이 많기 때</a:t>
            </a:r>
          </a:p>
          <a:p>
            <a:r>
              <a:rPr lang="ko-KR" altLang="en-US" dirty="0">
                <a:latin typeface="*ﾇﾑｾ鄂ﾅｸ暿ｶ-Identity-H"/>
              </a:rPr>
              <a:t>문에 태양전지 전력이 부하 전력보다 큰 상태이다</a:t>
            </a:r>
            <a:r>
              <a:rPr lang="en-US" altLang="ko-KR" dirty="0">
                <a:latin typeface="*ﾇﾑｾ鄂ﾅｸ暿ｶ-Identity-H"/>
              </a:rPr>
              <a:t>. </a:t>
            </a:r>
            <a:r>
              <a:rPr lang="ko-KR" altLang="en-US" dirty="0">
                <a:latin typeface="*ﾇﾑｾ鄂ﾅｸ暿ｶ-Identity-H"/>
              </a:rPr>
              <a:t>이 때 남</a:t>
            </a:r>
          </a:p>
          <a:p>
            <a:r>
              <a:rPr lang="ko-KR" altLang="en-US" dirty="0">
                <a:latin typeface="*ﾇﾑｾ鄂ﾅｸ暿ｶ-Identity-H"/>
              </a:rPr>
              <a:t>는 태양전지 에너지는 배터리를 충전한다</a:t>
            </a:r>
            <a:r>
              <a:rPr lang="en-US" altLang="ko-KR" dirty="0">
                <a:latin typeface="*ﾇﾑｾ鄂ﾅｸ暿ｶ-Identity-H"/>
              </a:rPr>
              <a:t>.</a:t>
            </a:r>
            <a:endParaRPr lang="ko-KR" altLang="en-US" dirty="0"/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306AD01E-57AF-4089-A297-82071D329B3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3120840"/>
            <a:ext cx="5402568" cy="1343972"/>
          </a:xfrm>
          <a:prstGeom prst="rect">
            <a:avLst/>
          </a:prstGeom>
        </p:spPr>
      </p:pic>
      <p:sp>
        <p:nvSpPr>
          <p:cNvPr id="46" name="직사각형 45">
            <a:extLst>
              <a:ext uri="{FF2B5EF4-FFF2-40B4-BE49-F238E27FC236}">
                <a16:creationId xmlns:a16="http://schemas.microsoft.com/office/drawing/2014/main" id="{10E010CA-E7AC-407D-9970-96CA3EF650AA}"/>
              </a:ext>
            </a:extLst>
          </p:cNvPr>
          <p:cNvSpPr/>
          <p:nvPr/>
        </p:nvSpPr>
        <p:spPr>
          <a:xfrm>
            <a:off x="5392848" y="2739413"/>
            <a:ext cx="6096000" cy="164660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 </a:t>
            </a:r>
            <a:r>
              <a:rPr lang="en-US" altLang="ko-KR" sz="2000" b="1" dirty="0"/>
              <a:t>Mode 4</a:t>
            </a:r>
          </a:p>
          <a:p>
            <a:pPr>
              <a:lnSpc>
                <a:spcPct val="50000"/>
              </a:lnSpc>
            </a:pPr>
            <a:endParaRPr lang="en-US" altLang="ko-KR" dirty="0">
              <a:latin typeface="*ﾇﾑｾ鄂ﾅｸ暿ｶ-Identity-H"/>
            </a:endParaRPr>
          </a:p>
          <a:p>
            <a:r>
              <a:rPr lang="en-US" altLang="ko-KR" dirty="0">
                <a:latin typeface="*ﾇﾑｾ鄂ﾅｸ暿ｶ-Identity-H"/>
              </a:rPr>
              <a:t>Mode 4</a:t>
            </a:r>
            <a:r>
              <a:rPr lang="ko-KR" altLang="en-US" dirty="0">
                <a:latin typeface="*ﾇﾑｾ鄂ﾅｸ暿ｶ-Identity-H"/>
              </a:rPr>
              <a:t>는 </a:t>
            </a:r>
            <a:r>
              <a:rPr lang="en-US" altLang="ko-KR" b="1" dirty="0">
                <a:solidFill>
                  <a:srgbClr val="FF0000"/>
                </a:solidFill>
                <a:latin typeface="*ﾇﾑｾ鄂ﾅｸ暿ｶ-Identity-H"/>
              </a:rPr>
              <a:t>13</a:t>
            </a:r>
            <a:r>
              <a:rPr lang="ko-KR" altLang="en-US" b="1" dirty="0">
                <a:solidFill>
                  <a:srgbClr val="FF0000"/>
                </a:solidFill>
                <a:latin typeface="*ﾇﾑｾ鄂ﾅｸ暿ｶ-Identity-H"/>
              </a:rPr>
              <a:t>시</a:t>
            </a:r>
            <a:r>
              <a:rPr lang="ko-KR" altLang="en-US" b="1" dirty="0">
                <a:solidFill>
                  <a:srgbClr val="FF0000"/>
                </a:solidFill>
                <a:latin typeface="*ｸ暿ｶ-Identity-H"/>
              </a:rPr>
              <a:t>∼</a:t>
            </a:r>
            <a:r>
              <a:rPr lang="en-US" altLang="ko-KR" b="1" dirty="0">
                <a:solidFill>
                  <a:srgbClr val="FF0000"/>
                </a:solidFill>
                <a:latin typeface="*ﾇﾑｾ鄂ﾅｸ暿ｶ-Identity-H"/>
              </a:rPr>
              <a:t>17</a:t>
            </a:r>
            <a:r>
              <a:rPr lang="ko-KR" altLang="en-US" b="1" dirty="0">
                <a:solidFill>
                  <a:srgbClr val="FF0000"/>
                </a:solidFill>
                <a:latin typeface="*ﾇﾑｾ鄂ﾅｸ暿ｶ-Identity-H"/>
              </a:rPr>
              <a:t>시까지의 동작</a:t>
            </a:r>
            <a:r>
              <a:rPr lang="ko-KR" altLang="en-US" dirty="0">
                <a:latin typeface="*ﾇﾑｾ鄂ﾅｸ暿ｶ-Identity-H"/>
              </a:rPr>
              <a:t>으로 태양전지 전력이</a:t>
            </a:r>
          </a:p>
          <a:p>
            <a:r>
              <a:rPr lang="ko-KR" altLang="en-US" dirty="0">
                <a:latin typeface="*ﾇﾑｾ鄂ﾅｸ暿ｶ-Identity-H"/>
              </a:rPr>
              <a:t>충분하기 때문에 태양전지 전력만으로 부하를 감당한다</a:t>
            </a:r>
            <a:r>
              <a:rPr lang="en-US" altLang="ko-KR" dirty="0">
                <a:latin typeface="*ﾇﾑｾ鄂ﾅｸ暿ｶ-Identity-H"/>
              </a:rPr>
              <a:t>. </a:t>
            </a:r>
            <a:r>
              <a:rPr lang="ko-KR" altLang="en-US" dirty="0">
                <a:latin typeface="*ﾇﾑｾ鄂ﾅｸ暿ｶ-Identity-H"/>
              </a:rPr>
              <a:t>배</a:t>
            </a:r>
          </a:p>
          <a:p>
            <a:r>
              <a:rPr lang="ko-KR" altLang="en-US" dirty="0" err="1">
                <a:latin typeface="*ﾇﾑｾ鄂ﾅｸ暿ｶ-Identity-H"/>
              </a:rPr>
              <a:t>터리가</a:t>
            </a:r>
            <a:r>
              <a:rPr lang="ko-KR" altLang="en-US" dirty="0">
                <a:latin typeface="*ﾇﾑｾ鄂ﾅｸ暿ｶ-Identity-H"/>
              </a:rPr>
              <a:t> </a:t>
            </a:r>
            <a:r>
              <a:rPr lang="ko-KR" altLang="en-US" dirty="0" err="1">
                <a:latin typeface="*ﾇﾑｾ鄂ﾅｸ暿ｶ-Identity-H"/>
              </a:rPr>
              <a:t>완충되는</a:t>
            </a:r>
            <a:r>
              <a:rPr lang="ko-KR" altLang="en-US" dirty="0">
                <a:latin typeface="*ﾇﾑｾ鄂ﾅｸ暿ｶ-Identity-H"/>
              </a:rPr>
              <a:t> 것을 고려하여 태양전지의 남는 에너지는</a:t>
            </a:r>
          </a:p>
          <a:p>
            <a:r>
              <a:rPr lang="ko-KR" altLang="en-US" dirty="0">
                <a:latin typeface="*ﾇﾑｾ鄂ﾅｸ暿ｶ-Identity-H"/>
              </a:rPr>
              <a:t>계통으로 전달된다</a:t>
            </a:r>
            <a:r>
              <a:rPr lang="en-US" altLang="ko-KR" dirty="0">
                <a:latin typeface="*ﾇﾑｾ鄂ﾅｸ暿ｶ-Identity-H"/>
              </a:rPr>
              <a:t>.</a:t>
            </a:r>
            <a:endParaRPr lang="ko-KR" altLang="en-US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D204E694-199E-4549-B175-3EEDFA152B19}"/>
              </a:ext>
            </a:extLst>
          </p:cNvPr>
          <p:cNvSpPr/>
          <p:nvPr/>
        </p:nvSpPr>
        <p:spPr>
          <a:xfrm>
            <a:off x="5402568" y="4593643"/>
            <a:ext cx="6096000" cy="136960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 </a:t>
            </a:r>
            <a:r>
              <a:rPr lang="en-US" altLang="ko-KR" sz="2000" b="1" dirty="0"/>
              <a:t>Mode 5</a:t>
            </a:r>
          </a:p>
          <a:p>
            <a:pPr>
              <a:lnSpc>
                <a:spcPct val="50000"/>
              </a:lnSpc>
            </a:pPr>
            <a:endParaRPr lang="en-US" altLang="ko-KR" dirty="0">
              <a:latin typeface="*ﾇﾑｾ鄂ﾅｸ暿ｶ-Identity-H"/>
            </a:endParaRPr>
          </a:p>
          <a:p>
            <a:r>
              <a:rPr lang="en-US" altLang="ko-KR" dirty="0">
                <a:latin typeface="*ﾇﾑｾ鄂ﾅｸ暿ｶ-Identity-H"/>
              </a:rPr>
              <a:t>Mode 5</a:t>
            </a:r>
            <a:r>
              <a:rPr lang="ko-KR" altLang="en-US" dirty="0">
                <a:latin typeface="*ﾇﾑｾ鄂ﾅｸ暿ｶ-Identity-H"/>
              </a:rPr>
              <a:t>는 </a:t>
            </a:r>
            <a:r>
              <a:rPr lang="en-US" altLang="ko-KR" b="1" dirty="0">
                <a:solidFill>
                  <a:srgbClr val="FF0000"/>
                </a:solidFill>
                <a:latin typeface="*ﾇﾑｾ鄂ﾅｸ暿ｶ-Identity-H"/>
              </a:rPr>
              <a:t>19</a:t>
            </a:r>
            <a:r>
              <a:rPr lang="ko-KR" altLang="en-US" b="1" dirty="0">
                <a:solidFill>
                  <a:srgbClr val="FF0000"/>
                </a:solidFill>
                <a:latin typeface="*ﾇﾑｾ鄂ﾅｸ暿ｶ-Identity-H"/>
              </a:rPr>
              <a:t>시</a:t>
            </a:r>
            <a:r>
              <a:rPr lang="ko-KR" altLang="en-US" b="1" dirty="0">
                <a:solidFill>
                  <a:srgbClr val="FF0000"/>
                </a:solidFill>
                <a:latin typeface="*ｸ暿ｶ-Identity-H"/>
              </a:rPr>
              <a:t>∼</a:t>
            </a:r>
            <a:r>
              <a:rPr lang="en-US" altLang="ko-KR" b="1" dirty="0">
                <a:solidFill>
                  <a:srgbClr val="FF0000"/>
                </a:solidFill>
                <a:latin typeface="*ﾇﾑｾ鄂ﾅｸ暿ｶ-Identity-H"/>
              </a:rPr>
              <a:t>24</a:t>
            </a:r>
            <a:r>
              <a:rPr lang="ko-KR" altLang="en-US" b="1" dirty="0">
                <a:solidFill>
                  <a:srgbClr val="FF0000"/>
                </a:solidFill>
                <a:latin typeface="*ﾇﾑｾ鄂ﾅｸ暿ｶ-Identity-H"/>
              </a:rPr>
              <a:t>시까지의 동작</a:t>
            </a:r>
            <a:r>
              <a:rPr lang="ko-KR" altLang="en-US" dirty="0">
                <a:latin typeface="*ﾇﾑｾ鄂ﾅｸ暿ｶ-Identity-H"/>
              </a:rPr>
              <a:t>으로 일사량이 적어서</a:t>
            </a:r>
          </a:p>
          <a:p>
            <a:r>
              <a:rPr lang="ko-KR" altLang="en-US" dirty="0">
                <a:latin typeface="*ﾇﾑｾ鄂ﾅｸ暿ｶ-Identity-H"/>
              </a:rPr>
              <a:t>태양전지 전력은 </a:t>
            </a:r>
            <a:r>
              <a:rPr lang="en-US" altLang="ko-KR" dirty="0">
                <a:latin typeface="*ﾇﾑｾ鄂ﾅｸ暿ｶ-Identity-H"/>
              </a:rPr>
              <a:t>0W</a:t>
            </a:r>
            <a:r>
              <a:rPr lang="ko-KR" altLang="en-US" dirty="0">
                <a:latin typeface="*ﾇﾑｾ鄂ﾅｸ暿ｶ-Identity-H"/>
              </a:rPr>
              <a:t>로 감소한다</a:t>
            </a:r>
            <a:r>
              <a:rPr lang="en-US" altLang="ko-KR" dirty="0">
                <a:latin typeface="*ﾇﾑｾ鄂ﾅｸ暿ｶ-Identity-H"/>
              </a:rPr>
              <a:t>. </a:t>
            </a:r>
            <a:r>
              <a:rPr lang="ko-KR" altLang="en-US" dirty="0">
                <a:latin typeface="*ﾇﾑｾ鄂ﾅｸ暿ｶ-Identity-H"/>
              </a:rPr>
              <a:t>이 때 부하에서 필요로</a:t>
            </a:r>
          </a:p>
          <a:p>
            <a:r>
              <a:rPr lang="ko-KR" altLang="en-US" dirty="0">
                <a:latin typeface="*ﾇﾑｾ鄂ﾅｸ暿ｶ-Identity-H"/>
              </a:rPr>
              <a:t>하는 에너지는 배터리와 계통으로부터 얻는다</a:t>
            </a:r>
            <a:r>
              <a:rPr lang="en-US" altLang="ko-KR" dirty="0">
                <a:latin typeface="*ﾇﾑｾ鄂ﾅｸ暿ｶ-Identity-H"/>
              </a:rPr>
              <a:t>.</a:t>
            </a:r>
            <a:endParaRPr lang="ko-KR" altLang="en-US" dirty="0"/>
          </a:p>
        </p:txBody>
      </p:sp>
      <p:pic>
        <p:nvPicPr>
          <p:cNvPr id="48" name="그림 47">
            <a:extLst>
              <a:ext uri="{FF2B5EF4-FFF2-40B4-BE49-F238E27FC236}">
                <a16:creationId xmlns:a16="http://schemas.microsoft.com/office/drawing/2014/main" id="{EF1DF099-C9E1-43C1-8305-E6C9A814A9A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4876800"/>
            <a:ext cx="5392878" cy="1461247"/>
          </a:xfrm>
          <a:prstGeom prst="rect">
            <a:avLst/>
          </a:prstGeom>
        </p:spPr>
      </p:pic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C3112E39-8F92-48EB-9580-9B2653C2A225}"/>
              </a:ext>
            </a:extLst>
          </p:cNvPr>
          <p:cNvCxnSpPr/>
          <p:nvPr/>
        </p:nvCxnSpPr>
        <p:spPr>
          <a:xfrm>
            <a:off x="152400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0" name="막힌 원호 19">
            <a:extLst>
              <a:ext uri="{FF2B5EF4-FFF2-40B4-BE49-F238E27FC236}">
                <a16:creationId xmlns:a16="http://schemas.microsoft.com/office/drawing/2014/main" id="{8C0A490C-48F7-4F1D-8FD8-FE0A0CBFCF2E}"/>
              </a:ext>
            </a:extLst>
          </p:cNvPr>
          <p:cNvSpPr/>
          <p:nvPr/>
        </p:nvSpPr>
        <p:spPr>
          <a:xfrm flipH="1">
            <a:off x="152400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맑은고딕"/>
            </a:endParaRPr>
          </a:p>
        </p:txBody>
      </p:sp>
      <p:sp>
        <p:nvSpPr>
          <p:cNvPr id="21" name="막힌 원호 20">
            <a:extLst>
              <a:ext uri="{FF2B5EF4-FFF2-40B4-BE49-F238E27FC236}">
                <a16:creationId xmlns:a16="http://schemas.microsoft.com/office/drawing/2014/main" id="{7FDCA273-7ADB-4B42-8B59-14AF536847AF}"/>
              </a:ext>
            </a:extLst>
          </p:cNvPr>
          <p:cNvSpPr/>
          <p:nvPr/>
        </p:nvSpPr>
        <p:spPr>
          <a:xfrm flipH="1" flipV="1">
            <a:off x="1532466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맑은고딕"/>
            </a:endParaRPr>
          </a:p>
        </p:txBody>
      </p:sp>
      <p:sp>
        <p:nvSpPr>
          <p:cNvPr id="22" name="제목 1">
            <a:extLst>
              <a:ext uri="{FF2B5EF4-FFF2-40B4-BE49-F238E27FC236}">
                <a16:creationId xmlns:a16="http://schemas.microsoft.com/office/drawing/2014/main" id="{ADDE9AAD-5928-4209-A292-8124A2B85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5788" y="250298"/>
            <a:ext cx="3520016" cy="261406"/>
          </a:xfrm>
        </p:spPr>
        <p:txBody>
          <a:bodyPr>
            <a:noAutofit/>
          </a:bodyPr>
          <a:lstStyle/>
          <a:p>
            <a:r>
              <a:rPr lang="ko-KR" altLang="en-US" sz="2000" b="1" dirty="0">
                <a:solidFill>
                  <a:schemeClr val="accent4"/>
                </a:solidFill>
                <a:latin typeface="맑은고딕"/>
              </a:rPr>
              <a:t>보충자료</a:t>
            </a: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A8248297-7246-4EEB-9CE0-B3D7B7AFE385}"/>
              </a:ext>
            </a:extLst>
          </p:cNvPr>
          <p:cNvGrpSpPr/>
          <p:nvPr/>
        </p:nvGrpSpPr>
        <p:grpSpPr>
          <a:xfrm>
            <a:off x="484795" y="276022"/>
            <a:ext cx="684022" cy="465332"/>
            <a:chOff x="5284611" y="1858768"/>
            <a:chExt cx="1090031" cy="723277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F03C8EC5-3B14-4808-AE56-3D811883F786}"/>
                </a:ext>
              </a:extLst>
            </p:cNvPr>
            <p:cNvSpPr/>
            <p:nvPr/>
          </p:nvSpPr>
          <p:spPr>
            <a:xfrm>
              <a:off x="5284611" y="2219021"/>
              <a:ext cx="360000" cy="360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5A069796-F0F4-4030-B89E-C82168EDA8F7}"/>
                </a:ext>
              </a:extLst>
            </p:cNvPr>
            <p:cNvSpPr/>
            <p:nvPr/>
          </p:nvSpPr>
          <p:spPr>
            <a:xfrm>
              <a:off x="5654389" y="2222045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E1242E7A-78AC-49BD-AC37-8AEEAD5404ED}"/>
                </a:ext>
              </a:extLst>
            </p:cNvPr>
            <p:cNvSpPr/>
            <p:nvPr/>
          </p:nvSpPr>
          <p:spPr>
            <a:xfrm>
              <a:off x="6014642" y="2219021"/>
              <a:ext cx="360000" cy="360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DE3250AE-41F0-4770-95C5-9E7815A353E5}"/>
                </a:ext>
              </a:extLst>
            </p:cNvPr>
            <p:cNvSpPr/>
            <p:nvPr/>
          </p:nvSpPr>
          <p:spPr>
            <a:xfrm>
              <a:off x="5654389" y="1858768"/>
              <a:ext cx="360000" cy="360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21B7BA7F-0FCB-4552-A789-74BD37212CF3}"/>
              </a:ext>
            </a:extLst>
          </p:cNvPr>
          <p:cNvSpPr txBox="1"/>
          <p:nvPr/>
        </p:nvSpPr>
        <p:spPr>
          <a:xfrm>
            <a:off x="6987117" y="262467"/>
            <a:ext cx="35200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고딕"/>
              </a:rPr>
              <a:t>현실적 제약 조건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고딕"/>
              </a:rPr>
              <a:t> /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고딕"/>
              </a:rPr>
              <a:t>추진 계획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고딕"/>
              </a:rPr>
              <a:t>/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고딕"/>
              </a:rPr>
              <a:t>재료 및 장비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고딕"/>
              </a:rPr>
              <a:t>/ </a:t>
            </a:r>
            <a:r>
              <a:rPr lang="ko-KR" altLang="en-US" sz="1100" b="1" dirty="0">
                <a:latin typeface="맑은고딕"/>
              </a:rPr>
              <a:t>참고 문헌</a:t>
            </a:r>
          </a:p>
        </p:txBody>
      </p:sp>
    </p:spTree>
    <p:extLst>
      <p:ext uri="{BB962C8B-B14F-4D97-AF65-F5344CB8AC3E}">
        <p14:creationId xmlns:p14="http://schemas.microsoft.com/office/powerpoint/2010/main" val="358440380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19013E7-4B1B-4CA7-B03C-2005304E6718}"/>
              </a:ext>
            </a:extLst>
          </p:cNvPr>
          <p:cNvSpPr txBox="1"/>
          <p:nvPr/>
        </p:nvSpPr>
        <p:spPr>
          <a:xfrm>
            <a:off x="10080414" y="1313169"/>
            <a:ext cx="1493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650V</a:t>
            </a:r>
            <a:r>
              <a:rPr lang="ko-KR" altLang="en-US" dirty="0"/>
              <a:t>로 제어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DF5E562-0994-4D32-98CF-DC53BF2F8133}"/>
              </a:ext>
            </a:extLst>
          </p:cNvPr>
          <p:cNvSpPr txBox="1"/>
          <p:nvPr/>
        </p:nvSpPr>
        <p:spPr>
          <a:xfrm>
            <a:off x="10080414" y="2796529"/>
            <a:ext cx="18474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컨버터 </a:t>
            </a:r>
            <a:r>
              <a:rPr lang="en-US" altLang="ko-KR" dirty="0"/>
              <a:t>On </a:t>
            </a:r>
            <a:r>
              <a:rPr lang="ko-KR" altLang="en-US" dirty="0"/>
              <a:t>전류 흐름 확인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8B105B7-36E2-4307-8FF9-3F0BB2BB4E1B}"/>
              </a:ext>
            </a:extLst>
          </p:cNvPr>
          <p:cNvSpPr txBox="1"/>
          <p:nvPr/>
        </p:nvSpPr>
        <p:spPr>
          <a:xfrm>
            <a:off x="10080414" y="4903580"/>
            <a:ext cx="1847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Grid </a:t>
            </a:r>
            <a:r>
              <a:rPr lang="ko-KR" altLang="en-US" dirty="0"/>
              <a:t>전류 흐름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F913D4A2-5318-430C-88C3-E7FEAE20CA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1428" y="629641"/>
            <a:ext cx="6375679" cy="605840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929BEB57-3562-44C1-BFAA-585BF6DF8DFA}"/>
              </a:ext>
            </a:extLst>
          </p:cNvPr>
          <p:cNvSpPr txBox="1"/>
          <p:nvPr/>
        </p:nvSpPr>
        <p:spPr>
          <a:xfrm>
            <a:off x="784259" y="2605145"/>
            <a:ext cx="2192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컨버터쪽</a:t>
            </a:r>
            <a:r>
              <a:rPr lang="ko-KR" altLang="en-US" dirty="0"/>
              <a:t> 전류 흐름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B2F01E7-51B9-4FB5-8DE1-E538FAEBB720}"/>
              </a:ext>
            </a:extLst>
          </p:cNvPr>
          <p:cNvSpPr txBox="1"/>
          <p:nvPr/>
        </p:nvSpPr>
        <p:spPr>
          <a:xfrm>
            <a:off x="748699" y="4616691"/>
            <a:ext cx="2263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Grid </a:t>
            </a:r>
            <a:r>
              <a:rPr lang="ko-KR" altLang="en-US" dirty="0"/>
              <a:t>쪽 전류 흐름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9ED5636-99C8-4B03-8029-81FF83A5AC98}"/>
              </a:ext>
            </a:extLst>
          </p:cNvPr>
          <p:cNvSpPr txBox="1"/>
          <p:nvPr/>
        </p:nvSpPr>
        <p:spPr>
          <a:xfrm>
            <a:off x="784259" y="823899"/>
            <a:ext cx="2192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DC-Link </a:t>
            </a:r>
            <a:r>
              <a:rPr lang="ko-KR" altLang="en-US" dirty="0"/>
              <a:t>전압</a:t>
            </a:r>
          </a:p>
        </p:txBody>
      </p:sp>
      <p:sp>
        <p:nvSpPr>
          <p:cNvPr id="27" name="제목 1">
            <a:extLst>
              <a:ext uri="{FF2B5EF4-FFF2-40B4-BE49-F238E27FC236}">
                <a16:creationId xmlns:a16="http://schemas.microsoft.com/office/drawing/2014/main" id="{7D82BE24-1A13-48ED-B55D-4A6A6DD8507F}"/>
              </a:ext>
            </a:extLst>
          </p:cNvPr>
          <p:cNvSpPr txBox="1">
            <a:spLocks/>
          </p:cNvSpPr>
          <p:nvPr/>
        </p:nvSpPr>
        <p:spPr>
          <a:xfrm>
            <a:off x="398622" y="535063"/>
            <a:ext cx="3520016" cy="26140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b="1" dirty="0">
                <a:solidFill>
                  <a:schemeClr val="accent4"/>
                </a:solidFill>
                <a:latin typeface="맑은고딕"/>
              </a:rPr>
              <a:t>보충 자료</a:t>
            </a: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2751CF3D-B537-4141-9E9D-E9E9CEB1EB2A}"/>
              </a:ext>
            </a:extLst>
          </p:cNvPr>
          <p:cNvGrpSpPr/>
          <p:nvPr/>
        </p:nvGrpSpPr>
        <p:grpSpPr>
          <a:xfrm>
            <a:off x="484795" y="276022"/>
            <a:ext cx="684022" cy="465332"/>
            <a:chOff x="5284611" y="1858768"/>
            <a:chExt cx="1090031" cy="723277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96A6D51E-2315-481B-AD93-9239E45EB68D}"/>
                </a:ext>
              </a:extLst>
            </p:cNvPr>
            <p:cNvSpPr/>
            <p:nvPr/>
          </p:nvSpPr>
          <p:spPr>
            <a:xfrm>
              <a:off x="5284611" y="2219021"/>
              <a:ext cx="360000" cy="360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FFF51BE8-9A9D-4E57-81B5-19E352E85C7E}"/>
                </a:ext>
              </a:extLst>
            </p:cNvPr>
            <p:cNvSpPr/>
            <p:nvPr/>
          </p:nvSpPr>
          <p:spPr>
            <a:xfrm>
              <a:off x="5654389" y="2222045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13F29628-E42B-44DD-A2EA-0C6AD724100E}"/>
                </a:ext>
              </a:extLst>
            </p:cNvPr>
            <p:cNvSpPr/>
            <p:nvPr/>
          </p:nvSpPr>
          <p:spPr>
            <a:xfrm>
              <a:off x="6014642" y="2219021"/>
              <a:ext cx="360000" cy="360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23686D88-37A9-452A-B008-4296F65BE141}"/>
                </a:ext>
              </a:extLst>
            </p:cNvPr>
            <p:cNvSpPr/>
            <p:nvPr/>
          </p:nvSpPr>
          <p:spPr>
            <a:xfrm>
              <a:off x="5654389" y="1858768"/>
              <a:ext cx="360000" cy="360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6061939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그림 23">
            <a:extLst>
              <a:ext uri="{FF2B5EF4-FFF2-40B4-BE49-F238E27FC236}">
                <a16:creationId xmlns:a16="http://schemas.microsoft.com/office/drawing/2014/main" id="{D5A27F4E-A073-4398-ADB8-87BB0DBF61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5875" y="507634"/>
            <a:ext cx="6538527" cy="6127011"/>
          </a:xfrm>
          <a:prstGeom prst="rect">
            <a:avLst/>
          </a:prstGeom>
        </p:spPr>
      </p:pic>
      <p:grpSp>
        <p:nvGrpSpPr>
          <p:cNvPr id="41" name="그룹 40">
            <a:extLst>
              <a:ext uri="{FF2B5EF4-FFF2-40B4-BE49-F238E27FC236}">
                <a16:creationId xmlns:a16="http://schemas.microsoft.com/office/drawing/2014/main" id="{11830B75-C488-4C05-ABF3-791666609C59}"/>
              </a:ext>
            </a:extLst>
          </p:cNvPr>
          <p:cNvGrpSpPr/>
          <p:nvPr/>
        </p:nvGrpSpPr>
        <p:grpSpPr>
          <a:xfrm>
            <a:off x="484795" y="276022"/>
            <a:ext cx="684022" cy="465332"/>
            <a:chOff x="5284611" y="1858768"/>
            <a:chExt cx="1090031" cy="723277"/>
          </a:xfrm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7668EF3E-F11B-41D3-A6FD-AFC18590A05F}"/>
                </a:ext>
              </a:extLst>
            </p:cNvPr>
            <p:cNvSpPr/>
            <p:nvPr/>
          </p:nvSpPr>
          <p:spPr>
            <a:xfrm>
              <a:off x="5284611" y="2219021"/>
              <a:ext cx="360000" cy="360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D6538BA6-CB58-4CF3-9D55-1D6CAEF78BCB}"/>
                </a:ext>
              </a:extLst>
            </p:cNvPr>
            <p:cNvSpPr/>
            <p:nvPr/>
          </p:nvSpPr>
          <p:spPr>
            <a:xfrm>
              <a:off x="5654389" y="2222045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E41DC1E7-D23A-4BCA-A368-1D01F72851E7}"/>
                </a:ext>
              </a:extLst>
            </p:cNvPr>
            <p:cNvSpPr/>
            <p:nvPr/>
          </p:nvSpPr>
          <p:spPr>
            <a:xfrm>
              <a:off x="6014642" y="2219021"/>
              <a:ext cx="360000" cy="360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5F4BE37E-6EA3-4DD4-A1D0-B5A2CFCE092F}"/>
                </a:ext>
              </a:extLst>
            </p:cNvPr>
            <p:cNvSpPr/>
            <p:nvPr/>
          </p:nvSpPr>
          <p:spPr>
            <a:xfrm>
              <a:off x="5654389" y="1858768"/>
              <a:ext cx="360000" cy="360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319013E7-4B1B-4CA7-B03C-2005304E6718}"/>
              </a:ext>
            </a:extLst>
          </p:cNvPr>
          <p:cNvSpPr txBox="1"/>
          <p:nvPr/>
        </p:nvSpPr>
        <p:spPr>
          <a:xfrm>
            <a:off x="2697044" y="138301"/>
            <a:ext cx="1962819" cy="36933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640V</a:t>
            </a:r>
            <a:r>
              <a:rPr lang="ko-KR" altLang="en-US" dirty="0"/>
              <a:t>제어 시작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DF5E562-0994-4D32-98CF-DC53BF2F8133}"/>
              </a:ext>
            </a:extLst>
          </p:cNvPr>
          <p:cNvSpPr txBox="1"/>
          <p:nvPr/>
        </p:nvSpPr>
        <p:spPr>
          <a:xfrm>
            <a:off x="784259" y="2605145"/>
            <a:ext cx="2192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컨버터쪽</a:t>
            </a:r>
            <a:r>
              <a:rPr lang="ko-KR" altLang="en-US" dirty="0"/>
              <a:t> 전류 흐름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8B105B7-36E2-4307-8FF9-3F0BB2BB4E1B}"/>
              </a:ext>
            </a:extLst>
          </p:cNvPr>
          <p:cNvSpPr txBox="1"/>
          <p:nvPr/>
        </p:nvSpPr>
        <p:spPr>
          <a:xfrm>
            <a:off x="748699" y="4616691"/>
            <a:ext cx="2263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Grid </a:t>
            </a:r>
            <a:r>
              <a:rPr lang="ko-KR" altLang="en-US" dirty="0"/>
              <a:t>쪽 전류 흐름</a:t>
            </a:r>
          </a:p>
        </p:txBody>
      </p:sp>
      <p:sp>
        <p:nvSpPr>
          <p:cNvPr id="3" name="화살표: 아래쪽 2">
            <a:extLst>
              <a:ext uri="{FF2B5EF4-FFF2-40B4-BE49-F238E27FC236}">
                <a16:creationId xmlns:a16="http://schemas.microsoft.com/office/drawing/2014/main" id="{DC3C4575-EC84-425A-A06D-73AC2D78BC6A}"/>
              </a:ext>
            </a:extLst>
          </p:cNvPr>
          <p:cNvSpPr/>
          <p:nvPr/>
        </p:nvSpPr>
        <p:spPr>
          <a:xfrm>
            <a:off x="3581803" y="507634"/>
            <a:ext cx="225908" cy="369332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화살표: 아래쪽 21">
            <a:extLst>
              <a:ext uri="{FF2B5EF4-FFF2-40B4-BE49-F238E27FC236}">
                <a16:creationId xmlns:a16="http://schemas.microsoft.com/office/drawing/2014/main" id="{4BCEEFA5-88C1-4E2F-BCF0-55253F9CB794}"/>
              </a:ext>
            </a:extLst>
          </p:cNvPr>
          <p:cNvSpPr/>
          <p:nvPr/>
        </p:nvSpPr>
        <p:spPr>
          <a:xfrm>
            <a:off x="9558057" y="472115"/>
            <a:ext cx="193302" cy="554046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8E2173D-8E2D-47F7-81D6-ADFC31D89972}"/>
              </a:ext>
            </a:extLst>
          </p:cNvPr>
          <p:cNvSpPr txBox="1"/>
          <p:nvPr/>
        </p:nvSpPr>
        <p:spPr>
          <a:xfrm>
            <a:off x="784259" y="823899"/>
            <a:ext cx="2192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DC-Link </a:t>
            </a:r>
            <a:r>
              <a:rPr lang="ko-KR" altLang="en-US" dirty="0"/>
              <a:t>전압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5FC318B-447D-4445-A18A-39EC4A24D634}"/>
              </a:ext>
            </a:extLst>
          </p:cNvPr>
          <p:cNvSpPr txBox="1"/>
          <p:nvPr/>
        </p:nvSpPr>
        <p:spPr>
          <a:xfrm>
            <a:off x="8727189" y="102783"/>
            <a:ext cx="1962819" cy="36933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660V</a:t>
            </a:r>
            <a:r>
              <a:rPr lang="ko-KR" altLang="en-US" dirty="0"/>
              <a:t>제어 시작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DB98D11-1D47-4959-B28E-47E8DD1D3AC2}"/>
              </a:ext>
            </a:extLst>
          </p:cNvPr>
          <p:cNvSpPr txBox="1"/>
          <p:nvPr/>
        </p:nvSpPr>
        <p:spPr>
          <a:xfrm>
            <a:off x="5114590" y="1936621"/>
            <a:ext cx="1962819" cy="369332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Overshoot?</a:t>
            </a:r>
          </a:p>
        </p:txBody>
      </p:sp>
      <p:sp>
        <p:nvSpPr>
          <p:cNvPr id="27" name="화살표: 아래쪽 26">
            <a:extLst>
              <a:ext uri="{FF2B5EF4-FFF2-40B4-BE49-F238E27FC236}">
                <a16:creationId xmlns:a16="http://schemas.microsoft.com/office/drawing/2014/main" id="{24ED6F85-C367-478E-A5A9-8B502278DA45}"/>
              </a:ext>
            </a:extLst>
          </p:cNvPr>
          <p:cNvSpPr/>
          <p:nvPr/>
        </p:nvSpPr>
        <p:spPr>
          <a:xfrm rot="5400000">
            <a:off x="4711214" y="1801345"/>
            <a:ext cx="182880" cy="623870"/>
          </a:xfrm>
          <a:prstGeom prst="down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제목 1">
            <a:extLst>
              <a:ext uri="{FF2B5EF4-FFF2-40B4-BE49-F238E27FC236}">
                <a16:creationId xmlns:a16="http://schemas.microsoft.com/office/drawing/2014/main" id="{27E0DE8E-8F87-4FC0-AC53-0181DB71739A}"/>
              </a:ext>
            </a:extLst>
          </p:cNvPr>
          <p:cNvSpPr txBox="1">
            <a:spLocks/>
          </p:cNvSpPr>
          <p:nvPr/>
        </p:nvSpPr>
        <p:spPr>
          <a:xfrm>
            <a:off x="238282" y="590178"/>
            <a:ext cx="3520016" cy="26140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b="1" dirty="0">
                <a:solidFill>
                  <a:schemeClr val="accent4"/>
                </a:solidFill>
                <a:latin typeface="맑은고딕"/>
              </a:rPr>
              <a:t>보충 자료</a:t>
            </a:r>
          </a:p>
        </p:txBody>
      </p:sp>
    </p:spTree>
    <p:extLst>
      <p:ext uri="{BB962C8B-B14F-4D97-AF65-F5344CB8AC3E}">
        <p14:creationId xmlns:p14="http://schemas.microsoft.com/office/powerpoint/2010/main" val="47732443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C39E4AF-7BB3-46E0-B05B-C6D462ED89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6660" y="739408"/>
            <a:ext cx="6538220" cy="5863861"/>
          </a:xfrm>
          <a:prstGeom prst="rect">
            <a:avLst/>
          </a:prstGeom>
        </p:spPr>
      </p:pic>
      <p:grpSp>
        <p:nvGrpSpPr>
          <p:cNvPr id="41" name="그룹 40">
            <a:extLst>
              <a:ext uri="{FF2B5EF4-FFF2-40B4-BE49-F238E27FC236}">
                <a16:creationId xmlns:a16="http://schemas.microsoft.com/office/drawing/2014/main" id="{11830B75-C488-4C05-ABF3-791666609C59}"/>
              </a:ext>
            </a:extLst>
          </p:cNvPr>
          <p:cNvGrpSpPr/>
          <p:nvPr/>
        </p:nvGrpSpPr>
        <p:grpSpPr>
          <a:xfrm>
            <a:off x="484795" y="276022"/>
            <a:ext cx="684022" cy="465332"/>
            <a:chOff x="5284611" y="1858768"/>
            <a:chExt cx="1090031" cy="723277"/>
          </a:xfrm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7668EF3E-F11B-41D3-A6FD-AFC18590A05F}"/>
                </a:ext>
              </a:extLst>
            </p:cNvPr>
            <p:cNvSpPr/>
            <p:nvPr/>
          </p:nvSpPr>
          <p:spPr>
            <a:xfrm>
              <a:off x="5284611" y="2219021"/>
              <a:ext cx="360000" cy="360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D6538BA6-CB58-4CF3-9D55-1D6CAEF78BCB}"/>
                </a:ext>
              </a:extLst>
            </p:cNvPr>
            <p:cNvSpPr/>
            <p:nvPr/>
          </p:nvSpPr>
          <p:spPr>
            <a:xfrm>
              <a:off x="5654389" y="2222045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E41DC1E7-D23A-4BCA-A368-1D01F72851E7}"/>
                </a:ext>
              </a:extLst>
            </p:cNvPr>
            <p:cNvSpPr/>
            <p:nvPr/>
          </p:nvSpPr>
          <p:spPr>
            <a:xfrm>
              <a:off x="6014642" y="2219021"/>
              <a:ext cx="360000" cy="360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5F4BE37E-6EA3-4DD4-A1D0-B5A2CFCE092F}"/>
                </a:ext>
              </a:extLst>
            </p:cNvPr>
            <p:cNvSpPr/>
            <p:nvPr/>
          </p:nvSpPr>
          <p:spPr>
            <a:xfrm>
              <a:off x="5654389" y="1858768"/>
              <a:ext cx="360000" cy="360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319013E7-4B1B-4CA7-B03C-2005304E6718}"/>
              </a:ext>
            </a:extLst>
          </p:cNvPr>
          <p:cNvSpPr txBox="1"/>
          <p:nvPr/>
        </p:nvSpPr>
        <p:spPr>
          <a:xfrm>
            <a:off x="2697044" y="138301"/>
            <a:ext cx="1962819" cy="36933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640V</a:t>
            </a:r>
            <a:r>
              <a:rPr lang="ko-KR" altLang="en-US" dirty="0"/>
              <a:t>제어 시작</a:t>
            </a:r>
          </a:p>
        </p:txBody>
      </p:sp>
      <p:sp>
        <p:nvSpPr>
          <p:cNvPr id="3" name="화살표: 아래쪽 2">
            <a:extLst>
              <a:ext uri="{FF2B5EF4-FFF2-40B4-BE49-F238E27FC236}">
                <a16:creationId xmlns:a16="http://schemas.microsoft.com/office/drawing/2014/main" id="{DC3C4575-EC84-425A-A06D-73AC2D78BC6A}"/>
              </a:ext>
            </a:extLst>
          </p:cNvPr>
          <p:cNvSpPr/>
          <p:nvPr/>
        </p:nvSpPr>
        <p:spPr>
          <a:xfrm>
            <a:off x="3581803" y="507634"/>
            <a:ext cx="225908" cy="369332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화살표: 아래쪽 21">
            <a:extLst>
              <a:ext uri="{FF2B5EF4-FFF2-40B4-BE49-F238E27FC236}">
                <a16:creationId xmlns:a16="http://schemas.microsoft.com/office/drawing/2014/main" id="{4BCEEFA5-88C1-4E2F-BCF0-55253F9CB794}"/>
              </a:ext>
            </a:extLst>
          </p:cNvPr>
          <p:cNvSpPr/>
          <p:nvPr/>
        </p:nvSpPr>
        <p:spPr>
          <a:xfrm>
            <a:off x="9558057" y="472115"/>
            <a:ext cx="193302" cy="554046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5FC318B-447D-4445-A18A-39EC4A24D634}"/>
              </a:ext>
            </a:extLst>
          </p:cNvPr>
          <p:cNvSpPr txBox="1"/>
          <p:nvPr/>
        </p:nvSpPr>
        <p:spPr>
          <a:xfrm>
            <a:off x="8727189" y="102783"/>
            <a:ext cx="1962819" cy="36933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660V</a:t>
            </a:r>
            <a:r>
              <a:rPr lang="ko-KR" altLang="en-US" dirty="0"/>
              <a:t>제어 시작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F9B6DA8-952B-4284-99E6-706CC8BBE880}"/>
              </a:ext>
            </a:extLst>
          </p:cNvPr>
          <p:cNvSpPr txBox="1"/>
          <p:nvPr/>
        </p:nvSpPr>
        <p:spPr>
          <a:xfrm>
            <a:off x="1100887" y="2622741"/>
            <a:ext cx="2192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인버터 </a:t>
            </a:r>
            <a:r>
              <a:rPr lang="en-US" altLang="ko-KR" dirty="0"/>
              <a:t>V</a:t>
            </a:r>
            <a:r>
              <a:rPr lang="ko-KR" altLang="en-US" dirty="0"/>
              <a:t>제어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ACAAD38-93D2-46CD-98DA-ECCCBE2603A5}"/>
              </a:ext>
            </a:extLst>
          </p:cNvPr>
          <p:cNvSpPr txBox="1"/>
          <p:nvPr/>
        </p:nvSpPr>
        <p:spPr>
          <a:xfrm>
            <a:off x="1029767" y="3901120"/>
            <a:ext cx="2263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컨버터 </a:t>
            </a:r>
            <a:r>
              <a:rPr lang="en-US" altLang="ko-KR" dirty="0"/>
              <a:t>I </a:t>
            </a:r>
            <a:r>
              <a:rPr lang="ko-KR" altLang="en-US" dirty="0"/>
              <a:t>제어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FD06063-2EA6-498F-B5E4-9D371BD316D0}"/>
              </a:ext>
            </a:extLst>
          </p:cNvPr>
          <p:cNvSpPr txBox="1"/>
          <p:nvPr/>
        </p:nvSpPr>
        <p:spPr>
          <a:xfrm>
            <a:off x="1100887" y="1026161"/>
            <a:ext cx="2192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인버터 </a:t>
            </a:r>
            <a:r>
              <a:rPr lang="en-US" altLang="ko-KR" dirty="0"/>
              <a:t>I</a:t>
            </a:r>
            <a:r>
              <a:rPr lang="ko-KR" altLang="en-US" dirty="0"/>
              <a:t>제어 </a:t>
            </a:r>
            <a:r>
              <a:rPr lang="en-US" altLang="ko-KR" dirty="0"/>
              <a:t>DQ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FE27DBB-0267-4BAD-ADBD-D8F537C6DACA}"/>
              </a:ext>
            </a:extLst>
          </p:cNvPr>
          <p:cNvSpPr txBox="1"/>
          <p:nvPr/>
        </p:nvSpPr>
        <p:spPr>
          <a:xfrm>
            <a:off x="1029767" y="5313034"/>
            <a:ext cx="2263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컨버터 </a:t>
            </a:r>
            <a:r>
              <a:rPr lang="en-US" altLang="ko-KR" dirty="0"/>
              <a:t>V</a:t>
            </a:r>
            <a:r>
              <a:rPr lang="ko-KR" altLang="en-US" dirty="0"/>
              <a:t>제어</a:t>
            </a:r>
          </a:p>
        </p:txBody>
      </p:sp>
      <p:sp>
        <p:nvSpPr>
          <p:cNvPr id="16" name="제목 1">
            <a:extLst>
              <a:ext uri="{FF2B5EF4-FFF2-40B4-BE49-F238E27FC236}">
                <a16:creationId xmlns:a16="http://schemas.microsoft.com/office/drawing/2014/main" id="{2A29AB52-000A-4778-ACB1-95D90AEA3B0B}"/>
              </a:ext>
            </a:extLst>
          </p:cNvPr>
          <p:cNvSpPr txBox="1">
            <a:spLocks/>
          </p:cNvSpPr>
          <p:nvPr/>
        </p:nvSpPr>
        <p:spPr>
          <a:xfrm>
            <a:off x="243674" y="520306"/>
            <a:ext cx="3520016" cy="26140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b="1" dirty="0">
                <a:solidFill>
                  <a:schemeClr val="accent4"/>
                </a:solidFill>
                <a:latin typeface="맑은고딕"/>
              </a:rPr>
              <a:t>보충 자료</a:t>
            </a:r>
          </a:p>
        </p:txBody>
      </p:sp>
    </p:spTree>
    <p:extLst>
      <p:ext uri="{BB962C8B-B14F-4D97-AF65-F5344CB8AC3E}">
        <p14:creationId xmlns:p14="http://schemas.microsoft.com/office/powerpoint/2010/main" val="174261653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C493F57-0E01-43F0-BADB-07B75FC455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2403" y="817411"/>
            <a:ext cx="6274079" cy="5909827"/>
          </a:xfrm>
          <a:prstGeom prst="rect">
            <a:avLst/>
          </a:prstGeom>
        </p:spPr>
      </p:pic>
      <p:grpSp>
        <p:nvGrpSpPr>
          <p:cNvPr id="41" name="그룹 40">
            <a:extLst>
              <a:ext uri="{FF2B5EF4-FFF2-40B4-BE49-F238E27FC236}">
                <a16:creationId xmlns:a16="http://schemas.microsoft.com/office/drawing/2014/main" id="{11830B75-C488-4C05-ABF3-791666609C59}"/>
              </a:ext>
            </a:extLst>
          </p:cNvPr>
          <p:cNvGrpSpPr/>
          <p:nvPr/>
        </p:nvGrpSpPr>
        <p:grpSpPr>
          <a:xfrm>
            <a:off x="484795" y="276022"/>
            <a:ext cx="684022" cy="465332"/>
            <a:chOff x="5284611" y="1858768"/>
            <a:chExt cx="1090031" cy="723277"/>
          </a:xfrm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7668EF3E-F11B-41D3-A6FD-AFC18590A05F}"/>
                </a:ext>
              </a:extLst>
            </p:cNvPr>
            <p:cNvSpPr/>
            <p:nvPr/>
          </p:nvSpPr>
          <p:spPr>
            <a:xfrm>
              <a:off x="5284611" y="2219021"/>
              <a:ext cx="360000" cy="360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D6538BA6-CB58-4CF3-9D55-1D6CAEF78BCB}"/>
                </a:ext>
              </a:extLst>
            </p:cNvPr>
            <p:cNvSpPr/>
            <p:nvPr/>
          </p:nvSpPr>
          <p:spPr>
            <a:xfrm>
              <a:off x="5654389" y="2222045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E41DC1E7-D23A-4BCA-A368-1D01F72851E7}"/>
                </a:ext>
              </a:extLst>
            </p:cNvPr>
            <p:cNvSpPr/>
            <p:nvPr/>
          </p:nvSpPr>
          <p:spPr>
            <a:xfrm>
              <a:off x="6014642" y="2219021"/>
              <a:ext cx="360000" cy="360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5F4BE37E-6EA3-4DD4-A1D0-B5A2CFCE092F}"/>
                </a:ext>
              </a:extLst>
            </p:cNvPr>
            <p:cNvSpPr/>
            <p:nvPr/>
          </p:nvSpPr>
          <p:spPr>
            <a:xfrm>
              <a:off x="5654389" y="1858768"/>
              <a:ext cx="360000" cy="360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319013E7-4B1B-4CA7-B03C-2005304E6718}"/>
              </a:ext>
            </a:extLst>
          </p:cNvPr>
          <p:cNvSpPr txBox="1"/>
          <p:nvPr/>
        </p:nvSpPr>
        <p:spPr>
          <a:xfrm>
            <a:off x="5041299" y="149937"/>
            <a:ext cx="1493520" cy="36933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Inverter Off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DF5E562-0994-4D32-98CF-DC53BF2F8133}"/>
              </a:ext>
            </a:extLst>
          </p:cNvPr>
          <p:cNvSpPr txBox="1"/>
          <p:nvPr/>
        </p:nvSpPr>
        <p:spPr>
          <a:xfrm>
            <a:off x="784259" y="2605145"/>
            <a:ext cx="2192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컨버터쪽</a:t>
            </a:r>
            <a:r>
              <a:rPr lang="ko-KR" altLang="en-US" dirty="0"/>
              <a:t> 전류 흐름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8B105B7-36E2-4307-8FF9-3F0BB2BB4E1B}"/>
              </a:ext>
            </a:extLst>
          </p:cNvPr>
          <p:cNvSpPr txBox="1"/>
          <p:nvPr/>
        </p:nvSpPr>
        <p:spPr>
          <a:xfrm>
            <a:off x="748699" y="4616691"/>
            <a:ext cx="2263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Grid </a:t>
            </a:r>
            <a:r>
              <a:rPr lang="ko-KR" altLang="en-US" dirty="0"/>
              <a:t>쪽 전류 흐름</a:t>
            </a:r>
          </a:p>
        </p:txBody>
      </p:sp>
      <p:sp>
        <p:nvSpPr>
          <p:cNvPr id="3" name="화살표: 아래쪽 2">
            <a:extLst>
              <a:ext uri="{FF2B5EF4-FFF2-40B4-BE49-F238E27FC236}">
                <a16:creationId xmlns:a16="http://schemas.microsoft.com/office/drawing/2014/main" id="{DC3C4575-EC84-425A-A06D-73AC2D78BC6A}"/>
              </a:ext>
            </a:extLst>
          </p:cNvPr>
          <p:cNvSpPr/>
          <p:nvPr/>
        </p:nvSpPr>
        <p:spPr>
          <a:xfrm>
            <a:off x="5611543" y="517794"/>
            <a:ext cx="193302" cy="703567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8613AB3-3F62-43FB-85D9-2323B7A4E6B0}"/>
              </a:ext>
            </a:extLst>
          </p:cNvPr>
          <p:cNvSpPr txBox="1"/>
          <p:nvPr/>
        </p:nvSpPr>
        <p:spPr>
          <a:xfrm>
            <a:off x="7350854" y="225742"/>
            <a:ext cx="1493520" cy="36933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Converter Off</a:t>
            </a:r>
            <a:endParaRPr lang="ko-KR" altLang="en-US" dirty="0"/>
          </a:p>
        </p:txBody>
      </p:sp>
      <p:sp>
        <p:nvSpPr>
          <p:cNvPr id="22" name="화살표: 아래쪽 21">
            <a:extLst>
              <a:ext uri="{FF2B5EF4-FFF2-40B4-BE49-F238E27FC236}">
                <a16:creationId xmlns:a16="http://schemas.microsoft.com/office/drawing/2014/main" id="{4BCEEFA5-88C1-4E2F-BCF0-55253F9CB794}"/>
              </a:ext>
            </a:extLst>
          </p:cNvPr>
          <p:cNvSpPr/>
          <p:nvPr/>
        </p:nvSpPr>
        <p:spPr>
          <a:xfrm>
            <a:off x="7921098" y="593599"/>
            <a:ext cx="193302" cy="703567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8E2173D-8E2D-47F7-81D6-ADFC31D89972}"/>
              </a:ext>
            </a:extLst>
          </p:cNvPr>
          <p:cNvSpPr txBox="1"/>
          <p:nvPr/>
        </p:nvSpPr>
        <p:spPr>
          <a:xfrm>
            <a:off x="784259" y="823899"/>
            <a:ext cx="2192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DC-Link </a:t>
            </a:r>
            <a:r>
              <a:rPr lang="ko-KR" altLang="en-US" dirty="0"/>
              <a:t>전압</a:t>
            </a:r>
          </a:p>
        </p:txBody>
      </p:sp>
      <p:sp>
        <p:nvSpPr>
          <p:cNvPr id="15" name="화살표: 아래쪽 14">
            <a:extLst>
              <a:ext uri="{FF2B5EF4-FFF2-40B4-BE49-F238E27FC236}">
                <a16:creationId xmlns:a16="http://schemas.microsoft.com/office/drawing/2014/main" id="{2DB3051C-C54B-4244-AA0A-F53F322EDCCD}"/>
              </a:ext>
            </a:extLst>
          </p:cNvPr>
          <p:cNvSpPr/>
          <p:nvPr/>
        </p:nvSpPr>
        <p:spPr>
          <a:xfrm>
            <a:off x="3239638" y="509074"/>
            <a:ext cx="193302" cy="1238446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7B0AB47-A0EE-4DC9-B0BD-C73C8661CEC5}"/>
              </a:ext>
            </a:extLst>
          </p:cNvPr>
          <p:cNvSpPr txBox="1"/>
          <p:nvPr/>
        </p:nvSpPr>
        <p:spPr>
          <a:xfrm>
            <a:off x="2408770" y="139742"/>
            <a:ext cx="1962819" cy="36933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660V</a:t>
            </a:r>
            <a:r>
              <a:rPr lang="ko-KR" altLang="en-US" dirty="0"/>
              <a:t>제어 시작</a:t>
            </a:r>
          </a:p>
        </p:txBody>
      </p:sp>
      <p:sp>
        <p:nvSpPr>
          <p:cNvPr id="17" name="제목 1">
            <a:extLst>
              <a:ext uri="{FF2B5EF4-FFF2-40B4-BE49-F238E27FC236}">
                <a16:creationId xmlns:a16="http://schemas.microsoft.com/office/drawing/2014/main" id="{C402AADC-1764-45A3-8C8C-FC928C052DE3}"/>
              </a:ext>
            </a:extLst>
          </p:cNvPr>
          <p:cNvSpPr txBox="1">
            <a:spLocks/>
          </p:cNvSpPr>
          <p:nvPr/>
        </p:nvSpPr>
        <p:spPr>
          <a:xfrm>
            <a:off x="120543" y="543852"/>
            <a:ext cx="3520016" cy="26140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b="1" dirty="0">
                <a:solidFill>
                  <a:schemeClr val="accent4"/>
                </a:solidFill>
                <a:latin typeface="맑은고딕"/>
              </a:rPr>
              <a:t>보충 자료</a:t>
            </a:r>
          </a:p>
        </p:txBody>
      </p:sp>
    </p:spTree>
    <p:extLst>
      <p:ext uri="{BB962C8B-B14F-4D97-AF65-F5344CB8AC3E}">
        <p14:creationId xmlns:p14="http://schemas.microsoft.com/office/powerpoint/2010/main" val="44348842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E397F147-B472-46E7-9DCB-EB26B7DEC7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2403" y="654782"/>
            <a:ext cx="6340389" cy="6203218"/>
          </a:xfrm>
          <a:prstGeom prst="rect">
            <a:avLst/>
          </a:prstGeom>
        </p:spPr>
      </p:pic>
      <p:grpSp>
        <p:nvGrpSpPr>
          <p:cNvPr id="41" name="그룹 40">
            <a:extLst>
              <a:ext uri="{FF2B5EF4-FFF2-40B4-BE49-F238E27FC236}">
                <a16:creationId xmlns:a16="http://schemas.microsoft.com/office/drawing/2014/main" id="{11830B75-C488-4C05-ABF3-791666609C59}"/>
              </a:ext>
            </a:extLst>
          </p:cNvPr>
          <p:cNvGrpSpPr/>
          <p:nvPr/>
        </p:nvGrpSpPr>
        <p:grpSpPr>
          <a:xfrm>
            <a:off x="484795" y="276022"/>
            <a:ext cx="684022" cy="465332"/>
            <a:chOff x="5284611" y="1858768"/>
            <a:chExt cx="1090031" cy="723277"/>
          </a:xfrm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7668EF3E-F11B-41D3-A6FD-AFC18590A05F}"/>
                </a:ext>
              </a:extLst>
            </p:cNvPr>
            <p:cNvSpPr/>
            <p:nvPr/>
          </p:nvSpPr>
          <p:spPr>
            <a:xfrm>
              <a:off x="5284611" y="2219021"/>
              <a:ext cx="360000" cy="360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D6538BA6-CB58-4CF3-9D55-1D6CAEF78BCB}"/>
                </a:ext>
              </a:extLst>
            </p:cNvPr>
            <p:cNvSpPr/>
            <p:nvPr/>
          </p:nvSpPr>
          <p:spPr>
            <a:xfrm>
              <a:off x="5654389" y="2222045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E41DC1E7-D23A-4BCA-A368-1D01F72851E7}"/>
                </a:ext>
              </a:extLst>
            </p:cNvPr>
            <p:cNvSpPr/>
            <p:nvPr/>
          </p:nvSpPr>
          <p:spPr>
            <a:xfrm>
              <a:off x="6014642" y="2219021"/>
              <a:ext cx="360000" cy="360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5F4BE37E-6EA3-4DD4-A1D0-B5A2CFCE092F}"/>
                </a:ext>
              </a:extLst>
            </p:cNvPr>
            <p:cNvSpPr/>
            <p:nvPr/>
          </p:nvSpPr>
          <p:spPr>
            <a:xfrm>
              <a:off x="5654389" y="1858768"/>
              <a:ext cx="360000" cy="360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319013E7-4B1B-4CA7-B03C-2005304E6718}"/>
              </a:ext>
            </a:extLst>
          </p:cNvPr>
          <p:cNvSpPr txBox="1"/>
          <p:nvPr/>
        </p:nvSpPr>
        <p:spPr>
          <a:xfrm>
            <a:off x="4980339" y="129617"/>
            <a:ext cx="1493520" cy="36933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Inverter Off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DF5E562-0994-4D32-98CF-DC53BF2F8133}"/>
              </a:ext>
            </a:extLst>
          </p:cNvPr>
          <p:cNvSpPr txBox="1"/>
          <p:nvPr/>
        </p:nvSpPr>
        <p:spPr>
          <a:xfrm>
            <a:off x="784259" y="2605145"/>
            <a:ext cx="2192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인버터 </a:t>
            </a:r>
            <a:r>
              <a:rPr lang="en-US" altLang="ko-KR" dirty="0"/>
              <a:t>V</a:t>
            </a:r>
            <a:r>
              <a:rPr lang="ko-KR" altLang="en-US" dirty="0"/>
              <a:t>제어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8B105B7-36E2-4307-8FF9-3F0BB2BB4E1B}"/>
              </a:ext>
            </a:extLst>
          </p:cNvPr>
          <p:cNvSpPr txBox="1"/>
          <p:nvPr/>
        </p:nvSpPr>
        <p:spPr>
          <a:xfrm>
            <a:off x="713139" y="3883524"/>
            <a:ext cx="2263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컨버터 </a:t>
            </a:r>
            <a:r>
              <a:rPr lang="en-US" altLang="ko-KR" dirty="0"/>
              <a:t>I </a:t>
            </a:r>
            <a:r>
              <a:rPr lang="ko-KR" altLang="en-US" dirty="0"/>
              <a:t>제어</a:t>
            </a:r>
          </a:p>
        </p:txBody>
      </p:sp>
      <p:sp>
        <p:nvSpPr>
          <p:cNvPr id="3" name="화살표: 아래쪽 2">
            <a:extLst>
              <a:ext uri="{FF2B5EF4-FFF2-40B4-BE49-F238E27FC236}">
                <a16:creationId xmlns:a16="http://schemas.microsoft.com/office/drawing/2014/main" id="{DC3C4575-EC84-425A-A06D-73AC2D78BC6A}"/>
              </a:ext>
            </a:extLst>
          </p:cNvPr>
          <p:cNvSpPr/>
          <p:nvPr/>
        </p:nvSpPr>
        <p:spPr>
          <a:xfrm>
            <a:off x="5581063" y="497475"/>
            <a:ext cx="193302" cy="589646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8613AB3-3F62-43FB-85D9-2323B7A4E6B0}"/>
              </a:ext>
            </a:extLst>
          </p:cNvPr>
          <p:cNvSpPr txBox="1"/>
          <p:nvPr/>
        </p:nvSpPr>
        <p:spPr>
          <a:xfrm>
            <a:off x="7401654" y="266382"/>
            <a:ext cx="1493520" cy="36933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Converter Off</a:t>
            </a:r>
            <a:endParaRPr lang="ko-KR" altLang="en-US" dirty="0"/>
          </a:p>
        </p:txBody>
      </p:sp>
      <p:sp>
        <p:nvSpPr>
          <p:cNvPr id="22" name="화살표: 아래쪽 21">
            <a:extLst>
              <a:ext uri="{FF2B5EF4-FFF2-40B4-BE49-F238E27FC236}">
                <a16:creationId xmlns:a16="http://schemas.microsoft.com/office/drawing/2014/main" id="{4BCEEFA5-88C1-4E2F-BCF0-55253F9CB794}"/>
              </a:ext>
            </a:extLst>
          </p:cNvPr>
          <p:cNvSpPr/>
          <p:nvPr/>
        </p:nvSpPr>
        <p:spPr>
          <a:xfrm>
            <a:off x="7971898" y="634239"/>
            <a:ext cx="193302" cy="452881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8E2173D-8E2D-47F7-81D6-ADFC31D89972}"/>
              </a:ext>
            </a:extLst>
          </p:cNvPr>
          <p:cNvSpPr txBox="1"/>
          <p:nvPr/>
        </p:nvSpPr>
        <p:spPr>
          <a:xfrm>
            <a:off x="784259" y="1008565"/>
            <a:ext cx="2192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인버터 </a:t>
            </a:r>
            <a:r>
              <a:rPr lang="en-US" altLang="ko-KR" dirty="0"/>
              <a:t>I</a:t>
            </a:r>
            <a:r>
              <a:rPr lang="ko-KR" altLang="en-US" dirty="0"/>
              <a:t>제어 </a:t>
            </a:r>
            <a:r>
              <a:rPr lang="en-US" altLang="ko-KR" dirty="0"/>
              <a:t>DQ</a:t>
            </a:r>
            <a:endParaRPr lang="ko-KR" altLang="en-US" dirty="0"/>
          </a:p>
        </p:txBody>
      </p:sp>
      <p:sp>
        <p:nvSpPr>
          <p:cNvPr id="15" name="화살표: 아래쪽 14">
            <a:extLst>
              <a:ext uri="{FF2B5EF4-FFF2-40B4-BE49-F238E27FC236}">
                <a16:creationId xmlns:a16="http://schemas.microsoft.com/office/drawing/2014/main" id="{2DB3051C-C54B-4244-AA0A-F53F322EDCCD}"/>
              </a:ext>
            </a:extLst>
          </p:cNvPr>
          <p:cNvSpPr/>
          <p:nvPr/>
        </p:nvSpPr>
        <p:spPr>
          <a:xfrm>
            <a:off x="3198998" y="509074"/>
            <a:ext cx="193302" cy="1238446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7B0AB47-A0EE-4DC9-B0BD-C73C8661CEC5}"/>
              </a:ext>
            </a:extLst>
          </p:cNvPr>
          <p:cNvSpPr txBox="1"/>
          <p:nvPr/>
        </p:nvSpPr>
        <p:spPr>
          <a:xfrm>
            <a:off x="2368130" y="139742"/>
            <a:ext cx="1962819" cy="36933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660V</a:t>
            </a:r>
            <a:r>
              <a:rPr lang="ko-KR" altLang="en-US" dirty="0"/>
              <a:t>제어 시작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4A60C85-D514-4247-B090-DC492D90ED71}"/>
              </a:ext>
            </a:extLst>
          </p:cNvPr>
          <p:cNvSpPr txBox="1"/>
          <p:nvPr/>
        </p:nvSpPr>
        <p:spPr>
          <a:xfrm>
            <a:off x="713139" y="5295438"/>
            <a:ext cx="2263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컨버터 </a:t>
            </a:r>
            <a:r>
              <a:rPr lang="en-US" altLang="ko-KR" dirty="0"/>
              <a:t>V</a:t>
            </a:r>
            <a:r>
              <a:rPr lang="ko-KR" altLang="en-US" dirty="0"/>
              <a:t>제어</a:t>
            </a:r>
          </a:p>
        </p:txBody>
      </p:sp>
      <p:sp>
        <p:nvSpPr>
          <p:cNvPr id="24" name="제목 1">
            <a:extLst>
              <a:ext uri="{FF2B5EF4-FFF2-40B4-BE49-F238E27FC236}">
                <a16:creationId xmlns:a16="http://schemas.microsoft.com/office/drawing/2014/main" id="{65FDAED8-CBB8-457E-B200-049AA29B83E0}"/>
              </a:ext>
            </a:extLst>
          </p:cNvPr>
          <p:cNvSpPr txBox="1">
            <a:spLocks/>
          </p:cNvSpPr>
          <p:nvPr/>
        </p:nvSpPr>
        <p:spPr>
          <a:xfrm>
            <a:off x="120543" y="610843"/>
            <a:ext cx="3520016" cy="26140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b="1" dirty="0">
                <a:solidFill>
                  <a:schemeClr val="accent4"/>
                </a:solidFill>
                <a:latin typeface="맑은고딕"/>
              </a:rPr>
              <a:t>보충 자료</a:t>
            </a:r>
          </a:p>
        </p:txBody>
      </p:sp>
    </p:spTree>
    <p:extLst>
      <p:ext uri="{BB962C8B-B14F-4D97-AF65-F5344CB8AC3E}">
        <p14:creationId xmlns:p14="http://schemas.microsoft.com/office/powerpoint/2010/main" val="91108908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그룹 40">
            <a:extLst>
              <a:ext uri="{FF2B5EF4-FFF2-40B4-BE49-F238E27FC236}">
                <a16:creationId xmlns:a16="http://schemas.microsoft.com/office/drawing/2014/main" id="{11830B75-C488-4C05-ABF3-791666609C59}"/>
              </a:ext>
            </a:extLst>
          </p:cNvPr>
          <p:cNvGrpSpPr/>
          <p:nvPr/>
        </p:nvGrpSpPr>
        <p:grpSpPr>
          <a:xfrm>
            <a:off x="484795" y="276022"/>
            <a:ext cx="684022" cy="465332"/>
            <a:chOff x="5284611" y="1858768"/>
            <a:chExt cx="1090031" cy="723277"/>
          </a:xfrm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7668EF3E-F11B-41D3-A6FD-AFC18590A05F}"/>
                </a:ext>
              </a:extLst>
            </p:cNvPr>
            <p:cNvSpPr/>
            <p:nvPr/>
          </p:nvSpPr>
          <p:spPr>
            <a:xfrm>
              <a:off x="5284611" y="2219021"/>
              <a:ext cx="360000" cy="360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D6538BA6-CB58-4CF3-9D55-1D6CAEF78BCB}"/>
                </a:ext>
              </a:extLst>
            </p:cNvPr>
            <p:cNvSpPr/>
            <p:nvPr/>
          </p:nvSpPr>
          <p:spPr>
            <a:xfrm>
              <a:off x="5654389" y="2222045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E41DC1E7-D23A-4BCA-A368-1D01F72851E7}"/>
                </a:ext>
              </a:extLst>
            </p:cNvPr>
            <p:cNvSpPr/>
            <p:nvPr/>
          </p:nvSpPr>
          <p:spPr>
            <a:xfrm>
              <a:off x="6014642" y="2219021"/>
              <a:ext cx="360000" cy="360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5F4BE37E-6EA3-4DD4-A1D0-B5A2CFCE092F}"/>
                </a:ext>
              </a:extLst>
            </p:cNvPr>
            <p:cNvSpPr/>
            <p:nvPr/>
          </p:nvSpPr>
          <p:spPr>
            <a:xfrm>
              <a:off x="5654389" y="1858768"/>
              <a:ext cx="360000" cy="360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30C639A1-BFDA-43CC-832B-85A32D061F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3655" y="315960"/>
            <a:ext cx="6569009" cy="622608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F88344B7-D9C8-49C3-AF70-28C31B079DB0}"/>
              </a:ext>
            </a:extLst>
          </p:cNvPr>
          <p:cNvSpPr txBox="1"/>
          <p:nvPr/>
        </p:nvSpPr>
        <p:spPr>
          <a:xfrm>
            <a:off x="1391071" y="2358628"/>
            <a:ext cx="2192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PLL.</a:t>
            </a:r>
            <a:r>
              <a:rPr lang="ko-KR" altLang="en-US" dirty="0"/>
              <a:t> </a:t>
            </a:r>
            <a:r>
              <a:rPr lang="en-US" altLang="ko-KR" dirty="0"/>
              <a:t>D=</a:t>
            </a:r>
            <a:r>
              <a:rPr lang="ko-KR" altLang="en-US" dirty="0" err="1"/>
              <a:t>상전압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10A6AA1-76EA-4169-9DD8-3DCDE07B30A1}"/>
              </a:ext>
            </a:extLst>
          </p:cNvPr>
          <p:cNvSpPr txBox="1"/>
          <p:nvPr/>
        </p:nvSpPr>
        <p:spPr>
          <a:xfrm>
            <a:off x="1391071" y="3059668"/>
            <a:ext cx="2192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PLL.</a:t>
            </a:r>
            <a:r>
              <a:rPr lang="ko-KR" altLang="en-US" dirty="0"/>
              <a:t> </a:t>
            </a:r>
            <a:r>
              <a:rPr lang="en-US" altLang="ko-KR" dirty="0"/>
              <a:t>Q=0</a:t>
            </a:r>
            <a:endParaRPr lang="ko-KR" altLang="en-US" dirty="0"/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81FAADCC-9902-4AD3-B061-A0649571ECA7}"/>
              </a:ext>
            </a:extLst>
          </p:cNvPr>
          <p:cNvSpPr txBox="1">
            <a:spLocks/>
          </p:cNvSpPr>
          <p:nvPr/>
        </p:nvSpPr>
        <p:spPr>
          <a:xfrm>
            <a:off x="387172" y="412082"/>
            <a:ext cx="3520016" cy="26140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b="1" dirty="0">
                <a:solidFill>
                  <a:schemeClr val="accent4"/>
                </a:solidFill>
                <a:latin typeface="맑은고딕"/>
              </a:rPr>
              <a:t>보충 자료</a:t>
            </a:r>
          </a:p>
        </p:txBody>
      </p:sp>
    </p:spTree>
    <p:extLst>
      <p:ext uri="{BB962C8B-B14F-4D97-AF65-F5344CB8AC3E}">
        <p14:creationId xmlns:p14="http://schemas.microsoft.com/office/powerpoint/2010/main" val="2315219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2">
            <a:extLst>
              <a:ext uri="{FF2B5EF4-FFF2-40B4-BE49-F238E27FC236}">
                <a16:creationId xmlns:a16="http://schemas.microsoft.com/office/drawing/2014/main" id="{EC8B3EFC-A471-42FB-9E6A-9B1E826E7E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999067"/>
            <a:ext cx="12192000" cy="5632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AAE8D2D4-B86C-46E3-AFFD-87D4ADCE7610}"/>
              </a:ext>
            </a:extLst>
          </p:cNvPr>
          <p:cNvCxnSpPr/>
          <p:nvPr/>
        </p:nvCxnSpPr>
        <p:spPr>
          <a:xfrm>
            <a:off x="152400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1" name="막힌 원호 40">
            <a:extLst>
              <a:ext uri="{FF2B5EF4-FFF2-40B4-BE49-F238E27FC236}">
                <a16:creationId xmlns:a16="http://schemas.microsoft.com/office/drawing/2014/main" id="{208B6C25-890D-4B2B-86D4-64F43F8B2734}"/>
              </a:ext>
            </a:extLst>
          </p:cNvPr>
          <p:cNvSpPr/>
          <p:nvPr/>
        </p:nvSpPr>
        <p:spPr>
          <a:xfrm flipH="1">
            <a:off x="152400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맑은고딕"/>
            </a:endParaRPr>
          </a:p>
        </p:txBody>
      </p:sp>
      <p:sp>
        <p:nvSpPr>
          <p:cNvPr id="42" name="막힌 원호 41">
            <a:extLst>
              <a:ext uri="{FF2B5EF4-FFF2-40B4-BE49-F238E27FC236}">
                <a16:creationId xmlns:a16="http://schemas.microsoft.com/office/drawing/2014/main" id="{12447516-FD29-40F4-98AF-B358924FA66B}"/>
              </a:ext>
            </a:extLst>
          </p:cNvPr>
          <p:cNvSpPr/>
          <p:nvPr/>
        </p:nvSpPr>
        <p:spPr>
          <a:xfrm flipH="1" flipV="1">
            <a:off x="1532466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맑은고딕"/>
            </a:endParaRPr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6967F9FE-F8FE-45A5-8A0F-C971BF65144B}"/>
              </a:ext>
            </a:extLst>
          </p:cNvPr>
          <p:cNvGrpSpPr/>
          <p:nvPr/>
        </p:nvGrpSpPr>
        <p:grpSpPr>
          <a:xfrm>
            <a:off x="484795" y="276022"/>
            <a:ext cx="684022" cy="465332"/>
            <a:chOff x="5284611" y="1858768"/>
            <a:chExt cx="1090031" cy="723277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70B4028C-D83A-4404-B8A2-B3DF3B0B1802}"/>
                </a:ext>
              </a:extLst>
            </p:cNvPr>
            <p:cNvSpPr/>
            <p:nvPr/>
          </p:nvSpPr>
          <p:spPr>
            <a:xfrm>
              <a:off x="5284611" y="2219021"/>
              <a:ext cx="360000" cy="360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740B1CE5-571E-49B8-89DE-C2D3A3EFEDA4}"/>
                </a:ext>
              </a:extLst>
            </p:cNvPr>
            <p:cNvSpPr/>
            <p:nvPr/>
          </p:nvSpPr>
          <p:spPr>
            <a:xfrm>
              <a:off x="5654389" y="2222045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E260B22C-1F80-40E1-A9E7-7144EC5CB3C2}"/>
                </a:ext>
              </a:extLst>
            </p:cNvPr>
            <p:cNvSpPr/>
            <p:nvPr/>
          </p:nvSpPr>
          <p:spPr>
            <a:xfrm>
              <a:off x="6014642" y="2219021"/>
              <a:ext cx="360000" cy="360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AF226F5B-F20D-4693-89F8-5CE659B9882C}"/>
                </a:ext>
              </a:extLst>
            </p:cNvPr>
            <p:cNvSpPr/>
            <p:nvPr/>
          </p:nvSpPr>
          <p:spPr>
            <a:xfrm>
              <a:off x="5654389" y="1858768"/>
              <a:ext cx="360000" cy="360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4627A574-DAC3-428F-961E-63A3AF9B89F7}"/>
              </a:ext>
            </a:extLst>
          </p:cNvPr>
          <p:cNvSpPr txBox="1"/>
          <p:nvPr/>
        </p:nvSpPr>
        <p:spPr>
          <a:xfrm>
            <a:off x="7373923" y="262467"/>
            <a:ext cx="31332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고딕"/>
              </a:rPr>
              <a:t>프로젝트 개요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고딕"/>
              </a:rPr>
              <a:t> / </a:t>
            </a:r>
            <a:r>
              <a:rPr lang="ko-KR" altLang="en-US" sz="1100" b="1" dirty="0">
                <a:latin typeface="맑은고딕"/>
              </a:rPr>
              <a:t>프로젝트 내용</a:t>
            </a:r>
            <a:r>
              <a:rPr lang="en-US" altLang="ko-KR" sz="1100" b="1" dirty="0">
                <a:latin typeface="맑은고딕"/>
              </a:rPr>
              <a:t>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고딕"/>
              </a:rPr>
              <a:t>/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고딕"/>
              </a:rPr>
              <a:t>기대 결과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고딕"/>
              </a:rPr>
              <a:t> /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고딕"/>
              </a:rPr>
              <a:t>부록</a:t>
            </a:r>
          </a:p>
        </p:txBody>
      </p:sp>
      <p:sp>
        <p:nvSpPr>
          <p:cNvPr id="23" name="제목 1">
            <a:extLst>
              <a:ext uri="{FF2B5EF4-FFF2-40B4-BE49-F238E27FC236}">
                <a16:creationId xmlns:a16="http://schemas.microsoft.com/office/drawing/2014/main" id="{E2DAD416-D842-41CD-8A62-678FAC2ED772}"/>
              </a:ext>
            </a:extLst>
          </p:cNvPr>
          <p:cNvSpPr txBox="1">
            <a:spLocks/>
          </p:cNvSpPr>
          <p:nvPr/>
        </p:nvSpPr>
        <p:spPr>
          <a:xfrm>
            <a:off x="2285788" y="250298"/>
            <a:ext cx="3520016" cy="26140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000" b="1" dirty="0">
                <a:solidFill>
                  <a:schemeClr val="accent4"/>
                </a:solidFill>
                <a:latin typeface="맑은고딕"/>
              </a:rPr>
              <a:t>프로젝트 내용</a:t>
            </a:r>
          </a:p>
        </p:txBody>
      </p:sp>
      <p:sp>
        <p:nvSpPr>
          <p:cNvPr id="24" name="제목 1">
            <a:extLst>
              <a:ext uri="{FF2B5EF4-FFF2-40B4-BE49-F238E27FC236}">
                <a16:creationId xmlns:a16="http://schemas.microsoft.com/office/drawing/2014/main" id="{09837671-FA74-40DC-AC64-52BBA96DE97F}"/>
              </a:ext>
            </a:extLst>
          </p:cNvPr>
          <p:cNvSpPr txBox="1">
            <a:spLocks/>
          </p:cNvSpPr>
          <p:nvPr/>
        </p:nvSpPr>
        <p:spPr>
          <a:xfrm>
            <a:off x="2285788" y="661461"/>
            <a:ext cx="3520016" cy="26140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000" b="1" dirty="0">
                <a:solidFill>
                  <a:schemeClr val="accent4"/>
                </a:solidFill>
                <a:latin typeface="맑은고딕"/>
              </a:rPr>
              <a:t>설계 계획</a:t>
            </a:r>
          </a:p>
        </p:txBody>
      </p:sp>
    </p:spTree>
    <p:extLst>
      <p:ext uri="{BB962C8B-B14F-4D97-AF65-F5344CB8AC3E}">
        <p14:creationId xmlns:p14="http://schemas.microsoft.com/office/powerpoint/2010/main" val="164128888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그룹 40">
            <a:extLst>
              <a:ext uri="{FF2B5EF4-FFF2-40B4-BE49-F238E27FC236}">
                <a16:creationId xmlns:a16="http://schemas.microsoft.com/office/drawing/2014/main" id="{11830B75-C488-4C05-ABF3-791666609C59}"/>
              </a:ext>
            </a:extLst>
          </p:cNvPr>
          <p:cNvGrpSpPr/>
          <p:nvPr/>
        </p:nvGrpSpPr>
        <p:grpSpPr>
          <a:xfrm>
            <a:off x="484795" y="276022"/>
            <a:ext cx="684022" cy="465332"/>
            <a:chOff x="5284611" y="1858768"/>
            <a:chExt cx="1090031" cy="723277"/>
          </a:xfrm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7668EF3E-F11B-41D3-A6FD-AFC18590A05F}"/>
                </a:ext>
              </a:extLst>
            </p:cNvPr>
            <p:cNvSpPr/>
            <p:nvPr/>
          </p:nvSpPr>
          <p:spPr>
            <a:xfrm>
              <a:off x="5284611" y="2219021"/>
              <a:ext cx="360000" cy="360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D6538BA6-CB58-4CF3-9D55-1D6CAEF78BCB}"/>
                </a:ext>
              </a:extLst>
            </p:cNvPr>
            <p:cNvSpPr/>
            <p:nvPr/>
          </p:nvSpPr>
          <p:spPr>
            <a:xfrm>
              <a:off x="5654389" y="2222045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E41DC1E7-D23A-4BCA-A368-1D01F72851E7}"/>
                </a:ext>
              </a:extLst>
            </p:cNvPr>
            <p:cNvSpPr/>
            <p:nvPr/>
          </p:nvSpPr>
          <p:spPr>
            <a:xfrm>
              <a:off x="6014642" y="2219021"/>
              <a:ext cx="360000" cy="360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5F4BE37E-6EA3-4DD4-A1D0-B5A2CFCE092F}"/>
                </a:ext>
              </a:extLst>
            </p:cNvPr>
            <p:cNvSpPr/>
            <p:nvPr/>
          </p:nvSpPr>
          <p:spPr>
            <a:xfrm>
              <a:off x="5654389" y="1858768"/>
              <a:ext cx="360000" cy="360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19AAD6E1-9AA7-4999-9E17-9ED108B2C5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19822"/>
            <a:ext cx="12192000" cy="5762156"/>
          </a:xfrm>
          <a:prstGeom prst="rect">
            <a:avLst/>
          </a:prstGeom>
        </p:spPr>
      </p:pic>
      <p:sp>
        <p:nvSpPr>
          <p:cNvPr id="8" name="제목 1">
            <a:extLst>
              <a:ext uri="{FF2B5EF4-FFF2-40B4-BE49-F238E27FC236}">
                <a16:creationId xmlns:a16="http://schemas.microsoft.com/office/drawing/2014/main" id="{74B1E3EC-FD3D-465B-847D-4910B579CEE9}"/>
              </a:ext>
            </a:extLst>
          </p:cNvPr>
          <p:cNvSpPr txBox="1">
            <a:spLocks/>
          </p:cNvSpPr>
          <p:nvPr/>
        </p:nvSpPr>
        <p:spPr>
          <a:xfrm>
            <a:off x="484795" y="427384"/>
            <a:ext cx="3520016" cy="26140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b="1" dirty="0">
                <a:solidFill>
                  <a:schemeClr val="accent4"/>
                </a:solidFill>
                <a:latin typeface="맑은고딕"/>
              </a:rPr>
              <a:t>보충 자료</a:t>
            </a:r>
          </a:p>
        </p:txBody>
      </p:sp>
    </p:spTree>
    <p:extLst>
      <p:ext uri="{BB962C8B-B14F-4D97-AF65-F5344CB8AC3E}">
        <p14:creationId xmlns:p14="http://schemas.microsoft.com/office/powerpoint/2010/main" val="290730499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2285788" y="250298"/>
            <a:ext cx="3520016" cy="261406"/>
          </a:xfrm>
        </p:spPr>
        <p:txBody>
          <a:bodyPr>
            <a:noAutofit/>
          </a:bodyPr>
          <a:lstStyle/>
          <a:p>
            <a:r>
              <a:rPr lang="en-US" altLang="ko-KR" sz="2000" b="1" dirty="0">
                <a:solidFill>
                  <a:schemeClr val="accent4"/>
                </a:solidFill>
                <a:latin typeface="맑은고딕"/>
              </a:rPr>
              <a:t>DSP </a:t>
            </a:r>
            <a:r>
              <a:rPr lang="ko-KR" altLang="en-US" sz="2000" b="1" dirty="0">
                <a:solidFill>
                  <a:schemeClr val="accent4"/>
                </a:solidFill>
                <a:latin typeface="맑은고딕"/>
              </a:rPr>
              <a:t>제어 설계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152400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0" name="막힌 원호 19"/>
          <p:cNvSpPr/>
          <p:nvPr/>
        </p:nvSpPr>
        <p:spPr>
          <a:xfrm flipH="1">
            <a:off x="152400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맑은고딕"/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1532466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맑은고딕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C7BBB8D5-1359-49D1-B8F5-241C5DFABD95}"/>
              </a:ext>
            </a:extLst>
          </p:cNvPr>
          <p:cNvGrpSpPr/>
          <p:nvPr/>
        </p:nvGrpSpPr>
        <p:grpSpPr>
          <a:xfrm>
            <a:off x="484795" y="276022"/>
            <a:ext cx="684022" cy="465332"/>
            <a:chOff x="5284611" y="1858768"/>
            <a:chExt cx="1090031" cy="723277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FA2C8A70-77E8-43A1-846F-045548FF4252}"/>
                </a:ext>
              </a:extLst>
            </p:cNvPr>
            <p:cNvSpPr/>
            <p:nvPr/>
          </p:nvSpPr>
          <p:spPr>
            <a:xfrm>
              <a:off x="5284611" y="2219021"/>
              <a:ext cx="360000" cy="360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81F07C9A-DD72-442C-AEEB-12E6A0A5293E}"/>
                </a:ext>
              </a:extLst>
            </p:cNvPr>
            <p:cNvSpPr/>
            <p:nvPr/>
          </p:nvSpPr>
          <p:spPr>
            <a:xfrm>
              <a:off x="5654389" y="2222045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EC77F935-2169-4C41-90DB-FBFA1E5A4E6B}"/>
                </a:ext>
              </a:extLst>
            </p:cNvPr>
            <p:cNvSpPr/>
            <p:nvPr/>
          </p:nvSpPr>
          <p:spPr>
            <a:xfrm>
              <a:off x="6014642" y="2219021"/>
              <a:ext cx="360000" cy="360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AF87CCD0-4BDD-4651-8658-BC90690CEF59}"/>
                </a:ext>
              </a:extLst>
            </p:cNvPr>
            <p:cNvSpPr/>
            <p:nvPr/>
          </p:nvSpPr>
          <p:spPr>
            <a:xfrm>
              <a:off x="5654389" y="1858768"/>
              <a:ext cx="360000" cy="360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sp>
        <p:nvSpPr>
          <p:cNvPr id="15" name="순서도: 수행의 시작/종료 14">
            <a:extLst>
              <a:ext uri="{FF2B5EF4-FFF2-40B4-BE49-F238E27FC236}">
                <a16:creationId xmlns:a16="http://schemas.microsoft.com/office/drawing/2014/main" id="{16665815-25A0-4331-A5F7-E23D1E800609}"/>
              </a:ext>
            </a:extLst>
          </p:cNvPr>
          <p:cNvSpPr/>
          <p:nvPr/>
        </p:nvSpPr>
        <p:spPr>
          <a:xfrm>
            <a:off x="839978" y="1954617"/>
            <a:ext cx="1123045" cy="320977"/>
          </a:xfrm>
          <a:prstGeom prst="flowChartTermina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start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1E195B8-9CCE-4D75-9429-6C54D32D69B1}"/>
              </a:ext>
            </a:extLst>
          </p:cNvPr>
          <p:cNvSpPr txBox="1"/>
          <p:nvPr/>
        </p:nvSpPr>
        <p:spPr>
          <a:xfrm>
            <a:off x="513889" y="1470831"/>
            <a:ext cx="4427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PCS</a:t>
            </a:r>
            <a:r>
              <a:rPr lang="ko-KR" altLang="en-US" dirty="0"/>
              <a:t>의 </a:t>
            </a:r>
            <a:r>
              <a:rPr lang="en-US" altLang="ko-KR" dirty="0"/>
              <a:t>sequence</a:t>
            </a:r>
            <a:r>
              <a:rPr lang="ko-KR" altLang="en-US" dirty="0"/>
              <a:t>에 따른 </a:t>
            </a:r>
            <a:r>
              <a:rPr lang="en-US" altLang="ko-KR" dirty="0"/>
              <a:t>Flow Chart</a:t>
            </a:r>
            <a:endParaRPr lang="ko-KR" altLang="en-US" dirty="0"/>
          </a:p>
        </p:txBody>
      </p:sp>
      <p:sp>
        <p:nvSpPr>
          <p:cNvPr id="17" name="순서도: 판단 16">
            <a:extLst>
              <a:ext uri="{FF2B5EF4-FFF2-40B4-BE49-F238E27FC236}">
                <a16:creationId xmlns:a16="http://schemas.microsoft.com/office/drawing/2014/main" id="{ED523A17-4E12-4941-A771-FFB1902CF902}"/>
              </a:ext>
            </a:extLst>
          </p:cNvPr>
          <p:cNvSpPr/>
          <p:nvPr/>
        </p:nvSpPr>
        <p:spPr>
          <a:xfrm>
            <a:off x="312011" y="3070583"/>
            <a:ext cx="2178977" cy="780274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Relay</a:t>
            </a:r>
            <a:r>
              <a:rPr lang="ko-KR" altLang="en-US" sz="1100" dirty="0"/>
              <a:t> 저항에 충분한 전압이 </a:t>
            </a:r>
            <a:r>
              <a:rPr lang="ko-KR" altLang="en-US" sz="1100" dirty="0" err="1"/>
              <a:t>인가됬나</a:t>
            </a:r>
            <a:r>
              <a:rPr lang="en-US" altLang="ko-KR" sz="1100" dirty="0"/>
              <a:t>?</a:t>
            </a:r>
          </a:p>
        </p:txBody>
      </p:sp>
      <p:sp>
        <p:nvSpPr>
          <p:cNvPr id="18" name="순서도: 처리 17">
            <a:extLst>
              <a:ext uri="{FF2B5EF4-FFF2-40B4-BE49-F238E27FC236}">
                <a16:creationId xmlns:a16="http://schemas.microsoft.com/office/drawing/2014/main" id="{9D476F9C-65EE-486F-98E6-04DA8AD19B95}"/>
              </a:ext>
            </a:extLst>
          </p:cNvPr>
          <p:cNvSpPr/>
          <p:nvPr/>
        </p:nvSpPr>
        <p:spPr>
          <a:xfrm>
            <a:off x="881923" y="4196989"/>
            <a:ext cx="1030765" cy="444435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Inverter Switch on</a:t>
            </a:r>
            <a:endParaRPr lang="ko-KR" altLang="en-US" sz="1400" dirty="0"/>
          </a:p>
        </p:txBody>
      </p:sp>
      <p:sp>
        <p:nvSpPr>
          <p:cNvPr id="19" name="순서도: 처리 18">
            <a:extLst>
              <a:ext uri="{FF2B5EF4-FFF2-40B4-BE49-F238E27FC236}">
                <a16:creationId xmlns:a16="http://schemas.microsoft.com/office/drawing/2014/main" id="{F77FFF21-985A-4F7F-AD3F-BCEF8A4637C6}"/>
              </a:ext>
            </a:extLst>
          </p:cNvPr>
          <p:cNvSpPr/>
          <p:nvPr/>
        </p:nvSpPr>
        <p:spPr>
          <a:xfrm>
            <a:off x="718336" y="2472510"/>
            <a:ext cx="1366325" cy="393691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Grid </a:t>
            </a:r>
            <a:r>
              <a:rPr lang="ko-KR" altLang="en-US" sz="1400" dirty="0">
                <a:solidFill>
                  <a:schemeClr val="tx1"/>
                </a:solidFill>
              </a:rPr>
              <a:t>전원 공급</a:t>
            </a:r>
          </a:p>
        </p:txBody>
      </p: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21635740-652C-4767-A4C6-7FBEBC90ECA9}"/>
              </a:ext>
            </a:extLst>
          </p:cNvPr>
          <p:cNvCxnSpPr>
            <a:stCxn id="17" idx="2"/>
            <a:endCxn id="18" idx="0"/>
          </p:cNvCxnSpPr>
          <p:nvPr/>
        </p:nvCxnSpPr>
        <p:spPr>
          <a:xfrm rot="5400000">
            <a:off x="1226337" y="4021826"/>
            <a:ext cx="346132" cy="419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2C33446C-7587-4024-95B9-3C37AEA8B836}"/>
              </a:ext>
            </a:extLst>
          </p:cNvPr>
          <p:cNvCxnSpPr>
            <a:cxnSpLocks/>
            <a:stCxn id="17" idx="3"/>
            <a:endCxn id="19" idx="3"/>
          </p:cNvCxnSpPr>
          <p:nvPr/>
        </p:nvCxnSpPr>
        <p:spPr>
          <a:xfrm flipH="1" flipV="1">
            <a:off x="2084661" y="2669356"/>
            <a:ext cx="406327" cy="791364"/>
          </a:xfrm>
          <a:prstGeom prst="bentConnector3">
            <a:avLst>
              <a:gd name="adj1" fmla="val -4180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36723625-FBBC-4A6D-B199-B1A728722C7E}"/>
              </a:ext>
            </a:extLst>
          </p:cNvPr>
          <p:cNvCxnSpPr>
            <a:stCxn id="19" idx="2"/>
            <a:endCxn id="17" idx="0"/>
          </p:cNvCxnSpPr>
          <p:nvPr/>
        </p:nvCxnSpPr>
        <p:spPr>
          <a:xfrm>
            <a:off x="1401499" y="2866201"/>
            <a:ext cx="1" cy="204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1BD05F3-7EF0-42A1-87BD-E4EEB5B25A5A}"/>
              </a:ext>
            </a:extLst>
          </p:cNvPr>
          <p:cNvSpPr txBox="1"/>
          <p:nvPr/>
        </p:nvSpPr>
        <p:spPr>
          <a:xfrm>
            <a:off x="2638260" y="2866201"/>
            <a:ext cx="5358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no</a:t>
            </a:r>
            <a:endParaRPr lang="ko-KR" altLang="en-US" sz="14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5F1E73B-1DF7-4261-85A5-6D6750883180}"/>
              </a:ext>
            </a:extLst>
          </p:cNvPr>
          <p:cNvSpPr txBox="1"/>
          <p:nvPr/>
        </p:nvSpPr>
        <p:spPr>
          <a:xfrm>
            <a:off x="1397305" y="3765297"/>
            <a:ext cx="5358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yes</a:t>
            </a:r>
            <a:endParaRPr lang="ko-KR" altLang="en-US" sz="140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57929F4-5F2E-4E19-8127-60EBE63F67B2}"/>
              </a:ext>
            </a:extLst>
          </p:cNvPr>
          <p:cNvSpPr/>
          <p:nvPr/>
        </p:nvSpPr>
        <p:spPr>
          <a:xfrm>
            <a:off x="515173" y="4851514"/>
            <a:ext cx="1772651" cy="5117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Converter on </a:t>
            </a:r>
            <a:r>
              <a:rPr lang="ko-KR" altLang="en-US" sz="1400" dirty="0"/>
              <a:t>및 </a:t>
            </a:r>
            <a:r>
              <a:rPr lang="en-US" altLang="ko-KR" sz="1400" dirty="0"/>
              <a:t>DC-Link </a:t>
            </a:r>
            <a:r>
              <a:rPr lang="ko-KR" altLang="en-US" sz="1400" dirty="0"/>
              <a:t>전압 제어</a:t>
            </a: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0690E424-1C90-4235-84D9-392E7ED9E440}"/>
              </a:ext>
            </a:extLst>
          </p:cNvPr>
          <p:cNvCxnSpPr>
            <a:stCxn id="18" idx="2"/>
            <a:endCxn id="27" idx="0"/>
          </p:cNvCxnSpPr>
          <p:nvPr/>
        </p:nvCxnSpPr>
        <p:spPr>
          <a:xfrm>
            <a:off x="1397306" y="4641424"/>
            <a:ext cx="4193" cy="2100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7BBF27BC-30F0-4940-982D-D8ABE61CEEAC}"/>
              </a:ext>
            </a:extLst>
          </p:cNvPr>
          <p:cNvSpPr/>
          <p:nvPr/>
        </p:nvSpPr>
        <p:spPr>
          <a:xfrm>
            <a:off x="682953" y="5601037"/>
            <a:ext cx="1401708" cy="4296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배터리 충전</a:t>
            </a: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ACA1D589-8FB0-4844-98D4-C9D541CE3314}"/>
              </a:ext>
            </a:extLst>
          </p:cNvPr>
          <p:cNvCxnSpPr>
            <a:stCxn id="27" idx="2"/>
            <a:endCxn id="29" idx="0"/>
          </p:cNvCxnSpPr>
          <p:nvPr/>
        </p:nvCxnSpPr>
        <p:spPr>
          <a:xfrm flipH="1">
            <a:off x="1383807" y="5363243"/>
            <a:ext cx="17692" cy="237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E0297220-CE08-43F3-A430-E1AA68359EB8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1401499" y="2281146"/>
            <a:ext cx="0" cy="191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순서도: 수행의 시작/종료 31">
            <a:extLst>
              <a:ext uri="{FF2B5EF4-FFF2-40B4-BE49-F238E27FC236}">
                <a16:creationId xmlns:a16="http://schemas.microsoft.com/office/drawing/2014/main" id="{0D4FECE2-D896-46D8-ABCE-AA31E9675DE3}"/>
              </a:ext>
            </a:extLst>
          </p:cNvPr>
          <p:cNvSpPr/>
          <p:nvPr/>
        </p:nvSpPr>
        <p:spPr>
          <a:xfrm>
            <a:off x="831130" y="6270759"/>
            <a:ext cx="1123045" cy="320977"/>
          </a:xfrm>
          <a:prstGeom prst="flowChartTermina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Stop</a:t>
            </a:r>
            <a:endParaRPr lang="ko-KR" altLang="en-US" dirty="0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8B9277B0-3511-45DC-964B-042B850918F4}"/>
              </a:ext>
            </a:extLst>
          </p:cNvPr>
          <p:cNvCxnSpPr>
            <a:stCxn id="29" idx="2"/>
            <a:endCxn id="32" idx="0"/>
          </p:cNvCxnSpPr>
          <p:nvPr/>
        </p:nvCxnSpPr>
        <p:spPr>
          <a:xfrm>
            <a:off x="1383807" y="6030678"/>
            <a:ext cx="8846" cy="240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오른쪽 대괄호 33">
            <a:extLst>
              <a:ext uri="{FF2B5EF4-FFF2-40B4-BE49-F238E27FC236}">
                <a16:creationId xmlns:a16="http://schemas.microsoft.com/office/drawing/2014/main" id="{E75C4270-8D31-4CF0-8264-973AD056883E}"/>
              </a:ext>
            </a:extLst>
          </p:cNvPr>
          <p:cNvSpPr/>
          <p:nvPr/>
        </p:nvSpPr>
        <p:spPr>
          <a:xfrm>
            <a:off x="2697945" y="2115105"/>
            <a:ext cx="479999" cy="4317779"/>
          </a:xfrm>
          <a:prstGeom prst="rightBracket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636EC7A-5173-45B8-AAFB-16E99C552FBD}"/>
              </a:ext>
            </a:extLst>
          </p:cNvPr>
          <p:cNvSpPr txBox="1"/>
          <p:nvPr/>
        </p:nvSpPr>
        <p:spPr>
          <a:xfrm>
            <a:off x="3174149" y="2343235"/>
            <a:ext cx="1352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Main root</a:t>
            </a:r>
            <a:endParaRPr lang="ko-KR" altLang="en-US" dirty="0"/>
          </a:p>
        </p:txBody>
      </p:sp>
      <p:sp>
        <p:nvSpPr>
          <p:cNvPr id="36" name="순서도: 처리 35">
            <a:extLst>
              <a:ext uri="{FF2B5EF4-FFF2-40B4-BE49-F238E27FC236}">
                <a16:creationId xmlns:a16="http://schemas.microsoft.com/office/drawing/2014/main" id="{116EFF14-9A01-41D0-9F48-83EDD80D5E29}"/>
              </a:ext>
            </a:extLst>
          </p:cNvPr>
          <p:cNvSpPr/>
          <p:nvPr/>
        </p:nvSpPr>
        <p:spPr>
          <a:xfrm>
            <a:off x="3355918" y="4339767"/>
            <a:ext cx="1556067" cy="678071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Interrupt</a:t>
            </a:r>
          </a:p>
          <a:p>
            <a:pPr algn="ctr"/>
            <a:r>
              <a:rPr lang="ko-KR" altLang="en-US" sz="1400" dirty="0"/>
              <a:t>각 소자의 이상전압 발생시</a:t>
            </a:r>
          </a:p>
        </p:txBody>
      </p:sp>
      <p:sp>
        <p:nvSpPr>
          <p:cNvPr id="37" name="순서도: 처리 36">
            <a:extLst>
              <a:ext uri="{FF2B5EF4-FFF2-40B4-BE49-F238E27FC236}">
                <a16:creationId xmlns:a16="http://schemas.microsoft.com/office/drawing/2014/main" id="{BD81E96C-DA53-47B3-8FFB-2AB89708C734}"/>
              </a:ext>
            </a:extLst>
          </p:cNvPr>
          <p:cNvSpPr/>
          <p:nvPr/>
        </p:nvSpPr>
        <p:spPr>
          <a:xfrm>
            <a:off x="3355918" y="5363243"/>
            <a:ext cx="1556067" cy="667435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전압 공급 중단 </a:t>
            </a:r>
            <a:r>
              <a:rPr lang="en-US" altLang="ko-KR" sz="1400" dirty="0"/>
              <a:t>or</a:t>
            </a:r>
            <a:r>
              <a:rPr lang="ko-KR" altLang="en-US" sz="1400" dirty="0"/>
              <a:t> </a:t>
            </a:r>
            <a:r>
              <a:rPr lang="en-US" altLang="ko-KR" sz="1400" dirty="0"/>
              <a:t>reset</a:t>
            </a:r>
            <a:endParaRPr lang="ko-KR" altLang="en-US" sz="1400" dirty="0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4963F7F0-D47C-437A-8AAE-4497A800755D}"/>
              </a:ext>
            </a:extLst>
          </p:cNvPr>
          <p:cNvCxnSpPr>
            <a:stCxn id="36" idx="2"/>
            <a:endCxn id="37" idx="0"/>
          </p:cNvCxnSpPr>
          <p:nvPr/>
        </p:nvCxnSpPr>
        <p:spPr>
          <a:xfrm>
            <a:off x="4133952" y="5017838"/>
            <a:ext cx="0" cy="3454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9" name="그림 38">
            <a:extLst>
              <a:ext uri="{FF2B5EF4-FFF2-40B4-BE49-F238E27FC236}">
                <a16:creationId xmlns:a16="http://schemas.microsoft.com/office/drawing/2014/main" id="{0B78B101-E024-4438-8E6D-45721A7A6E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2983" y="1822302"/>
            <a:ext cx="3288303" cy="4903383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F83E7D0C-33A7-4E55-8008-36A404C849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71286" y="1803725"/>
            <a:ext cx="2731456" cy="3559518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D9BBDB4C-14C9-4F4C-B8F2-ACDD2E4884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71286" y="5363243"/>
            <a:ext cx="2923409" cy="1476180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EF9E06F7-9896-4748-80E9-DF1ADDC2D160}"/>
              </a:ext>
            </a:extLst>
          </p:cNvPr>
          <p:cNvSpPr txBox="1"/>
          <p:nvPr/>
        </p:nvSpPr>
        <p:spPr>
          <a:xfrm>
            <a:off x="5482983" y="1343035"/>
            <a:ext cx="5184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Inverter, Converter Main root </a:t>
            </a:r>
            <a:r>
              <a:rPr lang="ko-KR" altLang="en-US" dirty="0"/>
              <a:t>제어 </a:t>
            </a:r>
          </a:p>
        </p:txBody>
      </p:sp>
      <p:sp>
        <p:nvSpPr>
          <p:cNvPr id="43" name="제목 1">
            <a:extLst>
              <a:ext uri="{FF2B5EF4-FFF2-40B4-BE49-F238E27FC236}">
                <a16:creationId xmlns:a16="http://schemas.microsoft.com/office/drawing/2014/main" id="{C9BD7105-E741-4F5D-BC22-7385398BFF60}"/>
              </a:ext>
            </a:extLst>
          </p:cNvPr>
          <p:cNvSpPr txBox="1">
            <a:spLocks/>
          </p:cNvSpPr>
          <p:nvPr/>
        </p:nvSpPr>
        <p:spPr>
          <a:xfrm>
            <a:off x="8097407" y="310580"/>
            <a:ext cx="3520016" cy="26140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b="1" dirty="0">
                <a:solidFill>
                  <a:schemeClr val="accent4"/>
                </a:solidFill>
                <a:latin typeface="맑은고딕"/>
              </a:rPr>
              <a:t>보충 자료</a:t>
            </a:r>
          </a:p>
        </p:txBody>
      </p:sp>
    </p:spTree>
    <p:extLst>
      <p:ext uri="{BB962C8B-B14F-4D97-AF65-F5344CB8AC3E}">
        <p14:creationId xmlns:p14="http://schemas.microsoft.com/office/powerpoint/2010/main" val="151576437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제목 1">
            <a:extLst>
              <a:ext uri="{FF2B5EF4-FFF2-40B4-BE49-F238E27FC236}">
                <a16:creationId xmlns:a16="http://schemas.microsoft.com/office/drawing/2014/main" id="{6E94F536-E660-4AE2-B932-E4044A3FD4B7}"/>
              </a:ext>
            </a:extLst>
          </p:cNvPr>
          <p:cNvSpPr txBox="1">
            <a:spLocks/>
          </p:cNvSpPr>
          <p:nvPr/>
        </p:nvSpPr>
        <p:spPr>
          <a:xfrm>
            <a:off x="2111617" y="221269"/>
            <a:ext cx="3520016" cy="26140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000" b="1" dirty="0">
                <a:solidFill>
                  <a:schemeClr val="accent4"/>
                </a:solidFill>
                <a:latin typeface="맑은고딕"/>
              </a:rPr>
              <a:t>프로젝트 내용</a:t>
            </a: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7772015D-EA23-43E4-A9E9-BA098F62106F}"/>
              </a:ext>
            </a:extLst>
          </p:cNvPr>
          <p:cNvCxnSpPr/>
          <p:nvPr/>
        </p:nvCxnSpPr>
        <p:spPr>
          <a:xfrm>
            <a:off x="1349829" y="512838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6" name="막힌 원호 35">
            <a:extLst>
              <a:ext uri="{FF2B5EF4-FFF2-40B4-BE49-F238E27FC236}">
                <a16:creationId xmlns:a16="http://schemas.microsoft.com/office/drawing/2014/main" id="{54441C2C-FFD6-4DE5-84E6-40D6F28D7199}"/>
              </a:ext>
            </a:extLst>
          </p:cNvPr>
          <p:cNvSpPr/>
          <p:nvPr/>
        </p:nvSpPr>
        <p:spPr>
          <a:xfrm flipH="1">
            <a:off x="1349829" y="21650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맑은고딕"/>
            </a:endParaRPr>
          </a:p>
        </p:txBody>
      </p:sp>
      <p:sp>
        <p:nvSpPr>
          <p:cNvPr id="37" name="막힌 원호 36">
            <a:extLst>
              <a:ext uri="{FF2B5EF4-FFF2-40B4-BE49-F238E27FC236}">
                <a16:creationId xmlns:a16="http://schemas.microsoft.com/office/drawing/2014/main" id="{F627687D-1D58-4FD6-A52E-7D7C203D640B}"/>
              </a:ext>
            </a:extLst>
          </p:cNvPr>
          <p:cNvSpPr/>
          <p:nvPr/>
        </p:nvSpPr>
        <p:spPr>
          <a:xfrm flipH="1" flipV="1">
            <a:off x="1358295" y="360438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맑은고딕"/>
            </a:endParaRP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DEC38E5D-0C96-4AC9-9594-B6996B62EF7E}"/>
              </a:ext>
            </a:extLst>
          </p:cNvPr>
          <p:cNvGrpSpPr/>
          <p:nvPr/>
        </p:nvGrpSpPr>
        <p:grpSpPr>
          <a:xfrm>
            <a:off x="310624" y="246993"/>
            <a:ext cx="684022" cy="465332"/>
            <a:chOff x="5284611" y="1858768"/>
            <a:chExt cx="1090031" cy="723277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4CCBFCBF-F84E-4816-87DF-E32FEDC64F9B}"/>
                </a:ext>
              </a:extLst>
            </p:cNvPr>
            <p:cNvSpPr/>
            <p:nvPr/>
          </p:nvSpPr>
          <p:spPr>
            <a:xfrm>
              <a:off x="5284611" y="2219021"/>
              <a:ext cx="360000" cy="360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FEC038F2-F8DC-48F5-85BD-3A171AFA7893}"/>
                </a:ext>
              </a:extLst>
            </p:cNvPr>
            <p:cNvSpPr/>
            <p:nvPr/>
          </p:nvSpPr>
          <p:spPr>
            <a:xfrm>
              <a:off x="5654389" y="2222045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1AD22440-5D53-48CD-B6BB-2C956C2A43A0}"/>
                </a:ext>
              </a:extLst>
            </p:cNvPr>
            <p:cNvSpPr/>
            <p:nvPr/>
          </p:nvSpPr>
          <p:spPr>
            <a:xfrm>
              <a:off x="6014642" y="2219021"/>
              <a:ext cx="360000" cy="360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9FF9C660-8CF3-4E1F-8614-19B4441D0D37}"/>
                </a:ext>
              </a:extLst>
            </p:cNvPr>
            <p:cNvSpPr/>
            <p:nvPr/>
          </p:nvSpPr>
          <p:spPr>
            <a:xfrm>
              <a:off x="5654389" y="1858768"/>
              <a:ext cx="360000" cy="360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5F818DC1-B629-424E-B48F-2871824C252F}"/>
              </a:ext>
            </a:extLst>
          </p:cNvPr>
          <p:cNvSpPr txBox="1"/>
          <p:nvPr/>
        </p:nvSpPr>
        <p:spPr>
          <a:xfrm>
            <a:off x="7373923" y="262467"/>
            <a:ext cx="31332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고딕"/>
              </a:rPr>
              <a:t>프로젝트 개요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고딕"/>
              </a:rPr>
              <a:t> / </a:t>
            </a:r>
            <a:r>
              <a:rPr lang="ko-KR" altLang="en-US" sz="1100" b="1" dirty="0">
                <a:latin typeface="맑은고딕"/>
              </a:rPr>
              <a:t>프로젝트 내용</a:t>
            </a:r>
            <a:r>
              <a:rPr lang="en-US" altLang="ko-KR" sz="1100" b="1" dirty="0">
                <a:latin typeface="맑은고딕"/>
              </a:rPr>
              <a:t>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고딕"/>
              </a:rPr>
              <a:t>/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고딕"/>
              </a:rPr>
              <a:t>기대 결과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고딕"/>
              </a:rPr>
              <a:t> /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고딕"/>
              </a:rPr>
              <a:t>부록</a:t>
            </a:r>
          </a:p>
        </p:txBody>
      </p:sp>
      <p:sp>
        <p:nvSpPr>
          <p:cNvPr id="44" name="제목 1">
            <a:extLst>
              <a:ext uri="{FF2B5EF4-FFF2-40B4-BE49-F238E27FC236}">
                <a16:creationId xmlns:a16="http://schemas.microsoft.com/office/drawing/2014/main" id="{8E2F5B44-2E26-498D-A288-5A35EEE4F812}"/>
              </a:ext>
            </a:extLst>
          </p:cNvPr>
          <p:cNvSpPr txBox="1">
            <a:spLocks/>
          </p:cNvSpPr>
          <p:nvPr/>
        </p:nvSpPr>
        <p:spPr>
          <a:xfrm>
            <a:off x="2111617" y="593009"/>
            <a:ext cx="3520016" cy="2614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b="1" dirty="0">
                <a:solidFill>
                  <a:schemeClr val="accent4"/>
                </a:solidFill>
                <a:latin typeface="맑은고딕"/>
              </a:rPr>
              <a:t>실물제작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B0C54B37-65B0-42B4-A44C-4198DC9B1B9C}"/>
              </a:ext>
            </a:extLst>
          </p:cNvPr>
          <p:cNvGrpSpPr/>
          <p:nvPr/>
        </p:nvGrpSpPr>
        <p:grpSpPr>
          <a:xfrm>
            <a:off x="1807029" y="1113971"/>
            <a:ext cx="7016931" cy="5561149"/>
            <a:chOff x="7042453" y="1247321"/>
            <a:chExt cx="5410200" cy="4667250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1021954F-228C-4D65-B5CD-42E4F8609DC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042453" y="1247321"/>
              <a:ext cx="5410200" cy="4667250"/>
            </a:xfrm>
            <a:prstGeom prst="rect">
              <a:avLst/>
            </a:prstGeom>
          </p:spPr>
        </p:pic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B05D368A-DEA9-481A-A9A2-5CF8BF31EF90}"/>
                </a:ext>
              </a:extLst>
            </p:cNvPr>
            <p:cNvSpPr/>
            <p:nvPr/>
          </p:nvSpPr>
          <p:spPr>
            <a:xfrm>
              <a:off x="7684308" y="3116210"/>
              <a:ext cx="2366010" cy="213360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243306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DC2B8B4D-3278-4F74-85CF-3017C7967676}"/>
              </a:ext>
            </a:extLst>
          </p:cNvPr>
          <p:cNvSpPr/>
          <p:nvPr/>
        </p:nvSpPr>
        <p:spPr>
          <a:xfrm>
            <a:off x="1981201" y="6410867"/>
            <a:ext cx="10210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출처 </a:t>
            </a:r>
            <a:r>
              <a:rPr lang="en-US" altLang="ko-KR" dirty="0"/>
              <a:t>: </a:t>
            </a:r>
            <a:r>
              <a:rPr lang="ko-KR" altLang="en-US" dirty="0">
                <a:hlinkClick r:id="rId3"/>
              </a:rPr>
              <a:t>http://cyber.kepco.co.kr/ckepco/front/jsp/CY/E/E/CYEEHP00104.jsp</a:t>
            </a:r>
            <a:r>
              <a:rPr lang="en-US" altLang="ko-KR" dirty="0"/>
              <a:t>(</a:t>
            </a:r>
            <a:r>
              <a:rPr lang="ko-KR" altLang="en-US" dirty="0"/>
              <a:t>한국 전력 사이버 전기 </a:t>
            </a:r>
            <a:r>
              <a:rPr lang="ko-KR" altLang="en-US" dirty="0" err="1"/>
              <a:t>요금표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A96EDD27-21C3-4752-BADE-8DBF3AD9BE26}"/>
              </a:ext>
            </a:extLst>
          </p:cNvPr>
          <p:cNvGrpSpPr/>
          <p:nvPr/>
        </p:nvGrpSpPr>
        <p:grpSpPr>
          <a:xfrm>
            <a:off x="5551762" y="3402494"/>
            <a:ext cx="6640237" cy="2942667"/>
            <a:chOff x="5902948" y="3069338"/>
            <a:chExt cx="6171204" cy="2739180"/>
          </a:xfrm>
        </p:grpSpPr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C99EEA5A-8D62-4E76-AB59-08F902D971D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5902948" y="3069338"/>
              <a:ext cx="6171204" cy="2739180"/>
            </a:xfrm>
            <a:prstGeom prst="rect">
              <a:avLst/>
            </a:prstGeom>
          </p:spPr>
        </p:pic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991A583E-F221-44DC-AD00-1FF08BEBAF95}"/>
                </a:ext>
              </a:extLst>
            </p:cNvPr>
            <p:cNvSpPr/>
            <p:nvPr/>
          </p:nvSpPr>
          <p:spPr>
            <a:xfrm>
              <a:off x="8621608" y="4195785"/>
              <a:ext cx="2143373" cy="313869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73CB2512-1A8A-421B-B6BB-0184D7371E49}"/>
              </a:ext>
            </a:extLst>
          </p:cNvPr>
          <p:cNvGrpSpPr/>
          <p:nvPr/>
        </p:nvGrpSpPr>
        <p:grpSpPr>
          <a:xfrm>
            <a:off x="5551762" y="1296312"/>
            <a:ext cx="6640237" cy="2132671"/>
            <a:chOff x="6596188" y="1131372"/>
            <a:chExt cx="5466571" cy="1685801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D517AF0A-8FBC-4936-AC47-95821657BE9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596188" y="1131372"/>
              <a:ext cx="5466571" cy="1685801"/>
            </a:xfrm>
            <a:prstGeom prst="rect">
              <a:avLst/>
            </a:prstGeom>
          </p:spPr>
        </p:pic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4CB9393D-E63E-4989-8A16-99A799F38C8A}"/>
                </a:ext>
              </a:extLst>
            </p:cNvPr>
            <p:cNvSpPr/>
            <p:nvPr/>
          </p:nvSpPr>
          <p:spPr>
            <a:xfrm>
              <a:off x="9103011" y="2132759"/>
              <a:ext cx="1433060" cy="246759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0F89A775-A7D2-4F16-86F7-39BA40140FDB}"/>
              </a:ext>
            </a:extLst>
          </p:cNvPr>
          <p:cNvGrpSpPr/>
          <p:nvPr/>
        </p:nvGrpSpPr>
        <p:grpSpPr>
          <a:xfrm>
            <a:off x="318638" y="2499276"/>
            <a:ext cx="5603191" cy="1925121"/>
            <a:chOff x="1444105" y="1705543"/>
            <a:chExt cx="8533815" cy="2942898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89254923-466A-4238-8C0E-0C3F729810C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473200" y="1705543"/>
              <a:ext cx="8504720" cy="1515063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B160FA3F-A477-46E8-A5D2-861C6942131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444105" y="3385971"/>
              <a:ext cx="8412169" cy="1262470"/>
            </a:xfrm>
            <a:prstGeom prst="rect">
              <a:avLst/>
            </a:prstGeom>
          </p:spPr>
        </p:pic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AFD7DCC4-5B70-4816-A464-73232EFBE5C8}"/>
                </a:ext>
              </a:extLst>
            </p:cNvPr>
            <p:cNvSpPr/>
            <p:nvPr/>
          </p:nvSpPr>
          <p:spPr>
            <a:xfrm>
              <a:off x="6143790" y="2608982"/>
              <a:ext cx="2101050" cy="338404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3C92D182-CC1B-4862-AFE0-21C90C0976F5}"/>
                </a:ext>
              </a:extLst>
            </p:cNvPr>
            <p:cNvSpPr/>
            <p:nvPr/>
          </p:nvSpPr>
          <p:spPr>
            <a:xfrm>
              <a:off x="6345036" y="4207023"/>
              <a:ext cx="1070008" cy="292587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4" name="제목 1">
            <a:extLst>
              <a:ext uri="{FF2B5EF4-FFF2-40B4-BE49-F238E27FC236}">
                <a16:creationId xmlns:a16="http://schemas.microsoft.com/office/drawing/2014/main" id="{BC056622-506D-4996-963C-F5DFB7ADE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1617" y="221269"/>
            <a:ext cx="3520016" cy="261406"/>
          </a:xfrm>
        </p:spPr>
        <p:txBody>
          <a:bodyPr>
            <a:noAutofit/>
          </a:bodyPr>
          <a:lstStyle/>
          <a:p>
            <a:r>
              <a:rPr lang="ko-KR" altLang="en-US" sz="2000" b="1" dirty="0">
                <a:solidFill>
                  <a:schemeClr val="accent4"/>
                </a:solidFill>
                <a:latin typeface="맑은고딕"/>
              </a:rPr>
              <a:t>프로젝트 내용</a:t>
            </a: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8E654E51-5160-4D5B-ABAE-CD1CC6715CF0}"/>
              </a:ext>
            </a:extLst>
          </p:cNvPr>
          <p:cNvCxnSpPr/>
          <p:nvPr/>
        </p:nvCxnSpPr>
        <p:spPr>
          <a:xfrm>
            <a:off x="1349829" y="512838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6" name="막힌 원호 35">
            <a:extLst>
              <a:ext uri="{FF2B5EF4-FFF2-40B4-BE49-F238E27FC236}">
                <a16:creationId xmlns:a16="http://schemas.microsoft.com/office/drawing/2014/main" id="{87FCE0EC-3FED-4A57-A528-D9DB4F91C6CC}"/>
              </a:ext>
            </a:extLst>
          </p:cNvPr>
          <p:cNvSpPr/>
          <p:nvPr/>
        </p:nvSpPr>
        <p:spPr>
          <a:xfrm flipH="1">
            <a:off x="1349829" y="21650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맑은고딕"/>
            </a:endParaRPr>
          </a:p>
        </p:txBody>
      </p:sp>
      <p:sp>
        <p:nvSpPr>
          <p:cNvPr id="37" name="막힌 원호 36">
            <a:extLst>
              <a:ext uri="{FF2B5EF4-FFF2-40B4-BE49-F238E27FC236}">
                <a16:creationId xmlns:a16="http://schemas.microsoft.com/office/drawing/2014/main" id="{431A1798-FD5D-4700-B243-ADE50337B3A4}"/>
              </a:ext>
            </a:extLst>
          </p:cNvPr>
          <p:cNvSpPr/>
          <p:nvPr/>
        </p:nvSpPr>
        <p:spPr>
          <a:xfrm flipH="1" flipV="1">
            <a:off x="1358295" y="360438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맑은고딕"/>
            </a:endParaRP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F893E3D8-42D8-4FC5-95FD-7B3C79C65892}"/>
              </a:ext>
            </a:extLst>
          </p:cNvPr>
          <p:cNvGrpSpPr/>
          <p:nvPr/>
        </p:nvGrpSpPr>
        <p:grpSpPr>
          <a:xfrm>
            <a:off x="310624" y="246993"/>
            <a:ext cx="684022" cy="465332"/>
            <a:chOff x="5284611" y="1858768"/>
            <a:chExt cx="1090031" cy="723277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843518FF-05CD-47FB-AB40-495EA86BEA6B}"/>
                </a:ext>
              </a:extLst>
            </p:cNvPr>
            <p:cNvSpPr/>
            <p:nvPr/>
          </p:nvSpPr>
          <p:spPr>
            <a:xfrm>
              <a:off x="5284611" y="2219021"/>
              <a:ext cx="360000" cy="360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B94F5F0D-EE18-4DE9-95F0-0BEC97D34917}"/>
                </a:ext>
              </a:extLst>
            </p:cNvPr>
            <p:cNvSpPr/>
            <p:nvPr/>
          </p:nvSpPr>
          <p:spPr>
            <a:xfrm>
              <a:off x="5654389" y="2222045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79476161-E02B-4D93-9E05-81FE03A8B14C}"/>
                </a:ext>
              </a:extLst>
            </p:cNvPr>
            <p:cNvSpPr/>
            <p:nvPr/>
          </p:nvSpPr>
          <p:spPr>
            <a:xfrm>
              <a:off x="6014642" y="2219021"/>
              <a:ext cx="360000" cy="360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D87A4653-48B9-4026-957F-B64E7226CF9A}"/>
                </a:ext>
              </a:extLst>
            </p:cNvPr>
            <p:cNvSpPr/>
            <p:nvPr/>
          </p:nvSpPr>
          <p:spPr>
            <a:xfrm>
              <a:off x="5654389" y="1858768"/>
              <a:ext cx="360000" cy="360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8039E25C-E60D-4B7D-89D8-3D997FE5E317}"/>
              </a:ext>
            </a:extLst>
          </p:cNvPr>
          <p:cNvSpPr txBox="1"/>
          <p:nvPr/>
        </p:nvSpPr>
        <p:spPr>
          <a:xfrm>
            <a:off x="7373923" y="262467"/>
            <a:ext cx="31332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고딕"/>
              </a:rPr>
              <a:t>프로젝트 개요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고딕"/>
              </a:rPr>
              <a:t> / </a:t>
            </a:r>
            <a:r>
              <a:rPr lang="ko-KR" altLang="en-US" sz="1100" b="1" dirty="0">
                <a:latin typeface="맑은고딕"/>
              </a:rPr>
              <a:t>프로젝트 내용</a:t>
            </a:r>
            <a:r>
              <a:rPr lang="en-US" altLang="ko-KR" sz="1100" b="1" dirty="0">
                <a:latin typeface="맑은고딕"/>
              </a:rPr>
              <a:t>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고딕"/>
              </a:rPr>
              <a:t>/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고딕"/>
              </a:rPr>
              <a:t>기대 결과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고딕"/>
              </a:rPr>
              <a:t> /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고딕"/>
              </a:rPr>
              <a:t>부록</a:t>
            </a:r>
          </a:p>
        </p:txBody>
      </p:sp>
      <p:sp>
        <p:nvSpPr>
          <p:cNvPr id="44" name="제목 1">
            <a:extLst>
              <a:ext uri="{FF2B5EF4-FFF2-40B4-BE49-F238E27FC236}">
                <a16:creationId xmlns:a16="http://schemas.microsoft.com/office/drawing/2014/main" id="{C5DFC2D2-9132-4845-8362-68BDCE66E5B0}"/>
              </a:ext>
            </a:extLst>
          </p:cNvPr>
          <p:cNvSpPr txBox="1">
            <a:spLocks/>
          </p:cNvSpPr>
          <p:nvPr/>
        </p:nvSpPr>
        <p:spPr>
          <a:xfrm>
            <a:off x="2111617" y="593009"/>
            <a:ext cx="3520016" cy="2614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b="1" dirty="0">
                <a:solidFill>
                  <a:schemeClr val="accent4"/>
                </a:solidFill>
                <a:latin typeface="맑은고딕"/>
              </a:rPr>
              <a:t>전력 최적화 전략 </a:t>
            </a:r>
            <a:r>
              <a:rPr lang="en-US" altLang="ko-KR" sz="2000" b="1" dirty="0">
                <a:solidFill>
                  <a:schemeClr val="accent4"/>
                </a:solidFill>
                <a:latin typeface="맑은고딕"/>
              </a:rPr>
              <a:t>(EMS)</a:t>
            </a:r>
            <a:endParaRPr lang="ko-KR" altLang="en-US" sz="2000" b="1" dirty="0">
              <a:solidFill>
                <a:schemeClr val="accent4"/>
              </a:solidFill>
              <a:latin typeface="맑은고딕"/>
            </a:endParaRPr>
          </a:p>
        </p:txBody>
      </p:sp>
    </p:spTree>
    <p:extLst>
      <p:ext uri="{BB962C8B-B14F-4D97-AF65-F5344CB8AC3E}">
        <p14:creationId xmlns:p14="http://schemas.microsoft.com/office/powerpoint/2010/main" val="12924912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D557B8F8-6886-425F-B6EF-72C4A288A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1617" y="221269"/>
            <a:ext cx="3520016" cy="261406"/>
          </a:xfrm>
        </p:spPr>
        <p:txBody>
          <a:bodyPr>
            <a:noAutofit/>
          </a:bodyPr>
          <a:lstStyle/>
          <a:p>
            <a:r>
              <a:rPr lang="ko-KR" altLang="en-US" sz="2000" b="1" dirty="0">
                <a:solidFill>
                  <a:schemeClr val="accent4"/>
                </a:solidFill>
                <a:latin typeface="맑은고딕"/>
              </a:rPr>
              <a:t>프로젝트 내용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8AF68A0-6A3F-4ACF-BA4D-144E0FB70EB1}"/>
              </a:ext>
            </a:extLst>
          </p:cNvPr>
          <p:cNvCxnSpPr/>
          <p:nvPr/>
        </p:nvCxnSpPr>
        <p:spPr>
          <a:xfrm>
            <a:off x="1349829" y="512838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9" name="막힌 원호 8">
            <a:extLst>
              <a:ext uri="{FF2B5EF4-FFF2-40B4-BE49-F238E27FC236}">
                <a16:creationId xmlns:a16="http://schemas.microsoft.com/office/drawing/2014/main" id="{84C7969E-F745-450B-943E-4954111F6E3C}"/>
              </a:ext>
            </a:extLst>
          </p:cNvPr>
          <p:cNvSpPr/>
          <p:nvPr/>
        </p:nvSpPr>
        <p:spPr>
          <a:xfrm flipH="1">
            <a:off x="1349829" y="21650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맑은고딕"/>
            </a:endParaRPr>
          </a:p>
        </p:txBody>
      </p:sp>
      <p:sp>
        <p:nvSpPr>
          <p:cNvPr id="10" name="막힌 원호 9">
            <a:extLst>
              <a:ext uri="{FF2B5EF4-FFF2-40B4-BE49-F238E27FC236}">
                <a16:creationId xmlns:a16="http://schemas.microsoft.com/office/drawing/2014/main" id="{CE872776-BA00-4E38-9CB0-1E532A6B3EC5}"/>
              </a:ext>
            </a:extLst>
          </p:cNvPr>
          <p:cNvSpPr/>
          <p:nvPr/>
        </p:nvSpPr>
        <p:spPr>
          <a:xfrm flipH="1" flipV="1">
            <a:off x="1358295" y="360438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맑은고딕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40CCE6FA-0BF1-4FA7-B0DB-A19DA6641B77}"/>
              </a:ext>
            </a:extLst>
          </p:cNvPr>
          <p:cNvGrpSpPr/>
          <p:nvPr/>
        </p:nvGrpSpPr>
        <p:grpSpPr>
          <a:xfrm>
            <a:off x="310624" y="246993"/>
            <a:ext cx="684022" cy="465332"/>
            <a:chOff x="5284611" y="1858768"/>
            <a:chExt cx="1090031" cy="723277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63AE1CAD-3E1E-4562-9DB8-16189BF384A3}"/>
                </a:ext>
              </a:extLst>
            </p:cNvPr>
            <p:cNvSpPr/>
            <p:nvPr/>
          </p:nvSpPr>
          <p:spPr>
            <a:xfrm>
              <a:off x="5284611" y="2219021"/>
              <a:ext cx="360000" cy="360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26B31191-4C37-4E6D-96D5-04AE76A5FF25}"/>
                </a:ext>
              </a:extLst>
            </p:cNvPr>
            <p:cNvSpPr/>
            <p:nvPr/>
          </p:nvSpPr>
          <p:spPr>
            <a:xfrm>
              <a:off x="5654389" y="2222045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F7A81807-820F-4DE9-8222-7D5982F891F9}"/>
                </a:ext>
              </a:extLst>
            </p:cNvPr>
            <p:cNvSpPr/>
            <p:nvPr/>
          </p:nvSpPr>
          <p:spPr>
            <a:xfrm>
              <a:off x="6014642" y="2219021"/>
              <a:ext cx="360000" cy="360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14C0D8BA-4424-47A8-93C5-44D36D741D94}"/>
                </a:ext>
              </a:extLst>
            </p:cNvPr>
            <p:cNvSpPr/>
            <p:nvPr/>
          </p:nvSpPr>
          <p:spPr>
            <a:xfrm>
              <a:off x="5654389" y="1858768"/>
              <a:ext cx="360000" cy="360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62618407-8E56-463B-A8F9-DE365FA6F984}"/>
              </a:ext>
            </a:extLst>
          </p:cNvPr>
          <p:cNvSpPr txBox="1"/>
          <p:nvPr/>
        </p:nvSpPr>
        <p:spPr>
          <a:xfrm>
            <a:off x="7373923" y="262467"/>
            <a:ext cx="31332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고딕"/>
              </a:rPr>
              <a:t>프로젝트 개요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고딕"/>
              </a:rPr>
              <a:t> / </a:t>
            </a:r>
            <a:r>
              <a:rPr lang="ko-KR" altLang="en-US" sz="1100" b="1" dirty="0">
                <a:latin typeface="맑은고딕"/>
              </a:rPr>
              <a:t>프로젝트 내용</a:t>
            </a:r>
            <a:r>
              <a:rPr lang="en-US" altLang="ko-KR" sz="1100" b="1" dirty="0">
                <a:latin typeface="맑은고딕"/>
              </a:rPr>
              <a:t>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고딕"/>
              </a:rPr>
              <a:t>/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고딕"/>
              </a:rPr>
              <a:t>기대 결과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고딕"/>
              </a:rPr>
              <a:t> /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고딕"/>
              </a:rPr>
              <a:t>부록</a:t>
            </a:r>
          </a:p>
        </p:txBody>
      </p:sp>
      <p:sp>
        <p:nvSpPr>
          <p:cNvPr id="33" name="제목 1">
            <a:extLst>
              <a:ext uri="{FF2B5EF4-FFF2-40B4-BE49-F238E27FC236}">
                <a16:creationId xmlns:a16="http://schemas.microsoft.com/office/drawing/2014/main" id="{BC87AC0A-FE77-4455-A1C6-56C088DE5848}"/>
              </a:ext>
            </a:extLst>
          </p:cNvPr>
          <p:cNvSpPr txBox="1">
            <a:spLocks/>
          </p:cNvSpPr>
          <p:nvPr/>
        </p:nvSpPr>
        <p:spPr>
          <a:xfrm>
            <a:off x="2111617" y="593009"/>
            <a:ext cx="3520016" cy="2614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b="1" dirty="0">
                <a:solidFill>
                  <a:schemeClr val="accent4"/>
                </a:solidFill>
                <a:latin typeface="맑은고딕"/>
              </a:rPr>
              <a:t>전력 최적화 전략 </a:t>
            </a:r>
            <a:r>
              <a:rPr lang="en-US" altLang="ko-KR" sz="2000" b="1" dirty="0">
                <a:solidFill>
                  <a:schemeClr val="accent4"/>
                </a:solidFill>
                <a:latin typeface="맑은고딕"/>
              </a:rPr>
              <a:t>(EMS)</a:t>
            </a:r>
            <a:endParaRPr lang="ko-KR" altLang="en-US" sz="2000" b="1" dirty="0">
              <a:solidFill>
                <a:schemeClr val="accent4"/>
              </a:solidFill>
              <a:latin typeface="맑은고딕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1EE5165F-4B75-4B75-99BA-049CA96B96C5}"/>
              </a:ext>
            </a:extLst>
          </p:cNvPr>
          <p:cNvGrpSpPr/>
          <p:nvPr/>
        </p:nvGrpSpPr>
        <p:grpSpPr>
          <a:xfrm>
            <a:off x="674901" y="3448009"/>
            <a:ext cx="4596229" cy="3057056"/>
            <a:chOff x="1173831" y="1985996"/>
            <a:chExt cx="4457802" cy="3057056"/>
          </a:xfrm>
        </p:grpSpPr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33BE7B8C-50DC-46A8-9C98-DD7F10438653}"/>
                </a:ext>
              </a:extLst>
            </p:cNvPr>
            <p:cNvGrpSpPr/>
            <p:nvPr/>
          </p:nvGrpSpPr>
          <p:grpSpPr>
            <a:xfrm>
              <a:off x="1173831" y="1985996"/>
              <a:ext cx="4457802" cy="3057056"/>
              <a:chOff x="6382918" y="1834334"/>
              <a:chExt cx="4457802" cy="3322232"/>
            </a:xfrm>
          </p:grpSpPr>
          <p:sp>
            <p:nvSpPr>
              <p:cNvPr id="24" name="사각형: 둥근 모서리 23">
                <a:extLst>
                  <a:ext uri="{FF2B5EF4-FFF2-40B4-BE49-F238E27FC236}">
                    <a16:creationId xmlns:a16="http://schemas.microsoft.com/office/drawing/2014/main" id="{1EA2AFAB-C680-4177-940C-4619936C930B}"/>
                  </a:ext>
                </a:extLst>
              </p:cNvPr>
              <p:cNvSpPr/>
              <p:nvPr/>
            </p:nvSpPr>
            <p:spPr>
              <a:xfrm>
                <a:off x="6382918" y="1834334"/>
                <a:ext cx="4457802" cy="3322232"/>
              </a:xfrm>
              <a:prstGeom prst="roundRect">
                <a:avLst>
                  <a:gd name="adj" fmla="val 9633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AEBC80D-D386-4E12-80B4-BBB110652C48}"/>
                  </a:ext>
                </a:extLst>
              </p:cNvPr>
              <p:cNvSpPr txBox="1"/>
              <p:nvPr/>
            </p:nvSpPr>
            <p:spPr>
              <a:xfrm>
                <a:off x="7199752" y="1920240"/>
                <a:ext cx="2941575" cy="4013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Peak Shaving </a:t>
                </a:r>
                <a:r>
                  <a:rPr lang="ko-KR" altLang="en-US" dirty="0"/>
                  <a:t>미적용</a:t>
                </a:r>
              </a:p>
            </p:txBody>
          </p:sp>
          <p:cxnSp>
            <p:nvCxnSpPr>
              <p:cNvPr id="27" name="직선 연결선 26">
                <a:extLst>
                  <a:ext uri="{FF2B5EF4-FFF2-40B4-BE49-F238E27FC236}">
                    <a16:creationId xmlns:a16="http://schemas.microsoft.com/office/drawing/2014/main" id="{04FC3BBD-F6BC-4A39-83E3-A4915B55596D}"/>
                  </a:ext>
                </a:extLst>
              </p:cNvPr>
              <p:cNvCxnSpPr/>
              <p:nvPr/>
            </p:nvCxnSpPr>
            <p:spPr>
              <a:xfrm>
                <a:off x="6644640" y="2367280"/>
                <a:ext cx="3849189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BC2BAD12-27D8-4C3C-A8F5-71295490360F}"/>
                </a:ext>
              </a:extLst>
            </p:cNvPr>
            <p:cNvGrpSpPr/>
            <p:nvPr/>
          </p:nvGrpSpPr>
          <p:grpSpPr>
            <a:xfrm>
              <a:off x="1458649" y="2726958"/>
              <a:ext cx="3938184" cy="2030447"/>
              <a:chOff x="1264806" y="2130654"/>
              <a:chExt cx="5551542" cy="3027552"/>
            </a:xfrm>
          </p:grpSpPr>
          <p:pic>
            <p:nvPicPr>
              <p:cNvPr id="36" name="그림 35">
                <a:extLst>
                  <a:ext uri="{FF2B5EF4-FFF2-40B4-BE49-F238E27FC236}">
                    <a16:creationId xmlns:a16="http://schemas.microsoft.com/office/drawing/2014/main" id="{10384AAB-C79D-40B1-9177-F311B3F4D36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4829" r="3665" b="14882"/>
              <a:stretch/>
            </p:blipFill>
            <p:spPr>
              <a:xfrm>
                <a:off x="1465943" y="2130654"/>
                <a:ext cx="5080000" cy="2695002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CF3D3675-4769-4927-AE25-07AEA6CDCA2A}"/>
                  </a:ext>
                </a:extLst>
              </p:cNvPr>
              <p:cNvSpPr txBox="1"/>
              <p:nvPr/>
            </p:nvSpPr>
            <p:spPr>
              <a:xfrm>
                <a:off x="1264806" y="4788874"/>
                <a:ext cx="542223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fontAlgn="base" latinLnBrk="1"/>
                <a:r>
                  <a:rPr lang="en-US" altLang="ko-KR" sz="1500" dirty="0"/>
                  <a:t>21</a:t>
                </a: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CF0C98A-4F36-430A-8658-0E4AA4B86760}"/>
                  </a:ext>
                </a:extLst>
              </p:cNvPr>
              <p:cNvSpPr txBox="1"/>
              <p:nvPr/>
            </p:nvSpPr>
            <p:spPr>
              <a:xfrm>
                <a:off x="1656478" y="4788874"/>
                <a:ext cx="542223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fontAlgn="base" latinLnBrk="1"/>
                <a:r>
                  <a:rPr lang="en-US" altLang="ko-KR" sz="1500" dirty="0"/>
                  <a:t>0</a:t>
                </a: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12D87072-C443-430A-A4D9-3A4DCED540E2}"/>
                  </a:ext>
                </a:extLst>
              </p:cNvPr>
              <p:cNvSpPr txBox="1"/>
              <p:nvPr/>
            </p:nvSpPr>
            <p:spPr>
              <a:xfrm>
                <a:off x="1939303" y="4788874"/>
                <a:ext cx="542223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fontAlgn="base" latinLnBrk="1"/>
                <a:r>
                  <a:rPr lang="en-US" altLang="ko-KR" sz="1500" dirty="0"/>
                  <a:t>3</a:t>
                </a: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09B6F95-D246-46F4-8435-1878AC3B895D}"/>
                  </a:ext>
                </a:extLst>
              </p:cNvPr>
              <p:cNvSpPr txBox="1"/>
              <p:nvPr/>
            </p:nvSpPr>
            <p:spPr>
              <a:xfrm>
                <a:off x="2400747" y="4788874"/>
                <a:ext cx="542223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fontAlgn="base" latinLnBrk="1"/>
                <a:r>
                  <a:rPr lang="en-US" altLang="ko-KR" sz="1500" dirty="0"/>
                  <a:t>6</a:t>
                </a: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71AFDD5F-D433-47E0-B619-90956D634F64}"/>
                  </a:ext>
                </a:extLst>
              </p:cNvPr>
              <p:cNvSpPr txBox="1"/>
              <p:nvPr/>
            </p:nvSpPr>
            <p:spPr>
              <a:xfrm>
                <a:off x="3040474" y="4788874"/>
                <a:ext cx="542223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fontAlgn="base" latinLnBrk="1"/>
                <a:r>
                  <a:rPr lang="en-US" altLang="ko-KR" sz="1500" dirty="0"/>
                  <a:t>8</a:t>
                </a: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12DDF9E6-7E5E-4574-A8B2-600C5D1DDC4D}"/>
                  </a:ext>
                </a:extLst>
              </p:cNvPr>
              <p:cNvSpPr txBox="1"/>
              <p:nvPr/>
            </p:nvSpPr>
            <p:spPr>
              <a:xfrm>
                <a:off x="3682533" y="4788874"/>
                <a:ext cx="542223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fontAlgn="base" latinLnBrk="1"/>
                <a:r>
                  <a:rPr lang="en-US" altLang="ko-KR" sz="1500" dirty="0"/>
                  <a:t>10</a:t>
                </a: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C31E2D68-B0BA-4AF8-9A60-521C2A87B2EA}"/>
                  </a:ext>
                </a:extLst>
              </p:cNvPr>
              <p:cNvSpPr txBox="1"/>
              <p:nvPr/>
            </p:nvSpPr>
            <p:spPr>
              <a:xfrm>
                <a:off x="4393865" y="4788874"/>
                <a:ext cx="542223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fontAlgn="base" latinLnBrk="1"/>
                <a:r>
                  <a:rPr lang="en-US" altLang="ko-KR" sz="1500" dirty="0"/>
                  <a:t>12</a:t>
                </a: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C376E32-3014-4094-BBE5-3AF6AD369DB5}"/>
                  </a:ext>
                </a:extLst>
              </p:cNvPr>
              <p:cNvSpPr txBox="1"/>
              <p:nvPr/>
            </p:nvSpPr>
            <p:spPr>
              <a:xfrm>
                <a:off x="4880699" y="4788874"/>
                <a:ext cx="542223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fontAlgn="base" latinLnBrk="1"/>
                <a:r>
                  <a:rPr lang="en-US" altLang="ko-KR" sz="1500" dirty="0"/>
                  <a:t>15</a:t>
                </a: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412FCE08-44E1-44C5-A102-461881925CC5}"/>
                  </a:ext>
                </a:extLst>
              </p:cNvPr>
              <p:cNvSpPr txBox="1"/>
              <p:nvPr/>
            </p:nvSpPr>
            <p:spPr>
              <a:xfrm>
                <a:off x="5631633" y="4788874"/>
                <a:ext cx="542223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fontAlgn="base" latinLnBrk="1"/>
                <a:r>
                  <a:rPr lang="en-US" altLang="ko-KR" sz="1500" dirty="0"/>
                  <a:t>18</a:t>
                </a: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6C661B73-500B-4BCF-B050-7EAA0E193C50}"/>
                  </a:ext>
                </a:extLst>
              </p:cNvPr>
              <p:cNvSpPr txBox="1"/>
              <p:nvPr/>
            </p:nvSpPr>
            <p:spPr>
              <a:xfrm>
                <a:off x="6274125" y="4788874"/>
                <a:ext cx="542223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fontAlgn="base" latinLnBrk="1"/>
                <a:r>
                  <a:rPr lang="en-US" altLang="ko-KR" sz="1500" dirty="0"/>
                  <a:t>21</a:t>
                </a:r>
              </a:p>
            </p:txBody>
          </p:sp>
        </p:grp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EB95DEDA-F94D-4471-B041-A7EE044ABE62}"/>
              </a:ext>
            </a:extLst>
          </p:cNvPr>
          <p:cNvGrpSpPr/>
          <p:nvPr/>
        </p:nvGrpSpPr>
        <p:grpSpPr>
          <a:xfrm>
            <a:off x="6361110" y="3203615"/>
            <a:ext cx="4457802" cy="3322232"/>
            <a:chOff x="6361110" y="3203615"/>
            <a:chExt cx="4457802" cy="3322232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798C3DE5-3DAC-4480-8FCA-C0A51B06FAE3}"/>
                </a:ext>
              </a:extLst>
            </p:cNvPr>
            <p:cNvGrpSpPr/>
            <p:nvPr/>
          </p:nvGrpSpPr>
          <p:grpSpPr>
            <a:xfrm>
              <a:off x="6361110" y="3203615"/>
              <a:ext cx="4457802" cy="3322232"/>
              <a:chOff x="6382918" y="1834334"/>
              <a:chExt cx="4457802" cy="3322232"/>
            </a:xfrm>
          </p:grpSpPr>
          <p:sp>
            <p:nvSpPr>
              <p:cNvPr id="4" name="사각형: 둥근 모서리 3">
                <a:extLst>
                  <a:ext uri="{FF2B5EF4-FFF2-40B4-BE49-F238E27FC236}">
                    <a16:creationId xmlns:a16="http://schemas.microsoft.com/office/drawing/2014/main" id="{24CAF397-EDEA-480A-886F-DB3062A1EDF4}"/>
                  </a:ext>
                </a:extLst>
              </p:cNvPr>
              <p:cNvSpPr/>
              <p:nvPr/>
            </p:nvSpPr>
            <p:spPr>
              <a:xfrm>
                <a:off x="6382918" y="1834334"/>
                <a:ext cx="4457802" cy="3322232"/>
              </a:xfrm>
              <a:prstGeom prst="roundRect">
                <a:avLst>
                  <a:gd name="adj" fmla="val 9633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A2921C0-E747-46FB-822D-7FE53FFEFD76}"/>
                  </a:ext>
                </a:extLst>
              </p:cNvPr>
              <p:cNvSpPr txBox="1"/>
              <p:nvPr/>
            </p:nvSpPr>
            <p:spPr>
              <a:xfrm>
                <a:off x="7199752" y="1920240"/>
                <a:ext cx="29415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Peak Shaving </a:t>
                </a:r>
                <a:r>
                  <a:rPr lang="ko-KR" altLang="en-US" dirty="0"/>
                  <a:t>적용</a:t>
                </a:r>
              </a:p>
            </p:txBody>
          </p:sp>
          <p:cxnSp>
            <p:nvCxnSpPr>
              <p:cNvPr id="19" name="직선 연결선 18">
                <a:extLst>
                  <a:ext uri="{FF2B5EF4-FFF2-40B4-BE49-F238E27FC236}">
                    <a16:creationId xmlns:a16="http://schemas.microsoft.com/office/drawing/2014/main" id="{87E86C4F-6405-4CED-8C00-6760273BDBAA}"/>
                  </a:ext>
                </a:extLst>
              </p:cNvPr>
              <p:cNvCxnSpPr/>
              <p:nvPr/>
            </p:nvCxnSpPr>
            <p:spPr>
              <a:xfrm>
                <a:off x="6644640" y="2367280"/>
                <a:ext cx="3849189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98F6D4C7-3BE7-49BC-988F-77DA64A2DB57}"/>
                </a:ext>
              </a:extLst>
            </p:cNvPr>
            <p:cNvGrpSpPr/>
            <p:nvPr/>
          </p:nvGrpSpPr>
          <p:grpSpPr>
            <a:xfrm>
              <a:off x="6679639" y="4152889"/>
              <a:ext cx="3938184" cy="1956857"/>
              <a:chOff x="6283919" y="2186774"/>
              <a:chExt cx="3938184" cy="1956857"/>
            </a:xfrm>
          </p:grpSpPr>
          <p:pic>
            <p:nvPicPr>
              <p:cNvPr id="48" name="그림 47">
                <a:extLst>
                  <a:ext uri="{FF2B5EF4-FFF2-40B4-BE49-F238E27FC236}">
                    <a16:creationId xmlns:a16="http://schemas.microsoft.com/office/drawing/2014/main" id="{905CA327-CC9B-46E5-8629-B19D9303EF3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1793" r="4284" b="7673"/>
              <a:stretch/>
            </p:blipFill>
            <p:spPr>
              <a:xfrm>
                <a:off x="6419205" y="2186774"/>
                <a:ext cx="3578616" cy="1805805"/>
              </a:xfrm>
              <a:prstGeom prst="rect">
                <a:avLst/>
              </a:prstGeom>
            </p:spPr>
          </p:pic>
          <p:grpSp>
            <p:nvGrpSpPr>
              <p:cNvPr id="8" name="그룹 7">
                <a:extLst>
                  <a:ext uri="{FF2B5EF4-FFF2-40B4-BE49-F238E27FC236}">
                    <a16:creationId xmlns:a16="http://schemas.microsoft.com/office/drawing/2014/main" id="{64F19F73-0976-4E5F-907F-EE9B7345774D}"/>
                  </a:ext>
                </a:extLst>
              </p:cNvPr>
              <p:cNvGrpSpPr/>
              <p:nvPr/>
            </p:nvGrpSpPr>
            <p:grpSpPr>
              <a:xfrm>
                <a:off x="6283919" y="3895936"/>
                <a:ext cx="3938184" cy="247695"/>
                <a:chOff x="855579" y="5966901"/>
                <a:chExt cx="3938184" cy="247695"/>
              </a:xfrm>
            </p:grpSpPr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ECD71D1F-F3A0-4018-904C-DF34A5F8C089}"/>
                    </a:ext>
                  </a:extLst>
                </p:cNvPr>
                <p:cNvSpPr txBox="1"/>
                <p:nvPr/>
              </p:nvSpPr>
              <p:spPr>
                <a:xfrm>
                  <a:off x="855579" y="5966901"/>
                  <a:ext cx="384645" cy="24769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fontAlgn="base" latinLnBrk="1"/>
                  <a:r>
                    <a:rPr lang="en-US" altLang="ko-KR" sz="1500" dirty="0"/>
                    <a:t>21</a:t>
                  </a:r>
                </a:p>
              </p:txBody>
            </p:sp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41904B32-EF69-4809-AE37-1EB48CF4EF17}"/>
                    </a:ext>
                  </a:extLst>
                </p:cNvPr>
                <p:cNvSpPr txBox="1"/>
                <p:nvPr/>
              </p:nvSpPr>
              <p:spPr>
                <a:xfrm>
                  <a:off x="1133425" y="5966901"/>
                  <a:ext cx="384645" cy="24769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fontAlgn="base" latinLnBrk="1"/>
                  <a:r>
                    <a:rPr lang="en-US" altLang="ko-KR" sz="1500" dirty="0"/>
                    <a:t>0</a:t>
                  </a:r>
                </a:p>
              </p:txBody>
            </p:sp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C6908BB1-848F-4DC2-905B-69DC0F33937E}"/>
                    </a:ext>
                  </a:extLst>
                </p:cNvPr>
                <p:cNvSpPr txBox="1"/>
                <p:nvPr/>
              </p:nvSpPr>
              <p:spPr>
                <a:xfrm>
                  <a:off x="1334057" y="5966901"/>
                  <a:ext cx="384645" cy="24769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fontAlgn="base" latinLnBrk="1"/>
                  <a:r>
                    <a:rPr lang="en-US" altLang="ko-KR" sz="1500" dirty="0"/>
                    <a:t>3</a:t>
                  </a:r>
                </a:p>
              </p:txBody>
            </p:sp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6F5F0BB5-188F-4A5A-BD49-A46FD0E06D65}"/>
                    </a:ext>
                  </a:extLst>
                </p:cNvPr>
                <p:cNvSpPr txBox="1"/>
                <p:nvPr/>
              </p:nvSpPr>
              <p:spPr>
                <a:xfrm>
                  <a:off x="1661399" y="5966901"/>
                  <a:ext cx="384645" cy="24769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fontAlgn="base" latinLnBrk="1"/>
                  <a:r>
                    <a:rPr lang="en-US" altLang="ko-KR" sz="1500" dirty="0"/>
                    <a:t>6</a:t>
                  </a:r>
                </a:p>
              </p:txBody>
            </p:sp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7CB5B808-77B6-4E1B-8927-D4D5332E1739}"/>
                    </a:ext>
                  </a:extLst>
                </p:cNvPr>
                <p:cNvSpPr txBox="1"/>
                <p:nvPr/>
              </p:nvSpPr>
              <p:spPr>
                <a:xfrm>
                  <a:off x="2115212" y="5966901"/>
                  <a:ext cx="384645" cy="24769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fontAlgn="base" latinLnBrk="1"/>
                  <a:r>
                    <a:rPr lang="en-US" altLang="ko-KR" sz="1500" dirty="0"/>
                    <a:t>8</a:t>
                  </a:r>
                </a:p>
              </p:txBody>
            </p:sp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EED881D5-9538-4DBD-9BB4-8996142707CF}"/>
                    </a:ext>
                  </a:extLst>
                </p:cNvPr>
                <p:cNvSpPr txBox="1"/>
                <p:nvPr/>
              </p:nvSpPr>
              <p:spPr>
                <a:xfrm>
                  <a:off x="2570680" y="5966901"/>
                  <a:ext cx="384645" cy="24769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fontAlgn="base" latinLnBrk="1"/>
                  <a:r>
                    <a:rPr lang="en-US" altLang="ko-KR" sz="1500" dirty="0"/>
                    <a:t>10</a:t>
                  </a:r>
                </a:p>
              </p:txBody>
            </p:sp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C0C0611C-1245-49AC-96A4-63DA98E52BEF}"/>
                    </a:ext>
                  </a:extLst>
                </p:cNvPr>
                <p:cNvSpPr txBox="1"/>
                <p:nvPr/>
              </p:nvSpPr>
              <p:spPr>
                <a:xfrm>
                  <a:off x="3075288" y="5966901"/>
                  <a:ext cx="384645" cy="24769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fontAlgn="base" latinLnBrk="1"/>
                  <a:r>
                    <a:rPr lang="en-US" altLang="ko-KR" sz="1500" dirty="0"/>
                    <a:t>12</a:t>
                  </a:r>
                </a:p>
              </p:txBody>
            </p:sp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BE08538B-746E-4468-A681-B3E95571C9EC}"/>
                    </a:ext>
                  </a:extLst>
                </p:cNvPr>
                <p:cNvSpPr txBox="1"/>
                <p:nvPr/>
              </p:nvSpPr>
              <p:spPr>
                <a:xfrm>
                  <a:off x="3420641" y="5966901"/>
                  <a:ext cx="384645" cy="24769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fontAlgn="base" latinLnBrk="1"/>
                  <a:r>
                    <a:rPr lang="en-US" altLang="ko-KR" sz="1500" dirty="0"/>
                    <a:t>15</a:t>
                  </a:r>
                </a:p>
              </p:txBody>
            </p:sp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8324E1EA-8B05-4F14-9FCB-9D9CC6E47296}"/>
                    </a:ext>
                  </a:extLst>
                </p:cNvPr>
                <p:cNvSpPr txBox="1"/>
                <p:nvPr/>
              </p:nvSpPr>
              <p:spPr>
                <a:xfrm>
                  <a:off x="3953343" y="5966901"/>
                  <a:ext cx="384645" cy="24769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fontAlgn="base" latinLnBrk="1"/>
                  <a:r>
                    <a:rPr lang="en-US" altLang="ko-KR" sz="1500" dirty="0"/>
                    <a:t>18</a:t>
                  </a:r>
                </a:p>
              </p:txBody>
            </p:sp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4BC7419A-6538-4928-85B0-78D71EBA465C}"/>
                    </a:ext>
                  </a:extLst>
                </p:cNvPr>
                <p:cNvSpPr txBox="1"/>
                <p:nvPr/>
              </p:nvSpPr>
              <p:spPr>
                <a:xfrm>
                  <a:off x="4409118" y="5966901"/>
                  <a:ext cx="384645" cy="24769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fontAlgn="base" latinLnBrk="1"/>
                  <a:r>
                    <a:rPr lang="en-US" altLang="ko-KR" sz="1500" dirty="0"/>
                    <a:t>21</a:t>
                  </a:r>
                </a:p>
              </p:txBody>
            </p:sp>
          </p:grpSp>
        </p:grpSp>
      </p:grpSp>
      <p:sp>
        <p:nvSpPr>
          <p:cNvPr id="29" name="화살표: 오른쪽 28">
            <a:extLst>
              <a:ext uri="{FF2B5EF4-FFF2-40B4-BE49-F238E27FC236}">
                <a16:creationId xmlns:a16="http://schemas.microsoft.com/office/drawing/2014/main" id="{2F4FAE18-98B6-4951-9AB0-F5808315DF72}"/>
              </a:ext>
            </a:extLst>
          </p:cNvPr>
          <p:cNvSpPr/>
          <p:nvPr/>
        </p:nvSpPr>
        <p:spPr>
          <a:xfrm>
            <a:off x="5110742" y="4660881"/>
            <a:ext cx="1228406" cy="863599"/>
          </a:xfrm>
          <a:prstGeom prst="rightArrow">
            <a:avLst>
              <a:gd name="adj1" fmla="val 50000"/>
              <a:gd name="adj2" fmla="val 3803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E4F0F944-7674-4C86-8F18-1AAC41F6E3BF}"/>
              </a:ext>
            </a:extLst>
          </p:cNvPr>
          <p:cNvGrpSpPr/>
          <p:nvPr/>
        </p:nvGrpSpPr>
        <p:grpSpPr>
          <a:xfrm>
            <a:off x="410688" y="1176013"/>
            <a:ext cx="5603191" cy="1925121"/>
            <a:chOff x="1444105" y="1705543"/>
            <a:chExt cx="8533815" cy="2942898"/>
          </a:xfrm>
        </p:grpSpPr>
        <p:pic>
          <p:nvPicPr>
            <p:cNvPr id="61" name="그림 60">
              <a:extLst>
                <a:ext uri="{FF2B5EF4-FFF2-40B4-BE49-F238E27FC236}">
                  <a16:creationId xmlns:a16="http://schemas.microsoft.com/office/drawing/2014/main" id="{E4E71C03-EC0A-4611-AA58-23E3A99DF24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473200" y="1705543"/>
              <a:ext cx="8504720" cy="1515063"/>
            </a:xfrm>
            <a:prstGeom prst="rect">
              <a:avLst/>
            </a:prstGeom>
          </p:spPr>
        </p:pic>
        <p:pic>
          <p:nvPicPr>
            <p:cNvPr id="62" name="그림 61">
              <a:extLst>
                <a:ext uri="{FF2B5EF4-FFF2-40B4-BE49-F238E27FC236}">
                  <a16:creationId xmlns:a16="http://schemas.microsoft.com/office/drawing/2014/main" id="{96039D26-65D0-48FD-86C5-E81ACE77A6A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444105" y="3385971"/>
              <a:ext cx="8412169" cy="1262470"/>
            </a:xfrm>
            <a:prstGeom prst="rect">
              <a:avLst/>
            </a:prstGeom>
          </p:spPr>
        </p:pic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DD7F91BD-9060-4C8C-9112-D5EFF82D9AE7}"/>
                </a:ext>
              </a:extLst>
            </p:cNvPr>
            <p:cNvSpPr/>
            <p:nvPr/>
          </p:nvSpPr>
          <p:spPr>
            <a:xfrm>
              <a:off x="6143790" y="2608982"/>
              <a:ext cx="2101050" cy="338404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6A2BCCE3-0BCE-4090-BCA3-F21E077BF97E}"/>
                </a:ext>
              </a:extLst>
            </p:cNvPr>
            <p:cNvSpPr/>
            <p:nvPr/>
          </p:nvSpPr>
          <p:spPr>
            <a:xfrm>
              <a:off x="6345036" y="4207023"/>
              <a:ext cx="1070008" cy="292587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926578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D557B8F8-6886-425F-B6EF-72C4A288A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1617" y="221269"/>
            <a:ext cx="3520016" cy="261406"/>
          </a:xfrm>
        </p:spPr>
        <p:txBody>
          <a:bodyPr>
            <a:noAutofit/>
          </a:bodyPr>
          <a:lstStyle/>
          <a:p>
            <a:r>
              <a:rPr lang="ko-KR" altLang="en-US" sz="2000" b="1" dirty="0">
                <a:solidFill>
                  <a:schemeClr val="accent4"/>
                </a:solidFill>
                <a:latin typeface="맑은고딕"/>
              </a:rPr>
              <a:t>프로젝트 내용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8AF68A0-6A3F-4ACF-BA4D-144E0FB70EB1}"/>
              </a:ext>
            </a:extLst>
          </p:cNvPr>
          <p:cNvCxnSpPr/>
          <p:nvPr/>
        </p:nvCxnSpPr>
        <p:spPr>
          <a:xfrm>
            <a:off x="1349829" y="512838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9" name="막힌 원호 8">
            <a:extLst>
              <a:ext uri="{FF2B5EF4-FFF2-40B4-BE49-F238E27FC236}">
                <a16:creationId xmlns:a16="http://schemas.microsoft.com/office/drawing/2014/main" id="{84C7969E-F745-450B-943E-4954111F6E3C}"/>
              </a:ext>
            </a:extLst>
          </p:cNvPr>
          <p:cNvSpPr/>
          <p:nvPr/>
        </p:nvSpPr>
        <p:spPr>
          <a:xfrm flipH="1">
            <a:off x="1349829" y="21650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맑은고딕"/>
            </a:endParaRPr>
          </a:p>
        </p:txBody>
      </p:sp>
      <p:sp>
        <p:nvSpPr>
          <p:cNvPr id="10" name="막힌 원호 9">
            <a:extLst>
              <a:ext uri="{FF2B5EF4-FFF2-40B4-BE49-F238E27FC236}">
                <a16:creationId xmlns:a16="http://schemas.microsoft.com/office/drawing/2014/main" id="{CE872776-BA00-4E38-9CB0-1E532A6B3EC5}"/>
              </a:ext>
            </a:extLst>
          </p:cNvPr>
          <p:cNvSpPr/>
          <p:nvPr/>
        </p:nvSpPr>
        <p:spPr>
          <a:xfrm flipH="1" flipV="1">
            <a:off x="1358295" y="360438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맑은고딕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40CCE6FA-0BF1-4FA7-B0DB-A19DA6641B77}"/>
              </a:ext>
            </a:extLst>
          </p:cNvPr>
          <p:cNvGrpSpPr/>
          <p:nvPr/>
        </p:nvGrpSpPr>
        <p:grpSpPr>
          <a:xfrm>
            <a:off x="310624" y="246993"/>
            <a:ext cx="684022" cy="465332"/>
            <a:chOff x="5284611" y="1858768"/>
            <a:chExt cx="1090031" cy="723277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63AE1CAD-3E1E-4562-9DB8-16189BF384A3}"/>
                </a:ext>
              </a:extLst>
            </p:cNvPr>
            <p:cNvSpPr/>
            <p:nvPr/>
          </p:nvSpPr>
          <p:spPr>
            <a:xfrm>
              <a:off x="5284611" y="2219021"/>
              <a:ext cx="360000" cy="360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26B31191-4C37-4E6D-96D5-04AE76A5FF25}"/>
                </a:ext>
              </a:extLst>
            </p:cNvPr>
            <p:cNvSpPr/>
            <p:nvPr/>
          </p:nvSpPr>
          <p:spPr>
            <a:xfrm>
              <a:off x="5654389" y="2222045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F7A81807-820F-4DE9-8222-7D5982F891F9}"/>
                </a:ext>
              </a:extLst>
            </p:cNvPr>
            <p:cNvSpPr/>
            <p:nvPr/>
          </p:nvSpPr>
          <p:spPr>
            <a:xfrm>
              <a:off x="6014642" y="2219021"/>
              <a:ext cx="360000" cy="360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14C0D8BA-4424-47A8-93C5-44D36D741D94}"/>
                </a:ext>
              </a:extLst>
            </p:cNvPr>
            <p:cNvSpPr/>
            <p:nvPr/>
          </p:nvSpPr>
          <p:spPr>
            <a:xfrm>
              <a:off x="5654389" y="1858768"/>
              <a:ext cx="360000" cy="360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62618407-8E56-463B-A8F9-DE365FA6F984}"/>
              </a:ext>
            </a:extLst>
          </p:cNvPr>
          <p:cNvSpPr txBox="1"/>
          <p:nvPr/>
        </p:nvSpPr>
        <p:spPr>
          <a:xfrm>
            <a:off x="7373923" y="262467"/>
            <a:ext cx="31332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고딕"/>
              </a:rPr>
              <a:t>프로젝트 개요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고딕"/>
              </a:rPr>
              <a:t> / </a:t>
            </a:r>
            <a:r>
              <a:rPr lang="ko-KR" altLang="en-US" sz="1100" b="1" dirty="0">
                <a:latin typeface="맑은고딕"/>
              </a:rPr>
              <a:t>프로젝트 내용</a:t>
            </a:r>
            <a:r>
              <a:rPr lang="en-US" altLang="ko-KR" sz="1100" b="1" dirty="0">
                <a:latin typeface="맑은고딕"/>
              </a:rPr>
              <a:t>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고딕"/>
              </a:rPr>
              <a:t>/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고딕"/>
              </a:rPr>
              <a:t>기대 결과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고딕"/>
              </a:rPr>
              <a:t> /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고딕"/>
              </a:rPr>
              <a:t>부록</a:t>
            </a:r>
          </a:p>
        </p:txBody>
      </p:sp>
      <p:sp>
        <p:nvSpPr>
          <p:cNvPr id="33" name="제목 1">
            <a:extLst>
              <a:ext uri="{FF2B5EF4-FFF2-40B4-BE49-F238E27FC236}">
                <a16:creationId xmlns:a16="http://schemas.microsoft.com/office/drawing/2014/main" id="{BC87AC0A-FE77-4455-A1C6-56C088DE5848}"/>
              </a:ext>
            </a:extLst>
          </p:cNvPr>
          <p:cNvSpPr txBox="1">
            <a:spLocks/>
          </p:cNvSpPr>
          <p:nvPr/>
        </p:nvSpPr>
        <p:spPr>
          <a:xfrm>
            <a:off x="2111617" y="593009"/>
            <a:ext cx="3520016" cy="2614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b="1" dirty="0">
                <a:solidFill>
                  <a:schemeClr val="accent4"/>
                </a:solidFill>
                <a:latin typeface="맑은고딕"/>
              </a:rPr>
              <a:t>전력 최적화 전략 </a:t>
            </a:r>
            <a:r>
              <a:rPr lang="en-US" altLang="ko-KR" sz="2000" b="1" dirty="0">
                <a:solidFill>
                  <a:schemeClr val="accent4"/>
                </a:solidFill>
                <a:latin typeface="맑은고딕"/>
              </a:rPr>
              <a:t>(EMS)</a:t>
            </a:r>
            <a:endParaRPr lang="ko-KR" altLang="en-US" sz="2000" b="1" dirty="0">
              <a:solidFill>
                <a:schemeClr val="accent4"/>
              </a:solidFill>
              <a:latin typeface="맑은고딕"/>
            </a:endParaRPr>
          </a:p>
        </p:txBody>
      </p:sp>
      <p:grpSp>
        <p:nvGrpSpPr>
          <p:cNvPr id="134" name="그룹 133">
            <a:extLst>
              <a:ext uri="{FF2B5EF4-FFF2-40B4-BE49-F238E27FC236}">
                <a16:creationId xmlns:a16="http://schemas.microsoft.com/office/drawing/2014/main" id="{E1573CAF-CCE3-41B4-BDC2-561580DC23E7}"/>
              </a:ext>
            </a:extLst>
          </p:cNvPr>
          <p:cNvGrpSpPr/>
          <p:nvPr/>
        </p:nvGrpSpPr>
        <p:grpSpPr>
          <a:xfrm>
            <a:off x="6977005" y="1650115"/>
            <a:ext cx="4958687" cy="4695047"/>
            <a:chOff x="2467015" y="1637890"/>
            <a:chExt cx="4958687" cy="4998833"/>
          </a:xfrm>
        </p:grpSpPr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CB3E567B-E96B-404D-A205-1405062BF27B}"/>
                </a:ext>
              </a:extLst>
            </p:cNvPr>
            <p:cNvSpPr/>
            <p:nvPr/>
          </p:nvSpPr>
          <p:spPr>
            <a:xfrm>
              <a:off x="3019069" y="5587029"/>
              <a:ext cx="1442221" cy="714936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/>
                <a:t>경부하</a:t>
              </a:r>
              <a:endParaRPr lang="ko-KR" altLang="en-US" sz="1200" dirty="0"/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762EBF09-2EC0-497E-A1DD-918C5F2E0831}"/>
                </a:ext>
              </a:extLst>
            </p:cNvPr>
            <p:cNvSpPr/>
            <p:nvPr/>
          </p:nvSpPr>
          <p:spPr>
            <a:xfrm>
              <a:off x="2505960" y="1637890"/>
              <a:ext cx="4886650" cy="4998833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45137681-6B85-4133-9920-19A46C800165}"/>
                </a:ext>
              </a:extLst>
            </p:cNvPr>
            <p:cNvSpPr txBox="1"/>
            <p:nvPr/>
          </p:nvSpPr>
          <p:spPr>
            <a:xfrm>
              <a:off x="6815912" y="3253182"/>
              <a:ext cx="576697" cy="3440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" dirty="0"/>
                <a:t>61.6</a:t>
              </a:r>
              <a:endParaRPr lang="ko-KR" altLang="en-US" sz="1500" dirty="0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4A6E2E76-F668-449A-B5C2-A74616782457}"/>
                </a:ext>
              </a:extLst>
            </p:cNvPr>
            <p:cNvSpPr txBox="1"/>
            <p:nvPr/>
          </p:nvSpPr>
          <p:spPr>
            <a:xfrm>
              <a:off x="6782820" y="2864894"/>
              <a:ext cx="642882" cy="3440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" dirty="0"/>
                <a:t>114.5</a:t>
              </a:r>
              <a:endParaRPr lang="ko-KR" altLang="en-US" sz="1500" dirty="0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8C25D329-67DD-46A0-B773-140CF76A3560}"/>
                </a:ext>
              </a:extLst>
            </p:cNvPr>
            <p:cNvSpPr txBox="1"/>
            <p:nvPr/>
          </p:nvSpPr>
          <p:spPr>
            <a:xfrm>
              <a:off x="6770720" y="2420418"/>
              <a:ext cx="642882" cy="3440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" dirty="0"/>
                <a:t>196.3</a:t>
              </a:r>
              <a:endParaRPr lang="ko-KR" altLang="en-US" sz="1500" dirty="0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5C70A9BF-BAF9-4F8D-83F3-C834353AE9F9}"/>
                </a:ext>
              </a:extLst>
            </p:cNvPr>
            <p:cNvSpPr txBox="1"/>
            <p:nvPr/>
          </p:nvSpPr>
          <p:spPr>
            <a:xfrm>
              <a:off x="3688195" y="1752253"/>
              <a:ext cx="2947549" cy="3932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/>
                <a:t>산업용</a:t>
              </a:r>
              <a:r>
                <a:rPr lang="en-US" altLang="ko-KR" b="1" dirty="0"/>
                <a:t>(</a:t>
              </a:r>
              <a:r>
                <a:rPr lang="ko-KR" altLang="en-US" b="1" dirty="0"/>
                <a:t>을</a:t>
              </a:r>
              <a:r>
                <a:rPr lang="en-US" altLang="ko-KR" b="1" dirty="0"/>
                <a:t>) </a:t>
              </a:r>
              <a:r>
                <a:rPr lang="ko-KR" altLang="en-US" b="1" dirty="0"/>
                <a:t>고압</a:t>
              </a:r>
              <a:r>
                <a:rPr lang="en-US" altLang="ko-KR" b="1" dirty="0"/>
                <a:t>A </a:t>
              </a:r>
              <a:r>
                <a:rPr lang="ko-KR" altLang="en-US" b="1" dirty="0"/>
                <a:t>선택 </a:t>
              </a:r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4D02676A-3F65-4E0B-AEAD-18E2653E7E12}"/>
                </a:ext>
              </a:extLst>
            </p:cNvPr>
            <p:cNvSpPr/>
            <p:nvPr/>
          </p:nvSpPr>
          <p:spPr>
            <a:xfrm>
              <a:off x="5116111" y="5617428"/>
              <a:ext cx="247437" cy="68146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63E3FA5D-AE07-48A3-A4DD-01BF6946A9BF}"/>
                </a:ext>
              </a:extLst>
            </p:cNvPr>
            <p:cNvSpPr/>
            <p:nvPr/>
          </p:nvSpPr>
          <p:spPr>
            <a:xfrm>
              <a:off x="4472798" y="5256165"/>
              <a:ext cx="247437" cy="1045798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500" dirty="0"/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29A32390-C9F5-4020-A927-28C796717E7A}"/>
                </a:ext>
              </a:extLst>
            </p:cNvPr>
            <p:cNvSpPr/>
            <p:nvPr/>
          </p:nvSpPr>
          <p:spPr>
            <a:xfrm>
              <a:off x="6282596" y="5269046"/>
              <a:ext cx="811820" cy="1045798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중간부하</a:t>
              </a:r>
            </a:p>
          </p:txBody>
        </p:sp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9B1E50AE-1E13-4EBB-9633-12B0B34FFCF2}"/>
                </a:ext>
              </a:extLst>
            </p:cNvPr>
            <p:cNvSpPr/>
            <p:nvPr/>
          </p:nvSpPr>
          <p:spPr>
            <a:xfrm>
              <a:off x="4731741" y="4470018"/>
              <a:ext cx="384370" cy="183298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500" dirty="0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93F9E9D3-6D44-4029-A108-16747E8ED07A}"/>
                </a:ext>
              </a:extLst>
            </p:cNvPr>
            <p:cNvSpPr txBox="1"/>
            <p:nvPr/>
          </p:nvSpPr>
          <p:spPr>
            <a:xfrm>
              <a:off x="6842025" y="6302155"/>
              <a:ext cx="50722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/>
                <a:t>21h</a:t>
              </a:r>
              <a:endParaRPr lang="ko-KR" altLang="en-US" sz="1200" b="1" dirty="0"/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A851F89D-2A2F-46C4-9B91-A413F8D661C6}"/>
                </a:ext>
              </a:extLst>
            </p:cNvPr>
            <p:cNvSpPr txBox="1"/>
            <p:nvPr/>
          </p:nvSpPr>
          <p:spPr>
            <a:xfrm>
              <a:off x="2572922" y="2093035"/>
              <a:ext cx="1686009" cy="5898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/>
                <a:t>전력량 요금 </a:t>
              </a:r>
              <a:r>
                <a:rPr lang="en-US" altLang="ko-KR" sz="1500" dirty="0"/>
                <a:t>(</a:t>
              </a:r>
              <a:r>
                <a:rPr lang="ko-KR" altLang="en-US" sz="1500" dirty="0"/>
                <a:t>원</a:t>
              </a:r>
              <a:r>
                <a:rPr lang="en-US" altLang="ko-KR" sz="1500" dirty="0"/>
                <a:t>/kWh)</a:t>
              </a:r>
              <a:endParaRPr lang="ko-KR" altLang="en-US" sz="1500" dirty="0"/>
            </a:p>
          </p:txBody>
        </p:sp>
        <p:cxnSp>
          <p:nvCxnSpPr>
            <p:cNvPr id="96" name="직선 화살표 연결선 95">
              <a:extLst>
                <a:ext uri="{FF2B5EF4-FFF2-40B4-BE49-F238E27FC236}">
                  <a16:creationId xmlns:a16="http://schemas.microsoft.com/office/drawing/2014/main" id="{2D863132-C6AF-4FD7-A78B-A726F5D1D1B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85022" y="1924021"/>
              <a:ext cx="0" cy="438447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화살표 연결선 96">
              <a:extLst>
                <a:ext uri="{FF2B5EF4-FFF2-40B4-BE49-F238E27FC236}">
                  <a16:creationId xmlns:a16="http://schemas.microsoft.com/office/drawing/2014/main" id="{1E28C1B0-6EC8-472A-8630-3BF570351F50}"/>
                </a:ext>
              </a:extLst>
            </p:cNvPr>
            <p:cNvCxnSpPr>
              <a:cxnSpLocks/>
            </p:cNvCxnSpPr>
            <p:nvPr/>
          </p:nvCxnSpPr>
          <p:spPr>
            <a:xfrm>
              <a:off x="2585022" y="6308499"/>
              <a:ext cx="4607623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C46EC5C7-39D8-457C-91DB-71CD6E0874A6}"/>
                </a:ext>
              </a:extLst>
            </p:cNvPr>
            <p:cNvSpPr txBox="1"/>
            <p:nvPr/>
          </p:nvSpPr>
          <p:spPr>
            <a:xfrm>
              <a:off x="2467015" y="6302155"/>
              <a:ext cx="50722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/>
                <a:t>21h</a:t>
              </a:r>
              <a:endParaRPr lang="ko-KR" altLang="en-US" sz="1200" b="1" dirty="0"/>
            </a:p>
          </p:txBody>
        </p:sp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508DAA18-9D85-46FA-9F35-67635E28AFD0}"/>
                </a:ext>
              </a:extLst>
            </p:cNvPr>
            <p:cNvSpPr/>
            <p:nvPr/>
          </p:nvSpPr>
          <p:spPr>
            <a:xfrm>
              <a:off x="2593187" y="5256165"/>
              <a:ext cx="425876" cy="1045798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500" dirty="0"/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375AFD1A-E02F-40D8-88A4-03096AA98913}"/>
                </a:ext>
              </a:extLst>
            </p:cNvPr>
            <p:cNvSpPr txBox="1"/>
            <p:nvPr/>
          </p:nvSpPr>
          <p:spPr>
            <a:xfrm>
              <a:off x="2806125" y="6302155"/>
              <a:ext cx="50722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/>
                <a:t>23h</a:t>
              </a:r>
              <a:endParaRPr lang="ko-KR" altLang="en-US" sz="1200" b="1" dirty="0"/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CA5D7A4D-C1DA-4016-BA58-91B3778B1F92}"/>
                </a:ext>
              </a:extLst>
            </p:cNvPr>
            <p:cNvSpPr txBox="1"/>
            <p:nvPr/>
          </p:nvSpPr>
          <p:spPr>
            <a:xfrm>
              <a:off x="4314016" y="6305255"/>
              <a:ext cx="50722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/>
                <a:t>9h</a:t>
              </a:r>
              <a:endParaRPr lang="ko-KR" altLang="en-US" sz="1200" b="1" dirty="0"/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B04BEA71-0DD2-45AD-ABD1-ACF3F7439C95}"/>
                </a:ext>
              </a:extLst>
            </p:cNvPr>
            <p:cNvSpPr txBox="1"/>
            <p:nvPr/>
          </p:nvSpPr>
          <p:spPr>
            <a:xfrm>
              <a:off x="4567626" y="6302155"/>
              <a:ext cx="50722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/>
                <a:t>10h</a:t>
              </a:r>
              <a:endParaRPr lang="ko-KR" altLang="en-US" sz="1200" b="1" dirty="0"/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574D430C-1E69-48FE-90FD-05DF0B4BA578}"/>
                </a:ext>
              </a:extLst>
            </p:cNvPr>
            <p:cNvSpPr txBox="1"/>
            <p:nvPr/>
          </p:nvSpPr>
          <p:spPr>
            <a:xfrm>
              <a:off x="4943531" y="6302155"/>
              <a:ext cx="50722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/>
                <a:t>12h</a:t>
              </a:r>
              <a:endParaRPr lang="ko-KR" altLang="en-US" sz="1200" b="1" dirty="0"/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A79C1BA1-8C41-4462-B6BC-2FCA45011FDF}"/>
                </a:ext>
              </a:extLst>
            </p:cNvPr>
            <p:cNvSpPr txBox="1"/>
            <p:nvPr/>
          </p:nvSpPr>
          <p:spPr>
            <a:xfrm>
              <a:off x="5201147" y="6302155"/>
              <a:ext cx="50722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/>
                <a:t>13h</a:t>
              </a:r>
              <a:endParaRPr lang="ko-KR" altLang="en-US" sz="1200" b="1" dirty="0"/>
            </a:p>
          </p:txBody>
        </p:sp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38405803-6257-4A84-AEC7-49F681A41326}"/>
                </a:ext>
              </a:extLst>
            </p:cNvPr>
            <p:cNvSpPr/>
            <p:nvPr/>
          </p:nvSpPr>
          <p:spPr>
            <a:xfrm>
              <a:off x="5361168" y="4460758"/>
              <a:ext cx="910734" cy="183298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최대부하</a:t>
              </a: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DF907E71-851C-457B-9107-3EA5E90DFA19}"/>
                </a:ext>
              </a:extLst>
            </p:cNvPr>
            <p:cNvSpPr txBox="1"/>
            <p:nvPr/>
          </p:nvSpPr>
          <p:spPr>
            <a:xfrm>
              <a:off x="6041366" y="6302155"/>
              <a:ext cx="50722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/>
                <a:t>17h</a:t>
              </a:r>
              <a:endParaRPr lang="ko-KR" altLang="en-US" sz="1200" b="1" dirty="0"/>
            </a:p>
          </p:txBody>
        </p:sp>
        <p:sp>
          <p:nvSpPr>
            <p:cNvPr id="126" name="직사각형 125">
              <a:extLst>
                <a:ext uri="{FF2B5EF4-FFF2-40B4-BE49-F238E27FC236}">
                  <a16:creationId xmlns:a16="http://schemas.microsoft.com/office/drawing/2014/main" id="{6E4498F5-54AB-4A91-9E63-15CF435414EC}"/>
                </a:ext>
              </a:extLst>
            </p:cNvPr>
            <p:cNvSpPr/>
            <p:nvPr/>
          </p:nvSpPr>
          <p:spPr>
            <a:xfrm>
              <a:off x="5587582" y="2909483"/>
              <a:ext cx="1126697" cy="22445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dirty="0"/>
                <a:t>중간부하</a:t>
              </a:r>
            </a:p>
          </p:txBody>
        </p:sp>
        <p:sp>
          <p:nvSpPr>
            <p:cNvPr id="127" name="직사각형 126">
              <a:extLst>
                <a:ext uri="{FF2B5EF4-FFF2-40B4-BE49-F238E27FC236}">
                  <a16:creationId xmlns:a16="http://schemas.microsoft.com/office/drawing/2014/main" id="{14427CEF-E105-49BA-A568-D5EBC4E3AF3B}"/>
                </a:ext>
              </a:extLst>
            </p:cNvPr>
            <p:cNvSpPr/>
            <p:nvPr/>
          </p:nvSpPr>
          <p:spPr>
            <a:xfrm>
              <a:off x="5573727" y="2480377"/>
              <a:ext cx="1126697" cy="24776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dirty="0"/>
                <a:t>최대부하</a:t>
              </a:r>
            </a:p>
          </p:txBody>
        </p:sp>
        <p:sp>
          <p:nvSpPr>
            <p:cNvPr id="128" name="직사각형 127">
              <a:extLst>
                <a:ext uri="{FF2B5EF4-FFF2-40B4-BE49-F238E27FC236}">
                  <a16:creationId xmlns:a16="http://schemas.microsoft.com/office/drawing/2014/main" id="{CF140373-2C3C-45B7-9705-500177AE7189}"/>
                </a:ext>
              </a:extLst>
            </p:cNvPr>
            <p:cNvSpPr/>
            <p:nvPr/>
          </p:nvSpPr>
          <p:spPr>
            <a:xfrm>
              <a:off x="5582242" y="3296625"/>
              <a:ext cx="1126698" cy="24776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dirty="0" err="1"/>
                <a:t>경부하</a:t>
              </a:r>
              <a:endParaRPr lang="ko-KR" altLang="en-US" sz="1500" dirty="0"/>
            </a:p>
          </p:txBody>
        </p:sp>
      </p:grpSp>
      <p:pic>
        <p:nvPicPr>
          <p:cNvPr id="136" name="그림 135">
            <a:extLst>
              <a:ext uri="{FF2B5EF4-FFF2-40B4-BE49-F238E27FC236}">
                <a16:creationId xmlns:a16="http://schemas.microsoft.com/office/drawing/2014/main" id="{858744DE-0E71-4CB0-92F7-C1131A2B02C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22835" y="3024707"/>
            <a:ext cx="6641043" cy="2947725"/>
          </a:xfrm>
          <a:prstGeom prst="rect">
            <a:avLst/>
          </a:prstGeom>
        </p:spPr>
      </p:pic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4B4577BB-F6EE-40D7-A233-48B232E9EAA6}"/>
              </a:ext>
            </a:extLst>
          </p:cNvPr>
          <p:cNvSpPr/>
          <p:nvPr/>
        </p:nvSpPr>
        <p:spPr>
          <a:xfrm>
            <a:off x="86039" y="6548946"/>
            <a:ext cx="102108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/>
              <a:t>출처 </a:t>
            </a:r>
            <a:r>
              <a:rPr lang="en-US" altLang="ko-KR" sz="1000" dirty="0"/>
              <a:t>: </a:t>
            </a:r>
            <a:r>
              <a:rPr lang="ko-KR" altLang="en-US" sz="1000" dirty="0">
                <a:hlinkClick r:id="rId4"/>
              </a:rPr>
              <a:t>http://cyber.kepco.co.kr/ckepco/front/jsp/CY/E/E/CYEEHP00104.jsp</a:t>
            </a:r>
            <a:r>
              <a:rPr lang="en-US" altLang="ko-KR" sz="1000" dirty="0"/>
              <a:t>(</a:t>
            </a:r>
            <a:r>
              <a:rPr lang="ko-KR" altLang="en-US" sz="1000" dirty="0"/>
              <a:t>한국 전력 사이버 전기 </a:t>
            </a:r>
            <a:r>
              <a:rPr lang="ko-KR" altLang="en-US" sz="1000" dirty="0" err="1"/>
              <a:t>요금표</a:t>
            </a:r>
            <a:r>
              <a:rPr lang="en-US" altLang="ko-KR" sz="1000" dirty="0"/>
              <a:t>)</a:t>
            </a:r>
            <a:endParaRPr lang="ko-KR" altLang="en-US" sz="1000" dirty="0"/>
          </a:p>
        </p:txBody>
      </p:sp>
      <p:pic>
        <p:nvPicPr>
          <p:cNvPr id="142" name="그림 141">
            <a:extLst>
              <a:ext uri="{FF2B5EF4-FFF2-40B4-BE49-F238E27FC236}">
                <a16:creationId xmlns:a16="http://schemas.microsoft.com/office/drawing/2014/main" id="{73089B59-A218-4D78-873C-D26A9F4C0D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6308" y="1757528"/>
            <a:ext cx="5752563" cy="976426"/>
          </a:xfrm>
          <a:prstGeom prst="rect">
            <a:avLst/>
          </a:prstGeom>
        </p:spPr>
      </p:pic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0C5DBF46-539A-4087-B8F1-C1287BAB22DF}"/>
              </a:ext>
            </a:extLst>
          </p:cNvPr>
          <p:cNvSpPr/>
          <p:nvPr/>
        </p:nvSpPr>
        <p:spPr>
          <a:xfrm>
            <a:off x="3048000" y="3820490"/>
            <a:ext cx="2291538" cy="10701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30521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7D896C1E-3316-4511-8DBC-51827AA5FC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4646" y="1202998"/>
            <a:ext cx="4995981" cy="2558426"/>
          </a:xfrm>
          <a:prstGeom prst="rect">
            <a:avLst/>
          </a:prstGeom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D557B8F8-6886-425F-B6EF-72C4A288A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1617" y="221269"/>
            <a:ext cx="3520016" cy="261406"/>
          </a:xfrm>
        </p:spPr>
        <p:txBody>
          <a:bodyPr>
            <a:noAutofit/>
          </a:bodyPr>
          <a:lstStyle/>
          <a:p>
            <a:r>
              <a:rPr lang="ko-KR" altLang="en-US" sz="2000" b="1" dirty="0">
                <a:solidFill>
                  <a:schemeClr val="accent4"/>
                </a:solidFill>
                <a:latin typeface="맑은고딕"/>
              </a:rPr>
              <a:t>프로젝트 내용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8AF68A0-6A3F-4ACF-BA4D-144E0FB70EB1}"/>
              </a:ext>
            </a:extLst>
          </p:cNvPr>
          <p:cNvCxnSpPr/>
          <p:nvPr/>
        </p:nvCxnSpPr>
        <p:spPr>
          <a:xfrm>
            <a:off x="1349829" y="512838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9" name="막힌 원호 8">
            <a:extLst>
              <a:ext uri="{FF2B5EF4-FFF2-40B4-BE49-F238E27FC236}">
                <a16:creationId xmlns:a16="http://schemas.microsoft.com/office/drawing/2014/main" id="{84C7969E-F745-450B-943E-4954111F6E3C}"/>
              </a:ext>
            </a:extLst>
          </p:cNvPr>
          <p:cNvSpPr/>
          <p:nvPr/>
        </p:nvSpPr>
        <p:spPr>
          <a:xfrm flipH="1">
            <a:off x="1349829" y="21650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맑은고딕"/>
            </a:endParaRPr>
          </a:p>
        </p:txBody>
      </p:sp>
      <p:sp>
        <p:nvSpPr>
          <p:cNvPr id="10" name="막힌 원호 9">
            <a:extLst>
              <a:ext uri="{FF2B5EF4-FFF2-40B4-BE49-F238E27FC236}">
                <a16:creationId xmlns:a16="http://schemas.microsoft.com/office/drawing/2014/main" id="{CE872776-BA00-4E38-9CB0-1E532A6B3EC5}"/>
              </a:ext>
            </a:extLst>
          </p:cNvPr>
          <p:cNvSpPr/>
          <p:nvPr/>
        </p:nvSpPr>
        <p:spPr>
          <a:xfrm flipH="1" flipV="1">
            <a:off x="1358295" y="360438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맑은고딕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40CCE6FA-0BF1-4FA7-B0DB-A19DA6641B77}"/>
              </a:ext>
            </a:extLst>
          </p:cNvPr>
          <p:cNvGrpSpPr/>
          <p:nvPr/>
        </p:nvGrpSpPr>
        <p:grpSpPr>
          <a:xfrm>
            <a:off x="310624" y="246993"/>
            <a:ext cx="684022" cy="465332"/>
            <a:chOff x="5284611" y="1858768"/>
            <a:chExt cx="1090031" cy="723277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63AE1CAD-3E1E-4562-9DB8-16189BF384A3}"/>
                </a:ext>
              </a:extLst>
            </p:cNvPr>
            <p:cNvSpPr/>
            <p:nvPr/>
          </p:nvSpPr>
          <p:spPr>
            <a:xfrm>
              <a:off x="5284611" y="2219021"/>
              <a:ext cx="360000" cy="360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26B31191-4C37-4E6D-96D5-04AE76A5FF25}"/>
                </a:ext>
              </a:extLst>
            </p:cNvPr>
            <p:cNvSpPr/>
            <p:nvPr/>
          </p:nvSpPr>
          <p:spPr>
            <a:xfrm>
              <a:off x="5654389" y="2222045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F7A81807-820F-4DE9-8222-7D5982F891F9}"/>
                </a:ext>
              </a:extLst>
            </p:cNvPr>
            <p:cNvSpPr/>
            <p:nvPr/>
          </p:nvSpPr>
          <p:spPr>
            <a:xfrm>
              <a:off x="6014642" y="2219021"/>
              <a:ext cx="360000" cy="360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14C0D8BA-4424-47A8-93C5-44D36D741D94}"/>
                </a:ext>
              </a:extLst>
            </p:cNvPr>
            <p:cNvSpPr/>
            <p:nvPr/>
          </p:nvSpPr>
          <p:spPr>
            <a:xfrm>
              <a:off x="5654389" y="1858768"/>
              <a:ext cx="360000" cy="360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62618407-8E56-463B-A8F9-DE365FA6F984}"/>
              </a:ext>
            </a:extLst>
          </p:cNvPr>
          <p:cNvSpPr txBox="1"/>
          <p:nvPr/>
        </p:nvSpPr>
        <p:spPr>
          <a:xfrm>
            <a:off x="7373923" y="262467"/>
            <a:ext cx="31332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고딕"/>
              </a:rPr>
              <a:t>프로젝트 개요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고딕"/>
              </a:rPr>
              <a:t> / </a:t>
            </a:r>
            <a:r>
              <a:rPr lang="ko-KR" altLang="en-US" sz="1100" b="1" dirty="0">
                <a:latin typeface="맑은고딕"/>
              </a:rPr>
              <a:t>프로젝트 내용</a:t>
            </a:r>
            <a:r>
              <a:rPr lang="en-US" altLang="ko-KR" sz="1100" b="1" dirty="0">
                <a:latin typeface="맑은고딕"/>
              </a:rPr>
              <a:t>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고딕"/>
              </a:rPr>
              <a:t>/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고딕"/>
              </a:rPr>
              <a:t>기대 결과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고딕"/>
              </a:rPr>
              <a:t> /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고딕"/>
              </a:rPr>
              <a:t>부록</a:t>
            </a:r>
          </a:p>
        </p:txBody>
      </p:sp>
      <p:sp>
        <p:nvSpPr>
          <p:cNvPr id="33" name="제목 1">
            <a:extLst>
              <a:ext uri="{FF2B5EF4-FFF2-40B4-BE49-F238E27FC236}">
                <a16:creationId xmlns:a16="http://schemas.microsoft.com/office/drawing/2014/main" id="{BC87AC0A-FE77-4455-A1C6-56C088DE5848}"/>
              </a:ext>
            </a:extLst>
          </p:cNvPr>
          <p:cNvSpPr txBox="1">
            <a:spLocks/>
          </p:cNvSpPr>
          <p:nvPr/>
        </p:nvSpPr>
        <p:spPr>
          <a:xfrm>
            <a:off x="2111617" y="593009"/>
            <a:ext cx="3520016" cy="2614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b="1" dirty="0">
                <a:solidFill>
                  <a:schemeClr val="accent4"/>
                </a:solidFill>
                <a:latin typeface="맑은고딕"/>
              </a:rPr>
              <a:t>전력 최적화 전략 </a:t>
            </a:r>
            <a:r>
              <a:rPr lang="en-US" altLang="ko-KR" sz="2000" b="1" dirty="0">
                <a:solidFill>
                  <a:schemeClr val="accent4"/>
                </a:solidFill>
                <a:latin typeface="맑은고딕"/>
              </a:rPr>
              <a:t>(EMS)</a:t>
            </a:r>
            <a:endParaRPr lang="ko-KR" altLang="en-US" sz="2000" b="1" dirty="0">
              <a:solidFill>
                <a:schemeClr val="accent4"/>
              </a:solidFill>
              <a:latin typeface="맑은고딕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F0E30F9-F2F3-4635-AFCB-A11C5BF83368}"/>
              </a:ext>
            </a:extLst>
          </p:cNvPr>
          <p:cNvSpPr/>
          <p:nvPr/>
        </p:nvSpPr>
        <p:spPr>
          <a:xfrm>
            <a:off x="6576500" y="3026285"/>
            <a:ext cx="46208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하루동안 배터리 </a:t>
            </a:r>
            <a:r>
              <a:rPr lang="ko-KR" altLang="en-US" dirty="0" err="1"/>
              <a:t>충방전</a:t>
            </a:r>
            <a:r>
              <a:rPr lang="ko-KR" altLang="en-US" dirty="0"/>
              <a:t> 이익</a:t>
            </a:r>
            <a:r>
              <a:rPr lang="en-US" altLang="ko-KR" dirty="0"/>
              <a:t> </a:t>
            </a:r>
            <a:r>
              <a:rPr lang="en-US" altLang="ko-KR" b="1" dirty="0"/>
              <a:t>= 1</a:t>
            </a:r>
            <a:r>
              <a:rPr lang="ko-KR" altLang="en-US" b="1" dirty="0"/>
              <a:t>만</a:t>
            </a:r>
            <a:r>
              <a:rPr lang="en-US" altLang="ko-KR" b="1" dirty="0"/>
              <a:t>4715</a:t>
            </a:r>
            <a:r>
              <a:rPr lang="ko-KR" altLang="en-US" b="1" dirty="0"/>
              <a:t>원</a:t>
            </a:r>
          </a:p>
        </p:txBody>
      </p:sp>
      <p:sp>
        <p:nvSpPr>
          <p:cNvPr id="4" name="화살표: 아래쪽 3">
            <a:extLst>
              <a:ext uri="{FF2B5EF4-FFF2-40B4-BE49-F238E27FC236}">
                <a16:creationId xmlns:a16="http://schemas.microsoft.com/office/drawing/2014/main" id="{F577503E-8C86-4AB6-A0E2-288977AD971E}"/>
              </a:ext>
            </a:extLst>
          </p:cNvPr>
          <p:cNvSpPr/>
          <p:nvPr/>
        </p:nvSpPr>
        <p:spPr>
          <a:xfrm rot="10800000">
            <a:off x="1323093" y="1565999"/>
            <a:ext cx="268942" cy="542958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화살표: 아래쪽 36">
            <a:extLst>
              <a:ext uri="{FF2B5EF4-FFF2-40B4-BE49-F238E27FC236}">
                <a16:creationId xmlns:a16="http://schemas.microsoft.com/office/drawing/2014/main" id="{36B4CA9E-84C9-4C8F-94EA-FB7E71C2274F}"/>
              </a:ext>
            </a:extLst>
          </p:cNvPr>
          <p:cNvSpPr/>
          <p:nvPr/>
        </p:nvSpPr>
        <p:spPr>
          <a:xfrm rot="10800000">
            <a:off x="3791243" y="1565999"/>
            <a:ext cx="268942" cy="542958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412BEBBA-428E-4409-84CF-2A8DC99757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5847" y="4007797"/>
            <a:ext cx="4995982" cy="2628934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474EB598-8D2B-4A3E-87A8-F500558778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49829" y="3210951"/>
            <a:ext cx="4639669" cy="251967"/>
          </a:xfrm>
          <a:prstGeom prst="rect">
            <a:avLst/>
          </a:prstGeom>
        </p:spPr>
      </p:pic>
      <p:grpSp>
        <p:nvGrpSpPr>
          <p:cNvPr id="26" name="그룹 25">
            <a:extLst>
              <a:ext uri="{FF2B5EF4-FFF2-40B4-BE49-F238E27FC236}">
                <a16:creationId xmlns:a16="http://schemas.microsoft.com/office/drawing/2014/main" id="{CEEBF5AC-E27B-423D-BFA2-885384A1E20B}"/>
              </a:ext>
            </a:extLst>
          </p:cNvPr>
          <p:cNvGrpSpPr/>
          <p:nvPr/>
        </p:nvGrpSpPr>
        <p:grpSpPr>
          <a:xfrm>
            <a:off x="6576500" y="1357403"/>
            <a:ext cx="2364028" cy="1000125"/>
            <a:chOff x="-161131" y="1260134"/>
            <a:chExt cx="2364028" cy="1000125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03579D1A-F025-44D1-987D-08F826A743AA}"/>
                </a:ext>
              </a:extLst>
            </p:cNvPr>
            <p:cNvSpPr txBox="1"/>
            <p:nvPr/>
          </p:nvSpPr>
          <p:spPr>
            <a:xfrm>
              <a:off x="-161131" y="1575531"/>
              <a:ext cx="23640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1kwh</a:t>
              </a:r>
              <a:r>
                <a:rPr lang="ko-KR" altLang="en-US" dirty="0"/>
                <a:t>당                     원</a:t>
              </a:r>
              <a:endParaRPr lang="en-US" altLang="ko-KR" dirty="0"/>
            </a:p>
          </p:txBody>
        </p:sp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7244FB66-5159-4A91-BB17-DF37DF2B039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92317" y="1260134"/>
              <a:ext cx="1019175" cy="1000125"/>
            </a:xfrm>
            <a:prstGeom prst="rect">
              <a:avLst/>
            </a:prstGeom>
          </p:spPr>
        </p:pic>
      </p:grp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E5FD5EA1-1114-4C37-8E3C-A492DF489094}"/>
              </a:ext>
            </a:extLst>
          </p:cNvPr>
          <p:cNvSpPr/>
          <p:nvPr/>
        </p:nvSpPr>
        <p:spPr>
          <a:xfrm>
            <a:off x="6576500" y="2514664"/>
            <a:ext cx="23181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ESS</a:t>
            </a:r>
            <a:r>
              <a:rPr lang="ko-KR" altLang="en-US" dirty="0"/>
              <a:t>용량 </a:t>
            </a:r>
            <a:r>
              <a:rPr lang="en-US" altLang="ko-KR" dirty="0"/>
              <a:t>= 200kWh</a:t>
            </a: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484225C0-EFA1-4246-A071-D60ED66C12E2}"/>
              </a:ext>
            </a:extLst>
          </p:cNvPr>
          <p:cNvGrpSpPr/>
          <p:nvPr/>
        </p:nvGrpSpPr>
        <p:grpSpPr>
          <a:xfrm>
            <a:off x="6974457" y="4152210"/>
            <a:ext cx="3175242" cy="369332"/>
            <a:chOff x="6836041" y="4180881"/>
            <a:chExt cx="3175242" cy="369332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23E53361-8D76-4272-9449-13572F964C7B}"/>
                </a:ext>
              </a:extLst>
            </p:cNvPr>
            <p:cNvSpPr/>
            <p:nvPr/>
          </p:nvSpPr>
          <p:spPr>
            <a:xfrm>
              <a:off x="8004538" y="4269980"/>
              <a:ext cx="2006745" cy="171721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A47017F-6B8C-43EC-A216-FE4E8F9BB0CF}"/>
                </a:ext>
              </a:extLst>
            </p:cNvPr>
            <p:cNvSpPr txBox="1"/>
            <p:nvPr/>
          </p:nvSpPr>
          <p:spPr>
            <a:xfrm>
              <a:off x="6836041" y="4180881"/>
              <a:ext cx="6777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PL :</a:t>
              </a:r>
              <a:endParaRPr lang="ko-KR" altLang="en-US" dirty="0"/>
            </a:p>
          </p:txBody>
        </p:sp>
      </p:grp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B55682E6-E9A8-4EA1-8D4E-DE81966AF229}"/>
              </a:ext>
            </a:extLst>
          </p:cNvPr>
          <p:cNvSpPr/>
          <p:nvPr/>
        </p:nvSpPr>
        <p:spPr>
          <a:xfrm>
            <a:off x="8142954" y="4648227"/>
            <a:ext cx="2006745" cy="17172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C5C2C7F-7FE4-4FBC-8B0A-5EC8693BB421}"/>
              </a:ext>
            </a:extLst>
          </p:cNvPr>
          <p:cNvSpPr txBox="1"/>
          <p:nvPr/>
        </p:nvSpPr>
        <p:spPr>
          <a:xfrm>
            <a:off x="6974457" y="4535482"/>
            <a:ext cx="1296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D(</a:t>
            </a:r>
            <a:r>
              <a:rPr lang="ko-KR" altLang="en-US" dirty="0"/>
              <a:t>태양광</a:t>
            </a:r>
            <a:r>
              <a:rPr lang="en-US" altLang="ko-KR" dirty="0"/>
              <a:t>) :</a:t>
            </a:r>
            <a:endParaRPr lang="ko-KR" altLang="en-US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6A03DD66-E163-4332-A2E1-407F11270E1A}"/>
              </a:ext>
            </a:extLst>
          </p:cNvPr>
          <p:cNvSpPr/>
          <p:nvPr/>
        </p:nvSpPr>
        <p:spPr>
          <a:xfrm>
            <a:off x="8142954" y="5099339"/>
            <a:ext cx="2006745" cy="17172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EA4779E-683D-4621-B774-F60AA8BE199B}"/>
              </a:ext>
            </a:extLst>
          </p:cNvPr>
          <p:cNvSpPr txBox="1"/>
          <p:nvPr/>
        </p:nvSpPr>
        <p:spPr>
          <a:xfrm>
            <a:off x="6974457" y="4986594"/>
            <a:ext cx="1296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PGrid</a:t>
            </a:r>
            <a:endParaRPr lang="ko-KR" altLang="en-US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FBA52B2A-C86B-4A42-A8FA-D3292464E8F0}"/>
              </a:ext>
            </a:extLst>
          </p:cNvPr>
          <p:cNvSpPr/>
          <p:nvPr/>
        </p:nvSpPr>
        <p:spPr>
          <a:xfrm>
            <a:off x="6576500" y="5868871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PCS</a:t>
            </a:r>
            <a:r>
              <a:rPr lang="ko-KR" altLang="en-US" dirty="0"/>
              <a:t>의 정격 입출력은 </a:t>
            </a:r>
            <a:r>
              <a:rPr lang="en-US" altLang="ko-KR" b="1" dirty="0"/>
              <a:t>25Kwh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EC869C6-728B-4641-A431-837FE51BE444}"/>
              </a:ext>
            </a:extLst>
          </p:cNvPr>
          <p:cNvSpPr txBox="1"/>
          <p:nvPr/>
        </p:nvSpPr>
        <p:spPr>
          <a:xfrm>
            <a:off x="10330841" y="4986594"/>
            <a:ext cx="1717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(Peak Shaving)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80632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  <p:bldP spid="37" grpId="0" animBg="1"/>
      <p:bldP spid="40" grpId="0"/>
      <p:bldP spid="45" grpId="0" animBg="1"/>
      <p:bldP spid="46" grpId="0"/>
      <p:bldP spid="48" grpId="0" animBg="1"/>
      <p:bldP spid="49" grpId="0"/>
      <p:bldP spid="51" grpId="0"/>
    </p:bldLst>
  </p:timing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3413</TotalTime>
  <Words>4102</Words>
  <Application>Microsoft Office PowerPoint</Application>
  <PresentationFormat>와이드스크린</PresentationFormat>
  <Paragraphs>711</Paragraphs>
  <Slides>52</Slides>
  <Notes>42</Notes>
  <HiddenSlides>0</HiddenSlides>
  <MMClips>0</MMClips>
  <ScaleCrop>false</ScaleCrop>
  <HeadingPairs>
    <vt:vector size="6" baseType="variant">
      <vt:variant>
        <vt:lpstr>사용한 글꼴</vt:lpstr>
      </vt:variant>
      <vt:variant>
        <vt:i4>16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52</vt:i4>
      </vt:variant>
    </vt:vector>
  </HeadingPairs>
  <TitlesOfParts>
    <vt:vector size="69" baseType="lpstr">
      <vt:lpstr>*ｸ暿ｶ-Identity-H</vt:lpstr>
      <vt:lpstr>*ﾇﾑｾ鄰ﾟｰ昉・Identity-H</vt:lpstr>
      <vt:lpstr>*ﾇﾑｾ鄂ﾅｸ暿ｶ-Identity-H</vt:lpstr>
      <vt:lpstr>HY견고딕</vt:lpstr>
      <vt:lpstr>나눔스퀘어 Bold</vt:lpstr>
      <vt:lpstr>돋움</vt:lpstr>
      <vt:lpstr>맑은 고딕</vt:lpstr>
      <vt:lpstr>맑은고딕</vt:lpstr>
      <vt:lpstr>한컴바탕</vt:lpstr>
      <vt:lpstr>함초롬바탕</vt:lpstr>
      <vt:lpstr>Arial</vt:lpstr>
      <vt:lpstr>Calibri</vt:lpstr>
      <vt:lpstr>Calibri Light</vt:lpstr>
      <vt:lpstr>Cambria Math</vt:lpstr>
      <vt:lpstr>Times New Roman</vt:lpstr>
      <vt:lpstr>Wingdings</vt:lpstr>
      <vt:lpstr>Office Theme</vt:lpstr>
      <vt:lpstr>BESS를 이용한 PCS 만들기</vt:lpstr>
      <vt:lpstr>발표 순서</vt:lpstr>
      <vt:lpstr>프로젝트 개요</vt:lpstr>
      <vt:lpstr>프로젝트 내용</vt:lpstr>
      <vt:lpstr>PowerPoint 프레젠테이션</vt:lpstr>
      <vt:lpstr>프로젝트 내용</vt:lpstr>
      <vt:lpstr>프로젝트 내용</vt:lpstr>
      <vt:lpstr>프로젝트 내용</vt:lpstr>
      <vt:lpstr>프로젝트 내용</vt:lpstr>
      <vt:lpstr>프로젝트 내용</vt:lpstr>
      <vt:lpstr>프로젝트 내용</vt:lpstr>
      <vt:lpstr>프로젝트 내용</vt:lpstr>
      <vt:lpstr>프로젝트 내용</vt:lpstr>
      <vt:lpstr>프로젝트 내용</vt:lpstr>
      <vt:lpstr>프로젝트 내용</vt:lpstr>
      <vt:lpstr>프로젝트 내용</vt:lpstr>
      <vt:lpstr>프로젝트 내용</vt:lpstr>
      <vt:lpstr>프로젝트 내용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기대 및 효과</vt:lpstr>
      <vt:lpstr>한계 및 보완할 점</vt:lpstr>
      <vt:lpstr>PowerPoint 프레젠테이션</vt:lpstr>
      <vt:lpstr>현실적 제약조건</vt:lpstr>
      <vt:lpstr>추진 계획</vt:lpstr>
      <vt:lpstr>추진 계획</vt:lpstr>
      <vt:lpstr>추진 계획</vt:lpstr>
      <vt:lpstr>재료 및 장비</vt:lpstr>
      <vt:lpstr>참고문헌</vt:lpstr>
      <vt:lpstr>보충자료</vt:lpstr>
      <vt:lpstr>보충자료</vt:lpstr>
      <vt:lpstr>보충자료</vt:lpstr>
      <vt:lpstr>보충자료</vt:lpstr>
      <vt:lpstr>보충자료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DSP 제어 설계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yebi1</dc:creator>
  <cp:lastModifiedBy>박용준</cp:lastModifiedBy>
  <cp:revision>492</cp:revision>
  <dcterms:created xsi:type="dcterms:W3CDTF">2016-01-11T04:43:00Z</dcterms:created>
  <dcterms:modified xsi:type="dcterms:W3CDTF">2022-05-30T07:51:49Z</dcterms:modified>
</cp:coreProperties>
</file>