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09" r:id="rId9"/>
    <p:sldId id="263" r:id="rId10"/>
    <p:sldId id="310"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75" d="100"/>
          <a:sy n="75" d="100"/>
        </p:scale>
        <p:origin x="284" y="3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814324" y="1483496"/>
            <a:ext cx="10360152" cy="5029200"/>
          </a:xfrm>
        </p:spPr>
        <p:txBody>
          <a:bodyPr anchor="ctr"/>
          <a:lstStyle/>
          <a:p>
            <a:r>
              <a:rPr lang="en-IN" sz="4800" dirty="0"/>
              <a:t>IoT</a:t>
            </a:r>
            <a:r>
              <a:rPr lang="en-IN" sz="4800" spc="-55" dirty="0"/>
              <a:t> </a:t>
            </a:r>
            <a:r>
              <a:rPr lang="en-IN" sz="4800" spc="-254" dirty="0"/>
              <a:t>based</a:t>
            </a:r>
            <a:r>
              <a:rPr lang="en-IN" sz="4800" spc="-50" dirty="0"/>
              <a:t> </a:t>
            </a:r>
            <a:r>
              <a:rPr lang="en-IN" sz="4800" spc="-10" dirty="0"/>
              <a:t>Virtual</a:t>
            </a:r>
            <a:r>
              <a:rPr lang="en-IN" sz="4800" dirty="0"/>
              <a:t>	</a:t>
            </a:r>
            <a:r>
              <a:rPr lang="en-IN" sz="4800" spc="-10" dirty="0"/>
              <a:t>Reality </a:t>
            </a:r>
            <a:r>
              <a:rPr lang="en-IN" sz="4800" spc="-45" dirty="0"/>
              <a:t>Navigation</a:t>
            </a:r>
            <a:r>
              <a:rPr lang="en-IN" sz="4800" spc="-525" dirty="0"/>
              <a:t> </a:t>
            </a:r>
            <a:r>
              <a:rPr lang="en-IN" sz="4800" spc="-40" dirty="0"/>
              <a:t>Assistant</a:t>
            </a:r>
            <a:r>
              <a:rPr lang="en-IN" sz="4800" spc="-525" dirty="0"/>
              <a:t> </a:t>
            </a:r>
            <a:r>
              <a:rPr lang="en-IN" sz="4800" spc="-10" dirty="0"/>
              <a:t>for</a:t>
            </a:r>
            <a:r>
              <a:rPr lang="en-IN" sz="4800" spc="-520" dirty="0"/>
              <a:t> </a:t>
            </a:r>
            <a:r>
              <a:rPr lang="en-IN" sz="4800" spc="-75" dirty="0"/>
              <a:t>the </a:t>
            </a:r>
            <a:r>
              <a:rPr lang="en-IN" sz="4800" spc="-60" dirty="0"/>
              <a:t>Visually</a:t>
            </a:r>
            <a:r>
              <a:rPr lang="en-IN" sz="4800" spc="-455" dirty="0"/>
              <a:t> </a:t>
            </a:r>
            <a:r>
              <a:rPr lang="en-IN" sz="4800" spc="-330" dirty="0"/>
              <a:t>Impaired</a:t>
            </a:r>
            <a:endParaRPr lang="en-US" dirty="0"/>
          </a:p>
        </p:txBody>
      </p:sp>
      <p:grpSp>
        <p:nvGrpSpPr>
          <p:cNvPr id="2" name="object 6">
            <a:extLst>
              <a:ext uri="{FF2B5EF4-FFF2-40B4-BE49-F238E27FC236}">
                <a16:creationId xmlns:a16="http://schemas.microsoft.com/office/drawing/2014/main" id="{87AB5A73-626C-0BFA-1B26-CDB41412BE2B}"/>
              </a:ext>
            </a:extLst>
          </p:cNvPr>
          <p:cNvGrpSpPr/>
          <p:nvPr/>
        </p:nvGrpSpPr>
        <p:grpSpPr>
          <a:xfrm>
            <a:off x="148822" y="157127"/>
            <a:ext cx="11916178" cy="1693443"/>
            <a:chOff x="354734" y="614328"/>
            <a:chExt cx="15087600" cy="1314450"/>
          </a:xfrm>
        </p:grpSpPr>
        <p:pic>
          <p:nvPicPr>
            <p:cNvPr id="4" name="object 7">
              <a:extLst>
                <a:ext uri="{FF2B5EF4-FFF2-40B4-BE49-F238E27FC236}">
                  <a16:creationId xmlns:a16="http://schemas.microsoft.com/office/drawing/2014/main" id="{251DD065-E812-D123-537F-AAB91E386FE2}"/>
                </a:ext>
              </a:extLst>
            </p:cNvPr>
            <p:cNvPicPr/>
            <p:nvPr/>
          </p:nvPicPr>
          <p:blipFill>
            <a:blip r:embed="rId3" cstate="print"/>
            <a:stretch>
              <a:fillRect/>
            </a:stretch>
          </p:blipFill>
          <p:spPr>
            <a:xfrm>
              <a:off x="9774711" y="614328"/>
              <a:ext cx="5667374" cy="1314449"/>
            </a:xfrm>
            <a:prstGeom prst="rect">
              <a:avLst/>
            </a:prstGeom>
          </p:spPr>
        </p:pic>
        <p:pic>
          <p:nvPicPr>
            <p:cNvPr id="5" name="object 8">
              <a:extLst>
                <a:ext uri="{FF2B5EF4-FFF2-40B4-BE49-F238E27FC236}">
                  <a16:creationId xmlns:a16="http://schemas.microsoft.com/office/drawing/2014/main" id="{3928F629-C331-1540-5AB1-C709BFA373EB}"/>
                </a:ext>
              </a:extLst>
            </p:cNvPr>
            <p:cNvPicPr/>
            <p:nvPr/>
          </p:nvPicPr>
          <p:blipFill>
            <a:blip r:embed="rId4" cstate="print"/>
            <a:stretch>
              <a:fillRect/>
            </a:stretch>
          </p:blipFill>
          <p:spPr>
            <a:xfrm>
              <a:off x="354734" y="760391"/>
              <a:ext cx="6172199" cy="1028699"/>
            </a:xfrm>
            <a:prstGeom prst="rect">
              <a:avLst/>
            </a:prstGeom>
          </p:spPr>
        </p:pic>
      </p:gr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2110600" y="581841"/>
            <a:ext cx="5641848" cy="5029200"/>
          </a:xfrm>
        </p:spPr>
        <p:txBody>
          <a:bodyPr/>
          <a:lstStyle/>
          <a:p>
            <a:r>
              <a:rPr lang="en-US" sz="4400" dirty="0"/>
              <a:t>INDEX</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037984543"/>
              </p:ext>
            </p:extLst>
          </p:nvPr>
        </p:nvGraphicFramePr>
        <p:xfrm>
          <a:off x="6999534" y="778934"/>
          <a:ext cx="4190999" cy="5429491"/>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CIRCUIT DIAGRAM</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KEY FEATURES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algn="r" defTabSz="914400" rtl="0" eaLnBrk="1" latinLnBrk="0" hangingPunct="1"/>
                      <a:r>
                        <a:rPr lang="en-US" sz="2400" b="0" kern="1200" dirty="0">
                          <a:solidFill>
                            <a:schemeClr val="tx1"/>
                          </a:solidFill>
                          <a:latin typeface="+mj-lt"/>
                          <a:ea typeface="+mn-ea"/>
                          <a:cs typeface="+mn-cs"/>
                        </a:rPr>
                        <a:t>FUNCTIONALITY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r>
                        <a:rPr lang="en-US" sz="2400" b="0" kern="1200" dirty="0">
                          <a:solidFill>
                            <a:schemeClr val="tx1"/>
                          </a:solidFill>
                          <a:latin typeface="+mj-lt"/>
                          <a:ea typeface="+mn-ea"/>
                          <a:cs typeface="+mn-cs"/>
                        </a:rPr>
                        <a:t>SIMULATION IN WOKWI</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APPLICATIONS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46151710"/>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CC84C79-25FE-518E-6F55-C6F63A313477}"/>
              </a:ext>
            </a:extLst>
          </p:cNvPr>
          <p:cNvSpPr>
            <a:spLocks noGrp="1" noChangeArrowheads="1"/>
          </p:cNvSpPr>
          <p:nvPr>
            <p:ph type="title"/>
          </p:nvPr>
        </p:nvSpPr>
        <p:spPr bwMode="auto">
          <a:xfrm>
            <a:off x="736071" y="1441020"/>
            <a:ext cx="57917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recent years, advancements in Internet of Things (IoT) and virtual reality (VR) technologies have opened new avenues for enhancing the lives of visually impaired individuals. This project leverages the capabilities of </a:t>
            </a:r>
            <a:r>
              <a:rPr kumimoji="0" lang="en-US" altLang="en-US" sz="1800" b="0" i="0" u="none" strike="noStrike" cap="none" normalizeH="0" baseline="0" dirty="0" err="1">
                <a:ln>
                  <a:noFill/>
                </a:ln>
                <a:solidFill>
                  <a:schemeClr val="tx1"/>
                </a:solidFill>
                <a:effectLst/>
                <a:latin typeface="Arial" panose="020B0604020202020204" pitchFamily="34" charset="0"/>
              </a:rPr>
              <a:t>Wokwi</a:t>
            </a:r>
            <a:r>
              <a:rPr kumimoji="0" lang="en-US" altLang="en-US" sz="1800" b="0" i="0" u="none" strike="noStrike" cap="none" normalizeH="0" baseline="0" dirty="0">
                <a:ln>
                  <a:noFill/>
                </a:ln>
                <a:solidFill>
                  <a:schemeClr val="tx1"/>
                </a:solidFill>
                <a:effectLst/>
                <a:latin typeface="Arial" panose="020B0604020202020204" pitchFamily="34" charset="0"/>
              </a:rPr>
              <a:t>, an online simulator for electronics, to develop an IoT-based virtual reality navigation assistant aimed at providing better mobility and navigation assistance to the visually impaired. By integrating various sensors and real-time data processing, the system offers an intuitive and interactive solution that enhances spatial awareness and navigational safety, thereby significantly improving the quality of life for its users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primary objective of this project is to document the development, implementation, and evaluation of a Virtual Reality (VR) Navigation Assistant designed to assist visually impaired individuals.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D21B1B6-B38A-D95F-F6D7-B07EFE7B4A28}"/>
              </a:ext>
            </a:extLst>
          </p:cNvPr>
          <p:cNvSpPr txBox="1"/>
          <p:nvPr/>
        </p:nvSpPr>
        <p:spPr>
          <a:xfrm>
            <a:off x="1168401" y="558799"/>
            <a:ext cx="4241799" cy="707886"/>
          </a:xfrm>
          <a:prstGeom prst="rect">
            <a:avLst/>
          </a:prstGeom>
          <a:noFill/>
        </p:spPr>
        <p:txBody>
          <a:bodyPr wrap="square" rtlCol="0">
            <a:spAutoFit/>
          </a:bodyPr>
          <a:lstStyle/>
          <a:p>
            <a:r>
              <a:rPr lang="en-US" sz="4000" dirty="0"/>
              <a:t>INTRODUCTION</a:t>
            </a:r>
            <a:endParaRPr lang="en-IN" sz="40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46176" y="-2167297"/>
            <a:ext cx="8980424" cy="3234097"/>
          </a:xfrm>
        </p:spPr>
        <p:txBody>
          <a:bodyPr anchor="b"/>
          <a:lstStyle/>
          <a:p>
            <a:r>
              <a:rPr lang="en-IN" sz="4800" b="0" spc="340" dirty="0">
                <a:latin typeface="Times New Roman"/>
                <a:cs typeface="Times New Roman"/>
              </a:rPr>
              <a:t>CIRCUIT</a:t>
            </a:r>
            <a:r>
              <a:rPr lang="en-IN" spc="15" dirty="0">
                <a:latin typeface="Times New Roman"/>
                <a:cs typeface="Times New Roman"/>
              </a:rPr>
              <a:t> </a:t>
            </a:r>
            <a:r>
              <a:rPr lang="en-IN" sz="4800" b="0" spc="395" dirty="0">
                <a:latin typeface="Times New Roman"/>
                <a:cs typeface="Times New Roman"/>
              </a:rPr>
              <a:t>DIAGRAM</a:t>
            </a:r>
            <a:endParaRPr lang="en-US" dirty="0"/>
          </a:p>
        </p:txBody>
      </p:sp>
      <p:pic>
        <p:nvPicPr>
          <p:cNvPr id="6" name="object 4">
            <a:extLst>
              <a:ext uri="{FF2B5EF4-FFF2-40B4-BE49-F238E27FC236}">
                <a16:creationId xmlns:a16="http://schemas.microsoft.com/office/drawing/2014/main" id="{12150B73-A8CD-8D1C-9963-7C9A9F70970D}"/>
              </a:ext>
            </a:extLst>
          </p:cNvPr>
          <p:cNvPicPr>
            <a:picLocks noGrp="1"/>
          </p:cNvPicPr>
          <p:nvPr>
            <p:ph idx="10"/>
          </p:nvPr>
        </p:nvPicPr>
        <p:blipFill>
          <a:blip r:embed="rId3" cstate="print"/>
          <a:stretch>
            <a:fillRect/>
          </a:stretch>
        </p:blipFill>
        <p:spPr>
          <a:xfrm>
            <a:off x="2565401" y="1202267"/>
            <a:ext cx="7239000" cy="5079999"/>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625599" y="1635864"/>
            <a:ext cx="8017933" cy="4361689"/>
          </a:xfrm>
        </p:spPr>
        <p:txBody>
          <a:bodyPr>
            <a:normAutofit fontScale="55000" lnSpcReduction="20000"/>
          </a:bodyPr>
          <a:lstStyle/>
          <a:p>
            <a:r>
              <a:rPr lang="en-IN" sz="4400" b="1" dirty="0" err="1"/>
              <a:t>Wokwi</a:t>
            </a:r>
            <a:r>
              <a:rPr lang="en-IN" sz="4400" b="1" dirty="0"/>
              <a:t> Simulator</a:t>
            </a:r>
            <a:r>
              <a:rPr lang="en-IN" sz="4400" dirty="0"/>
              <a:t>: An online simulation tool used to design, test, and validate the IoT-based navigation assistant. It allows for virtual prototyping and debugging of the system before physical implementation.</a:t>
            </a:r>
            <a:r>
              <a:rPr lang="en-US" sz="4400" dirty="0"/>
              <a:t>Weave relatable stories into your presentation using narratives that make your message memorable and impactful</a:t>
            </a:r>
          </a:p>
          <a:p>
            <a:r>
              <a:rPr lang="en-IN" sz="4400" b="1" dirty="0"/>
              <a:t>Ultrasonic Sensors</a:t>
            </a:r>
            <a:r>
              <a:rPr lang="en-IN" sz="4400" dirty="0"/>
              <a:t>: Used for real-time obstacle detection, these sensors measure the distance to objects and help the system provide timely alerts to the user, ensuring safe navigation.</a:t>
            </a:r>
          </a:p>
          <a:p>
            <a:r>
              <a:rPr lang="en-IN" sz="4400" b="1" dirty="0"/>
              <a:t>Buzzers</a:t>
            </a:r>
            <a:r>
              <a:rPr lang="en-IN" sz="4400" dirty="0"/>
              <a:t>: Buzzers are essential components in electronic circuits for providing audible feedback, alerts, and signals, and they come in various types and specifications to suit a wide range of applications</a:t>
            </a:r>
            <a:r>
              <a:rPr lang="en-IN" dirty="0"/>
              <a:t>.</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4" name="Title 3">
            <a:extLst>
              <a:ext uri="{FF2B5EF4-FFF2-40B4-BE49-F238E27FC236}">
                <a16:creationId xmlns:a16="http://schemas.microsoft.com/office/drawing/2014/main" id="{528EB4EB-5D5E-230C-DC86-16F0C0750E6C}"/>
              </a:ext>
            </a:extLst>
          </p:cNvPr>
          <p:cNvSpPr>
            <a:spLocks noGrp="1"/>
          </p:cNvSpPr>
          <p:nvPr>
            <p:ph type="title"/>
          </p:nvPr>
        </p:nvSpPr>
        <p:spPr>
          <a:xfrm>
            <a:off x="1748704" y="465667"/>
            <a:ext cx="7534656" cy="914400"/>
          </a:xfrm>
        </p:spPr>
        <p:txBody>
          <a:bodyPr/>
          <a:lstStyle/>
          <a:p>
            <a:r>
              <a:rPr lang="en-US" dirty="0"/>
              <a:t>KEY FEATURES</a:t>
            </a:r>
            <a:endParaRPr lang="en-IN"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591733" y="927649"/>
            <a:ext cx="10360152" cy="947251"/>
          </a:xfrm>
        </p:spPr>
        <p:txBody>
          <a:bodyPr anchor="b"/>
          <a:lstStyle/>
          <a:p>
            <a:r>
              <a:rPr lang="en-IN" spc="440" dirty="0"/>
              <a:t>FUNCTIONALITY</a:t>
            </a:r>
            <a:endParaRPr lang="en-US" dirty="0"/>
          </a:p>
        </p:txBody>
      </p:sp>
      <p:sp>
        <p:nvSpPr>
          <p:cNvPr id="2" name="Text Placeholder 1">
            <a:extLst>
              <a:ext uri="{FF2B5EF4-FFF2-40B4-BE49-F238E27FC236}">
                <a16:creationId xmlns:a16="http://schemas.microsoft.com/office/drawing/2014/main" id="{1BD5CF23-C10B-FC23-490C-C84E664BDD54}"/>
              </a:ext>
            </a:extLst>
          </p:cNvPr>
          <p:cNvSpPr>
            <a:spLocks noGrp="1" noChangeArrowheads="1"/>
          </p:cNvSpPr>
          <p:nvPr>
            <p:ph type="body" sz="quarter" idx="13"/>
          </p:nvPr>
        </p:nvSpPr>
        <p:spPr bwMode="auto">
          <a:xfrm>
            <a:off x="2778126" y="2163102"/>
            <a:ext cx="888894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Obstacle Detection and Alert</a:t>
            </a:r>
            <a:r>
              <a:rPr kumimoji="0" lang="en-US" altLang="en-US" sz="1800" b="0" i="0" u="none" strike="noStrike" cap="none" normalizeH="0" baseline="0" dirty="0">
                <a:ln>
                  <a:noFill/>
                </a:ln>
                <a:solidFill>
                  <a:schemeClr val="tx1"/>
                </a:solidFill>
                <a:effectLst/>
                <a:latin typeface="Arial" panose="020B0604020202020204" pitchFamily="34" charset="0"/>
              </a:rPr>
              <a:t>: The ultrasonic sensor detects obstacles in the user's path. Upon detection, the system triggers the buzzer to emit a sound alert, notifying the user of potential hazards in real-time to avoid collisions.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Real-Time Feedback</a:t>
            </a:r>
            <a:r>
              <a:rPr kumimoji="0" lang="en-US" altLang="en-US" sz="1800" b="0" i="0" u="none" strike="noStrike" cap="none" normalizeH="0" baseline="0" dirty="0">
                <a:ln>
                  <a:noFill/>
                </a:ln>
                <a:solidFill>
                  <a:schemeClr val="tx1"/>
                </a:solidFill>
                <a:effectLst/>
                <a:latin typeface="Arial" panose="020B0604020202020204" pitchFamily="34" charset="0"/>
              </a:rPr>
              <a:t>: The ESP32 processes data from the ultrasonic sensor and controls the buzzer, ensuring immediate and continuous feedback as the user navigates their environment, thereby enhancing spatial awareness and safety.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Compact and Efficient Design</a:t>
            </a:r>
            <a:r>
              <a:rPr kumimoji="0" lang="en-US" altLang="en-US" sz="1800" b="0" i="0" u="none" strike="noStrike" cap="none" normalizeH="0" baseline="0" dirty="0">
                <a:ln>
                  <a:noFill/>
                </a:ln>
                <a:solidFill>
                  <a:schemeClr val="tx1"/>
                </a:solidFill>
                <a:effectLst/>
                <a:latin typeface="Arial" panose="020B0604020202020204" pitchFamily="34" charset="0"/>
              </a:rPr>
              <a:t>: The combination of ESP32 and an ultrasonic sensor results in a compact, low-power, and efficient navigation assistant, making it practical and easy to use for visually impaired individuals in their daily activities.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1155334" y="295251"/>
            <a:ext cx="10360152" cy="812800"/>
          </a:xfrm>
        </p:spPr>
        <p:txBody>
          <a:bodyPr/>
          <a:lstStyle/>
          <a:p>
            <a:r>
              <a:rPr lang="en-IN" sz="3200" spc="320" dirty="0"/>
              <a:t>Simulation</a:t>
            </a:r>
            <a:r>
              <a:rPr lang="en-IN" sz="3200" dirty="0"/>
              <a:t>	</a:t>
            </a:r>
            <a:r>
              <a:rPr lang="en-IN" sz="3200" spc="75" dirty="0"/>
              <a:t>on</a:t>
            </a:r>
            <a:r>
              <a:rPr lang="en-IN" spc="75" dirty="0"/>
              <a:t>  </a:t>
            </a:r>
            <a:r>
              <a:rPr lang="en-IN" sz="3200" spc="275" dirty="0" err="1"/>
              <a:t>Wokwi</a:t>
            </a:r>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1167190" y="3344160"/>
            <a:ext cx="4576953" cy="2619276"/>
          </a:xfrm>
        </p:spPr>
        <p:txBody>
          <a:bodyPr>
            <a:normAutofit/>
          </a:bodyPr>
          <a:lstStyle/>
          <a:p>
            <a:r>
              <a:rPr lang="en-IN" sz="2800" b="1" spc="480" dirty="0">
                <a:latin typeface="Times New Roman"/>
                <a:cs typeface="Times New Roman"/>
              </a:rPr>
              <a:t>APPLICATIONS</a:t>
            </a:r>
            <a:endParaRPr lang="en-IN" sz="2800" dirty="0">
              <a:latin typeface="Times New Roman"/>
              <a:cs typeface="Times New Roman"/>
            </a:endParaRPr>
          </a:p>
          <a:p>
            <a:endParaRPr lang="en-US" b="1"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3" name="Rectangle 1">
            <a:extLst>
              <a:ext uri="{FF2B5EF4-FFF2-40B4-BE49-F238E27FC236}">
                <a16:creationId xmlns:a16="http://schemas.microsoft.com/office/drawing/2014/main" id="{0912901C-82DA-0B96-B069-6D7C5635A714}"/>
              </a:ext>
            </a:extLst>
          </p:cNvPr>
          <p:cNvSpPr>
            <a:spLocks noGrp="1" noChangeArrowheads="1"/>
          </p:cNvSpPr>
          <p:nvPr>
            <p:ph sz="quarter" idx="11"/>
          </p:nvPr>
        </p:nvSpPr>
        <p:spPr bwMode="auto">
          <a:xfrm>
            <a:off x="1032934" y="1346788"/>
            <a:ext cx="70278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err="1">
                <a:ln>
                  <a:noFill/>
                </a:ln>
                <a:solidFill>
                  <a:schemeClr val="tx1"/>
                </a:solidFill>
                <a:effectLst/>
                <a:latin typeface="Arial" panose="020B0604020202020204" pitchFamily="34" charset="0"/>
              </a:rPr>
              <a:t>Wokwi</a:t>
            </a:r>
            <a:r>
              <a:rPr kumimoji="0" lang="en-US" altLang="en-US" sz="1800" b="0" i="0" u="none" strike="noStrike" cap="none" normalizeH="0" baseline="0" dirty="0">
                <a:ln>
                  <a:noFill/>
                </a:ln>
                <a:solidFill>
                  <a:schemeClr val="tx1"/>
                </a:solidFill>
                <a:effectLst/>
                <a:latin typeface="Arial" panose="020B0604020202020204" pitchFamily="34" charset="0"/>
              </a:rPr>
              <a:t> allows for real-time simulation of microcontrollers, sensors, and other electronic components, enabling users to test and validate their projects without physical hardware. The platform supports various components, such as the ESP32 and ultrasonic sensors, making it easy to design and simulate complex IoT projects with accurate behavior.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98CFEB69-5C8B-3514-7453-DF30ED369491}"/>
              </a:ext>
            </a:extLst>
          </p:cNvPr>
          <p:cNvSpPr>
            <a:spLocks noChangeArrowheads="1"/>
          </p:cNvSpPr>
          <p:nvPr/>
        </p:nvSpPr>
        <p:spPr bwMode="auto">
          <a:xfrm>
            <a:off x="1423609" y="9914775"/>
            <a:ext cx="54102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AE556D0-EC5F-150B-7A80-443C800FAC62}"/>
              </a:ext>
            </a:extLst>
          </p:cNvPr>
          <p:cNvSpPr>
            <a:spLocks noChangeArrowheads="1"/>
          </p:cNvSpPr>
          <p:nvPr/>
        </p:nvSpPr>
        <p:spPr bwMode="auto">
          <a:xfrm>
            <a:off x="905934" y="4854337"/>
            <a:ext cx="74651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Rectangle 7">
            <a:extLst>
              <a:ext uri="{FF2B5EF4-FFF2-40B4-BE49-F238E27FC236}">
                <a16:creationId xmlns:a16="http://schemas.microsoft.com/office/drawing/2014/main" id="{847E299C-8E8F-A377-BE1D-C92D9D793984}"/>
              </a:ext>
            </a:extLst>
          </p:cNvPr>
          <p:cNvSpPr>
            <a:spLocks noChangeArrowheads="1"/>
          </p:cNvSpPr>
          <p:nvPr/>
        </p:nvSpPr>
        <p:spPr bwMode="auto">
          <a:xfrm>
            <a:off x="1032934" y="3884841"/>
            <a:ext cx="834257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Robotics</a:t>
            </a:r>
            <a:r>
              <a:rPr kumimoji="0" lang="en-US" altLang="en-US" sz="1800" b="0" i="0" u="none" strike="noStrike" cap="none" normalizeH="0" baseline="0" dirty="0">
                <a:ln>
                  <a:noFill/>
                </a:ln>
                <a:solidFill>
                  <a:schemeClr val="tx1"/>
                </a:solidFill>
                <a:effectLst/>
                <a:latin typeface="Arial" panose="020B0604020202020204" pitchFamily="34" charset="0"/>
              </a:rPr>
              <a:t>: Enhances robots and autonomous vehicles with obstacle detection for improved navigation.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Navigation Aid</a:t>
            </a:r>
            <a:r>
              <a:rPr kumimoji="0" lang="en-US" altLang="en-US" sz="1800" b="0" i="0" u="none" strike="noStrike" cap="none" normalizeH="0" baseline="0" dirty="0">
                <a:ln>
                  <a:noFill/>
                </a:ln>
                <a:solidFill>
                  <a:schemeClr val="tx1"/>
                </a:solidFill>
                <a:effectLst/>
                <a:latin typeface="Arial" panose="020B0604020202020204" pitchFamily="34" charset="0"/>
              </a:rPr>
              <a:t>: Assists visually impaired individuals with real-time obstacle detection and alerts for safer navigation.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Smart Homes</a:t>
            </a:r>
            <a:r>
              <a:rPr kumimoji="0" lang="en-US" altLang="en-US" sz="1800" b="0" i="0" u="none" strike="noStrike" cap="none" normalizeH="0" baseline="0" dirty="0">
                <a:ln>
                  <a:noFill/>
                </a:ln>
                <a:solidFill>
                  <a:schemeClr val="tx1"/>
                </a:solidFill>
                <a:effectLst/>
                <a:latin typeface="Arial" panose="020B0604020202020204" pitchFamily="34" charset="0"/>
              </a:rPr>
              <a:t>: Integrates into smart home systems to detect obstacles and enhance safety and security.</a:t>
            </a:r>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788079" y="778932"/>
            <a:ext cx="4555066" cy="4961467"/>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5554134" y="533400"/>
            <a:ext cx="4411811" cy="3318933"/>
          </a:xfrm>
        </p:spPr>
        <p:txBody>
          <a:bodyPr anchor="ctr">
            <a:normAutofit/>
          </a:bodyPr>
          <a:lstStyle/>
          <a:p>
            <a:r>
              <a:rPr lang="en-IN" sz="3200" b="1" spc="-30" dirty="0"/>
              <a:t>Project</a:t>
            </a:r>
            <a:r>
              <a:rPr lang="en-IN" sz="3200" b="1" spc="-210" dirty="0"/>
              <a:t> </a:t>
            </a:r>
            <a:r>
              <a:rPr lang="en-IN" sz="3200" b="1" spc="-80" dirty="0"/>
              <a:t>created</a:t>
            </a:r>
            <a:r>
              <a:rPr lang="en-IN" sz="3200" b="1" spc="-210" dirty="0"/>
              <a:t> </a:t>
            </a:r>
            <a:r>
              <a:rPr lang="en-IN" sz="3200" b="1" spc="-25" dirty="0"/>
              <a:t>by</a:t>
            </a:r>
            <a:r>
              <a:rPr lang="en-IN" sz="2400" b="1" spc="-25" dirty="0"/>
              <a:t>:</a:t>
            </a:r>
            <a:br>
              <a:rPr lang="en-IN" sz="2400" b="1" dirty="0"/>
            </a:br>
            <a:endParaRPr lang="en-IN" sz="2400" b="1" dirty="0"/>
          </a:p>
          <a:p>
            <a:r>
              <a:rPr lang="en-IN" sz="2400" b="1" dirty="0"/>
              <a:t>Sakthi Petchiammal I </a:t>
            </a:r>
            <a:r>
              <a:rPr lang="en-IN" sz="2400" b="1" spc="190" dirty="0">
                <a:latin typeface="Times New Roman"/>
                <a:cs typeface="Times New Roman"/>
              </a:rPr>
              <a:t>-</a:t>
            </a:r>
            <a:r>
              <a:rPr lang="en-IN" sz="2400" b="1" spc="10" dirty="0">
                <a:latin typeface="Times New Roman"/>
                <a:cs typeface="Times New Roman"/>
              </a:rPr>
              <a:t> </a:t>
            </a:r>
            <a:r>
              <a:rPr lang="en-IN" sz="2400" b="1" spc="-10" dirty="0">
                <a:latin typeface="Times New Roman"/>
                <a:cs typeface="Times New Roman"/>
              </a:rPr>
              <a:t>2022504529</a:t>
            </a:r>
            <a:br>
              <a:rPr lang="en-IN" sz="2400" b="1" spc="-10" dirty="0">
                <a:latin typeface="Times New Roman"/>
                <a:cs typeface="Times New Roman"/>
              </a:rPr>
            </a:br>
            <a:r>
              <a:rPr lang="en-IN" sz="2400" b="1" dirty="0"/>
              <a:t>Saiarputha A </a:t>
            </a:r>
            <a:r>
              <a:rPr lang="en-IN" sz="2400" b="1" spc="-20" dirty="0">
                <a:latin typeface="Times New Roman"/>
                <a:cs typeface="Times New Roman"/>
              </a:rPr>
              <a:t>-</a:t>
            </a:r>
            <a:r>
              <a:rPr lang="en-IN" sz="2400" b="1" spc="-10" dirty="0">
                <a:latin typeface="Times New Roman"/>
                <a:cs typeface="Times New Roman"/>
              </a:rPr>
              <a:t>2022504509 </a:t>
            </a:r>
            <a:br>
              <a:rPr lang="en-IN" sz="2400" b="1" spc="-10" dirty="0">
                <a:latin typeface="Times New Roman"/>
                <a:cs typeface="Times New Roman"/>
              </a:rPr>
            </a:br>
            <a:r>
              <a:rPr lang="en-IN" sz="2400" b="1" dirty="0"/>
              <a:t>Vedhavarshini M </a:t>
            </a:r>
            <a:r>
              <a:rPr lang="en-IN" sz="2400" b="1" spc="-20" dirty="0">
                <a:latin typeface="Times New Roman"/>
                <a:cs typeface="Times New Roman"/>
              </a:rPr>
              <a:t>-</a:t>
            </a:r>
            <a:r>
              <a:rPr lang="en-IN" sz="2400" b="1" spc="-10" dirty="0">
                <a:latin typeface="Times New Roman"/>
                <a:cs typeface="Times New Roman"/>
              </a:rPr>
              <a:t>2022504553 </a:t>
            </a:r>
            <a:br>
              <a:rPr lang="en-IN" sz="2400" b="1" spc="-10" dirty="0">
                <a:latin typeface="Times New Roman"/>
                <a:cs typeface="Times New Roman"/>
              </a:rPr>
            </a:br>
            <a:r>
              <a:rPr lang="en-IN" sz="2400" b="1" dirty="0"/>
              <a:t>Parkavi M</a:t>
            </a:r>
            <a:r>
              <a:rPr lang="en-IN" sz="2400" b="1" dirty="0">
                <a:latin typeface="Times New Roman"/>
                <a:cs typeface="Times New Roman"/>
              </a:rPr>
              <a:t> </a:t>
            </a:r>
            <a:r>
              <a:rPr lang="en-IN" sz="2400" b="1" spc="-20" dirty="0">
                <a:latin typeface="Times New Roman"/>
                <a:cs typeface="Times New Roman"/>
              </a:rPr>
              <a:t>-</a:t>
            </a:r>
            <a:r>
              <a:rPr lang="en-IN" sz="2400" b="1" spc="-10" dirty="0">
                <a:latin typeface="Times New Roman"/>
                <a:cs typeface="Times New Roman"/>
              </a:rPr>
              <a:t>2022504548</a:t>
            </a:r>
            <a:endParaRPr lang="en-US" sz="2400" b="1" dirty="0"/>
          </a:p>
        </p:txBody>
      </p:sp>
      <p:sp>
        <p:nvSpPr>
          <p:cNvPr id="5" name="TextBox 4">
            <a:extLst>
              <a:ext uri="{FF2B5EF4-FFF2-40B4-BE49-F238E27FC236}">
                <a16:creationId xmlns:a16="http://schemas.microsoft.com/office/drawing/2014/main" id="{FF63B02F-6FB9-A385-3B6B-D41E302FD84A}"/>
              </a:ext>
            </a:extLst>
          </p:cNvPr>
          <p:cNvSpPr txBox="1"/>
          <p:nvPr/>
        </p:nvSpPr>
        <p:spPr>
          <a:xfrm>
            <a:off x="5632511" y="4209270"/>
            <a:ext cx="5029200" cy="1192634"/>
          </a:xfrm>
          <a:prstGeom prst="rect">
            <a:avLst/>
          </a:prstGeom>
          <a:noFill/>
        </p:spPr>
        <p:txBody>
          <a:bodyPr wrap="square">
            <a:spAutoFit/>
          </a:bodyPr>
          <a:lstStyle/>
          <a:p>
            <a:pPr marL="12700">
              <a:lnSpc>
                <a:spcPct val="100000"/>
              </a:lnSpc>
              <a:spcBef>
                <a:spcPts val="955"/>
              </a:spcBef>
            </a:pPr>
            <a:r>
              <a:rPr lang="nl-NL" sz="3200" b="1" spc="-30" dirty="0">
                <a:latin typeface="Times New Roman"/>
                <a:cs typeface="Times New Roman"/>
              </a:rPr>
              <a:t>Project</a:t>
            </a:r>
            <a:r>
              <a:rPr lang="nl-NL" sz="3200" b="1" spc="-140" dirty="0">
                <a:latin typeface="Times New Roman"/>
                <a:cs typeface="Times New Roman"/>
              </a:rPr>
              <a:t> </a:t>
            </a:r>
            <a:r>
              <a:rPr lang="nl-NL" sz="3200" b="1" spc="-100" dirty="0">
                <a:latin typeface="Times New Roman"/>
                <a:cs typeface="Times New Roman"/>
              </a:rPr>
              <a:t>code:</a:t>
            </a:r>
            <a:r>
              <a:rPr lang="nl-NL" sz="3200" b="1" spc="-135" dirty="0">
                <a:latin typeface="Times New Roman"/>
                <a:cs typeface="Times New Roman"/>
              </a:rPr>
              <a:t> </a:t>
            </a:r>
            <a:r>
              <a:rPr lang="nl-NL" sz="3200" spc="229" dirty="0" err="1">
                <a:latin typeface="Times New Roman"/>
                <a:cs typeface="Times New Roman"/>
              </a:rPr>
              <a:t>IoT</a:t>
            </a:r>
            <a:r>
              <a:rPr lang="nl-NL" sz="3200" spc="-135" dirty="0">
                <a:latin typeface="Times New Roman"/>
                <a:cs typeface="Times New Roman"/>
              </a:rPr>
              <a:t> </a:t>
            </a:r>
            <a:r>
              <a:rPr lang="nl-NL" sz="3200" spc="-25" dirty="0">
                <a:latin typeface="Times New Roman"/>
                <a:cs typeface="Times New Roman"/>
              </a:rPr>
              <a:t>002</a:t>
            </a:r>
            <a:endParaRPr lang="nl-NL" sz="3200" dirty="0">
              <a:latin typeface="Times New Roman"/>
              <a:cs typeface="Times New Roman"/>
            </a:endParaRPr>
          </a:p>
          <a:p>
            <a:pPr marL="12700">
              <a:lnSpc>
                <a:spcPct val="100000"/>
              </a:lnSpc>
              <a:spcBef>
                <a:spcPts val="855"/>
              </a:spcBef>
            </a:pPr>
            <a:r>
              <a:rPr lang="nl-NL" sz="3200" b="1" spc="-30" dirty="0">
                <a:latin typeface="Times New Roman"/>
                <a:cs typeface="Times New Roman"/>
              </a:rPr>
              <a:t>Team</a:t>
            </a:r>
            <a:r>
              <a:rPr lang="nl-NL" sz="3200" b="1" spc="-120" dirty="0">
                <a:latin typeface="Times New Roman"/>
                <a:cs typeface="Times New Roman"/>
              </a:rPr>
              <a:t> </a:t>
            </a:r>
            <a:r>
              <a:rPr lang="nl-NL" sz="3200" b="1" spc="60" dirty="0" err="1">
                <a:latin typeface="Times New Roman"/>
                <a:cs typeface="Times New Roman"/>
              </a:rPr>
              <a:t>Name</a:t>
            </a:r>
            <a:r>
              <a:rPr lang="nl-NL" sz="3200" spc="60" dirty="0" err="1">
                <a:latin typeface="Times New Roman"/>
                <a:cs typeface="Times New Roman"/>
              </a:rPr>
              <a:t>:IoT</a:t>
            </a:r>
            <a:r>
              <a:rPr lang="nl-NL" sz="3200" spc="-114" dirty="0">
                <a:latin typeface="Times New Roman"/>
                <a:cs typeface="Times New Roman"/>
              </a:rPr>
              <a:t> </a:t>
            </a:r>
            <a:r>
              <a:rPr lang="nl-NL" sz="3200" spc="-20" dirty="0">
                <a:latin typeface="Times New Roman"/>
                <a:cs typeface="Times New Roman"/>
              </a:rPr>
              <a:t>1116</a:t>
            </a:r>
            <a:endParaRPr lang="nl-NL" sz="3200" dirty="0">
              <a:latin typeface="Times New Roman"/>
              <a:cs typeface="Times New Roman"/>
            </a:endParaRP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{9CC998B0-D5FB-431C-A564-E63834E72383}tf11964407_win32</Template>
  <TotalTime>59</TotalTime>
  <Words>551</Words>
  <Application>Microsoft Office PowerPoint</Application>
  <PresentationFormat>Widescreen</PresentationFormat>
  <Paragraphs>46</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 Light</vt:lpstr>
      <vt:lpstr>Sagona Book</vt:lpstr>
      <vt:lpstr>Times New Roman</vt:lpstr>
      <vt:lpstr>Custom</vt:lpstr>
      <vt:lpstr>IoT based Virtual Reality Navigation Assistant for the Visually Impaired</vt:lpstr>
      <vt:lpstr>INDEX</vt:lpstr>
      <vt:lpstr>In recent years, advancements in Internet of Things (IoT) and virtual reality (VR) technologies have opened new avenues for enhancing the lives of visually impaired individuals. This project leverages the capabilities of Wokwi, an online simulator for electronics, to develop an IoT-based virtual reality navigation assistant aimed at providing better mobility and navigation assistance to the visually impaired. By integrating various sensors and real-time data processing, the system offers an intuitive and interactive solution that enhances spatial awareness and navigational safety, thereby significantly improving the quality of life for its users. The primary objective of this project is to document the development, implementation, and evaluation of a Virtual Reality (VR) Navigation Assistant designed to assist visually impaired individuals. </vt:lpstr>
      <vt:lpstr>CIRCUIT DIAGRAM</vt:lpstr>
      <vt:lpstr>KEY FEATURES</vt:lpstr>
      <vt:lpstr>FUNCTIONALITY</vt:lpstr>
      <vt:lpstr>Simulation on  Wokwi</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Virtual Reality Navigation Assistant for the Visually Impaired</dc:title>
  <dc:creator>Jeyakumar Murugan (EXT-Nokia)</dc:creator>
  <cp:lastModifiedBy>Jeyakumar Murugan (EXT-Nokia)</cp:lastModifiedBy>
  <cp:revision>1</cp:revision>
  <dcterms:created xsi:type="dcterms:W3CDTF">2024-06-12T01:56:42Z</dcterms:created>
  <dcterms:modified xsi:type="dcterms:W3CDTF">2024-06-12T02:56:38Z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