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b57583e88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1b57583e884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b57583e88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1b57583e884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b57583e88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1b57583e884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b57583e88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1b57583e884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data.sa.gov.au/data/dataset/road-crash-data/resource/1057e9ae-4672-4123-9c1d-1877483da40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93875"/>
            <a:ext cx="8520600" cy="8937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GB"/>
              <a:t>Road Safety</a:t>
            </a:r>
            <a:endParaRPr b="1"/>
          </a:p>
        </p:txBody>
      </p:sp>
      <p:sp>
        <p:nvSpPr>
          <p:cNvPr id="55" name="Google Shape;55;p13"/>
          <p:cNvSpPr txBox="1"/>
          <p:nvPr>
            <p:ph idx="1" type="subTitle"/>
          </p:nvPr>
        </p:nvSpPr>
        <p:spPr>
          <a:xfrm>
            <a:off x="311700" y="3969850"/>
            <a:ext cx="8520600" cy="893700"/>
          </a:xfrm>
          <a:prstGeom prst="rect">
            <a:avLst/>
          </a:prstGeom>
          <a:noFill/>
          <a:ln>
            <a:noFill/>
          </a:ln>
        </p:spPr>
        <p:txBody>
          <a:bodyPr anchorCtr="0" anchor="t" bIns="91425" lIns="91425" spcFirstLastPara="1" rIns="91425" wrap="square" tIns="91425">
            <a:normAutofit fontScale="47500" lnSpcReduction="20000"/>
          </a:bodyPr>
          <a:lstStyle/>
          <a:p>
            <a:pPr indent="0" lvl="0" marL="0" rtl="0" algn="r">
              <a:lnSpc>
                <a:spcPct val="100000"/>
              </a:lnSpc>
              <a:spcBef>
                <a:spcPts val="0"/>
              </a:spcBef>
              <a:spcAft>
                <a:spcPts val="0"/>
              </a:spcAft>
              <a:buSzPct val="193270"/>
              <a:buNone/>
            </a:pPr>
            <a:r>
              <a:rPr b="1" lang="en-GB" sz="3050"/>
              <a:t>Presented B</a:t>
            </a:r>
            <a:r>
              <a:rPr b="1" lang="en-GB"/>
              <a:t>y</a:t>
            </a:r>
            <a:endParaRPr b="1"/>
          </a:p>
          <a:p>
            <a:pPr indent="0" lvl="0" marL="0" rtl="0" algn="r">
              <a:lnSpc>
                <a:spcPct val="100000"/>
              </a:lnSpc>
              <a:spcBef>
                <a:spcPts val="0"/>
              </a:spcBef>
              <a:spcAft>
                <a:spcPts val="0"/>
              </a:spcAft>
              <a:buSzPct val="210526"/>
              <a:buNone/>
            </a:pPr>
            <a:r>
              <a:t/>
            </a:r>
            <a:endParaRPr/>
          </a:p>
          <a:p>
            <a:pPr indent="0" lvl="0" marL="0" rtl="0" algn="r">
              <a:lnSpc>
                <a:spcPct val="100000"/>
              </a:lnSpc>
              <a:spcBef>
                <a:spcPts val="0"/>
              </a:spcBef>
              <a:spcAft>
                <a:spcPts val="0"/>
              </a:spcAft>
              <a:buSzPct val="210526"/>
              <a:buNone/>
            </a:pPr>
            <a:r>
              <a:rPr lang="en-GB"/>
              <a:t>Parkavi Jayachandran</a:t>
            </a:r>
            <a:endParaRPr/>
          </a:p>
          <a:p>
            <a:pPr indent="0" lvl="0" marL="0" rtl="0" algn="r">
              <a:lnSpc>
                <a:spcPct val="100000"/>
              </a:lnSpc>
              <a:spcBef>
                <a:spcPts val="0"/>
              </a:spcBef>
              <a:spcAft>
                <a:spcPts val="0"/>
              </a:spcAft>
              <a:buSzPct val="210526"/>
              <a:buNone/>
            </a:pPr>
            <a:r>
              <a:rPr lang="en-GB"/>
              <a:t>Balvinder Rajbans</a:t>
            </a:r>
            <a:endParaRPr/>
          </a:p>
        </p:txBody>
      </p:sp>
      <p:pic>
        <p:nvPicPr>
          <p:cNvPr id="56" name="Google Shape;56;p13"/>
          <p:cNvPicPr preferRelativeResize="0"/>
          <p:nvPr/>
        </p:nvPicPr>
        <p:blipFill rotWithShape="1">
          <a:blip r:embed="rId3">
            <a:alphaModFix/>
          </a:blip>
          <a:srcRect b="0" l="0" r="0" t="0"/>
          <a:stretch/>
        </p:blipFill>
        <p:spPr>
          <a:xfrm>
            <a:off x="1916257" y="1117586"/>
            <a:ext cx="5311486" cy="303761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1670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t>Objective: Road Safety Data Analysis</a:t>
            </a:r>
            <a:endParaRPr b="1"/>
          </a:p>
        </p:txBody>
      </p:sp>
      <p:sp>
        <p:nvSpPr>
          <p:cNvPr id="116" name="Google Shape;116;p22"/>
          <p:cNvSpPr txBox="1"/>
          <p:nvPr>
            <p:ph idx="1" type="body"/>
          </p:nvPr>
        </p:nvSpPr>
        <p:spPr>
          <a:xfrm>
            <a:off x="425450" y="863550"/>
            <a:ext cx="8520600" cy="2447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AutoNum type="arabicParenR"/>
            </a:pPr>
            <a:r>
              <a:rPr lang="en-GB"/>
              <a:t>Number of crashes in South Australia 2012-2021</a:t>
            </a:r>
            <a:endParaRPr/>
          </a:p>
          <a:p>
            <a:pPr indent="-342900" lvl="0" marL="457200" rtl="0" algn="l">
              <a:spcBef>
                <a:spcPts val="0"/>
              </a:spcBef>
              <a:spcAft>
                <a:spcPts val="0"/>
              </a:spcAft>
              <a:buSzPts val="1800"/>
              <a:buAutoNum type="arabicParenR"/>
            </a:pPr>
            <a:r>
              <a:rPr lang="en-GB"/>
              <a:t>Number and type of crashes in South Australia 2012-2021</a:t>
            </a:r>
            <a:endParaRPr/>
          </a:p>
          <a:p>
            <a:pPr indent="-342900" lvl="0" marL="457200" rtl="0" algn="l">
              <a:lnSpc>
                <a:spcPct val="115000"/>
              </a:lnSpc>
              <a:spcBef>
                <a:spcPts val="0"/>
              </a:spcBef>
              <a:spcAft>
                <a:spcPts val="0"/>
              </a:spcAft>
              <a:buSzPts val="1800"/>
              <a:buAutoNum type="arabicParenR"/>
            </a:pPr>
            <a:r>
              <a:rPr lang="en-GB"/>
              <a:t>Crashes during Day Vs Night in South Australia 2021</a:t>
            </a:r>
            <a:endParaRPr/>
          </a:p>
          <a:p>
            <a:pPr indent="-342900" lvl="0" marL="457200" rtl="0" algn="l">
              <a:lnSpc>
                <a:spcPct val="115000"/>
              </a:lnSpc>
              <a:spcBef>
                <a:spcPts val="0"/>
              </a:spcBef>
              <a:spcAft>
                <a:spcPts val="0"/>
              </a:spcAft>
              <a:buSzPts val="1800"/>
              <a:buAutoNum type="arabicParenR"/>
            </a:pPr>
            <a:r>
              <a:rPr lang="en-GB"/>
              <a:t>Number and Type of Crashes depending on Weather in South Australia 2021</a:t>
            </a:r>
            <a:endParaRPr/>
          </a:p>
          <a:p>
            <a:pPr indent="-342900" lvl="0" marL="457200" rtl="0" algn="l">
              <a:lnSpc>
                <a:spcPct val="115000"/>
              </a:lnSpc>
              <a:spcBef>
                <a:spcPts val="0"/>
              </a:spcBef>
              <a:spcAft>
                <a:spcPts val="0"/>
              </a:spcAft>
              <a:buSzPts val="1800"/>
              <a:buAutoNum type="arabicParenR"/>
            </a:pPr>
            <a:r>
              <a:rPr lang="en-GB"/>
              <a:t>Suburbs with over 150 Crashes in South Australia</a:t>
            </a:r>
            <a:endParaRPr/>
          </a:p>
          <a:p>
            <a:pPr indent="-342900" lvl="0" marL="457200" rtl="0" algn="l">
              <a:lnSpc>
                <a:spcPct val="115000"/>
              </a:lnSpc>
              <a:spcBef>
                <a:spcPts val="0"/>
              </a:spcBef>
              <a:spcAft>
                <a:spcPts val="0"/>
              </a:spcAft>
              <a:buSzPts val="1800"/>
              <a:buAutoNum type="arabicParenR"/>
            </a:pPr>
            <a:r>
              <a:rPr lang="en-GB"/>
              <a:t>Map Showing Crashes in South Australia 2021</a:t>
            </a:r>
            <a:endParaRPr/>
          </a:p>
        </p:txBody>
      </p:sp>
      <p:pic>
        <p:nvPicPr>
          <p:cNvPr id="117" name="Google Shape;117;p22"/>
          <p:cNvPicPr preferRelativeResize="0"/>
          <p:nvPr/>
        </p:nvPicPr>
        <p:blipFill rotWithShape="1">
          <a:blip r:embed="rId3">
            <a:alphaModFix/>
          </a:blip>
          <a:srcRect b="0" l="0" r="0" t="0"/>
          <a:stretch/>
        </p:blipFill>
        <p:spPr>
          <a:xfrm>
            <a:off x="6589125" y="3555375"/>
            <a:ext cx="2097974" cy="1199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b="1" lang="en-GB" sz="2320"/>
              <a:t>Number of crashes in South Australia 2012-2021</a:t>
            </a:r>
            <a:endParaRPr b="1" sz="2320"/>
          </a:p>
        </p:txBody>
      </p:sp>
      <p:pic>
        <p:nvPicPr>
          <p:cNvPr id="123" name="Google Shape;123;p23"/>
          <p:cNvPicPr preferRelativeResize="0"/>
          <p:nvPr/>
        </p:nvPicPr>
        <p:blipFill>
          <a:blip r:embed="rId3">
            <a:alphaModFix/>
          </a:blip>
          <a:stretch>
            <a:fillRect/>
          </a:stretch>
        </p:blipFill>
        <p:spPr>
          <a:xfrm>
            <a:off x="717775" y="1058725"/>
            <a:ext cx="7708450" cy="3665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273350"/>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2800"/>
              <a:buNone/>
            </a:pPr>
            <a:r>
              <a:rPr b="1" lang="en-GB" sz="2320"/>
              <a:t>Number and type of crashes in South Australia 2012-2021</a:t>
            </a:r>
            <a:endParaRPr b="1" sz="2320"/>
          </a:p>
        </p:txBody>
      </p:sp>
      <p:pic>
        <p:nvPicPr>
          <p:cNvPr id="129" name="Google Shape;129;p24"/>
          <p:cNvPicPr preferRelativeResize="0"/>
          <p:nvPr/>
        </p:nvPicPr>
        <p:blipFill>
          <a:blip r:embed="rId3">
            <a:alphaModFix/>
          </a:blip>
          <a:stretch>
            <a:fillRect/>
          </a:stretch>
        </p:blipFill>
        <p:spPr>
          <a:xfrm>
            <a:off x="581163" y="846050"/>
            <a:ext cx="7981676" cy="3832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273350"/>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2800"/>
              <a:buNone/>
            </a:pPr>
            <a:r>
              <a:rPr b="1" lang="en-GB" sz="2320"/>
              <a:t>Crashes during Day Vs Night in South Australia 2021</a:t>
            </a:r>
            <a:endParaRPr b="1" sz="2320"/>
          </a:p>
        </p:txBody>
      </p:sp>
      <p:pic>
        <p:nvPicPr>
          <p:cNvPr id="135" name="Google Shape;135;p25"/>
          <p:cNvPicPr preferRelativeResize="0"/>
          <p:nvPr/>
        </p:nvPicPr>
        <p:blipFill>
          <a:blip r:embed="rId3">
            <a:alphaModFix/>
          </a:blip>
          <a:stretch>
            <a:fillRect/>
          </a:stretch>
        </p:blipFill>
        <p:spPr>
          <a:xfrm>
            <a:off x="595638" y="876825"/>
            <a:ext cx="7952726" cy="3841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273350"/>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2800"/>
              <a:buNone/>
            </a:pPr>
            <a:r>
              <a:rPr b="1" lang="en-GB" sz="1720"/>
              <a:t>Number and Type of Crashes depending on Weather in South Australia 2021</a:t>
            </a:r>
            <a:endParaRPr b="1" sz="1720"/>
          </a:p>
        </p:txBody>
      </p:sp>
      <p:pic>
        <p:nvPicPr>
          <p:cNvPr id="141" name="Google Shape;141;p26"/>
          <p:cNvPicPr preferRelativeResize="0"/>
          <p:nvPr/>
        </p:nvPicPr>
        <p:blipFill>
          <a:blip r:embed="rId3">
            <a:alphaModFix/>
          </a:blip>
          <a:stretch>
            <a:fillRect/>
          </a:stretch>
        </p:blipFill>
        <p:spPr>
          <a:xfrm>
            <a:off x="607088" y="846050"/>
            <a:ext cx="7929825" cy="3875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273350"/>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2800"/>
              <a:buNone/>
            </a:pPr>
            <a:r>
              <a:rPr b="1" lang="en-GB" sz="2320"/>
              <a:t>Suburbs with over 150 Crashes in South Australia</a:t>
            </a:r>
            <a:endParaRPr b="1" sz="2320"/>
          </a:p>
        </p:txBody>
      </p:sp>
      <p:pic>
        <p:nvPicPr>
          <p:cNvPr id="147" name="Google Shape;147;p27"/>
          <p:cNvPicPr preferRelativeResize="0"/>
          <p:nvPr/>
        </p:nvPicPr>
        <p:blipFill>
          <a:blip r:embed="rId3">
            <a:alphaModFix/>
          </a:blip>
          <a:stretch>
            <a:fillRect/>
          </a:stretch>
        </p:blipFill>
        <p:spPr>
          <a:xfrm>
            <a:off x="641124" y="846050"/>
            <a:ext cx="7861749" cy="3782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273350"/>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2800"/>
              <a:buNone/>
            </a:pPr>
            <a:r>
              <a:rPr b="1" lang="en-GB" sz="2320"/>
              <a:t>Map Showing Crashes in South Australia 2021</a:t>
            </a:r>
            <a:endParaRPr b="1" sz="2320"/>
          </a:p>
        </p:txBody>
      </p:sp>
      <p:pic>
        <p:nvPicPr>
          <p:cNvPr id="153" name="Google Shape;153;p28"/>
          <p:cNvPicPr preferRelativeResize="0"/>
          <p:nvPr/>
        </p:nvPicPr>
        <p:blipFill>
          <a:blip r:embed="rId3">
            <a:alphaModFix/>
          </a:blip>
          <a:stretch>
            <a:fillRect/>
          </a:stretch>
        </p:blipFill>
        <p:spPr>
          <a:xfrm>
            <a:off x="785213" y="846050"/>
            <a:ext cx="7573574" cy="3637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idx="1" type="body"/>
          </p:nvPr>
        </p:nvSpPr>
        <p:spPr>
          <a:xfrm>
            <a:off x="2236875" y="2976150"/>
            <a:ext cx="6785100" cy="19971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ctr">
              <a:lnSpc>
                <a:spcPct val="100000"/>
              </a:lnSpc>
              <a:spcBef>
                <a:spcPts val="0"/>
              </a:spcBef>
              <a:spcAft>
                <a:spcPts val="0"/>
              </a:spcAft>
              <a:buClr>
                <a:schemeClr val="dk1"/>
              </a:buClr>
              <a:buSzPct val="39285"/>
              <a:buFont typeface="Arial"/>
              <a:buNone/>
            </a:pPr>
            <a:r>
              <a:t/>
            </a:r>
            <a:endParaRPr sz="2800"/>
          </a:p>
          <a:p>
            <a:pPr indent="0" lvl="0" marL="0" rtl="0" algn="ctr">
              <a:lnSpc>
                <a:spcPct val="100000"/>
              </a:lnSpc>
              <a:spcBef>
                <a:spcPts val="0"/>
              </a:spcBef>
              <a:spcAft>
                <a:spcPts val="0"/>
              </a:spcAft>
              <a:buClr>
                <a:schemeClr val="dk1"/>
              </a:buClr>
              <a:buSzPct val="39285"/>
              <a:buFont typeface="Arial"/>
              <a:buNone/>
            </a:pPr>
            <a:r>
              <a:t/>
            </a:r>
            <a:endParaRPr sz="2800"/>
          </a:p>
          <a:p>
            <a:pPr indent="0" lvl="0" marL="0" rtl="0" algn="r">
              <a:lnSpc>
                <a:spcPct val="100000"/>
              </a:lnSpc>
              <a:spcBef>
                <a:spcPts val="0"/>
              </a:spcBef>
              <a:spcAft>
                <a:spcPts val="0"/>
              </a:spcAft>
              <a:buClr>
                <a:schemeClr val="dk1"/>
              </a:buClr>
              <a:buSzPct val="193270"/>
              <a:buFont typeface="Arial"/>
              <a:buNone/>
            </a:pPr>
            <a:r>
              <a:rPr b="1" lang="en-GB" sz="3050"/>
              <a:t>Presented B</a:t>
            </a:r>
            <a:r>
              <a:rPr b="1" lang="en-GB" sz="2800"/>
              <a:t>y</a:t>
            </a:r>
            <a:endParaRPr b="1" sz="2800"/>
          </a:p>
          <a:p>
            <a:pPr indent="0" lvl="0" marL="0" rtl="0" algn="r">
              <a:lnSpc>
                <a:spcPct val="100000"/>
              </a:lnSpc>
              <a:spcBef>
                <a:spcPts val="0"/>
              </a:spcBef>
              <a:spcAft>
                <a:spcPts val="0"/>
              </a:spcAft>
              <a:buClr>
                <a:schemeClr val="dk1"/>
              </a:buClr>
              <a:buSzPct val="210526"/>
              <a:buFont typeface="Arial"/>
              <a:buNone/>
            </a:pPr>
            <a:r>
              <a:t/>
            </a:r>
            <a:endParaRPr sz="2800"/>
          </a:p>
          <a:p>
            <a:pPr indent="0" lvl="0" marL="0" rtl="0" algn="r">
              <a:lnSpc>
                <a:spcPct val="100000"/>
              </a:lnSpc>
              <a:spcBef>
                <a:spcPts val="0"/>
              </a:spcBef>
              <a:spcAft>
                <a:spcPts val="0"/>
              </a:spcAft>
              <a:buClr>
                <a:schemeClr val="dk1"/>
              </a:buClr>
              <a:buSzPct val="210526"/>
              <a:buFont typeface="Arial"/>
              <a:buNone/>
            </a:pPr>
            <a:r>
              <a:rPr lang="en-GB" sz="2800"/>
              <a:t>Parkavi Jayachandran</a:t>
            </a:r>
            <a:endParaRPr sz="2800"/>
          </a:p>
          <a:p>
            <a:pPr indent="0" lvl="0" marL="0" rtl="0" algn="r">
              <a:lnSpc>
                <a:spcPct val="100000"/>
              </a:lnSpc>
              <a:spcBef>
                <a:spcPts val="0"/>
              </a:spcBef>
              <a:spcAft>
                <a:spcPts val="0"/>
              </a:spcAft>
              <a:buClr>
                <a:schemeClr val="dk1"/>
              </a:buClr>
              <a:buSzPct val="210526"/>
              <a:buFont typeface="Arial"/>
              <a:buNone/>
            </a:pPr>
            <a:r>
              <a:rPr lang="en-GB" sz="2800"/>
              <a:t>Balvinder Rajbans</a:t>
            </a:r>
            <a:endParaRPr sz="2800"/>
          </a:p>
        </p:txBody>
      </p:sp>
      <p:sp>
        <p:nvSpPr>
          <p:cNvPr id="159" name="Google Shape;159;p29"/>
          <p:cNvSpPr txBox="1"/>
          <p:nvPr/>
        </p:nvSpPr>
        <p:spPr>
          <a:xfrm>
            <a:off x="480225" y="846725"/>
            <a:ext cx="79617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600"/>
              <a:buFont typeface="Arial"/>
              <a:buNone/>
            </a:pPr>
            <a:r>
              <a:rPr b="1" i="0" lang="en-GB" sz="3600" u="none" cap="none" strike="noStrike">
                <a:solidFill>
                  <a:srgbClr val="000000"/>
                </a:solidFill>
                <a:latin typeface="Arial"/>
                <a:ea typeface="Arial"/>
                <a:cs typeface="Arial"/>
                <a:sym typeface="Arial"/>
              </a:rPr>
              <a:t>Thank you</a:t>
            </a:r>
            <a:endParaRPr b="1" i="0" sz="36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GB"/>
              <a:t>Project Overview and Source of Data</a:t>
            </a:r>
            <a:endParaRPr b="1"/>
          </a:p>
        </p:txBody>
      </p:sp>
      <p:sp>
        <p:nvSpPr>
          <p:cNvPr id="62" name="Google Shape;62;p14"/>
          <p:cNvSpPr txBox="1"/>
          <p:nvPr>
            <p:ph idx="1" type="body"/>
          </p:nvPr>
        </p:nvSpPr>
        <p:spPr>
          <a:xfrm>
            <a:off x="311700" y="1087350"/>
            <a:ext cx="8520600" cy="36126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ctr">
              <a:lnSpc>
                <a:spcPct val="115000"/>
              </a:lnSpc>
              <a:spcBef>
                <a:spcPts val="0"/>
              </a:spcBef>
              <a:spcAft>
                <a:spcPts val="0"/>
              </a:spcAft>
              <a:buSzPct val="75166"/>
              <a:buNone/>
            </a:pPr>
            <a:r>
              <a:rPr lang="en-GB" sz="3421"/>
              <a:t>In this project we look into the history of crashes that took place over the period from 2012 to 2021 in South Australia and create a Data Model to predict whether a crash would be fatal or non-fatal.</a:t>
            </a:r>
            <a:endParaRPr sz="3421"/>
          </a:p>
          <a:p>
            <a:pPr indent="0" lvl="0" marL="0" rtl="0" algn="ctr">
              <a:lnSpc>
                <a:spcPct val="115000"/>
              </a:lnSpc>
              <a:spcBef>
                <a:spcPts val="1200"/>
              </a:spcBef>
              <a:spcAft>
                <a:spcPts val="0"/>
              </a:spcAft>
              <a:buSzPct val="132821"/>
              <a:buNone/>
            </a:pPr>
            <a:r>
              <a:rPr lang="en-GB" sz="1936"/>
              <a:t>The Data is sourced from:</a:t>
            </a:r>
            <a:endParaRPr sz="1936"/>
          </a:p>
          <a:p>
            <a:pPr indent="0" lvl="0" marL="0" rtl="0" algn="ctr">
              <a:lnSpc>
                <a:spcPct val="115000"/>
              </a:lnSpc>
              <a:spcBef>
                <a:spcPts val="1200"/>
              </a:spcBef>
              <a:spcAft>
                <a:spcPts val="1200"/>
              </a:spcAft>
              <a:buSzPct val="132821"/>
              <a:buNone/>
            </a:pPr>
            <a:r>
              <a:rPr lang="en-GB" sz="1936">
                <a:highlight>
                  <a:srgbClr val="FFFFFF"/>
                </a:highlight>
              </a:rPr>
              <a:t>The South Australian Government Data Directory: </a:t>
            </a:r>
            <a:r>
              <a:rPr lang="en-GB" sz="1936" u="sng">
                <a:solidFill>
                  <a:schemeClr val="hlink"/>
                </a:solidFill>
                <a:highlight>
                  <a:srgbClr val="FFFFFF"/>
                </a:highlight>
                <a:hlinkClick r:id="rId3"/>
              </a:rPr>
              <a:t>https://data.sa.gov.au/data/dataset/road-crash-data/resource/1057e9ae-4672-4123-9c1d-1877483da401</a:t>
            </a:r>
            <a:r>
              <a:rPr lang="en-GB" sz="1936">
                <a:highlight>
                  <a:srgbClr val="FFFFFF"/>
                </a:highlight>
              </a:rPr>
              <a:t>  and using the csv files from 2012_DATA_SA_Crash to 2021_DATA_SA_Crash</a:t>
            </a:r>
            <a:endParaRPr sz="31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GB"/>
              <a:t>Extract, Transform, Analyse</a:t>
            </a:r>
            <a:endParaRPr b="1"/>
          </a:p>
        </p:txBody>
      </p:sp>
      <p:sp>
        <p:nvSpPr>
          <p:cNvPr id="68" name="Google Shape;68;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10000"/>
          </a:bodyPr>
          <a:lstStyle/>
          <a:p>
            <a:pPr indent="0" lvl="0" marL="457200" rtl="0" algn="l">
              <a:lnSpc>
                <a:spcPct val="115000"/>
              </a:lnSpc>
              <a:spcBef>
                <a:spcPts val="0"/>
              </a:spcBef>
              <a:spcAft>
                <a:spcPts val="0"/>
              </a:spcAft>
              <a:buNone/>
            </a:pPr>
            <a:r>
              <a:rPr b="1" lang="en-GB" sz="2232"/>
              <a:t>Extract</a:t>
            </a:r>
            <a:endParaRPr b="1" sz="2232"/>
          </a:p>
          <a:p>
            <a:pPr indent="0" lvl="0" marL="457200" rtl="0" algn="l">
              <a:lnSpc>
                <a:spcPct val="115000"/>
              </a:lnSpc>
              <a:spcBef>
                <a:spcPts val="0"/>
              </a:spcBef>
              <a:spcAft>
                <a:spcPts val="0"/>
              </a:spcAft>
              <a:buNone/>
            </a:pPr>
            <a:r>
              <a:t/>
            </a:r>
            <a:endParaRPr b="1" sz="2232"/>
          </a:p>
          <a:p>
            <a:pPr indent="-325755" lvl="0" marL="457200" rtl="0" algn="l">
              <a:lnSpc>
                <a:spcPct val="115000"/>
              </a:lnSpc>
              <a:spcBef>
                <a:spcPts val="0"/>
              </a:spcBef>
              <a:spcAft>
                <a:spcPts val="0"/>
              </a:spcAft>
              <a:buSzPct val="100000"/>
              <a:buChar char="●"/>
            </a:pPr>
            <a:r>
              <a:rPr b="1" lang="en-GB"/>
              <a:t>Importing dependencies:</a:t>
            </a:r>
            <a:br>
              <a:rPr lang="en-GB"/>
            </a:br>
            <a:r>
              <a:rPr lang="en-GB"/>
              <a:t>Pandas, Tensorflow, Numpy, Glob, Train_Test_Splitand StandardScaler from SciKit-Learn.</a:t>
            </a:r>
            <a:br>
              <a:rPr lang="en-GB"/>
            </a:br>
            <a:endParaRPr/>
          </a:p>
          <a:p>
            <a:pPr indent="-325755" lvl="0" marL="457200" rtl="0" algn="l">
              <a:lnSpc>
                <a:spcPct val="115000"/>
              </a:lnSpc>
              <a:spcBef>
                <a:spcPts val="0"/>
              </a:spcBef>
              <a:spcAft>
                <a:spcPts val="0"/>
              </a:spcAft>
              <a:buSzPct val="100000"/>
              <a:buChar char="●"/>
            </a:pPr>
            <a:r>
              <a:rPr b="1" lang="en-GB"/>
              <a:t>Storing CSV into Dataframe:</a:t>
            </a:r>
            <a:br>
              <a:rPr lang="en-GB"/>
            </a:br>
            <a:r>
              <a:rPr lang="en-GB"/>
              <a:t>CSV files were used from the main source, crash.csv with 152354 entries with data from 2012 to 2021.</a:t>
            </a:r>
            <a:br>
              <a:rPr lang="en-GB"/>
            </a:br>
            <a:endParaRPr/>
          </a:p>
          <a:p>
            <a:pPr indent="-325755" lvl="0" marL="457200" rtl="0" algn="l">
              <a:lnSpc>
                <a:spcPct val="150000"/>
              </a:lnSpc>
              <a:spcBef>
                <a:spcPts val="0"/>
              </a:spcBef>
              <a:spcAft>
                <a:spcPts val="0"/>
              </a:spcAft>
              <a:buSzPct val="100000"/>
              <a:buChar char="●"/>
            </a:pPr>
            <a:r>
              <a:rPr b="1" lang="en-GB"/>
              <a:t>Creating new data with select columns:</a:t>
            </a:r>
            <a:br>
              <a:rPr b="1" lang="en-GB"/>
            </a:br>
            <a:r>
              <a:rPr lang="en-GB"/>
              <a:t>New </a:t>
            </a:r>
            <a:r>
              <a:rPr lang="en-GB"/>
              <a:t>Data Frame</a:t>
            </a:r>
            <a:r>
              <a:rPr lang="en-GB"/>
              <a:t> is created with selected columns from crash.csv, called crash_df_</a:t>
            </a:r>
            <a:r>
              <a:rPr lang="en-GB"/>
              <a:t>filtered_1</a:t>
            </a:r>
            <a:r>
              <a:rPr lang="en-GB"/>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111111"/>
              <a:buFont typeface="Arial"/>
              <a:buNone/>
            </a:pPr>
            <a:r>
              <a:rPr b="1" lang="en-GB"/>
              <a:t>Extract, Transform, Analyse</a:t>
            </a:r>
            <a:endParaRPr/>
          </a:p>
        </p:txBody>
      </p:sp>
      <p:sp>
        <p:nvSpPr>
          <p:cNvPr id="74" name="Google Shape;74;p16"/>
          <p:cNvSpPr txBox="1"/>
          <p:nvPr>
            <p:ph idx="1" type="body"/>
          </p:nvPr>
        </p:nvSpPr>
        <p:spPr>
          <a:xfrm>
            <a:off x="311700" y="1017725"/>
            <a:ext cx="8520600" cy="3639300"/>
          </a:xfrm>
          <a:prstGeom prst="rect">
            <a:avLst/>
          </a:prstGeom>
          <a:noFill/>
          <a:ln>
            <a:noFill/>
          </a:ln>
        </p:spPr>
        <p:txBody>
          <a:bodyPr anchorCtr="0" anchor="t" bIns="91425" lIns="91425" spcFirstLastPara="1" rIns="91425" wrap="square" tIns="91425">
            <a:normAutofit/>
          </a:bodyPr>
          <a:lstStyle/>
          <a:p>
            <a:pPr indent="0" lvl="0" marL="457200" rtl="0" algn="l">
              <a:spcBef>
                <a:spcPts val="0"/>
              </a:spcBef>
              <a:spcAft>
                <a:spcPts val="0"/>
              </a:spcAft>
              <a:buNone/>
            </a:pPr>
            <a:r>
              <a:rPr b="1" lang="en-GB" sz="2232"/>
              <a:t>Extract</a:t>
            </a:r>
            <a:endParaRPr b="1"/>
          </a:p>
          <a:p>
            <a:pPr indent="0" lvl="0" marL="457200" rtl="0" algn="l">
              <a:spcBef>
                <a:spcPts val="0"/>
              </a:spcBef>
              <a:spcAft>
                <a:spcPts val="0"/>
              </a:spcAft>
              <a:buNone/>
            </a:pPr>
            <a:r>
              <a:t/>
            </a:r>
            <a:endParaRPr b="1" sz="1400"/>
          </a:p>
          <a:p>
            <a:pPr indent="-342900" lvl="0" marL="457200" rtl="0" algn="l">
              <a:lnSpc>
                <a:spcPct val="115000"/>
              </a:lnSpc>
              <a:spcBef>
                <a:spcPts val="0"/>
              </a:spcBef>
              <a:spcAft>
                <a:spcPts val="0"/>
              </a:spcAft>
              <a:buSzPts val="1800"/>
              <a:buChar char="●"/>
            </a:pPr>
            <a:r>
              <a:rPr b="1" lang="en-GB"/>
              <a:t>Creating database:</a:t>
            </a:r>
            <a:br>
              <a:rPr b="1" lang="en-GB"/>
            </a:br>
            <a:r>
              <a:rPr lang="en-GB" sz="1400"/>
              <a:t>Using SQLite3,</a:t>
            </a:r>
            <a:r>
              <a:rPr b="1" lang="en-GB" sz="1400"/>
              <a:t> </a:t>
            </a:r>
            <a:r>
              <a:rPr lang="en-GB" sz="1400"/>
              <a:t>we created a database called crash_db which has the crash_table.</a:t>
            </a:r>
            <a:br>
              <a:rPr lang="en-GB" sz="1400"/>
            </a:br>
            <a:r>
              <a:rPr lang="en-GB"/>
              <a:t> </a:t>
            </a:r>
            <a:endParaRPr sz="1400"/>
          </a:p>
          <a:p>
            <a:pPr indent="-342900" lvl="0" marL="457200" rtl="0" algn="l">
              <a:lnSpc>
                <a:spcPct val="115000"/>
              </a:lnSpc>
              <a:spcBef>
                <a:spcPts val="0"/>
              </a:spcBef>
              <a:spcAft>
                <a:spcPts val="0"/>
              </a:spcAft>
              <a:buSzPts val="1800"/>
              <a:buChar char="●"/>
            </a:pPr>
            <a:r>
              <a:rPr b="1" lang="en-GB"/>
              <a:t>Connecting to local database:</a:t>
            </a:r>
            <a:br>
              <a:rPr lang="en-GB"/>
            </a:br>
            <a:r>
              <a:rPr lang="en-GB" sz="1400"/>
              <a:t>With sqlite3.connect, we connected to this local database created .</a:t>
            </a:r>
            <a:br>
              <a:rPr lang="en-GB" sz="1400"/>
            </a:br>
            <a:endParaRPr sz="1400"/>
          </a:p>
          <a:p>
            <a:pPr indent="0" lvl="0" marL="457200" rtl="0" algn="l">
              <a:lnSpc>
                <a:spcPct val="115000"/>
              </a:lnSpc>
              <a:spcBef>
                <a:spcPts val="0"/>
              </a:spcBef>
              <a:spcAft>
                <a:spcPts val="0"/>
              </a:spcAft>
              <a:buNone/>
            </a:pPr>
            <a:r>
              <a:t/>
            </a:r>
            <a:endParaRPr/>
          </a:p>
        </p:txBody>
      </p:sp>
      <p:pic>
        <p:nvPicPr>
          <p:cNvPr id="75" name="Google Shape;75;p16"/>
          <p:cNvPicPr preferRelativeResize="0"/>
          <p:nvPr/>
        </p:nvPicPr>
        <p:blipFill>
          <a:blip r:embed="rId3">
            <a:alphaModFix/>
          </a:blip>
          <a:stretch>
            <a:fillRect/>
          </a:stretch>
        </p:blipFill>
        <p:spPr>
          <a:xfrm>
            <a:off x="871325" y="3169075"/>
            <a:ext cx="7254650" cy="1313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111111"/>
              <a:buFont typeface="Arial"/>
              <a:buNone/>
            </a:pPr>
            <a:r>
              <a:rPr b="1" lang="en-GB"/>
              <a:t>Extract, Transform, Analyse</a:t>
            </a:r>
            <a:endParaRPr/>
          </a:p>
          <a:p>
            <a:pPr indent="0" lvl="0" marL="0" rtl="0" algn="ctr">
              <a:lnSpc>
                <a:spcPct val="100000"/>
              </a:lnSpc>
              <a:spcBef>
                <a:spcPts val="0"/>
              </a:spcBef>
              <a:spcAft>
                <a:spcPts val="0"/>
              </a:spcAft>
              <a:buClr>
                <a:schemeClr val="dk1"/>
              </a:buClr>
              <a:buSzPct val="39285"/>
              <a:buFont typeface="Arial"/>
              <a:buNone/>
            </a:pPr>
            <a:r>
              <a:t/>
            </a:r>
            <a:endParaRPr b="1"/>
          </a:p>
          <a:p>
            <a:pPr indent="0" lvl="0" marL="0" rtl="0" algn="l">
              <a:lnSpc>
                <a:spcPct val="100000"/>
              </a:lnSpc>
              <a:spcBef>
                <a:spcPts val="0"/>
              </a:spcBef>
              <a:spcAft>
                <a:spcPts val="0"/>
              </a:spcAft>
              <a:buSzPct val="111111"/>
              <a:buNone/>
            </a:pPr>
            <a:r>
              <a:t/>
            </a:r>
            <a:endParaRPr/>
          </a:p>
        </p:txBody>
      </p:sp>
      <p:sp>
        <p:nvSpPr>
          <p:cNvPr id="81" name="Google Shape;81;p17"/>
          <p:cNvSpPr txBox="1"/>
          <p:nvPr>
            <p:ph idx="1" type="body"/>
          </p:nvPr>
        </p:nvSpPr>
        <p:spPr>
          <a:xfrm>
            <a:off x="311700" y="1138150"/>
            <a:ext cx="8520600" cy="3416400"/>
          </a:xfrm>
          <a:prstGeom prst="rect">
            <a:avLst/>
          </a:prstGeom>
          <a:noFill/>
          <a:ln>
            <a:noFill/>
          </a:ln>
        </p:spPr>
        <p:txBody>
          <a:bodyPr anchorCtr="0" anchor="t" bIns="91425" lIns="91425" spcFirstLastPara="1" rIns="91425" wrap="square" tIns="91425">
            <a:normAutofit/>
          </a:bodyPr>
          <a:lstStyle/>
          <a:p>
            <a:pPr indent="0" lvl="0" marL="457200" rtl="0" algn="l">
              <a:spcBef>
                <a:spcPts val="0"/>
              </a:spcBef>
              <a:spcAft>
                <a:spcPts val="0"/>
              </a:spcAft>
              <a:buNone/>
            </a:pPr>
            <a:r>
              <a:rPr b="1" lang="en-GB" sz="2232"/>
              <a:t>Transform</a:t>
            </a:r>
            <a:endParaRPr b="1" sz="1400">
              <a:solidFill>
                <a:srgbClr val="000000"/>
              </a:solidFill>
            </a:endParaRPr>
          </a:p>
          <a:p>
            <a:pPr indent="0" lvl="0" marL="457200" rtl="0" algn="l">
              <a:lnSpc>
                <a:spcPct val="100000"/>
              </a:lnSpc>
              <a:spcBef>
                <a:spcPts val="0"/>
              </a:spcBef>
              <a:spcAft>
                <a:spcPts val="0"/>
              </a:spcAft>
              <a:buNone/>
            </a:pPr>
            <a:r>
              <a:t/>
            </a:r>
            <a:endParaRPr b="1"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GB" sz="1400">
                <a:solidFill>
                  <a:srgbClr val="000000"/>
                </a:solidFill>
              </a:rPr>
              <a:t>The data is preprocessed to meet the requirements for the Machine Learning Model.</a:t>
            </a:r>
            <a:endParaRPr sz="1400">
              <a:solidFill>
                <a:srgbClr val="000000"/>
              </a:solidFill>
            </a:endParaRPr>
          </a:p>
          <a:p>
            <a:pPr indent="0" lvl="0" marL="457200" rtl="0" algn="l">
              <a:lnSpc>
                <a:spcPct val="100000"/>
              </a:lnSpc>
              <a:spcBef>
                <a:spcPts val="0"/>
              </a:spcBef>
              <a:spcAft>
                <a:spcPts val="0"/>
              </a:spcAft>
              <a:buNone/>
            </a:pPr>
            <a:r>
              <a:t/>
            </a:r>
            <a:endParaRPr b="1"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GB" sz="1400">
                <a:solidFill>
                  <a:srgbClr val="000000"/>
                </a:solidFill>
              </a:rPr>
              <a:t>The ‘CSEF Severity’ column which will be our Target variable is converted to Numerical Values from String.</a:t>
            </a:r>
            <a:endParaRPr sz="1400">
              <a:solidFill>
                <a:srgbClr val="000000"/>
              </a:solidFill>
            </a:endParaRPr>
          </a:p>
          <a:p>
            <a:pPr indent="0" lvl="0" marL="457200" rtl="0" algn="l">
              <a:lnSpc>
                <a:spcPct val="100000"/>
              </a:lnSpc>
              <a:spcBef>
                <a:spcPts val="0"/>
              </a:spcBef>
              <a:spcAft>
                <a:spcPts val="0"/>
              </a:spcAft>
              <a:buNone/>
            </a:pPr>
            <a:r>
              <a:t/>
            </a:r>
            <a:endParaRPr b="1"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GB" sz="1400">
                <a:solidFill>
                  <a:srgbClr val="000000"/>
                </a:solidFill>
              </a:rPr>
              <a:t>The Dtype of ‘Time’ column is changed to Datetime from Object and the 12 Hrs format is converted to 24 hrs format and is binned into 24 bins, one for every one hour.</a:t>
            </a:r>
            <a:endParaRPr b="1" sz="1400">
              <a:solidFill>
                <a:srgbClr val="000000"/>
              </a:solidFill>
            </a:endParaRPr>
          </a:p>
          <a:p>
            <a:pPr indent="0" lvl="0" marL="457200" rtl="0" algn="l">
              <a:lnSpc>
                <a:spcPct val="100000"/>
              </a:lnSpc>
              <a:spcBef>
                <a:spcPts val="0"/>
              </a:spcBef>
              <a:spcAft>
                <a:spcPts val="0"/>
              </a:spcAft>
              <a:buNone/>
            </a:pPr>
            <a:r>
              <a:t/>
            </a:r>
            <a:endParaRPr b="1"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GB" sz="1400">
                <a:solidFill>
                  <a:srgbClr val="000000"/>
                </a:solidFill>
              </a:rPr>
              <a:t>The </a:t>
            </a:r>
            <a:r>
              <a:rPr lang="en-GB" sz="1400">
                <a:solidFill>
                  <a:srgbClr val="000000"/>
                </a:solidFill>
              </a:rPr>
              <a:t>columns</a:t>
            </a:r>
            <a:r>
              <a:rPr lang="en-GB" sz="1400">
                <a:solidFill>
                  <a:srgbClr val="000000"/>
                </a:solidFill>
              </a:rPr>
              <a:t> with o</a:t>
            </a:r>
            <a:r>
              <a:rPr lang="en-GB" sz="1400">
                <a:solidFill>
                  <a:srgbClr val="000000"/>
                </a:solidFill>
              </a:rPr>
              <a:t>bject</a:t>
            </a:r>
            <a:r>
              <a:rPr lang="en-GB" sz="1400">
                <a:solidFill>
                  <a:srgbClr val="000000"/>
                </a:solidFill>
              </a:rPr>
              <a:t> Dtype are then one_hot_encoded.</a:t>
            </a:r>
            <a:r>
              <a:rPr lang="en-GB" sz="1400">
                <a:solidFill>
                  <a:srgbClr val="000000"/>
                </a:solidFill>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111111"/>
              <a:buFont typeface="Arial"/>
              <a:buNone/>
            </a:pPr>
            <a:r>
              <a:rPr b="1" lang="en-GB"/>
              <a:t>Extract, Transform, Analyse</a:t>
            </a:r>
            <a:endParaRPr/>
          </a:p>
          <a:p>
            <a:pPr indent="0" lvl="0" marL="0" rtl="0" algn="ctr">
              <a:lnSpc>
                <a:spcPct val="100000"/>
              </a:lnSpc>
              <a:spcBef>
                <a:spcPts val="0"/>
              </a:spcBef>
              <a:spcAft>
                <a:spcPts val="0"/>
              </a:spcAft>
              <a:buClr>
                <a:schemeClr val="dk1"/>
              </a:buClr>
              <a:buSzPct val="39285"/>
              <a:buFont typeface="Arial"/>
              <a:buNone/>
            </a:pPr>
            <a:r>
              <a:t/>
            </a:r>
            <a:endParaRPr b="1"/>
          </a:p>
          <a:p>
            <a:pPr indent="0" lvl="0" marL="0" rtl="0" algn="l">
              <a:lnSpc>
                <a:spcPct val="100000"/>
              </a:lnSpc>
              <a:spcBef>
                <a:spcPts val="0"/>
              </a:spcBef>
              <a:spcAft>
                <a:spcPts val="0"/>
              </a:spcAft>
              <a:buSzPct val="111111"/>
              <a:buNone/>
            </a:pPr>
            <a:r>
              <a:t/>
            </a:r>
            <a:endParaRPr/>
          </a:p>
        </p:txBody>
      </p:sp>
      <p:sp>
        <p:nvSpPr>
          <p:cNvPr id="87" name="Google Shape;87;p18"/>
          <p:cNvSpPr txBox="1"/>
          <p:nvPr>
            <p:ph idx="1" type="body"/>
          </p:nvPr>
        </p:nvSpPr>
        <p:spPr>
          <a:xfrm>
            <a:off x="358400" y="1073050"/>
            <a:ext cx="8520600" cy="3674700"/>
          </a:xfrm>
          <a:prstGeom prst="rect">
            <a:avLst/>
          </a:prstGeom>
          <a:noFill/>
          <a:ln>
            <a:noFill/>
          </a:ln>
        </p:spPr>
        <p:txBody>
          <a:bodyPr anchorCtr="0" anchor="t" bIns="91425" lIns="91425" spcFirstLastPara="1" rIns="91425" wrap="square" tIns="91425">
            <a:normAutofit/>
          </a:bodyPr>
          <a:lstStyle/>
          <a:p>
            <a:pPr indent="0" lvl="0" marL="457200" rtl="0" algn="l">
              <a:spcBef>
                <a:spcPts val="0"/>
              </a:spcBef>
              <a:spcAft>
                <a:spcPts val="0"/>
              </a:spcAft>
              <a:buNone/>
            </a:pPr>
            <a:r>
              <a:rPr b="1" lang="en-GB" sz="2232"/>
              <a:t>Analyse</a:t>
            </a:r>
            <a:endParaRPr b="1" sz="1400">
              <a:solidFill>
                <a:srgbClr val="000000"/>
              </a:solidFill>
            </a:endParaRPr>
          </a:p>
          <a:p>
            <a:pPr indent="0" lvl="0" marL="457200" rtl="0" algn="l">
              <a:lnSpc>
                <a:spcPct val="100000"/>
              </a:lnSpc>
              <a:spcBef>
                <a:spcPts val="0"/>
              </a:spcBef>
              <a:spcAft>
                <a:spcPts val="0"/>
              </a:spcAft>
              <a:buNone/>
            </a:pPr>
            <a:r>
              <a:t/>
            </a:r>
            <a:endParaRPr b="1"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GB" sz="1400">
                <a:solidFill>
                  <a:srgbClr val="000000"/>
                </a:solidFill>
              </a:rPr>
              <a:t>Dataset split into Features and Target array.</a:t>
            </a:r>
            <a:endParaRPr sz="1400">
              <a:solidFill>
                <a:srgbClr val="000000"/>
              </a:solidFill>
            </a:endParaRPr>
          </a:p>
          <a:p>
            <a:pPr indent="0" lvl="0" marL="457200" rtl="0" algn="l">
              <a:lnSpc>
                <a:spcPct val="100000"/>
              </a:lnSpc>
              <a:spcBef>
                <a:spcPts val="0"/>
              </a:spcBef>
              <a:spcAft>
                <a:spcPts val="0"/>
              </a:spcAft>
              <a:buNone/>
            </a:pPr>
            <a:r>
              <a:t/>
            </a:r>
            <a:endParaRPr b="1" sz="1400">
              <a:solidFill>
                <a:srgbClr val="000000"/>
              </a:solidFill>
            </a:endParaRPr>
          </a:p>
          <a:p>
            <a:pPr indent="0" lvl="0" marL="457200" rtl="0" algn="l">
              <a:lnSpc>
                <a:spcPct val="100000"/>
              </a:lnSpc>
              <a:spcBef>
                <a:spcPts val="0"/>
              </a:spcBef>
              <a:spcAft>
                <a:spcPts val="0"/>
              </a:spcAft>
              <a:buNone/>
            </a:pPr>
            <a:r>
              <a:t/>
            </a:r>
            <a:endParaRPr b="1" sz="1400">
              <a:solidFill>
                <a:srgbClr val="000000"/>
              </a:solidFill>
            </a:endParaRPr>
          </a:p>
          <a:p>
            <a:pPr indent="0" lvl="0" marL="457200" rtl="0" algn="l">
              <a:lnSpc>
                <a:spcPct val="100000"/>
              </a:lnSpc>
              <a:spcBef>
                <a:spcPts val="0"/>
              </a:spcBef>
              <a:spcAft>
                <a:spcPts val="0"/>
              </a:spcAft>
              <a:buNone/>
            </a:pPr>
            <a:r>
              <a:t/>
            </a:r>
            <a:endParaRPr b="1" sz="1400">
              <a:solidFill>
                <a:srgbClr val="000000"/>
              </a:solidFill>
            </a:endParaRPr>
          </a:p>
          <a:p>
            <a:pPr indent="0" lvl="0" marL="0" rtl="0" algn="l">
              <a:lnSpc>
                <a:spcPct val="100000"/>
              </a:lnSpc>
              <a:spcBef>
                <a:spcPts val="0"/>
              </a:spcBef>
              <a:spcAft>
                <a:spcPts val="0"/>
              </a:spcAft>
              <a:buNone/>
            </a:pPr>
            <a:r>
              <a:t/>
            </a:r>
            <a:endParaRPr b="1" sz="1400">
              <a:solidFill>
                <a:srgbClr val="000000"/>
              </a:solidFill>
            </a:endParaRPr>
          </a:p>
          <a:p>
            <a:pPr indent="0" lvl="0" marL="457200" rtl="0" algn="l">
              <a:lnSpc>
                <a:spcPct val="100000"/>
              </a:lnSpc>
              <a:spcBef>
                <a:spcPts val="0"/>
              </a:spcBef>
              <a:spcAft>
                <a:spcPts val="0"/>
              </a:spcAft>
              <a:buNone/>
            </a:pPr>
            <a:r>
              <a:t/>
            </a:r>
            <a:endParaRPr b="1" sz="1400">
              <a:solidFill>
                <a:srgbClr val="000000"/>
              </a:solidFill>
            </a:endParaRPr>
          </a:p>
          <a:p>
            <a:pPr indent="0" lvl="0" marL="457200" rtl="0" algn="l">
              <a:lnSpc>
                <a:spcPct val="100000"/>
              </a:lnSpc>
              <a:spcBef>
                <a:spcPts val="0"/>
              </a:spcBef>
              <a:spcAft>
                <a:spcPts val="0"/>
              </a:spcAft>
              <a:buNone/>
            </a:pPr>
            <a:r>
              <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GB" sz="1400">
                <a:solidFill>
                  <a:srgbClr val="000000"/>
                </a:solidFill>
              </a:rPr>
              <a:t>It is then split into Training and Testing dataset.</a:t>
            </a:r>
            <a:endParaRPr sz="1400">
              <a:solidFill>
                <a:srgbClr val="000000"/>
              </a:solidFill>
            </a:endParaRPr>
          </a:p>
          <a:p>
            <a:pPr indent="0" lvl="0" marL="0" rtl="0" algn="l">
              <a:lnSpc>
                <a:spcPct val="100000"/>
              </a:lnSpc>
              <a:spcBef>
                <a:spcPts val="0"/>
              </a:spcBef>
              <a:spcAft>
                <a:spcPts val="0"/>
              </a:spcAft>
              <a:buNone/>
            </a:pPr>
            <a:r>
              <a:t/>
            </a:r>
            <a:endParaRPr/>
          </a:p>
        </p:txBody>
      </p:sp>
      <p:pic>
        <p:nvPicPr>
          <p:cNvPr id="88" name="Google Shape;88;p18"/>
          <p:cNvPicPr preferRelativeResize="0"/>
          <p:nvPr/>
        </p:nvPicPr>
        <p:blipFill>
          <a:blip r:embed="rId3">
            <a:alphaModFix/>
          </a:blip>
          <a:stretch>
            <a:fillRect/>
          </a:stretch>
        </p:blipFill>
        <p:spPr>
          <a:xfrm>
            <a:off x="935300" y="2024150"/>
            <a:ext cx="6832975" cy="1180700"/>
          </a:xfrm>
          <a:prstGeom prst="rect">
            <a:avLst/>
          </a:prstGeom>
          <a:noFill/>
          <a:ln>
            <a:noFill/>
          </a:ln>
        </p:spPr>
      </p:pic>
      <p:pic>
        <p:nvPicPr>
          <p:cNvPr id="89" name="Google Shape;89;p18"/>
          <p:cNvPicPr preferRelativeResize="0"/>
          <p:nvPr/>
        </p:nvPicPr>
        <p:blipFill>
          <a:blip r:embed="rId4">
            <a:alphaModFix/>
          </a:blip>
          <a:stretch>
            <a:fillRect/>
          </a:stretch>
        </p:blipFill>
        <p:spPr>
          <a:xfrm>
            <a:off x="935300" y="3607975"/>
            <a:ext cx="6832975" cy="65292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nvSpPr>
        <p:spPr>
          <a:xfrm>
            <a:off x="1112100" y="391775"/>
            <a:ext cx="6596700" cy="1000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3111"/>
              <a:buFont typeface="Arial"/>
              <a:buNone/>
            </a:pPr>
            <a:r>
              <a:rPr b="1" lang="en-GB" sz="2800">
                <a:solidFill>
                  <a:schemeClr val="dk1"/>
                </a:solidFill>
              </a:rPr>
              <a:t>Extract, Transform, Analyse</a:t>
            </a:r>
            <a:endParaRPr sz="2800">
              <a:solidFill>
                <a:schemeClr val="dk1"/>
              </a:solidFill>
            </a:endParaRPr>
          </a:p>
          <a:p>
            <a:pPr indent="0" lvl="0" marL="0" marR="0" rtl="0" algn="ctr">
              <a:lnSpc>
                <a:spcPct val="100000"/>
              </a:lnSpc>
              <a:spcBef>
                <a:spcPts val="0"/>
              </a:spcBef>
              <a:spcAft>
                <a:spcPts val="0"/>
              </a:spcAft>
              <a:buClr>
                <a:srgbClr val="000000"/>
              </a:buClr>
              <a:buSzPts val="2500"/>
              <a:buFont typeface="Arial"/>
              <a:buNone/>
            </a:pPr>
            <a:r>
              <a:t/>
            </a:r>
            <a:endParaRPr b="1" sz="2500"/>
          </a:p>
        </p:txBody>
      </p:sp>
      <p:sp>
        <p:nvSpPr>
          <p:cNvPr id="95" name="Google Shape;95;p19"/>
          <p:cNvSpPr txBox="1"/>
          <p:nvPr>
            <p:ph idx="1" type="body"/>
          </p:nvPr>
        </p:nvSpPr>
        <p:spPr>
          <a:xfrm>
            <a:off x="358400" y="1331425"/>
            <a:ext cx="8520600" cy="3416400"/>
          </a:xfrm>
          <a:prstGeom prst="rect">
            <a:avLst/>
          </a:prstGeom>
          <a:noFill/>
          <a:ln>
            <a:noFill/>
          </a:ln>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rPr b="1" lang="en-GB" sz="2232"/>
              <a:t>Analyse</a:t>
            </a:r>
            <a:endParaRPr b="1" sz="1400">
              <a:solidFill>
                <a:srgbClr val="000000"/>
              </a:solidFill>
            </a:endParaRPr>
          </a:p>
          <a:p>
            <a:pPr indent="0" lvl="0" marL="457200" rtl="0" algn="l">
              <a:lnSpc>
                <a:spcPct val="100000"/>
              </a:lnSpc>
              <a:spcBef>
                <a:spcPts val="0"/>
              </a:spcBef>
              <a:spcAft>
                <a:spcPts val="0"/>
              </a:spcAft>
              <a:buNone/>
            </a:pPr>
            <a:r>
              <a:t/>
            </a:r>
            <a:endParaRPr b="1"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GB" sz="1400">
                <a:solidFill>
                  <a:srgbClr val="000000"/>
                </a:solidFill>
              </a:rPr>
              <a:t>The split data is scaled using Standard Scaler.</a:t>
            </a:r>
            <a:endParaRPr sz="1400">
              <a:solidFill>
                <a:srgbClr val="000000"/>
              </a:solidFill>
            </a:endParaRPr>
          </a:p>
          <a:p>
            <a:pPr indent="0" lvl="0" marL="457200" rtl="0" algn="l">
              <a:lnSpc>
                <a:spcPct val="115000"/>
              </a:lnSpc>
              <a:spcBef>
                <a:spcPts val="0"/>
              </a:spcBef>
              <a:spcAft>
                <a:spcPts val="0"/>
              </a:spcAft>
              <a:buNone/>
            </a:pPr>
            <a:r>
              <a:t/>
            </a:r>
            <a:endParaRPr sz="1400">
              <a:solidFill>
                <a:schemeClr val="dk1"/>
              </a:solidFill>
            </a:endParaRPr>
          </a:p>
          <a:p>
            <a:pPr indent="-317500" lvl="0" marL="457200" rtl="0" algn="l">
              <a:lnSpc>
                <a:spcPct val="115000"/>
              </a:lnSpc>
              <a:spcBef>
                <a:spcPts val="0"/>
              </a:spcBef>
              <a:spcAft>
                <a:spcPts val="0"/>
              </a:spcAft>
              <a:buClr>
                <a:srgbClr val="000000"/>
              </a:buClr>
              <a:buSzPts val="1400"/>
              <a:buChar char="●"/>
            </a:pPr>
            <a:r>
              <a:rPr lang="en-GB" sz="1400">
                <a:solidFill>
                  <a:schemeClr val="dk1"/>
                </a:solidFill>
              </a:rPr>
              <a:t>The scaled and transformed data is then passed through the neural network model, the number of input features and the hidden node in each layer is defined. </a:t>
            </a:r>
            <a:endParaRPr sz="1400">
              <a:solidFill>
                <a:srgbClr val="000000"/>
              </a:solidFill>
            </a:endParaRPr>
          </a:p>
          <a:p>
            <a:pPr indent="0" lvl="0" marL="0" rtl="0" algn="l">
              <a:lnSpc>
                <a:spcPct val="100000"/>
              </a:lnSpc>
              <a:spcBef>
                <a:spcPts val="0"/>
              </a:spcBef>
              <a:spcAft>
                <a:spcPts val="0"/>
              </a:spcAft>
              <a:buNone/>
            </a:pPr>
            <a:r>
              <a:t/>
            </a:r>
            <a:endParaRPr b="1"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GB" sz="1400">
                <a:solidFill>
                  <a:schemeClr val="dk1"/>
                </a:solidFill>
              </a:rPr>
              <a:t>Two hidden layers are added to the Neural network with the ‘ReLu’ activation function.</a:t>
            </a:r>
            <a:endParaRPr sz="1400">
              <a:solidFill>
                <a:schemeClr val="dk1"/>
              </a:solidFill>
            </a:endParaRPr>
          </a:p>
          <a:p>
            <a:pPr indent="0" lvl="0" marL="457200" rtl="0" algn="l">
              <a:lnSpc>
                <a:spcPct val="115000"/>
              </a:lnSpc>
              <a:spcBef>
                <a:spcPts val="0"/>
              </a:spcBef>
              <a:spcAft>
                <a:spcPts val="0"/>
              </a:spcAft>
              <a:buNone/>
            </a:pPr>
            <a:r>
              <a:t/>
            </a:r>
            <a:endParaRPr sz="1400">
              <a:solidFill>
                <a:schemeClr val="dk1"/>
              </a:solidFill>
            </a:endParaRPr>
          </a:p>
          <a:p>
            <a:pPr indent="-317500" lvl="0" marL="457200" rtl="0" algn="l">
              <a:lnSpc>
                <a:spcPct val="115000"/>
              </a:lnSpc>
              <a:spcBef>
                <a:spcPts val="0"/>
              </a:spcBef>
              <a:spcAft>
                <a:spcPts val="0"/>
              </a:spcAft>
              <a:buClr>
                <a:srgbClr val="000000"/>
              </a:buClr>
              <a:buSzPts val="1400"/>
              <a:buChar char="●"/>
            </a:pPr>
            <a:r>
              <a:rPr lang="en-GB" sz="1400">
                <a:solidFill>
                  <a:schemeClr val="dk1"/>
                </a:solidFill>
              </a:rPr>
              <a:t>‘Softmax’ is used as the activation function for the Output Layer with 4 output units as per the unique values in our Target column.</a:t>
            </a:r>
            <a:endParaRPr sz="1400">
              <a:solidFill>
                <a:schemeClr val="dk1"/>
              </a:solidFill>
            </a:endParaRPr>
          </a:p>
          <a:p>
            <a:pPr indent="0" lvl="0" marL="457200" rtl="0" algn="l">
              <a:lnSpc>
                <a:spcPct val="100000"/>
              </a:lnSpc>
              <a:spcBef>
                <a:spcPts val="0"/>
              </a:spcBef>
              <a:spcAft>
                <a:spcPts val="0"/>
              </a:spcAft>
              <a:buNone/>
            </a:pPr>
            <a:r>
              <a:t/>
            </a:r>
            <a:endParaRPr b="1" sz="1400">
              <a:solidFill>
                <a:srgbClr val="000000"/>
              </a:solidFill>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nvSpPr>
        <p:spPr>
          <a:xfrm>
            <a:off x="0" y="867150"/>
            <a:ext cx="1782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01" name="Google Shape;101;p20"/>
          <p:cNvSpPr txBox="1"/>
          <p:nvPr/>
        </p:nvSpPr>
        <p:spPr>
          <a:xfrm>
            <a:off x="702050" y="0"/>
            <a:ext cx="73212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800">
                <a:solidFill>
                  <a:schemeClr val="dk1"/>
                </a:solidFill>
              </a:rPr>
              <a:t>Extract, Transform, Analyse</a:t>
            </a:r>
            <a:endParaRPr sz="2800">
              <a:solidFill>
                <a:schemeClr val="dk1"/>
              </a:solidFill>
            </a:endParaRPr>
          </a:p>
          <a:p>
            <a:pPr indent="0" lvl="0" marL="0" rtl="0" algn="ctr">
              <a:spcBef>
                <a:spcPts val="0"/>
              </a:spcBef>
              <a:spcAft>
                <a:spcPts val="0"/>
              </a:spcAft>
              <a:buNone/>
            </a:pPr>
            <a:r>
              <a:t/>
            </a:r>
            <a:endParaRPr b="1" sz="2800">
              <a:solidFill>
                <a:schemeClr val="dk1"/>
              </a:solidFill>
            </a:endParaRPr>
          </a:p>
        </p:txBody>
      </p:sp>
      <p:sp>
        <p:nvSpPr>
          <p:cNvPr id="102" name="Google Shape;102;p20"/>
          <p:cNvSpPr txBox="1"/>
          <p:nvPr/>
        </p:nvSpPr>
        <p:spPr>
          <a:xfrm>
            <a:off x="343850" y="802325"/>
            <a:ext cx="8567700" cy="24771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GB" sz="2232">
                <a:solidFill>
                  <a:schemeClr val="dk2"/>
                </a:solidFill>
              </a:rPr>
              <a:t>Analyse</a:t>
            </a:r>
            <a:endParaRPr b="1">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The neural network model is then compiled with CategoricalCrossEntroy for the Loss and ‘Adam’ as Optimizer. The learning rate is set at 0.001 and the metrics is set for ‘Accuracy’.</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The model is then trained using the fit-model function with the number of epochs set to 10.</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The model_loss and model_accuracy is then calculated using the nn.evaluate function.</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nvSpPr>
        <p:spPr>
          <a:xfrm>
            <a:off x="473925" y="181200"/>
            <a:ext cx="2829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08" name="Google Shape;108;p21"/>
          <p:cNvSpPr txBox="1"/>
          <p:nvPr/>
        </p:nvSpPr>
        <p:spPr>
          <a:xfrm>
            <a:off x="252825" y="2380700"/>
            <a:ext cx="3050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1"/>
          <p:cNvSpPr txBox="1"/>
          <p:nvPr/>
        </p:nvSpPr>
        <p:spPr>
          <a:xfrm>
            <a:off x="4392300" y="181200"/>
            <a:ext cx="4751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0" name="Google Shape;110;p21"/>
          <p:cNvPicPr preferRelativeResize="0"/>
          <p:nvPr/>
        </p:nvPicPr>
        <p:blipFill>
          <a:blip r:embed="rId3">
            <a:alphaModFix/>
          </a:blip>
          <a:stretch>
            <a:fillRect/>
          </a:stretch>
        </p:blipFill>
        <p:spPr>
          <a:xfrm>
            <a:off x="315200" y="343850"/>
            <a:ext cx="8553401" cy="45560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