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9" r:id="rId3"/>
    <p:sldId id="32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7" r:id="rId26"/>
    <p:sldId id="389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9" r:id="rId37"/>
    <p:sldId id="398" r:id="rId38"/>
    <p:sldId id="400" r:id="rId39"/>
    <p:sldId id="265" r:id="rId40"/>
  </p:sldIdLst>
  <p:sldSz cx="12192000" cy="6858000"/>
  <p:notesSz cx="6858000" cy="91440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HY헤드라인M" panose="02030600000101010101" pitchFamily="18" charset="-127"/>
      <p:regular r:id="rId49"/>
    </p:embeddedFont>
    <p:embeddedFont>
      <p:font typeface="나눔고딕" panose="020B0600000101010101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0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8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1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5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2900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899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98&amp;ref=y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10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0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99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9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900&amp;ref=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05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0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23096" y="1526044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ko-KR" sz="6000" b="1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Planning</a:t>
            </a:r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계획</a:t>
            </a:r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하향식 산정 </a:t>
            </a:r>
            <a:r>
              <a:rPr lang="ko-KR" altLang="en-US" sz="2400" b="1" dirty="0" smtClean="0"/>
              <a:t>기법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비용 산정 기법</a:t>
            </a:r>
            <a:r>
              <a:rPr lang="en-US" altLang="ko-KR" sz="2400" b="1" dirty="0" smtClean="0"/>
              <a:t>1)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err="1" smtClean="0"/>
              <a:t>델파이</a:t>
            </a:r>
            <a:r>
              <a:rPr lang="ko-KR" altLang="en-US" sz="2000" b="1" dirty="0" smtClean="0"/>
              <a:t> 기법</a:t>
            </a:r>
            <a:r>
              <a:rPr lang="en-US" altLang="ko-KR" sz="2000" b="1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전문가의 </a:t>
            </a:r>
            <a:r>
              <a:rPr lang="ko-KR" altLang="en-US" dirty="0"/>
              <a:t>경험을 중요시하여 비용을 산정하는 것은 </a:t>
            </a:r>
            <a:r>
              <a:rPr lang="ko-KR" altLang="en-US" dirty="0">
                <a:hlinkClick r:id="rId7"/>
              </a:rPr>
              <a:t>전문가 판단 기법</a:t>
            </a:r>
            <a:r>
              <a:rPr lang="ko-KR" altLang="en-US" dirty="0"/>
              <a:t>과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 err="1"/>
              <a:t>델파이</a:t>
            </a:r>
            <a:r>
              <a:rPr lang="en-US" altLang="ko-KR" dirty="0"/>
              <a:t>(</a:t>
            </a:r>
            <a:r>
              <a:rPr lang="en-US" altLang="ko-KR" dirty="0" err="1"/>
              <a:t>delphi</a:t>
            </a:r>
            <a:r>
              <a:rPr lang="en-US" altLang="ko-KR" dirty="0"/>
              <a:t>) </a:t>
            </a:r>
            <a:r>
              <a:rPr lang="ko-KR" altLang="en-US" dirty="0"/>
              <a:t>기법은 전문가들의 편견이나 분위기에 영향을 받지 않도록 </a:t>
            </a:r>
            <a:r>
              <a:rPr lang="ko-KR" altLang="en-US" dirty="0" err="1">
                <a:solidFill>
                  <a:srgbClr val="FF0000"/>
                </a:solidFill>
              </a:rPr>
              <a:t>조정자</a:t>
            </a:r>
            <a:r>
              <a:rPr lang="en-US" altLang="ko-KR" dirty="0">
                <a:solidFill>
                  <a:srgbClr val="FF0000"/>
                </a:solidFill>
              </a:rPr>
              <a:t>(coordinator)</a:t>
            </a:r>
            <a:r>
              <a:rPr lang="ko-KR" altLang="en-US" dirty="0">
                <a:solidFill>
                  <a:srgbClr val="FF0000"/>
                </a:solidFill>
              </a:rPr>
              <a:t>를 둔다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① </a:t>
            </a:r>
            <a:r>
              <a:rPr lang="ko-KR" altLang="en-US" dirty="0" err="1"/>
              <a:t>조정자는</a:t>
            </a:r>
            <a:r>
              <a:rPr lang="ko-KR" altLang="en-US" dirty="0"/>
              <a:t> 전문가가 모여 비용 산정을 하는 회의에서 간사 역할을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전문가는 비용을 산정할 수 있는 자료를 충분히 검토하고</a:t>
            </a:r>
            <a:r>
              <a:rPr lang="en-US" altLang="ko-KR" dirty="0"/>
              <a:t>, </a:t>
            </a:r>
            <a:r>
              <a:rPr lang="ko-KR" altLang="en-US" dirty="0"/>
              <a:t>필요하다면 의견을 나눌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전문가 각자가 비용을 산정한다</a:t>
            </a:r>
            <a:r>
              <a:rPr lang="en-US" altLang="ko-KR" dirty="0"/>
              <a:t>. </a:t>
            </a:r>
            <a:r>
              <a:rPr lang="ko-KR" altLang="en-US" dirty="0"/>
              <a:t>이때 계산된 결과를 </a:t>
            </a:r>
            <a:r>
              <a:rPr lang="ko-KR" altLang="en-US" dirty="0" err="1"/>
              <a:t>조정자에게</a:t>
            </a:r>
            <a:r>
              <a:rPr lang="ko-KR" altLang="en-US" dirty="0"/>
              <a:t> 익명으로 제출한다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 err="1"/>
              <a:t>조정자는</a:t>
            </a:r>
            <a:r>
              <a:rPr lang="ko-KR" altLang="en-US" dirty="0"/>
              <a:t> 각 전문가가 제출한 자료를 요약 형태로 정리한다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 err="1"/>
              <a:t>조정자는</a:t>
            </a:r>
            <a:r>
              <a:rPr lang="ko-KR" altLang="en-US" dirty="0"/>
              <a:t> 각 전문가가 제출한 자료에서 산정 내용에 차이가 크면 이 문제를 해결하기 위해 회의를 소집한다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전문가는 다시 익명으로 산정 작업을 실시한다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28" y="5098706"/>
            <a:ext cx="6477561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상향식 산정 기법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비용 산정 기법</a:t>
            </a:r>
            <a:r>
              <a:rPr lang="en-US" altLang="ko-KR" sz="2400" b="1" dirty="0" smtClean="0"/>
              <a:t>2)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상향식 산정 기법은 </a:t>
            </a:r>
            <a:r>
              <a:rPr lang="ko-KR" altLang="en-US" dirty="0"/>
              <a:t>프로젝트의 </a:t>
            </a:r>
            <a:r>
              <a:rPr lang="ko-KR" altLang="en-US" dirty="0">
                <a:solidFill>
                  <a:srgbClr val="FF0000"/>
                </a:solidFill>
              </a:rPr>
              <a:t>세부 작업 </a:t>
            </a:r>
            <a:r>
              <a:rPr lang="ko-KR" altLang="en-US" dirty="0" err="1">
                <a:solidFill>
                  <a:srgbClr val="FF0000"/>
                </a:solidFill>
              </a:rPr>
              <a:t>단위별로</a:t>
            </a:r>
            <a:r>
              <a:rPr lang="ko-KR" altLang="en-US" dirty="0">
                <a:solidFill>
                  <a:srgbClr val="FF0000"/>
                </a:solidFill>
              </a:rPr>
              <a:t> 비용을 산정한 후 전체 비용을 합산하여 산정하는 방법이다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기능의 원시 코드 라인 수의 비관치</a:t>
            </a:r>
            <a:r>
              <a:rPr lang="en-US" altLang="ko-KR" dirty="0"/>
              <a:t>(</a:t>
            </a:r>
            <a:r>
              <a:rPr lang="ko-KR" altLang="en-US" dirty="0"/>
              <a:t>가장 많은 라인 수</a:t>
            </a:r>
            <a:r>
              <a:rPr lang="en-US" altLang="ko-KR" dirty="0"/>
              <a:t>), </a:t>
            </a:r>
            <a:r>
              <a:rPr lang="ko-KR" altLang="en-US" dirty="0"/>
              <a:t>낙관치</a:t>
            </a:r>
            <a:r>
              <a:rPr lang="en-US" altLang="ko-KR" dirty="0"/>
              <a:t>(</a:t>
            </a:r>
            <a:r>
              <a:rPr lang="ko-KR" altLang="en-US" dirty="0"/>
              <a:t>가장 적은 라인 수</a:t>
            </a:r>
            <a:r>
              <a:rPr lang="en-US" altLang="ko-KR" dirty="0"/>
              <a:t>), </a:t>
            </a:r>
            <a:r>
              <a:rPr lang="ko-KR" altLang="en-US" dirty="0"/>
              <a:t>중간치</a:t>
            </a:r>
            <a:r>
              <a:rPr lang="en-US" altLang="ko-KR" dirty="0"/>
              <a:t>(</a:t>
            </a:r>
            <a:r>
              <a:rPr lang="ko-KR" altLang="en-US" dirty="0"/>
              <a:t>기대치</a:t>
            </a:r>
            <a:r>
              <a:rPr lang="en-US" altLang="ko-KR" dirty="0"/>
              <a:t>, </a:t>
            </a:r>
            <a:r>
              <a:rPr lang="ko-KR" altLang="en-US" dirty="0"/>
              <a:t>평균 라인 수</a:t>
            </a:r>
            <a:r>
              <a:rPr lang="en-US" altLang="ko-KR" dirty="0"/>
              <a:t>)</a:t>
            </a:r>
            <a:r>
              <a:rPr lang="ko-KR" altLang="en-US" dirty="0"/>
              <a:t>를 측정하여 </a:t>
            </a:r>
            <a:r>
              <a:rPr lang="ko-KR" altLang="en-US" dirty="0" err="1"/>
              <a:t>예측치를</a:t>
            </a:r>
            <a:r>
              <a:rPr lang="ko-KR" altLang="en-US" dirty="0"/>
              <a:t> 구해 비용을 산정하는 </a:t>
            </a:r>
            <a:r>
              <a:rPr lang="ko-KR" altLang="en-US" dirty="0">
                <a:solidFill>
                  <a:srgbClr val="FF0000"/>
                </a:solidFill>
              </a:rPr>
              <a:t>원시 코드 라인 수</a:t>
            </a:r>
            <a:r>
              <a:rPr lang="en-US" altLang="ko-KR" dirty="0">
                <a:solidFill>
                  <a:srgbClr val="FF0000"/>
                </a:solidFill>
              </a:rPr>
              <a:t>(LOC: Line of Code) </a:t>
            </a:r>
            <a:r>
              <a:rPr lang="ko-KR" altLang="en-US" dirty="0">
                <a:solidFill>
                  <a:srgbClr val="FF0000"/>
                </a:solidFill>
              </a:rPr>
              <a:t>기법과</a:t>
            </a:r>
            <a:r>
              <a:rPr lang="ko-KR" altLang="en-US" dirty="0"/>
              <a:t> 생명주기의 각 단계별로 노력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월수</a:t>
            </a:r>
            <a:r>
              <a:rPr lang="en-US" altLang="ko-KR" dirty="0">
                <a:solidFill>
                  <a:srgbClr val="FF0000"/>
                </a:solidFill>
              </a:rPr>
              <a:t>, M/M(Man/Month</a:t>
            </a:r>
            <a:r>
              <a:rPr lang="en-US" altLang="ko-KR" dirty="0"/>
              <a:t>))</a:t>
            </a:r>
            <a:r>
              <a:rPr lang="ko-KR" altLang="en-US" dirty="0"/>
              <a:t>을 산정하는 </a:t>
            </a:r>
            <a:r>
              <a:rPr lang="ko-KR" altLang="en-US" dirty="0">
                <a:solidFill>
                  <a:srgbClr val="FF0000"/>
                </a:solidFill>
              </a:rPr>
              <a:t>개발 단계별 노력</a:t>
            </a:r>
            <a:r>
              <a:rPr lang="en-US" altLang="ko-KR" dirty="0">
                <a:solidFill>
                  <a:srgbClr val="FF0000"/>
                </a:solidFill>
              </a:rPr>
              <a:t>(effort per task) </a:t>
            </a:r>
            <a:r>
              <a:rPr lang="ko-KR" altLang="en-US" dirty="0">
                <a:solidFill>
                  <a:srgbClr val="FF0000"/>
                </a:solidFill>
              </a:rPr>
              <a:t>기법이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원시 코드 라인 수 기법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개발 단계별 노력 기법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소프트웨어 개발 기간이 </a:t>
            </a:r>
            <a:r>
              <a:rPr lang="en-US" altLang="ko-KR" dirty="0"/>
              <a:t>10</a:t>
            </a:r>
            <a:r>
              <a:rPr lang="ko-KR" altLang="en-US" dirty="0"/>
              <a:t>개월이고</a:t>
            </a:r>
            <a:r>
              <a:rPr lang="en-US" altLang="ko-KR" dirty="0"/>
              <a:t>, </a:t>
            </a:r>
            <a:r>
              <a:rPr lang="ko-KR" altLang="en-US" dirty="0"/>
              <a:t>총 노력</a:t>
            </a:r>
            <a:r>
              <a:rPr lang="en-US" altLang="ko-KR" dirty="0"/>
              <a:t>(M/M)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이라면 </a:t>
            </a:r>
            <a:r>
              <a:rPr lang="en-US" altLang="ko-KR" dirty="0"/>
              <a:t>10</a:t>
            </a:r>
            <a:r>
              <a:rPr lang="ko-KR" altLang="en-US" dirty="0"/>
              <a:t>개월 동안 매달 </a:t>
            </a:r>
            <a:r>
              <a:rPr lang="en-US" altLang="ko-KR" dirty="0"/>
              <a:t>3</a:t>
            </a:r>
            <a:r>
              <a:rPr lang="ko-KR" altLang="en-US" dirty="0"/>
              <a:t>명씩 투입한 것과 같다</a:t>
            </a:r>
            <a:r>
              <a:rPr lang="en-US" altLang="ko-KR" dirty="0"/>
              <a:t>. </a:t>
            </a:r>
            <a:r>
              <a:rPr lang="ko-KR" altLang="en-US" dirty="0"/>
              <a:t>이는 매달 </a:t>
            </a:r>
            <a:r>
              <a:rPr lang="en-US" altLang="ko-KR" dirty="0"/>
              <a:t>3</a:t>
            </a:r>
            <a:r>
              <a:rPr lang="ko-KR" altLang="en-US" dirty="0"/>
              <a:t>명씩 </a:t>
            </a:r>
            <a:r>
              <a:rPr lang="en-US" altLang="ko-KR" dirty="0"/>
              <a:t>10</a:t>
            </a:r>
            <a:r>
              <a:rPr lang="ko-KR" altLang="en-US" dirty="0"/>
              <a:t>개월간 참여하는 것일 수 있다</a:t>
            </a:r>
            <a:r>
              <a:rPr lang="en-US" altLang="ko-KR" dirty="0"/>
              <a:t>. </a:t>
            </a:r>
            <a:r>
              <a:rPr lang="ko-KR" altLang="en-US" dirty="0"/>
              <a:t>또는 </a:t>
            </a:r>
            <a:r>
              <a:rPr lang="en-US" altLang="ko-KR" dirty="0"/>
              <a:t>5</a:t>
            </a:r>
            <a:r>
              <a:rPr lang="ko-KR" altLang="en-US" dirty="0"/>
              <a:t>개월간</a:t>
            </a:r>
            <a:r>
              <a:rPr lang="en-US" altLang="ko-KR" dirty="0"/>
              <a:t>(1~5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매달 </a:t>
            </a:r>
            <a:r>
              <a:rPr lang="en-US" altLang="ko-KR" dirty="0"/>
              <a:t>4</a:t>
            </a:r>
            <a:r>
              <a:rPr lang="ko-KR" altLang="en-US" dirty="0"/>
              <a:t>명씩 참여하고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5</a:t>
            </a:r>
            <a:r>
              <a:rPr lang="ko-KR" altLang="en-US" dirty="0"/>
              <a:t>개월</a:t>
            </a:r>
            <a:r>
              <a:rPr lang="en-US" altLang="ko-KR" dirty="0"/>
              <a:t>(6~10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은 매달 </a:t>
            </a:r>
            <a:r>
              <a:rPr lang="en-US" altLang="ko-KR" dirty="0"/>
              <a:t>2</a:t>
            </a:r>
            <a:r>
              <a:rPr lang="ko-KR" altLang="en-US" dirty="0"/>
              <a:t>명씩 참여해도 총 노력</a:t>
            </a:r>
            <a:r>
              <a:rPr lang="en-US" altLang="ko-KR" dirty="0"/>
              <a:t>(M/M)</a:t>
            </a:r>
            <a:r>
              <a:rPr lang="ko-KR" altLang="en-US" dirty="0"/>
              <a:t>은 </a:t>
            </a:r>
            <a:r>
              <a:rPr lang="en-US" altLang="ko-KR" dirty="0"/>
              <a:t>30M/M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>
                <a:solidFill>
                  <a:srgbClr val="FF0000"/>
                </a:solidFill>
              </a:rPr>
              <a:t>1M/M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명이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개월간 소프트웨어 개발에 참여하는 시간을 말한다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원시 코드 라인 수</a:t>
            </a:r>
            <a:r>
              <a:rPr lang="en-US" altLang="ko-KR" sz="2400" b="1" dirty="0"/>
              <a:t>(LOC) </a:t>
            </a:r>
            <a:r>
              <a:rPr lang="ko-KR" altLang="en-US" sz="2400" b="1" dirty="0"/>
              <a:t>기법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소프트웨어 각 기능의 </a:t>
            </a:r>
            <a:r>
              <a:rPr lang="ko-KR" altLang="en-US" dirty="0">
                <a:solidFill>
                  <a:srgbClr val="FF0000"/>
                </a:solidFill>
              </a:rPr>
              <a:t>원시 코드 라인 수의 </a:t>
            </a:r>
            <a:r>
              <a:rPr lang="ko-KR" altLang="en-US" dirty="0"/>
              <a:t>비관치</a:t>
            </a:r>
            <a:r>
              <a:rPr lang="en-US" altLang="ko-KR" dirty="0"/>
              <a:t>, </a:t>
            </a:r>
            <a:r>
              <a:rPr lang="ko-KR" altLang="en-US" dirty="0"/>
              <a:t>낙관치</a:t>
            </a:r>
            <a:r>
              <a:rPr lang="en-US" altLang="ko-KR" dirty="0"/>
              <a:t>, </a:t>
            </a:r>
            <a:r>
              <a:rPr lang="ko-KR" altLang="en-US" dirty="0"/>
              <a:t>중간치를 측정하여 </a:t>
            </a:r>
            <a:r>
              <a:rPr lang="ko-KR" altLang="en-US" dirty="0" err="1"/>
              <a:t>예측치를</a:t>
            </a:r>
            <a:r>
              <a:rPr lang="ko-KR" altLang="en-US" dirty="0"/>
              <a:t> 구하고 이를 이용해 노력</a:t>
            </a:r>
            <a:r>
              <a:rPr lang="en-US" altLang="ko-KR" dirty="0"/>
              <a:t>, </a:t>
            </a:r>
            <a:r>
              <a:rPr lang="ko-KR" altLang="en-US" dirty="0"/>
              <a:t>개발 비용</a:t>
            </a:r>
            <a:r>
              <a:rPr lang="en-US" altLang="ko-KR" dirty="0"/>
              <a:t>, </a:t>
            </a:r>
            <a:r>
              <a:rPr lang="ko-KR" altLang="en-US" dirty="0"/>
              <a:t>개발 기간</a:t>
            </a:r>
            <a:r>
              <a:rPr lang="en-US" altLang="ko-KR" dirty="0"/>
              <a:t>, </a:t>
            </a:r>
            <a:r>
              <a:rPr lang="ko-KR" altLang="en-US" dirty="0"/>
              <a:t>생산성 등의 비용을 산정하는 기법이다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• </a:t>
            </a:r>
            <a:r>
              <a:rPr lang="ko-KR" altLang="en-US" dirty="0"/>
              <a:t>낙관치 </a:t>
            </a:r>
            <a:r>
              <a:rPr lang="en-US" altLang="ko-KR" dirty="0"/>
              <a:t>: </a:t>
            </a:r>
            <a:r>
              <a:rPr lang="ko-KR" altLang="en-US" dirty="0"/>
              <a:t>한 모듈의 라인 수를 가장 적게 생각할 때의 예상 라인 수</a:t>
            </a:r>
            <a:r>
              <a:rPr lang="en-US" altLang="ko-KR" dirty="0"/>
              <a:t>(</a:t>
            </a:r>
            <a:r>
              <a:rPr lang="ko-KR" altLang="en-US" dirty="0"/>
              <a:t>가중치 </a:t>
            </a:r>
            <a:r>
              <a:rPr lang="en-US" altLang="ko-KR" dirty="0"/>
              <a:t>1 </a:t>
            </a:r>
            <a:r>
              <a:rPr lang="ko-KR" altLang="en-US" dirty="0"/>
              <a:t>부여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비관치 </a:t>
            </a:r>
            <a:r>
              <a:rPr lang="en-US" altLang="ko-KR" dirty="0"/>
              <a:t>: </a:t>
            </a:r>
            <a:r>
              <a:rPr lang="ko-KR" altLang="en-US" dirty="0"/>
              <a:t>한 모듈의 라인 수를 가장 많게 생각할 때의 예상 라인 수</a:t>
            </a:r>
            <a:r>
              <a:rPr lang="en-US" altLang="ko-KR" dirty="0"/>
              <a:t>(</a:t>
            </a:r>
            <a:r>
              <a:rPr lang="ko-KR" altLang="en-US" dirty="0"/>
              <a:t>가중치 </a:t>
            </a:r>
            <a:r>
              <a:rPr lang="en-US" altLang="ko-KR" dirty="0"/>
              <a:t>4 </a:t>
            </a:r>
            <a:r>
              <a:rPr lang="ko-KR" altLang="en-US" dirty="0"/>
              <a:t>부여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중간치 </a:t>
            </a:r>
            <a:r>
              <a:rPr lang="en-US" altLang="ko-KR" dirty="0"/>
              <a:t>: </a:t>
            </a:r>
            <a:r>
              <a:rPr lang="ko-KR" altLang="en-US" dirty="0"/>
              <a:t>한 모듈의 라인 수를 보통이라고 생각할 때의 예상 라인 수</a:t>
            </a:r>
            <a:r>
              <a:rPr lang="en-US" altLang="ko-KR" dirty="0"/>
              <a:t>(</a:t>
            </a:r>
            <a:r>
              <a:rPr lang="ko-KR" altLang="en-US" dirty="0"/>
              <a:t>가중치 </a:t>
            </a:r>
            <a:r>
              <a:rPr lang="en-US" altLang="ko-KR" dirty="0"/>
              <a:t>1 </a:t>
            </a:r>
            <a:r>
              <a:rPr lang="ko-KR" altLang="en-US" dirty="0"/>
              <a:t>부여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추정 </a:t>
            </a:r>
            <a:r>
              <a:rPr lang="en-US" altLang="ko-KR" dirty="0"/>
              <a:t>LOC :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낙관치</a:t>
            </a:r>
            <a:r>
              <a:rPr lang="en-US" altLang="ko-KR" dirty="0">
                <a:solidFill>
                  <a:srgbClr val="FF0000"/>
                </a:solidFill>
              </a:rPr>
              <a:t>+(4×</a:t>
            </a:r>
            <a:r>
              <a:rPr lang="ko-KR" altLang="en-US" dirty="0">
                <a:solidFill>
                  <a:srgbClr val="FF0000"/>
                </a:solidFill>
              </a:rPr>
              <a:t>중간치</a:t>
            </a:r>
            <a:r>
              <a:rPr lang="en-US" altLang="ko-KR" dirty="0">
                <a:solidFill>
                  <a:srgbClr val="FF0000"/>
                </a:solidFill>
              </a:rPr>
              <a:t>)+</a:t>
            </a:r>
            <a:r>
              <a:rPr lang="ko-KR" altLang="en-US" dirty="0">
                <a:solidFill>
                  <a:srgbClr val="FF0000"/>
                </a:solidFill>
              </a:rPr>
              <a:t>비관치</a:t>
            </a:r>
            <a:r>
              <a:rPr lang="en-US" altLang="ko-KR" dirty="0">
                <a:solidFill>
                  <a:srgbClr val="FF0000"/>
                </a:solidFill>
              </a:rPr>
              <a:t>)/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예를 들어 한 모듈에 대해 라인 수</a:t>
            </a:r>
            <a:r>
              <a:rPr lang="en-US" altLang="ko-KR" dirty="0"/>
              <a:t>(LOC)</a:t>
            </a:r>
            <a:r>
              <a:rPr lang="ko-KR" altLang="en-US" dirty="0"/>
              <a:t>를 추정할 때 낙관적으로 볼 때 </a:t>
            </a:r>
            <a:r>
              <a:rPr lang="en-US" altLang="ko-KR" dirty="0"/>
              <a:t>300LOC, </a:t>
            </a:r>
            <a:r>
              <a:rPr lang="ko-KR" altLang="en-US" dirty="0"/>
              <a:t>비관적으로 볼 때 </a:t>
            </a:r>
            <a:r>
              <a:rPr lang="en-US" altLang="ko-KR" dirty="0"/>
              <a:t>900LOC, </a:t>
            </a:r>
            <a:r>
              <a:rPr lang="ko-KR" altLang="en-US" dirty="0"/>
              <a:t>중간이라고 볼 때 </a:t>
            </a:r>
            <a:r>
              <a:rPr lang="en-US" altLang="ko-KR" dirty="0"/>
              <a:t>600LOC</a:t>
            </a:r>
            <a:r>
              <a:rPr lang="ko-KR" altLang="en-US" dirty="0"/>
              <a:t>로 생각했다면</a:t>
            </a:r>
            <a:r>
              <a:rPr lang="en-US" altLang="ko-KR" dirty="0"/>
              <a:t>, </a:t>
            </a:r>
            <a:r>
              <a:rPr lang="ko-KR" altLang="en-US" dirty="0"/>
              <a:t>추정 </a:t>
            </a:r>
            <a:r>
              <a:rPr lang="en-US" altLang="ko-KR" dirty="0"/>
              <a:t>LOC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(300+4×600+900)/6=600LOC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8" y="4475464"/>
            <a:ext cx="7171735" cy="18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 단계별 노력</a:t>
            </a:r>
            <a:r>
              <a:rPr lang="en-US" altLang="ko-KR" sz="2400" b="1" dirty="0"/>
              <a:t>(M/M) </a:t>
            </a:r>
            <a:r>
              <a:rPr lang="ko-KR" altLang="en-US" sz="2400" b="1" dirty="0"/>
              <a:t>기법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LOC </a:t>
            </a:r>
            <a:r>
              <a:rPr lang="ko-KR" altLang="en-US" dirty="0"/>
              <a:t>기법은 개발하려는 소프트웨어의 총 코드 라인 수를 예측하여 </a:t>
            </a:r>
            <a:r>
              <a:rPr lang="en-US" altLang="ko-KR" dirty="0"/>
              <a:t>M/M</a:t>
            </a:r>
            <a:r>
              <a:rPr lang="ko-KR" altLang="en-US" dirty="0"/>
              <a:t>을 산정하였다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이는 </a:t>
            </a:r>
            <a:r>
              <a:rPr lang="ko-KR" altLang="en-US" dirty="0">
                <a:solidFill>
                  <a:srgbClr val="FF0000"/>
                </a:solidFill>
              </a:rPr>
              <a:t>구현 단계</a:t>
            </a:r>
            <a:r>
              <a:rPr lang="ko-KR" altLang="en-US" dirty="0"/>
              <a:t>에 대한 </a:t>
            </a:r>
            <a:r>
              <a:rPr lang="en-US" altLang="ko-KR" dirty="0"/>
              <a:t>M/M</a:t>
            </a:r>
            <a:r>
              <a:rPr lang="ko-KR" altLang="en-US" dirty="0"/>
              <a:t>을 산정한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실제 </a:t>
            </a:r>
            <a:r>
              <a:rPr lang="ko-KR" altLang="en-US" dirty="0">
                <a:solidFill>
                  <a:srgbClr val="FF0000"/>
                </a:solidFill>
              </a:rPr>
              <a:t>소프트웨어 개발에는 코딩뿐 아니라 </a:t>
            </a:r>
            <a:r>
              <a:rPr lang="ko-KR" altLang="en-US" dirty="0">
                <a:solidFill>
                  <a:srgbClr val="FF0000"/>
                </a:solidFill>
                <a:hlinkClick r:id="rId7"/>
              </a:rPr>
              <a:t>요구 분석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  <a:hlinkClick r:id="rId8"/>
              </a:rPr>
              <a:t>설계</a:t>
            </a:r>
            <a:r>
              <a:rPr lang="ko-KR" altLang="en-US" dirty="0">
                <a:solidFill>
                  <a:srgbClr val="FF0000"/>
                </a:solidFill>
              </a:rPr>
              <a:t> 등의 단계에서도 인력과 자원이 많이 필요하다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/>
              <a:t>단계별 노력</a:t>
            </a:r>
            <a:r>
              <a:rPr lang="en-US" altLang="ko-KR" dirty="0"/>
              <a:t>(M/M) </a:t>
            </a:r>
            <a:r>
              <a:rPr lang="ko-KR" altLang="en-US" dirty="0"/>
              <a:t>기법은 </a:t>
            </a:r>
            <a:r>
              <a:rPr lang="en-US" altLang="ko-KR" dirty="0"/>
              <a:t>LOC </a:t>
            </a:r>
            <a:r>
              <a:rPr lang="ko-KR" altLang="en-US" dirty="0"/>
              <a:t>기법을 보완하기 위해 각 기능을 구현하는 데 필요한 </a:t>
            </a:r>
            <a:r>
              <a:rPr lang="en-US" altLang="ko-KR" dirty="0"/>
              <a:t>M/M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소프트웨어 개발 생명주기의 각 단계에 적용하여 단계별로 산정한다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그러므로 코딩만 대상으로 산정하는 것보다 더 정확하다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수학적 산정 기법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비용 산정 기법</a:t>
            </a:r>
            <a:r>
              <a:rPr lang="en-US" altLang="ko-KR" sz="2400" b="1" dirty="0"/>
              <a:t>3</a:t>
            </a:r>
            <a:r>
              <a:rPr lang="en-US" altLang="ko-KR" sz="2400" b="1" dirty="0" smtClean="0"/>
              <a:t>)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수학적 산정 기법은 상향식 비용 산정 기법으로 경험적 추정 기법 또는 실험적 추정 기법이라고도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여기에 </a:t>
            </a:r>
            <a:r>
              <a:rPr lang="ko-KR" altLang="en-US" dirty="0"/>
              <a:t>속하는 기법으로는 개발할 소프트웨어의 규모</a:t>
            </a:r>
            <a:r>
              <a:rPr lang="en-US" altLang="ko-KR" dirty="0"/>
              <a:t>(LOC)</a:t>
            </a:r>
            <a:r>
              <a:rPr lang="ko-KR" altLang="en-US" dirty="0"/>
              <a:t>를 예측한 후 소프트웨어 종류에 따라 각 비용 산정 공식에 대입하여 비용을 산정하는 </a:t>
            </a:r>
            <a:r>
              <a:rPr lang="en-US" altLang="ko-KR" dirty="0">
                <a:solidFill>
                  <a:srgbClr val="FF0000"/>
                </a:solidFill>
              </a:rPr>
              <a:t>COCOMO </a:t>
            </a:r>
            <a:r>
              <a:rPr lang="ko-KR" altLang="en-US" dirty="0">
                <a:solidFill>
                  <a:srgbClr val="FF0000"/>
                </a:solidFill>
              </a:rPr>
              <a:t>방법</a:t>
            </a:r>
            <a:r>
              <a:rPr lang="ko-KR" altLang="en-US" dirty="0"/>
              <a:t>과 </a:t>
            </a:r>
            <a:endParaRPr lang="en-US" altLang="ko-KR" dirty="0" smtClean="0"/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생명주기의 전 과정에 사용될 노력의 분포를 가정해주는 </a:t>
            </a:r>
            <a:r>
              <a:rPr lang="en-US" altLang="ko-KR" dirty="0" err="1">
                <a:solidFill>
                  <a:srgbClr val="FF0000"/>
                </a:solidFill>
              </a:rPr>
              <a:t>putnam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풋남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방법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기능 점수를 구한 후 이를 이용해 비용을 산정하는 </a:t>
            </a:r>
            <a:r>
              <a:rPr lang="ko-KR" altLang="en-US" dirty="0">
                <a:solidFill>
                  <a:srgbClr val="FF0000"/>
                </a:solidFill>
              </a:rPr>
              <a:t>기능 점수</a:t>
            </a:r>
            <a:r>
              <a:rPr lang="en-US" altLang="ko-KR" dirty="0">
                <a:solidFill>
                  <a:srgbClr val="FF0000"/>
                </a:solidFill>
              </a:rPr>
              <a:t>(FP) </a:t>
            </a:r>
            <a:r>
              <a:rPr lang="ko-KR" altLang="en-US" dirty="0">
                <a:solidFill>
                  <a:srgbClr val="FF0000"/>
                </a:solidFill>
              </a:rPr>
              <a:t>방법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COCOMO(</a:t>
            </a:r>
            <a:r>
              <a:rPr lang="en-US" altLang="ko-KR" dirty="0" err="1"/>
              <a:t>COnstructive</a:t>
            </a:r>
            <a:r>
              <a:rPr lang="en-US" altLang="ko-KR" dirty="0"/>
              <a:t> </a:t>
            </a:r>
            <a:r>
              <a:rPr lang="en-US" altLang="ko-KR" dirty="0" err="1"/>
              <a:t>COst</a:t>
            </a:r>
            <a:r>
              <a:rPr lang="en-US" altLang="ko-KR" dirty="0"/>
              <a:t> </a:t>
            </a:r>
            <a:r>
              <a:rPr lang="en-US" altLang="ko-KR" dirty="0" err="1"/>
              <a:t>MOdel</a:t>
            </a:r>
            <a:r>
              <a:rPr lang="en-US" altLang="ko-KR" dirty="0"/>
              <a:t>) </a:t>
            </a:r>
            <a:r>
              <a:rPr lang="ko-KR" altLang="en-US" dirty="0"/>
              <a:t>방법은 소프트웨어 개발 비용을 산정할 때 </a:t>
            </a:r>
            <a:r>
              <a:rPr lang="ko-KR" altLang="en-US" dirty="0">
                <a:solidFill>
                  <a:srgbClr val="FF0000"/>
                </a:solidFill>
              </a:rPr>
              <a:t>원시 코드의 크기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즉 라인 수를 중심에 두었다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원시 코드의 라인 수가 많으면 그만큼 개발 비용이 많이 든다는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COCOMO </a:t>
            </a:r>
            <a:r>
              <a:rPr lang="ko-KR" altLang="en-US" dirty="0"/>
              <a:t>방법은 </a:t>
            </a:r>
            <a:r>
              <a:rPr lang="ko-KR" altLang="en-US" dirty="0">
                <a:solidFill>
                  <a:srgbClr val="FF0000"/>
                </a:solidFill>
              </a:rPr>
              <a:t>먼저 완성될 소프트웨어의 크기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라인 수</a:t>
            </a:r>
            <a:r>
              <a:rPr lang="en-US" altLang="ko-KR" dirty="0">
                <a:solidFill>
                  <a:srgbClr val="FF0000"/>
                </a:solidFill>
              </a:rPr>
              <a:t>, LOC)</a:t>
            </a:r>
            <a:r>
              <a:rPr lang="ko-KR" altLang="en-US" dirty="0">
                <a:solidFill>
                  <a:srgbClr val="FF0000"/>
                </a:solidFill>
              </a:rPr>
              <a:t>를 추정하고 이를 준비된 식에 대입하여 개발에 필요한 </a:t>
            </a:r>
            <a:r>
              <a:rPr lang="en-US" altLang="ko-KR" dirty="0">
                <a:solidFill>
                  <a:srgbClr val="FF0000"/>
                </a:solidFill>
              </a:rPr>
              <a:t>M/M</a:t>
            </a:r>
            <a:r>
              <a:rPr lang="ko-KR" altLang="en-US" dirty="0">
                <a:solidFill>
                  <a:srgbClr val="FF0000"/>
                </a:solidFill>
              </a:rPr>
              <a:t>을 예측하는 것이다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COCOMO </a:t>
            </a:r>
            <a:r>
              <a:rPr lang="ko-KR" altLang="en-US" dirty="0"/>
              <a:t>방법이 원시 코드의 라인 수를 기준으로 개발비를 산정한다고 해도</a:t>
            </a:r>
            <a:r>
              <a:rPr lang="en-US" altLang="ko-KR" dirty="0"/>
              <a:t>, </a:t>
            </a:r>
            <a:r>
              <a:rPr lang="ko-KR" altLang="en-US" dirty="0"/>
              <a:t>라인 수만으로 똑같이 적용할 수는 없다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원시 코드가 똑같이 </a:t>
            </a:r>
            <a:r>
              <a:rPr lang="en-US" altLang="ko-KR" dirty="0"/>
              <a:t>50,000</a:t>
            </a:r>
            <a:r>
              <a:rPr lang="ko-KR" altLang="en-US" dirty="0"/>
              <a:t>라인이라 해도 </a:t>
            </a:r>
            <a:r>
              <a:rPr lang="ko-KR" altLang="en-US" dirty="0">
                <a:solidFill>
                  <a:srgbClr val="FF0000"/>
                </a:solidFill>
              </a:rPr>
              <a:t>사무용 애플리케이션이냐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운영체제냐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내장형 프로그램이냐에 따라 난이도가 완전히 달라 개발에 투입되는 인력이 달라져야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사무용 애플리케이션보다 운영체제가 더 복잡하고</a:t>
            </a:r>
            <a:r>
              <a:rPr lang="en-US" altLang="ko-KR" dirty="0"/>
              <a:t>, </a:t>
            </a:r>
            <a:r>
              <a:rPr lang="ko-KR" altLang="en-US" dirty="0"/>
              <a:t>내장형 프로그램은 기계나 전자 제품에서 작동하므로 해당 기기의 특성까지 잘 알고 있어야 개발을 할 수 있기 때문에 난이도가 더 높다고 볼 수 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COCOMO </a:t>
            </a:r>
            <a:r>
              <a:rPr lang="ko-KR" altLang="en-US" dirty="0"/>
              <a:t>방법으로 개발 비용을 계산할 때는 다음 사항을 고려해야 한다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/>
              <a:t>■ 프로그램 유형에 따른 </a:t>
            </a:r>
            <a:r>
              <a:rPr lang="ko-KR" altLang="en-US" b="1" dirty="0" smtClean="0"/>
              <a:t>가중치</a:t>
            </a:r>
            <a:endParaRPr lang="en-US" altLang="ko-KR" b="1" dirty="0" smtClean="0"/>
          </a:p>
          <a:p>
            <a:r>
              <a:rPr lang="ko-KR" altLang="en-US" dirty="0"/>
              <a:t>프로그램의 유형</a:t>
            </a:r>
            <a:r>
              <a:rPr lang="en-US" altLang="ko-KR" dirty="0"/>
              <a:t>, </a:t>
            </a:r>
            <a:r>
              <a:rPr lang="ko-KR" altLang="en-US" dirty="0"/>
              <a:t>즉 난이도에 따라 가중치를 주어야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■ 네 가지 특성에 따른 </a:t>
            </a:r>
            <a:r>
              <a:rPr lang="en-US" altLang="ko-KR" b="1" dirty="0"/>
              <a:t>15</a:t>
            </a:r>
            <a:r>
              <a:rPr lang="ko-KR" altLang="en-US" b="1" dirty="0"/>
              <a:t>가지 </a:t>
            </a:r>
            <a:r>
              <a:rPr lang="ko-KR" altLang="en-US" b="1" dirty="0" smtClean="0"/>
              <a:t>분류</a:t>
            </a:r>
            <a:endParaRPr lang="en-US" altLang="ko-KR" b="1" dirty="0" smtClean="0"/>
          </a:p>
          <a:p>
            <a:r>
              <a:rPr lang="ko-KR" altLang="en-US" dirty="0"/>
              <a:t>개발하려는 소프트웨어를 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컴퓨터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프로젝트</a:t>
            </a:r>
            <a:r>
              <a:rPr lang="ko-KR" altLang="en-US" dirty="0"/>
              <a:t>라는 네 가지 특성에 따라 총 </a:t>
            </a:r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가지로 분류한 후 </a:t>
            </a:r>
            <a:r>
              <a:rPr lang="ko-KR" altLang="en-US" dirty="0"/>
              <a:t>이를 이용해 인건비를 한 번 더 보정한다</a:t>
            </a:r>
            <a:r>
              <a:rPr lang="en-US" altLang="ko-KR" dirty="0"/>
              <a:t>. </a:t>
            </a:r>
            <a:r>
              <a:rPr lang="ko-KR" altLang="en-US" dirty="0"/>
              <a:t>여기서 사용되는 공식과 노력 승수는 </a:t>
            </a:r>
            <a:r>
              <a:rPr lang="en-US" altLang="ko-KR" dirty="0"/>
              <a:t>63</a:t>
            </a:r>
            <a:r>
              <a:rPr lang="ko-KR" altLang="en-US" dirty="0"/>
              <a:t>개의 소프트웨어 개발 프로젝트로부터 수집된 자료를 분석하여 만들어진 것이다</a:t>
            </a:r>
            <a:r>
              <a:rPr lang="en-US" altLang="ko-KR" dirty="0"/>
              <a:t>([</a:t>
            </a:r>
            <a:r>
              <a:rPr lang="ko-KR" altLang="en-US" dirty="0"/>
              <a:t>표 </a:t>
            </a:r>
            <a:r>
              <a:rPr lang="en-US" altLang="ko-KR" dirty="0"/>
              <a:t>3-2] </a:t>
            </a:r>
            <a:r>
              <a:rPr lang="ko-KR" altLang="en-US" dirty="0"/>
              <a:t>참고</a:t>
            </a:r>
            <a:r>
              <a:rPr lang="en-US" altLang="ko-KR" dirty="0"/>
              <a:t>). </a:t>
            </a:r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30" y="2364770"/>
            <a:ext cx="6690940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난이도에 따라 </a:t>
            </a:r>
            <a:r>
              <a:rPr lang="ko-KR" altLang="en-US" dirty="0">
                <a:solidFill>
                  <a:srgbClr val="FF0000"/>
                </a:solidFill>
              </a:rPr>
              <a:t>가중치를 반영</a:t>
            </a:r>
            <a:r>
              <a:rPr lang="ko-KR" altLang="en-US" dirty="0"/>
              <a:t>하고 </a:t>
            </a:r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특성에 따라 세부 보정 값</a:t>
            </a:r>
            <a:r>
              <a:rPr lang="ko-KR" altLang="en-US" dirty="0"/>
              <a:t>으로 조정한 후 총 개발 기간을 구하는 과정을 살펴보자</a:t>
            </a:r>
            <a:r>
              <a:rPr lang="en-US" altLang="ko-KR" dirty="0"/>
              <a:t>. </a:t>
            </a:r>
            <a:r>
              <a:rPr lang="ko-KR" altLang="en-US" dirty="0"/>
              <a:t>다음 </a:t>
            </a:r>
            <a:r>
              <a:rPr lang="en-US" altLang="ko-KR" dirty="0"/>
              <a:t>3</a:t>
            </a:r>
            <a:r>
              <a:rPr lang="ko-KR" altLang="en-US" dirty="0"/>
              <a:t>단계로 진행한다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가중치 반영하기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단순형</a:t>
            </a:r>
            <a:r>
              <a:rPr lang="en-US" altLang="ko-KR" b="1" dirty="0"/>
              <a:t>(organic) </a:t>
            </a:r>
            <a:r>
              <a:rPr lang="ko-KR" altLang="en-US" b="1" dirty="0"/>
              <a:t>프로젝트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복잡도와 난이도가 비교적 높지 않은 업무용 소프트웨어가 이에 해당한다</a:t>
            </a:r>
            <a:r>
              <a:rPr lang="en-US" altLang="ko-KR" dirty="0"/>
              <a:t>. </a:t>
            </a:r>
            <a:r>
              <a:rPr lang="ko-KR" altLang="en-US" dirty="0"/>
              <a:t>크기는 중소 규모 정도이고</a:t>
            </a:r>
            <a:r>
              <a:rPr lang="en-US" altLang="ko-KR" dirty="0"/>
              <a:t>, </a:t>
            </a:r>
            <a:r>
              <a:rPr lang="ko-KR" altLang="en-US" dirty="0"/>
              <a:t>크기는 </a:t>
            </a:r>
            <a:r>
              <a:rPr lang="en-US" altLang="ko-KR" dirty="0"/>
              <a:t>50KDSI </a:t>
            </a:r>
            <a:r>
              <a:rPr lang="ko-KR" altLang="en-US" dirty="0"/>
              <a:t>이하이다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■ 중간형</a:t>
            </a:r>
            <a:r>
              <a:rPr lang="en-US" altLang="ko-KR" b="1" dirty="0"/>
              <a:t>(semi-detached) </a:t>
            </a:r>
            <a:r>
              <a:rPr lang="ko-KR" altLang="en-US" b="1" dirty="0"/>
              <a:t>프로젝트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일반 업무용 소프트웨어보다 복잡하고 규모가 더 큰 운영체제</a:t>
            </a:r>
            <a:r>
              <a:rPr lang="en-US" altLang="ko-KR" dirty="0"/>
              <a:t>, </a:t>
            </a:r>
            <a:r>
              <a:rPr lang="ko-KR" altLang="en-US" dirty="0"/>
              <a:t>데이터베이스 관리 프로그램</a:t>
            </a:r>
            <a:r>
              <a:rPr lang="en-US" altLang="ko-KR" dirty="0"/>
              <a:t>(DBMS) </a:t>
            </a:r>
            <a:r>
              <a:rPr lang="ko-KR" altLang="en-US" dirty="0"/>
              <a:t>등과 같이 규모나 복잡도가 </a:t>
            </a:r>
            <a:r>
              <a:rPr lang="ko-KR" altLang="en-US" dirty="0" err="1"/>
              <a:t>중간급</a:t>
            </a:r>
            <a:r>
              <a:rPr lang="ko-KR" altLang="en-US" dirty="0"/>
              <a:t> 정도이다</a:t>
            </a:r>
            <a:r>
              <a:rPr lang="en-US" altLang="ko-KR" dirty="0"/>
              <a:t>. </a:t>
            </a:r>
            <a:r>
              <a:rPr lang="ko-KR" altLang="en-US" dirty="0"/>
              <a:t>크기는 </a:t>
            </a:r>
            <a:r>
              <a:rPr lang="en-US" altLang="ko-KR" dirty="0"/>
              <a:t>300KDSI </a:t>
            </a:r>
            <a:r>
              <a:rPr lang="ko-KR" altLang="en-US" dirty="0"/>
              <a:t>이하이다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■ 내장형</a:t>
            </a:r>
            <a:r>
              <a:rPr lang="en-US" altLang="ko-KR" b="1" dirty="0"/>
              <a:t>(</a:t>
            </a:r>
            <a:r>
              <a:rPr lang="ko-KR" altLang="en-US" b="1" dirty="0" err="1"/>
              <a:t>임베디드형</a:t>
            </a:r>
            <a:r>
              <a:rPr lang="en-US" altLang="ko-KR" b="1" dirty="0"/>
              <a:t>, embedded) </a:t>
            </a:r>
            <a:r>
              <a:rPr lang="ko-KR" altLang="en-US" b="1" dirty="0"/>
              <a:t>프로젝트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자동화 기기나 전자 제품과 같은 하드웨어와 밀접하게 관련 있는 내장형 소프트웨어이다</a:t>
            </a:r>
            <a:r>
              <a:rPr lang="en-US" altLang="ko-KR" dirty="0"/>
              <a:t>. </a:t>
            </a:r>
            <a:r>
              <a:rPr lang="ko-KR" altLang="en-US" dirty="0"/>
              <a:t>크기는 </a:t>
            </a:r>
            <a:r>
              <a:rPr lang="en-US" altLang="ko-KR" dirty="0"/>
              <a:t>300KDSI </a:t>
            </a:r>
            <a:r>
              <a:rPr lang="ko-KR" altLang="en-US" dirty="0"/>
              <a:t>이상이다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5" y="1124756"/>
            <a:ext cx="9091098" cy="2049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62" y="3219485"/>
            <a:ext cx="5679764" cy="32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가중치 반영하기</a:t>
            </a:r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보정 </a:t>
            </a:r>
            <a:r>
              <a:rPr lang="ko-KR" altLang="en-US" b="1" dirty="0"/>
              <a:t>계수 </a:t>
            </a:r>
            <a:r>
              <a:rPr lang="ko-KR" altLang="en-US" b="1" dirty="0" smtClean="0"/>
              <a:t>반영하기</a:t>
            </a:r>
            <a:endParaRPr lang="en-US" altLang="ko-KR" b="1" dirty="0" smtClean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프로젝트 유형에 따라 가중치를 부여한 초기 인건비를 계산했다면</a:t>
            </a:r>
            <a:r>
              <a:rPr lang="en-US" altLang="ko-KR" dirty="0"/>
              <a:t>, </a:t>
            </a:r>
            <a:r>
              <a:rPr lang="ko-KR" altLang="en-US" dirty="0"/>
              <a:t>이제는 좀 더 상세한 정보로 보정치를 부여해야 한다</a:t>
            </a:r>
            <a:r>
              <a:rPr lang="en-US" altLang="ko-KR" dirty="0"/>
              <a:t>. </a:t>
            </a:r>
            <a:r>
              <a:rPr lang="ko-KR" altLang="en-US" dirty="0"/>
              <a:t>여기서 상세한 정보란 </a:t>
            </a:r>
            <a:r>
              <a:rPr lang="ko-KR" altLang="en-US" dirty="0">
                <a:solidFill>
                  <a:srgbClr val="FF0000"/>
                </a:solidFill>
              </a:rPr>
              <a:t>프로젝트에 대한 </a:t>
            </a:r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가지 속성</a:t>
            </a:r>
            <a:r>
              <a:rPr lang="ko-KR" altLang="en-US" dirty="0"/>
              <a:t>을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보정에 사용되는 값을 </a:t>
            </a:r>
            <a:r>
              <a:rPr lang="ko-KR" altLang="en-US" dirty="0">
                <a:solidFill>
                  <a:srgbClr val="FF0000"/>
                </a:solidFill>
              </a:rPr>
              <a:t>노력 조정 수치</a:t>
            </a:r>
            <a:r>
              <a:rPr lang="en-US" altLang="ko-KR" dirty="0">
                <a:solidFill>
                  <a:srgbClr val="FF0000"/>
                </a:solidFill>
              </a:rPr>
              <a:t>(EAF: Effort Adjustment Factor)</a:t>
            </a:r>
            <a:r>
              <a:rPr lang="ko-KR" altLang="en-US" dirty="0"/>
              <a:t>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50" y="3169834"/>
            <a:ext cx="7524228" cy="11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3143757"/>
            <a:ext cx="10308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소프트웨어공학에서의 계획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소프트웨어를 </a:t>
            </a:r>
            <a:r>
              <a:rPr lang="ko-KR" altLang="en-US" sz="2400" dirty="0"/>
              <a:t>개발할 때도 비용</a:t>
            </a:r>
            <a:r>
              <a:rPr lang="en-US" altLang="ko-KR" sz="2400" dirty="0"/>
              <a:t>, </a:t>
            </a:r>
            <a:r>
              <a:rPr lang="ko-KR" altLang="en-US" sz="2400" dirty="0"/>
              <a:t>기간</a:t>
            </a:r>
            <a:r>
              <a:rPr lang="en-US" altLang="ko-KR" sz="2400" dirty="0"/>
              <a:t>, </a:t>
            </a:r>
            <a:r>
              <a:rPr lang="ko-KR" altLang="en-US" sz="2400" dirty="0"/>
              <a:t>자원 등을 잘 고려해 </a:t>
            </a:r>
            <a:r>
              <a:rPr lang="ko-KR" altLang="en-US" sz="2400" dirty="0">
                <a:solidFill>
                  <a:srgbClr val="FF0000"/>
                </a:solidFill>
              </a:rPr>
              <a:t>계획</a:t>
            </a:r>
            <a:r>
              <a:rPr lang="ko-KR" altLang="en-US" sz="2400" dirty="0"/>
              <a:t>을 세워야 원하는 결과를 얻을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계획을 제대로 세우지 않고 수행하는 소프트웨어 개발은 일정 지연</a:t>
            </a:r>
            <a:r>
              <a:rPr lang="en-US" altLang="ko-KR" sz="2400" dirty="0"/>
              <a:t>, </a:t>
            </a:r>
            <a:r>
              <a:rPr lang="ko-KR" altLang="en-US" sz="2400" dirty="0"/>
              <a:t>비용 초과</a:t>
            </a:r>
            <a:r>
              <a:rPr lang="en-US" altLang="ko-KR" sz="2400" dirty="0"/>
              <a:t>, </a:t>
            </a:r>
            <a:r>
              <a:rPr lang="ko-KR" altLang="en-US" sz="2400" dirty="0">
                <a:hlinkClick r:id="rId7"/>
              </a:rPr>
              <a:t>품질</a:t>
            </a:r>
            <a:r>
              <a:rPr lang="ko-KR" altLang="en-US" sz="2400" dirty="0"/>
              <a:t> 저하라는 결과로 이어지기 쉽다</a:t>
            </a:r>
            <a:r>
              <a:rPr lang="en-US" altLang="ko-KR" sz="2400" dirty="0"/>
              <a:t>. </a:t>
            </a:r>
            <a:r>
              <a:rPr lang="ko-KR" altLang="en-US" sz="2400" dirty="0"/>
              <a:t>그로 인해 </a:t>
            </a:r>
            <a:r>
              <a:rPr lang="ko-KR" altLang="en-US" sz="2400" dirty="0">
                <a:hlinkClick r:id="rId8"/>
              </a:rPr>
              <a:t>유지보수</a:t>
            </a:r>
            <a:r>
              <a:rPr lang="ko-KR" altLang="en-US" sz="2400" dirty="0"/>
              <a:t> 비용도 더욱 증가하게 된다</a:t>
            </a:r>
            <a:r>
              <a:rPr lang="en-US" altLang="ko-KR" sz="2400" dirty="0"/>
              <a:t>. 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계획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800" b="1" dirty="0"/>
              <a:t>앞으로 할 일의 절차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방법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규모 따위를 미리 헤아려 작정함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또는 그 내용</a:t>
            </a:r>
            <a:r>
              <a:rPr lang="en-US" altLang="ko-KR" sz="2800" b="1" dirty="0" smtClean="0"/>
              <a:t>.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40" y="5149969"/>
            <a:ext cx="6721422" cy="1242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43" y="1124756"/>
            <a:ext cx="6683319" cy="39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ko-KR" altLang="en-US" dirty="0" smtClean="0"/>
              <a:t>개발하려는 </a:t>
            </a:r>
            <a:r>
              <a:rPr lang="ko-KR" altLang="en-US" dirty="0"/>
              <a:t>소프트웨어에 요구되는 신뢰도가 높고</a:t>
            </a:r>
            <a:r>
              <a:rPr lang="en-US" altLang="ko-KR" dirty="0"/>
              <a:t>(1.15), </a:t>
            </a:r>
            <a:r>
              <a:rPr lang="ko-KR" altLang="en-US" dirty="0"/>
              <a:t>매우 복잡하며</a:t>
            </a:r>
            <a:r>
              <a:rPr lang="en-US" altLang="ko-KR" dirty="0"/>
              <a:t>(1.30), </a:t>
            </a:r>
            <a:r>
              <a:rPr lang="ko-KR" altLang="en-US" dirty="0"/>
              <a:t>소프트웨어 공학 기술을 거의 사용하지 않고</a:t>
            </a:r>
            <a:r>
              <a:rPr lang="en-US" altLang="ko-KR" dirty="0"/>
              <a:t>(1.24), </a:t>
            </a:r>
            <a:r>
              <a:rPr lang="ko-KR" altLang="en-US" dirty="0"/>
              <a:t>요구되는 개발 일정이 매우 촉박하고</a:t>
            </a:r>
            <a:r>
              <a:rPr lang="en-US" altLang="ko-KR" dirty="0"/>
              <a:t>(1.10), </a:t>
            </a:r>
            <a:r>
              <a:rPr lang="ko-KR" altLang="en-US" dirty="0"/>
              <a:t>다른 요소들은 보통</a:t>
            </a:r>
            <a:r>
              <a:rPr lang="en-US" altLang="ko-KR" dirty="0"/>
              <a:t>(1.00)</a:t>
            </a:r>
            <a:r>
              <a:rPr lang="ko-KR" altLang="en-US" dirty="0"/>
              <a:t>일 경우 노력 조정 수치는 다음과 같다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노력 </a:t>
            </a:r>
            <a:r>
              <a:rPr lang="ko-KR" altLang="en-US" dirty="0"/>
              <a:t>조정 수치</a:t>
            </a:r>
            <a:r>
              <a:rPr lang="en-US" altLang="ko-KR" dirty="0"/>
              <a:t>(EAF)=</a:t>
            </a:r>
            <a:r>
              <a:rPr lang="en-US" altLang="ko-KR" dirty="0" smtClean="0"/>
              <a:t>1.15×1.30×1.24×1.10=2.04</a:t>
            </a:r>
          </a:p>
          <a:p>
            <a:endParaRPr lang="en-US" altLang="ko-KR" dirty="0"/>
          </a:p>
          <a:p>
            <a:r>
              <a:rPr lang="ko-KR" altLang="en-US" b="1" dirty="0"/>
              <a:t>노력 조정 수치가 반영된 유형별 노력</a:t>
            </a:r>
            <a:r>
              <a:rPr lang="en-US" altLang="ko-KR" b="1" dirty="0"/>
              <a:t>(P/M)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/>
              <a:t>만일 개발하려는 소프트웨어의 </a:t>
            </a:r>
            <a:r>
              <a:rPr lang="en-US" altLang="ko-KR" dirty="0"/>
              <a:t>KDSI</a:t>
            </a:r>
            <a:r>
              <a:rPr lang="ko-KR" altLang="en-US" dirty="0"/>
              <a:t>가 </a:t>
            </a:r>
            <a:r>
              <a:rPr lang="en-US" altLang="ko-KR" dirty="0"/>
              <a:t>60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소프트웨어는 중간형이며</a:t>
            </a:r>
            <a:r>
              <a:rPr lang="en-US" altLang="ko-KR" dirty="0"/>
              <a:t>, </a:t>
            </a:r>
            <a:r>
              <a:rPr lang="ko-KR" altLang="en-US" dirty="0"/>
              <a:t>노력 조정 수치</a:t>
            </a:r>
            <a:r>
              <a:rPr lang="en-US" altLang="ko-KR" dirty="0"/>
              <a:t>(EAF)</a:t>
            </a:r>
            <a:r>
              <a:rPr lang="ko-KR" altLang="en-US" dirty="0"/>
              <a:t>가 앞서 계산한 것처럼 </a:t>
            </a:r>
            <a:r>
              <a:rPr lang="en-US" altLang="ko-KR" dirty="0"/>
              <a:t>2.04</a:t>
            </a:r>
            <a:r>
              <a:rPr lang="ko-KR" altLang="en-US" dirty="0"/>
              <a:t>라면 노력</a:t>
            </a:r>
            <a:r>
              <a:rPr lang="en-US" altLang="ko-KR" dirty="0"/>
              <a:t>(E: effort=P/M)</a:t>
            </a:r>
            <a:r>
              <a:rPr lang="ko-KR" altLang="en-US" dirty="0"/>
              <a:t>은 다음과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PM=3.0×(KDSI)</a:t>
            </a:r>
            <a:r>
              <a:rPr lang="en-US" altLang="ko-KR" baseline="30000" dirty="0"/>
              <a:t>1.12</a:t>
            </a:r>
            <a:r>
              <a:rPr lang="en-US" altLang="ko-KR" dirty="0"/>
              <a:t>×EAF=3.0×(60)</a:t>
            </a:r>
            <a:r>
              <a:rPr lang="en-US" altLang="ko-KR" baseline="30000" dirty="0"/>
              <a:t>1.12</a:t>
            </a:r>
            <a:r>
              <a:rPr lang="en-US" altLang="ko-KR" dirty="0"/>
              <a:t>×2.04=600.179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3786280"/>
            <a:ext cx="670618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COCOMO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가중치 반영하기</a:t>
            </a:r>
            <a:endParaRPr lang="en-US" altLang="ko-KR" b="1" dirty="0"/>
          </a:p>
          <a:p>
            <a:r>
              <a:rPr lang="en-US" altLang="ko-KR" b="1" dirty="0"/>
              <a:t>2.</a:t>
            </a:r>
            <a:r>
              <a:rPr lang="ko-KR" altLang="en-US" b="1" dirty="0"/>
              <a:t>보정 계수 </a:t>
            </a:r>
            <a:r>
              <a:rPr lang="ko-KR" altLang="en-US" b="1" dirty="0" smtClean="0"/>
              <a:t>반영하기</a:t>
            </a:r>
            <a:endParaRPr lang="en-US" altLang="ko-KR" b="1" dirty="0" smtClean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총 </a:t>
            </a:r>
            <a:r>
              <a:rPr lang="ko-KR" altLang="en-US" b="1" dirty="0"/>
              <a:t>개발 기간 </a:t>
            </a:r>
            <a:r>
              <a:rPr lang="ko-KR" altLang="en-US" b="1" dirty="0" smtClean="0"/>
              <a:t>산정하기</a:t>
            </a:r>
            <a:endParaRPr lang="en-US" altLang="ko-KR" b="1" dirty="0" smtClean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보헴이</a:t>
            </a:r>
            <a:r>
              <a:rPr lang="ko-KR" altLang="en-US" dirty="0"/>
              <a:t> 제시하는 총 개발 기간</a:t>
            </a:r>
            <a:r>
              <a:rPr lang="en-US" altLang="ko-KR" dirty="0"/>
              <a:t>(TDEV: Total </a:t>
            </a:r>
            <a:r>
              <a:rPr lang="en-US" altLang="ko-KR" dirty="0" err="1"/>
              <a:t>DEVelopment</a:t>
            </a:r>
            <a:r>
              <a:rPr lang="en-US" altLang="ko-KR" dirty="0"/>
              <a:t> time)</a:t>
            </a:r>
            <a:r>
              <a:rPr lang="ko-KR" altLang="en-US" dirty="0"/>
              <a:t>을 구하는 </a:t>
            </a:r>
            <a:r>
              <a:rPr lang="ko-KR" altLang="en-US" dirty="0" smtClean="0"/>
              <a:t>공식은 아래 그림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개발할 </a:t>
            </a:r>
            <a:r>
              <a:rPr lang="ko-KR" altLang="en-US" dirty="0"/>
              <a:t>소프트웨어 유형에 상관없이 모두 동일한 상수</a:t>
            </a:r>
            <a:r>
              <a:rPr lang="en-US" altLang="ko-KR" dirty="0"/>
              <a:t>(2.5) </a:t>
            </a:r>
            <a:r>
              <a:rPr lang="ko-KR" altLang="en-US" dirty="0"/>
              <a:t>값을 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ko-KR" altLang="en-US" dirty="0"/>
              <a:t>개발 기간은 소프트웨어 유형과 상관없다는 뜻이다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총 </a:t>
            </a:r>
            <a:r>
              <a:rPr lang="ko-KR" altLang="en-US" b="1" dirty="0"/>
              <a:t>개발 기간 산정 </a:t>
            </a:r>
            <a:r>
              <a:rPr lang="ko-KR" altLang="en-US" b="1" dirty="0" smtClean="0"/>
              <a:t>공식</a:t>
            </a:r>
            <a:r>
              <a:rPr lang="en-US" altLang="ko-KR" b="1" dirty="0" smtClean="0"/>
              <a:t>&gt;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71" y="4301245"/>
            <a:ext cx="6675698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COCOMO Ⅱ </a:t>
            </a:r>
            <a:r>
              <a:rPr lang="ko-KR" altLang="en-US" sz="2400" b="1" dirty="0"/>
              <a:t>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COCOMO </a:t>
            </a:r>
            <a:r>
              <a:rPr lang="ko-KR" altLang="en-US" dirty="0" smtClean="0"/>
              <a:t>방법을 보면 이런 의문이 생길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계획 </a:t>
            </a:r>
            <a:r>
              <a:rPr lang="ko-KR" altLang="en-US" dirty="0">
                <a:solidFill>
                  <a:srgbClr val="FF0000"/>
                </a:solidFill>
              </a:rPr>
              <a:t>단계에서 원시 코드의 라인 수를 어떻게 정확히 예측할 수 있느냐는 문제이다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COCOMO </a:t>
            </a:r>
            <a:r>
              <a:rPr lang="en-US" altLang="ko-KR" dirty="0"/>
              <a:t>Ⅱ </a:t>
            </a:r>
            <a:r>
              <a:rPr lang="ko-KR" altLang="en-US" dirty="0"/>
              <a:t>방법은 개발 초기 단계에서 원시 코드의 라인 수를 정확히 예측하기 어렵다는 점을 고려해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단계별로 나름의 방법으로 값을 예측한 후 이를 바탕으로 필요한 인건비를 예측하는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1995</a:t>
            </a:r>
            <a:r>
              <a:rPr lang="ko-KR" altLang="en-US" dirty="0"/>
              <a:t>년에 발표된 방식으로</a:t>
            </a:r>
            <a:r>
              <a:rPr lang="en-US" altLang="ko-KR" dirty="0"/>
              <a:t>, </a:t>
            </a:r>
            <a:r>
              <a:rPr lang="ko-KR" altLang="en-US" dirty="0"/>
              <a:t>소프트웨어 개발 프로젝트가 </a:t>
            </a:r>
            <a:r>
              <a:rPr lang="ko-KR" altLang="en-US" dirty="0">
                <a:solidFill>
                  <a:srgbClr val="FF0000"/>
                </a:solidFill>
              </a:rPr>
              <a:t>진행된 정도</a:t>
            </a:r>
            <a:r>
              <a:rPr lang="ko-KR" altLang="en-US" dirty="0"/>
              <a:t>에 따라 </a:t>
            </a:r>
            <a:r>
              <a:rPr lang="ko-KR" altLang="en-US" dirty="0" smtClean="0"/>
              <a:t>세 </a:t>
            </a:r>
            <a:r>
              <a:rPr lang="ko-KR" altLang="en-US" dirty="0"/>
              <a:t>가지 다른 모델을 제시하고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■ </a:t>
            </a:r>
            <a:r>
              <a:rPr lang="ko-KR" altLang="en-US" sz="1300" b="1" dirty="0"/>
              <a:t>애플리케이션 합성 모델</a:t>
            </a:r>
            <a:r>
              <a:rPr lang="en-US" altLang="ko-KR" sz="1300" b="1" dirty="0"/>
              <a:t>(application composition model)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1300" dirty="0"/>
              <a:t> 형태의 개발은 사용자에게 정확한 요구 사항을 얻기 위해 입</a:t>
            </a:r>
            <a:r>
              <a:rPr lang="en-US" altLang="ko-KR" sz="1300" dirty="0"/>
              <a:t>·</a:t>
            </a:r>
            <a:r>
              <a:rPr lang="ko-KR" altLang="en-US" sz="1300" dirty="0"/>
              <a:t>출력 화면을 만들어 사용자의 요구 사항 승인을 얻는다</a:t>
            </a:r>
            <a:r>
              <a:rPr lang="en-US" altLang="ko-KR" sz="1300" dirty="0"/>
              <a:t>. </a:t>
            </a:r>
            <a:r>
              <a:rPr lang="ko-KR" altLang="en-US" sz="1300" dirty="0"/>
              <a:t>따라서 </a:t>
            </a:r>
            <a:r>
              <a:rPr lang="en-US" altLang="ko-KR" sz="1300" dirty="0"/>
              <a:t>1</a:t>
            </a:r>
            <a:r>
              <a:rPr lang="ko-KR" altLang="en-US" sz="1300" dirty="0"/>
              <a:t>단계에서는 입</a:t>
            </a:r>
            <a:r>
              <a:rPr lang="en-US" altLang="ko-KR" sz="1300" dirty="0">
                <a:solidFill>
                  <a:srgbClr val="FF0000"/>
                </a:solidFill>
              </a:rPr>
              <a:t>·</a:t>
            </a:r>
            <a:r>
              <a:rPr lang="ko-KR" altLang="en-US" sz="1300" dirty="0">
                <a:solidFill>
                  <a:srgbClr val="FF0000"/>
                </a:solidFill>
              </a:rPr>
              <a:t>출력 화면 중심의 사용자 인터페이스 개수</a:t>
            </a:r>
            <a:r>
              <a:rPr lang="ko-KR" altLang="en-US" sz="1300" dirty="0"/>
              <a:t> 등을 계산하여 다음의 객체 점수</a:t>
            </a:r>
            <a:r>
              <a:rPr lang="en-US" altLang="ko-KR" sz="1300" dirty="0"/>
              <a:t>(object point)</a:t>
            </a:r>
            <a:r>
              <a:rPr lang="ko-KR" altLang="en-US" sz="1300" dirty="0"/>
              <a:t>를 산출하고 이를 바탕으로 소프트웨어의 규모를 산정한다</a:t>
            </a:r>
            <a:r>
              <a:rPr lang="en-US" altLang="ko-KR" sz="1300" dirty="0"/>
              <a:t>. 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■ </a:t>
            </a:r>
            <a:r>
              <a:rPr lang="ko-KR" altLang="en-US" sz="1300" b="1" dirty="0"/>
              <a:t>초기 설계 모델</a:t>
            </a:r>
            <a:r>
              <a:rPr lang="en-US" altLang="ko-KR" sz="1300" b="1" dirty="0"/>
              <a:t>(early design model)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2</a:t>
            </a:r>
            <a:r>
              <a:rPr lang="ko-KR" altLang="en-US" sz="1300" dirty="0"/>
              <a:t>단계는 초기 설계 단계에서 예측 값을 구한다</a:t>
            </a:r>
            <a:r>
              <a:rPr lang="en-US" altLang="ko-KR" sz="1300" dirty="0"/>
              <a:t>. </a:t>
            </a:r>
            <a:r>
              <a:rPr lang="ko-KR" altLang="en-US" sz="1300" dirty="0" smtClean="0">
                <a:solidFill>
                  <a:srgbClr val="FF0000"/>
                </a:solidFill>
              </a:rPr>
              <a:t>기능 </a:t>
            </a:r>
            <a:r>
              <a:rPr lang="ko-KR" altLang="en-US" sz="1300" dirty="0">
                <a:solidFill>
                  <a:srgbClr val="FF0000"/>
                </a:solidFill>
              </a:rPr>
              <a:t>점수 방법</a:t>
            </a:r>
            <a:r>
              <a:rPr lang="ko-KR" altLang="en-US" sz="1300" dirty="0"/>
              <a:t>을 사용해 산정한다</a:t>
            </a:r>
            <a:r>
              <a:rPr lang="en-US" altLang="ko-KR" sz="1300" dirty="0"/>
              <a:t>. </a:t>
            </a:r>
          </a:p>
          <a:p>
            <a:endParaRPr lang="en-US" altLang="ko-KR" sz="1300" b="1" dirty="0" smtClean="0"/>
          </a:p>
          <a:p>
            <a:r>
              <a:rPr lang="ko-KR" altLang="en-US" sz="1300" b="1" dirty="0" smtClean="0"/>
              <a:t>■ </a:t>
            </a:r>
            <a:r>
              <a:rPr lang="ko-KR" altLang="en-US" sz="1300" b="1" dirty="0"/>
              <a:t>구조 설계 이후 모델</a:t>
            </a:r>
            <a:r>
              <a:rPr lang="en-US" altLang="ko-KR" sz="1300" b="1" dirty="0"/>
              <a:t>(post-architecture model)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구조 설계 이후가 되면 시스템에 대해 어느 정도 자세한 윤곽이 드러난다</a:t>
            </a:r>
            <a:r>
              <a:rPr lang="en-US" altLang="ko-KR" sz="1300" dirty="0"/>
              <a:t>. COCOMO </a:t>
            </a:r>
            <a:r>
              <a:rPr lang="ko-KR" altLang="en-US" sz="1300" dirty="0"/>
              <a:t>방법이 처음부터 원시 코드의 라인 수를 계산하는 무리한 방법을 썼다면</a:t>
            </a:r>
            <a:r>
              <a:rPr lang="en-US" altLang="ko-KR" sz="1300" dirty="0">
                <a:solidFill>
                  <a:srgbClr val="FF0000"/>
                </a:solidFill>
              </a:rPr>
              <a:t>, 3</a:t>
            </a:r>
            <a:r>
              <a:rPr lang="ko-KR" altLang="en-US" sz="1300" dirty="0">
                <a:solidFill>
                  <a:srgbClr val="FF0000"/>
                </a:solidFill>
              </a:rPr>
              <a:t>단계에서는 이미 기능 점수가 나왔기 때문에 </a:t>
            </a:r>
            <a:r>
              <a:rPr lang="en-US" altLang="ko-KR" sz="1300" dirty="0">
                <a:solidFill>
                  <a:srgbClr val="FF0000"/>
                </a:solidFill>
              </a:rPr>
              <a:t>COCOMO</a:t>
            </a:r>
            <a:r>
              <a:rPr lang="ko-KR" altLang="en-US" sz="1300" dirty="0">
                <a:solidFill>
                  <a:srgbClr val="FF0000"/>
                </a:solidFill>
              </a:rPr>
              <a:t>에서 제안한 </a:t>
            </a:r>
            <a:r>
              <a:rPr lang="en-US" altLang="ko-KR" sz="1300" dirty="0">
                <a:solidFill>
                  <a:srgbClr val="FF0000"/>
                </a:solidFill>
              </a:rPr>
              <a:t>LOC</a:t>
            </a:r>
            <a:r>
              <a:rPr lang="ko-KR" altLang="en-US" sz="1300" dirty="0">
                <a:solidFill>
                  <a:srgbClr val="FF0000"/>
                </a:solidFill>
              </a:rPr>
              <a:t>에 의해 소요되는 노력을 추정하는 것이 크게 어렵지 않다</a:t>
            </a:r>
            <a:r>
              <a:rPr lang="en-US" altLang="ko-KR" sz="1300" dirty="0">
                <a:solidFill>
                  <a:srgbClr val="FF0000"/>
                </a:solidFill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</a:rPr>
              <a:t>즉 </a:t>
            </a:r>
            <a:r>
              <a:rPr lang="en-US" altLang="ko-KR" sz="1300" dirty="0">
                <a:solidFill>
                  <a:srgbClr val="FF0000"/>
                </a:solidFill>
              </a:rPr>
              <a:t>3</a:t>
            </a:r>
            <a:r>
              <a:rPr lang="ko-KR" altLang="en-US" sz="1300" dirty="0">
                <a:solidFill>
                  <a:srgbClr val="FF0000"/>
                </a:solidFill>
              </a:rPr>
              <a:t>단계에서는 기능 점수를 바탕으로 한 </a:t>
            </a:r>
            <a:r>
              <a:rPr lang="en-US" altLang="ko-KR" sz="1300" dirty="0">
                <a:solidFill>
                  <a:srgbClr val="FF0000"/>
                </a:solidFill>
              </a:rPr>
              <a:t>LOC</a:t>
            </a:r>
            <a:r>
              <a:rPr lang="ko-KR" altLang="en-US" sz="1300" dirty="0">
                <a:solidFill>
                  <a:srgbClr val="FF0000"/>
                </a:solidFill>
              </a:rPr>
              <a:t>를 추정하여 소프트웨어 규모를 산정할 수 있다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34" y="4032227"/>
            <a:ext cx="1937256" cy="10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점수 산정 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COCOMO </a:t>
            </a:r>
            <a:r>
              <a:rPr lang="ko-KR" altLang="en-US" dirty="0">
                <a:hlinkClick r:id="rId7"/>
              </a:rPr>
              <a:t>방법</a:t>
            </a:r>
            <a:r>
              <a:rPr lang="ko-KR" altLang="en-US" dirty="0"/>
              <a:t>에서는 원시 코드의 라인 수</a:t>
            </a:r>
            <a:r>
              <a:rPr lang="en-US" altLang="ko-KR" dirty="0"/>
              <a:t>(LOC)</a:t>
            </a:r>
            <a:r>
              <a:rPr lang="ko-KR" altLang="en-US" dirty="0"/>
              <a:t>를 기반으로 공수</a:t>
            </a:r>
            <a:r>
              <a:rPr lang="en-US" altLang="ko-KR" dirty="0"/>
              <a:t>(manpower)</a:t>
            </a:r>
            <a:r>
              <a:rPr lang="ko-KR" altLang="en-US" dirty="0"/>
              <a:t>를 계산하였다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그러나 원시 코드를 아직 작성하지 않은 상태에서 라인 수를 정확히 예측하기는 매우 어렵다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언어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개발자의 수준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알고리즘에 따라 생성되는 코드의 라인 수가 달라지기 때문이다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일반적으로 규모가 큰 소프트웨어는 입</a:t>
            </a:r>
            <a:r>
              <a:rPr lang="en-US" altLang="ko-KR" dirty="0"/>
              <a:t>·</a:t>
            </a:r>
            <a:r>
              <a:rPr lang="ko-KR" altLang="en-US" dirty="0"/>
              <a:t>출력의 개수도 많고</a:t>
            </a:r>
            <a:r>
              <a:rPr lang="en-US" altLang="ko-KR" dirty="0"/>
              <a:t>, </a:t>
            </a:r>
            <a:r>
              <a:rPr lang="ko-KR" altLang="en-US" dirty="0"/>
              <a:t>조회나 검색 기능도 많다</a:t>
            </a:r>
            <a:r>
              <a:rPr lang="en-US" altLang="ko-KR" dirty="0"/>
              <a:t>. </a:t>
            </a:r>
            <a:r>
              <a:rPr lang="ko-KR" altLang="en-US" dirty="0"/>
              <a:t>또 기능 간의 인터페이스나 데이터베이스의 테이블도 많아질 수밖에 없다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기능 점수 방법은 이와 같은 기능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입</a:t>
            </a:r>
            <a:r>
              <a:rPr lang="en-US" altLang="ko-KR" dirty="0">
                <a:solidFill>
                  <a:srgbClr val="FF0000"/>
                </a:solidFill>
              </a:rPr>
              <a:t>·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데이터베이스 테이블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조회 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의 수를 판단 근거로 삼는다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즉 라인 수와 무관하게 </a:t>
            </a:r>
            <a:r>
              <a:rPr lang="ko-KR" altLang="en-US" dirty="0">
                <a:solidFill>
                  <a:srgbClr val="FF0000"/>
                </a:solidFill>
              </a:rPr>
              <a:t>기능이 많으면 규모도 크고 복잡도도 높다고 판단하는 것이다</a:t>
            </a:r>
            <a:r>
              <a:rPr lang="en-US" altLang="ko-KR" dirty="0"/>
              <a:t>. </a:t>
            </a:r>
            <a:r>
              <a:rPr lang="ko-KR" altLang="en-US" dirty="0"/>
              <a:t>사용자 관점에서</a:t>
            </a:r>
            <a:r>
              <a:rPr lang="en-US" altLang="ko-KR" dirty="0"/>
              <a:t>, </a:t>
            </a:r>
            <a:r>
              <a:rPr lang="ko-KR" altLang="en-US" dirty="0"/>
              <a:t>개발하려는 소프트웨어의 기능을 정량화하여 소프트웨어 개발 비용 산정에 활용하는 </a:t>
            </a:r>
            <a:r>
              <a:rPr lang="ko-KR" altLang="en-US" dirty="0" smtClean="0"/>
              <a:t>방법이다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기능 점수</a:t>
            </a:r>
            <a:r>
              <a:rPr lang="en-US" altLang="ko-KR" dirty="0">
                <a:solidFill>
                  <a:srgbClr val="FF0000"/>
                </a:solidFill>
              </a:rPr>
              <a:t>(Function Point)</a:t>
            </a:r>
            <a:r>
              <a:rPr lang="ko-KR" altLang="en-US" dirty="0">
                <a:solidFill>
                  <a:srgbClr val="FF0000"/>
                </a:solidFill>
              </a:rPr>
              <a:t>는 개발하려는 소프트웨어 기능의 크기를 측정하는 단위이다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즉 소프트웨어의 기능</a:t>
            </a:r>
            <a:r>
              <a:rPr lang="en-US" altLang="ko-KR" dirty="0">
                <a:solidFill>
                  <a:srgbClr val="FF0000"/>
                </a:solidFill>
              </a:rPr>
              <a:t>(function)</a:t>
            </a:r>
            <a:r>
              <a:rPr lang="ko-KR" altLang="en-US" dirty="0">
                <a:solidFill>
                  <a:srgbClr val="FF0000"/>
                </a:solidFill>
              </a:rPr>
              <a:t>이 얼마나 복잡한가를 상대적인 점수</a:t>
            </a:r>
            <a:r>
              <a:rPr lang="en-US" altLang="ko-KR" dirty="0">
                <a:solidFill>
                  <a:srgbClr val="FF0000"/>
                </a:solidFill>
              </a:rPr>
              <a:t>(point)</a:t>
            </a:r>
            <a:r>
              <a:rPr lang="ko-KR" altLang="en-US" dirty="0">
                <a:solidFill>
                  <a:srgbClr val="FF0000"/>
                </a:solidFill>
              </a:rPr>
              <a:t>로 표현하는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점수 산정 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46" y="1332013"/>
            <a:ext cx="7433843" cy="2488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25" y="4007880"/>
            <a:ext cx="9427491" cy="22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점수 산정 방법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장점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사용자의 </a:t>
            </a:r>
            <a:r>
              <a:rPr lang="ko-KR" altLang="en-US" dirty="0" smtClean="0">
                <a:solidFill>
                  <a:srgbClr val="FF0000"/>
                </a:solidFill>
              </a:rPr>
              <a:t>요구 사항만으로 기능을 추출</a:t>
            </a:r>
            <a:r>
              <a:rPr lang="ko-KR" altLang="en-US" dirty="0" smtClean="0"/>
              <a:t>하여 측정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구현 방법과 관계가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구현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개발자의 능력에 상관없이 </a:t>
            </a:r>
            <a:r>
              <a:rPr lang="ko-KR" altLang="en-US" dirty="0" smtClean="0">
                <a:solidFill>
                  <a:srgbClr val="FF0000"/>
                </a:solidFill>
              </a:rPr>
              <a:t>소프트웨어의 규모를 일관성 있게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/>
              <a:t>객관적인 요구 사항만으로 측정 </a:t>
            </a:r>
            <a:r>
              <a:rPr lang="en-US" altLang="ko-KR" dirty="0"/>
              <a:t>: </a:t>
            </a:r>
            <a:r>
              <a:rPr lang="ko-KR" altLang="en-US" dirty="0"/>
              <a:t>개발 방법이나 개발 팀과 무관하므로 </a:t>
            </a:r>
            <a:r>
              <a:rPr lang="ko-KR" altLang="en-US" dirty="0">
                <a:solidFill>
                  <a:srgbClr val="FF0000"/>
                </a:solidFill>
              </a:rPr>
              <a:t>소프트웨어 규모 측정에 일관성을 제공한다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모든 개발 단계에서 사용 </a:t>
            </a:r>
            <a:r>
              <a:rPr lang="en-US" altLang="ko-KR" dirty="0"/>
              <a:t>: </a:t>
            </a:r>
            <a:r>
              <a:rPr lang="ko-KR" altLang="en-US" dirty="0"/>
              <a:t>계획 단계뿐 아니라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>
                <a:hlinkClick r:id="rId7"/>
              </a:rPr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 단계에서도 사용할 수 있어 단계가 진행됨에 따라 더 정확한 기능 점수를 측정할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단점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/>
              <a:t>높은 분석 능력 필요 </a:t>
            </a:r>
            <a:r>
              <a:rPr lang="en-US" altLang="ko-KR" dirty="0"/>
              <a:t>: </a:t>
            </a:r>
            <a:r>
              <a:rPr lang="ko-KR" altLang="en-US" dirty="0"/>
              <a:t>요구 사항으로부터 기능을 도출하려면 </a:t>
            </a:r>
            <a:r>
              <a:rPr lang="ko-KR" altLang="en-US" dirty="0">
                <a:solidFill>
                  <a:srgbClr val="FF0000"/>
                </a:solidFill>
              </a:rPr>
              <a:t>상당한 분석 능력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기능 점수 전문가 필요 </a:t>
            </a:r>
            <a:r>
              <a:rPr lang="en-US" altLang="ko-KR" dirty="0"/>
              <a:t>: </a:t>
            </a:r>
            <a:r>
              <a:rPr lang="ko-KR" altLang="en-US" dirty="0"/>
              <a:t>이 방법을 잘 사용할 수 있는 </a:t>
            </a:r>
            <a:r>
              <a:rPr lang="ko-KR" altLang="en-US" dirty="0">
                <a:solidFill>
                  <a:srgbClr val="FF0000"/>
                </a:solidFill>
              </a:rPr>
              <a:t>기능 점수 전문가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내부 </a:t>
            </a:r>
            <a:r>
              <a:rPr lang="ko-KR" altLang="en-US" dirty="0" err="1"/>
              <a:t>로직</a:t>
            </a:r>
            <a:r>
              <a:rPr lang="ko-KR" altLang="en-US" dirty="0"/>
              <a:t> 위주의 소프트웨어에는 다소 부적합 </a:t>
            </a:r>
            <a:r>
              <a:rPr lang="en-US" altLang="ko-KR" dirty="0"/>
              <a:t>: </a:t>
            </a:r>
            <a:r>
              <a:rPr lang="ko-KR" altLang="en-US" dirty="0"/>
              <a:t>사용자가 알 수 있는 기능으로 측정하기 때문에 내부 </a:t>
            </a:r>
            <a:r>
              <a:rPr lang="ko-KR" altLang="en-US" dirty="0" err="1"/>
              <a:t>로직</a:t>
            </a:r>
            <a:r>
              <a:rPr lang="ko-KR" altLang="en-US" dirty="0"/>
              <a:t> 위주의 소프트웨어를 측정하는 데는 다소 부적합하다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개발 규모 측정에 적합 </a:t>
            </a:r>
            <a:r>
              <a:rPr lang="en-US" altLang="ko-KR" dirty="0"/>
              <a:t>: </a:t>
            </a:r>
            <a:r>
              <a:rPr lang="ko-KR" altLang="en-US" dirty="0"/>
              <a:t>개발 규모를 예측하는 데 적합하다</a:t>
            </a:r>
            <a:r>
              <a:rPr lang="en-US" altLang="ko-KR" dirty="0"/>
              <a:t>. </a:t>
            </a:r>
            <a:r>
              <a:rPr lang="ko-KR" altLang="en-US" dirty="0"/>
              <a:t>실제 개발 공수를 직접 나타내는 것은 아니다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일정 계획의 이해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일정 계획은 소프트웨어를 개발하기 위해 어떤 작업이 필요한지 찾은 후</a:t>
            </a:r>
            <a:r>
              <a:rPr lang="en-US" altLang="ko-KR" dirty="0"/>
              <a:t>, </a:t>
            </a:r>
            <a:r>
              <a:rPr lang="ko-KR" altLang="en-US" dirty="0"/>
              <a:t>이를 진행할 순서를 결정하거나 주어진 개발 기간에 </a:t>
            </a:r>
            <a:r>
              <a:rPr lang="ko-KR" altLang="en-US" dirty="0" err="1"/>
              <a:t>소작업의</a:t>
            </a:r>
            <a:r>
              <a:rPr lang="ko-KR" altLang="en-US" dirty="0"/>
              <a:t> 개발 기간 및 그들 간의 순서</a:t>
            </a:r>
            <a:r>
              <a:rPr lang="en-US" altLang="ko-KR" dirty="0"/>
              <a:t>, </a:t>
            </a:r>
            <a:r>
              <a:rPr lang="ko-KR" altLang="en-US" dirty="0"/>
              <a:t>필요한 자원 등과 같은 일정을 계획하는 것을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78" y="2304385"/>
            <a:ext cx="5612277" cy="37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작업 분할 구조도</a:t>
            </a:r>
            <a:r>
              <a:rPr lang="en-US" altLang="ko-KR" sz="2400" b="1" dirty="0"/>
              <a:t>(WBS)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WBS(Work Breakdown Structure)</a:t>
            </a:r>
            <a:r>
              <a:rPr lang="ko-KR" altLang="en-US" dirty="0"/>
              <a:t>라는 용어를 몰라도 일상에서 </a:t>
            </a:r>
            <a:r>
              <a:rPr lang="en-US" altLang="ko-KR" dirty="0"/>
              <a:t>WBS </a:t>
            </a:r>
            <a:r>
              <a:rPr lang="ko-KR" altLang="en-US" dirty="0"/>
              <a:t>형태의 작업을 종종 목격할 수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매 학기 초에 학생들이 </a:t>
            </a:r>
            <a:r>
              <a:rPr lang="en-US" altLang="ko-KR" dirty="0"/>
              <a:t>MT</a:t>
            </a:r>
            <a:r>
              <a:rPr lang="ko-KR" altLang="en-US" dirty="0"/>
              <a:t>를 가기 위해 준비하는 과정을 보자</a:t>
            </a:r>
            <a:r>
              <a:rPr lang="en-US" altLang="ko-KR" dirty="0"/>
              <a:t>. </a:t>
            </a:r>
            <a:r>
              <a:rPr lang="ko-KR" altLang="en-US" dirty="0"/>
              <a:t>학회 임원들이 모여 전체 할 일을 세부적으로 나누고 이 일을 누가</a:t>
            </a:r>
            <a:r>
              <a:rPr lang="en-US" altLang="ko-KR" dirty="0"/>
              <a:t>, </a:t>
            </a:r>
            <a:r>
              <a:rPr lang="ko-KR" altLang="en-US" dirty="0"/>
              <a:t>언제까지 수행할지 역할 분담을 분명히 한 후 철저히 준비한다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일을 세분화하고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일정을 짜고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역할 분담을 하는 작업이 바로 </a:t>
            </a:r>
            <a:r>
              <a:rPr lang="en-US" altLang="ko-KR" dirty="0">
                <a:solidFill>
                  <a:srgbClr val="FF0000"/>
                </a:solidFill>
              </a:rPr>
              <a:t>WBS</a:t>
            </a:r>
            <a:r>
              <a:rPr lang="ko-KR" altLang="en-US" dirty="0">
                <a:solidFill>
                  <a:srgbClr val="FF0000"/>
                </a:solidFill>
              </a:rPr>
              <a:t>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WBS</a:t>
            </a:r>
            <a:r>
              <a:rPr lang="ko-KR" altLang="en-US" dirty="0">
                <a:solidFill>
                  <a:srgbClr val="FF0000"/>
                </a:solidFill>
              </a:rPr>
              <a:t>는 프로젝트 목표를 달성하기 위해 필요한 활동과 업무를 세분화하는 작업이다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프로젝트 구성 요소들을 </a:t>
            </a:r>
            <a:r>
              <a:rPr lang="ko-KR" altLang="en-US" dirty="0">
                <a:solidFill>
                  <a:srgbClr val="FF0000"/>
                </a:solidFill>
              </a:rPr>
              <a:t>계층 구조</a:t>
            </a:r>
            <a:r>
              <a:rPr lang="ko-KR" altLang="en-US" dirty="0"/>
              <a:t>로 분류하여 프로젝트의 전체 범위를 정의하고</a:t>
            </a:r>
            <a:r>
              <a:rPr lang="en-US" altLang="ko-KR" dirty="0"/>
              <a:t>, </a:t>
            </a:r>
            <a:r>
              <a:rPr lang="ko-KR" altLang="en-US" dirty="0"/>
              <a:t>프로젝트 작업을 관리하기 쉽도록 작게 세분화한다</a:t>
            </a:r>
            <a:r>
              <a:rPr lang="en-US" altLang="ko-KR" dirty="0"/>
              <a:t>. </a:t>
            </a:r>
            <a:r>
              <a:rPr lang="ko-KR" altLang="en-US" dirty="0"/>
              <a:t>이때 계층 구조에서 최하위에 있는 항목을 </a:t>
            </a:r>
            <a:r>
              <a:rPr lang="ko-KR" altLang="en-US" dirty="0">
                <a:solidFill>
                  <a:srgbClr val="FF0000"/>
                </a:solidFill>
              </a:rPr>
              <a:t>작업 패키지</a:t>
            </a:r>
            <a:r>
              <a:rPr lang="en-US" altLang="ko-KR" dirty="0">
                <a:solidFill>
                  <a:srgbClr val="FF0000"/>
                </a:solidFill>
              </a:rPr>
              <a:t>(work package)</a:t>
            </a:r>
            <a:r>
              <a:rPr lang="ko-KR" altLang="en-US" dirty="0"/>
              <a:t>라고 하는데</a:t>
            </a:r>
            <a:r>
              <a:rPr lang="en-US" altLang="ko-KR" dirty="0"/>
              <a:t>, </a:t>
            </a:r>
            <a:r>
              <a:rPr lang="ko-KR" altLang="en-US" dirty="0"/>
              <a:t>작업 패키지는 해당 업무의 담당자를 할당할 수 있을 정도로 작게 나눈다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60" y="3752311"/>
            <a:ext cx="5672193" cy="26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네트워크 차트</a:t>
            </a:r>
            <a:r>
              <a:rPr lang="en-US" altLang="ko-KR" sz="2400" b="1" dirty="0"/>
              <a:t>(PERT/CPM)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PERT/CPM</a:t>
            </a:r>
            <a:r>
              <a:rPr lang="ko-KR" altLang="en-US" dirty="0"/>
              <a:t>은 </a:t>
            </a:r>
            <a:r>
              <a:rPr lang="en-US" altLang="ko-KR" dirty="0"/>
              <a:t>WBS</a:t>
            </a:r>
            <a:r>
              <a:rPr lang="ko-KR" altLang="en-US" dirty="0"/>
              <a:t>의 작업 순서</a:t>
            </a:r>
            <a:r>
              <a:rPr lang="en-US" altLang="ko-KR" dirty="0"/>
              <a:t>, </a:t>
            </a:r>
            <a:r>
              <a:rPr lang="ko-KR" altLang="en-US" dirty="0"/>
              <a:t>소요 기간 등을 네트워크 형태의 </a:t>
            </a:r>
            <a:r>
              <a:rPr lang="ko-KR" altLang="en-US" dirty="0">
                <a:solidFill>
                  <a:srgbClr val="FF0000"/>
                </a:solidFill>
              </a:rPr>
              <a:t>그래프</a:t>
            </a:r>
            <a:r>
              <a:rPr lang="ko-KR" altLang="en-US" dirty="0"/>
              <a:t>로 표현한 후 </a:t>
            </a:r>
            <a:r>
              <a:rPr lang="ko-KR" altLang="en-US" dirty="0" err="1"/>
              <a:t>완료일에</a:t>
            </a:r>
            <a:r>
              <a:rPr lang="ko-KR" altLang="en-US" dirty="0"/>
              <a:t> 프로젝트를 마치려면 어떤 작업이 중요한지</a:t>
            </a:r>
            <a:r>
              <a:rPr lang="en-US" altLang="ko-KR" dirty="0"/>
              <a:t>, </a:t>
            </a:r>
            <a:r>
              <a:rPr lang="ko-KR" altLang="en-US" dirty="0"/>
              <a:t>또 일정에 여유가 있는 작업은 어떤 것이지 찾아내 중점 관리를 해야 하는 작업을 명확히 하는 데 사용된다</a:t>
            </a:r>
            <a:r>
              <a:rPr lang="en-US" altLang="ko-KR" dirty="0"/>
              <a:t>. </a:t>
            </a:r>
            <a:r>
              <a:rPr lang="ko-KR" altLang="en-US" dirty="0"/>
              <a:t>전체 작업 일정을 세분화하여 지연을 사전에 예방할 수 있고</a:t>
            </a:r>
            <a:r>
              <a:rPr lang="en-US" altLang="ko-KR" dirty="0"/>
              <a:t>, </a:t>
            </a:r>
            <a:r>
              <a:rPr lang="ko-KR" altLang="en-US" dirty="0"/>
              <a:t>때로는 개발 기간 단축에 활용하여 일정을 효율적으로 관리할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좀 더 구체적으로 언급하면</a:t>
            </a:r>
            <a:r>
              <a:rPr lang="en-US" altLang="ko-KR" dirty="0"/>
              <a:t>, </a:t>
            </a:r>
            <a:r>
              <a:rPr lang="ko-KR" altLang="en-US" dirty="0"/>
              <a:t>이 기법은 프로젝트를 완료할 수 있는 최소 기간은 얼마인지</a:t>
            </a:r>
            <a:r>
              <a:rPr lang="en-US" altLang="ko-KR" dirty="0"/>
              <a:t>, </a:t>
            </a:r>
            <a:r>
              <a:rPr lang="ko-KR" altLang="en-US" dirty="0"/>
              <a:t>완료 기간을 맞추기 위해서는 각 작업을 언제 시작하고 완료해야 하는지</a:t>
            </a:r>
            <a:r>
              <a:rPr lang="en-US" altLang="ko-KR" dirty="0"/>
              <a:t>, </a:t>
            </a:r>
            <a:r>
              <a:rPr lang="ko-KR" altLang="en-US" dirty="0"/>
              <a:t>지연되지 않으려면 어떤 작업에 특히 주의를 기울여야 하는지</a:t>
            </a:r>
            <a:r>
              <a:rPr lang="en-US" altLang="ko-KR" dirty="0"/>
              <a:t>, </a:t>
            </a:r>
            <a:r>
              <a:rPr lang="ko-KR" altLang="en-US" dirty="0"/>
              <a:t>또 전체 프로젝트 완료 기간을 단축하기 위해서는 어떤 작업들을 단축하는 것이 가장 경제적인지 등 관리자의 고민에 답을 주기 위해 필요한 도구이다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23" y="4122797"/>
            <a:ext cx="5495155" cy="22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3158" y="1348842"/>
            <a:ext cx="9785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결국 소프트웨어 개발의 성패는 비용</a:t>
            </a:r>
            <a:r>
              <a:rPr lang="en-US" altLang="ko-KR" sz="2000" dirty="0"/>
              <a:t>, </a:t>
            </a:r>
            <a:r>
              <a:rPr lang="ko-KR" altLang="en-US" sz="2000" dirty="0"/>
              <a:t>기간</a:t>
            </a:r>
            <a:r>
              <a:rPr lang="en-US" altLang="ko-KR" sz="2000" dirty="0"/>
              <a:t>, </a:t>
            </a:r>
            <a:r>
              <a:rPr lang="ko-KR" altLang="en-US" sz="2000" dirty="0"/>
              <a:t>인력과 같은 자원을 토대로 </a:t>
            </a:r>
            <a:r>
              <a:rPr lang="ko-KR" altLang="en-US" sz="2000" dirty="0">
                <a:solidFill>
                  <a:srgbClr val="FF0000"/>
                </a:solidFill>
              </a:rPr>
              <a:t>초기에 얼마나 계획을 잘 세우느냐에 달려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그런데 </a:t>
            </a:r>
            <a:r>
              <a:rPr lang="ko-KR" altLang="en-US" sz="2000" dirty="0"/>
              <a:t>계획 단계에서는 이해하기에 충분할 만큼의 정보도 없고 사용자의 요구 사항이나 제약 조건 등도 명확하지 않다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그러다보니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계획을 세우는 일이 매우 어려운 일이지만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계획을 좀 더 체계적이고 명확하게 세울 수 있도록 다양한 방법과 도구가 소개되었다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91" y="3485898"/>
            <a:ext cx="4355640" cy="2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간트</a:t>
            </a:r>
            <a:r>
              <a:rPr lang="ko-KR" altLang="en-US" sz="2400" b="1" dirty="0"/>
              <a:t> 차트를 이용한 일정표 작성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r>
              <a:rPr lang="en-US" altLang="ko-KR" dirty="0"/>
              <a:t>(Gantt chart)</a:t>
            </a:r>
            <a:r>
              <a:rPr lang="ko-KR" altLang="en-US" dirty="0"/>
              <a:t>는 프로젝트 일정 관리를 위한 바</a:t>
            </a:r>
            <a:r>
              <a:rPr lang="en-US" altLang="ko-KR" dirty="0"/>
              <a:t>(bar) </a:t>
            </a:r>
            <a:r>
              <a:rPr lang="ko-KR" altLang="en-US" dirty="0"/>
              <a:t>형태의 도구이다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프로젝트의 </a:t>
            </a:r>
            <a:r>
              <a:rPr lang="ko-KR" altLang="en-US" dirty="0"/>
              <a:t>주요 활동을 파악한 후</a:t>
            </a:r>
            <a:r>
              <a:rPr lang="en-US" altLang="ko-KR" dirty="0"/>
              <a:t>, </a:t>
            </a:r>
            <a:r>
              <a:rPr lang="ko-KR" altLang="en-US" dirty="0"/>
              <a:t>각 활동의 일정을 시작하는 시점과 끝나는 시점을 연결한 막대 모양으로 표시하여 전체 일정을 한눈에 볼 수 있게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49" y="2639252"/>
            <a:ext cx="6884742" cy="34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위험 분석의 이해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소프트웨어 </a:t>
            </a:r>
            <a:r>
              <a:rPr lang="ko-KR" altLang="en-US" dirty="0" smtClean="0"/>
              <a:t>프로젝트에서 위험 </a:t>
            </a:r>
            <a:r>
              <a:rPr lang="ko-KR" altLang="en-US" dirty="0"/>
              <a:t>예방은 매우 중요하다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프로젝트를 주어진 기간과 비용 내에 완료하는 확률이 약 </a:t>
            </a:r>
            <a:r>
              <a:rPr lang="en-US" altLang="ko-KR" dirty="0"/>
              <a:t>20% </a:t>
            </a:r>
            <a:r>
              <a:rPr lang="ko-KR" altLang="en-US" dirty="0"/>
              <a:t>이내라고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전자 </a:t>
            </a:r>
            <a:r>
              <a:rPr lang="ko-KR" altLang="en-US" dirty="0"/>
              <a:t>제품 생산</a:t>
            </a:r>
            <a:r>
              <a:rPr lang="en-US" altLang="ko-KR" dirty="0"/>
              <a:t>, </a:t>
            </a:r>
            <a:r>
              <a:rPr lang="ko-KR" altLang="en-US" dirty="0"/>
              <a:t>자동차 조립</a:t>
            </a:r>
            <a:r>
              <a:rPr lang="en-US" altLang="ko-KR" dirty="0"/>
              <a:t>, </a:t>
            </a:r>
            <a:r>
              <a:rPr lang="ko-KR" altLang="en-US" dirty="0"/>
              <a:t>건축 등 다른 프로젝트의 성공 확률에 비해 굉장히 낮다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확률을 높이려면 우선 </a:t>
            </a:r>
            <a:r>
              <a:rPr lang="ko-KR" altLang="en-US" dirty="0">
                <a:solidFill>
                  <a:srgbClr val="FF0000"/>
                </a:solidFill>
              </a:rPr>
              <a:t>프로젝트 계획 단계에서 위험 요소를 찾아 제거하거나 예방해야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이를 위해 관리자는 </a:t>
            </a:r>
            <a:r>
              <a:rPr lang="ko-KR" altLang="en-US" dirty="0">
                <a:solidFill>
                  <a:srgbClr val="FF0000"/>
                </a:solidFill>
              </a:rPr>
              <a:t>계획 단계에서 발생할 수 있는 위험 요소 목록을 만들고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 위험에 대한 대비책도 마련해야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위험 </a:t>
            </a:r>
            <a:r>
              <a:rPr lang="ko-KR" altLang="en-US" dirty="0">
                <a:solidFill>
                  <a:srgbClr val="FF0000"/>
                </a:solidFill>
              </a:rPr>
              <a:t>관리는 소프트웨어 개발에 방해가 되는 요소를 파악하고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위험 요소 식별</a:t>
            </a:r>
            <a:r>
              <a:rPr lang="en-US" altLang="ko-KR" dirty="0">
                <a:solidFill>
                  <a:srgbClr val="FF0000"/>
                </a:solidFill>
              </a:rPr>
              <a:t>), </a:t>
            </a:r>
            <a:r>
              <a:rPr lang="ko-KR" altLang="en-US" dirty="0">
                <a:solidFill>
                  <a:srgbClr val="FF0000"/>
                </a:solidFill>
              </a:rPr>
              <a:t>위험 요소의 발생 확률과 </a:t>
            </a:r>
            <a:r>
              <a:rPr lang="ko-KR" altLang="en-US" dirty="0" err="1">
                <a:solidFill>
                  <a:srgbClr val="FF0000"/>
                </a:solidFill>
              </a:rPr>
              <a:t>영향도를</a:t>
            </a:r>
            <a:r>
              <a:rPr lang="ko-KR" altLang="en-US" dirty="0">
                <a:solidFill>
                  <a:srgbClr val="FF0000"/>
                </a:solidFill>
              </a:rPr>
              <a:t> 평가한 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위험 분석</a:t>
            </a:r>
            <a:r>
              <a:rPr lang="en-US" altLang="ko-KR" dirty="0">
                <a:solidFill>
                  <a:srgbClr val="FF0000"/>
                </a:solidFill>
              </a:rPr>
              <a:t>), </a:t>
            </a:r>
            <a:r>
              <a:rPr lang="ko-KR" altLang="en-US" dirty="0">
                <a:solidFill>
                  <a:srgbClr val="FF0000"/>
                </a:solidFill>
              </a:rPr>
              <a:t>분석한 결과에 따라 위험 우선순위를 정하여 그에 맞게 대책을 세우는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90" y="4471334"/>
            <a:ext cx="5974598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위험 관리 절차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위험 </a:t>
            </a:r>
            <a:r>
              <a:rPr lang="ko-KR" altLang="en-US" b="1" dirty="0"/>
              <a:t>요소 </a:t>
            </a:r>
            <a:r>
              <a:rPr lang="ko-KR" altLang="en-US" b="1" dirty="0" smtClean="0"/>
              <a:t>식별</a:t>
            </a:r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위험 분석</a:t>
            </a:r>
            <a:endParaRPr lang="en-US" altLang="ko-KR" b="1" dirty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위험 </a:t>
            </a:r>
            <a:r>
              <a:rPr lang="ko-KR" altLang="en-US" b="1" dirty="0"/>
              <a:t>계획 </a:t>
            </a:r>
            <a:r>
              <a:rPr lang="ko-KR" altLang="en-US" b="1" dirty="0" smtClean="0"/>
              <a:t>수립</a:t>
            </a:r>
            <a:endParaRPr lang="en-US" altLang="ko-KR" b="1" dirty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위험 감시</a:t>
            </a:r>
            <a:endParaRPr lang="en-US" altLang="ko-KR" b="1" dirty="0" smtClean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위험 요소 식별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dirty="0"/>
              <a:t>위험 관리에서 가장 중요한 일은 프로젝트 수행에 영향을 주는 </a:t>
            </a:r>
            <a:r>
              <a:rPr lang="ko-KR" altLang="en-US" dirty="0">
                <a:solidFill>
                  <a:srgbClr val="FF0000"/>
                </a:solidFill>
              </a:rPr>
              <a:t>위험 요소를 파악</a:t>
            </a:r>
            <a:r>
              <a:rPr lang="ko-KR" altLang="en-US" dirty="0"/>
              <a:t>하는 것이다</a:t>
            </a:r>
            <a:r>
              <a:rPr lang="en-US" altLang="ko-KR" dirty="0"/>
              <a:t>. </a:t>
            </a:r>
            <a:r>
              <a:rPr lang="ko-KR" altLang="en-US" dirty="0"/>
              <a:t>일단 위험 요소를 찾아내야 예방하거나 최소화하는 등 여러 대안이 나올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위험 </a:t>
            </a:r>
            <a:r>
              <a:rPr lang="ko-KR" altLang="en-US" dirty="0"/>
              <a:t>요소를 찾는 방법에는 팀원들이 모여 발생 가능한 </a:t>
            </a:r>
            <a:r>
              <a:rPr lang="ko-KR" altLang="en-US" dirty="0">
                <a:solidFill>
                  <a:srgbClr val="FF0000"/>
                </a:solidFill>
              </a:rPr>
              <a:t>위험 요소에 대해 </a:t>
            </a:r>
            <a:r>
              <a:rPr lang="ko-KR" altLang="en-US" dirty="0" err="1">
                <a:solidFill>
                  <a:srgbClr val="FF0000"/>
                </a:solidFill>
              </a:rPr>
              <a:t>브레인스토밍해서</a:t>
            </a:r>
            <a:r>
              <a:rPr lang="ko-KR" altLang="en-US" dirty="0">
                <a:solidFill>
                  <a:srgbClr val="FF0000"/>
                </a:solidFill>
              </a:rPr>
              <a:t> 도출하는 방법과 이전에 유사한 프로젝트를 진행할 때 발생한 위험 요소를 참조하는 방법이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이때는 경험 많은 개발자들의 의견을 듣는 것도 매우 중요할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위험 요소를 찾는 것이 가장 우선적으로 이루어져야 하지만</a:t>
            </a:r>
            <a:r>
              <a:rPr lang="en-US" altLang="ko-KR" dirty="0"/>
              <a:t>, </a:t>
            </a:r>
            <a:r>
              <a:rPr lang="ko-KR" altLang="en-US" dirty="0"/>
              <a:t>찾은 위험 요소의 원인을 규명하는 일도 해결책을 강구하는 데 매우 중요하다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그러므로 위험 요소 식별 과정에서 위험 요소를 찾고 원인도 알아내야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20" y="1024280"/>
            <a:ext cx="4525935" cy="18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위험 관리 절차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위험  분석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위험 </a:t>
            </a:r>
            <a:r>
              <a:rPr lang="ko-KR" altLang="en-US" dirty="0">
                <a:solidFill>
                  <a:srgbClr val="FF0000"/>
                </a:solidFill>
              </a:rPr>
              <a:t>요소를 식별했다면 그 위험 요소가 발생할 가능성과 영향력을 판단해야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이는 쉬운 일이 아니므로 과거 프로젝트에서 데이터와 위험을 분석한 경험이 많은 개발자에 의존해 판단하게 되는데</a:t>
            </a:r>
            <a:r>
              <a:rPr lang="en-US" altLang="ko-KR" dirty="0"/>
              <a:t>, </a:t>
            </a:r>
            <a:r>
              <a:rPr lang="ko-KR" altLang="en-US" dirty="0"/>
              <a:t>이 과정이 바로 위험 분석이다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위험 </a:t>
            </a:r>
            <a:r>
              <a:rPr lang="ko-KR" altLang="en-US" dirty="0"/>
              <a:t>발생 가능성의 척도는 </a:t>
            </a:r>
            <a:r>
              <a:rPr lang="en-US" altLang="ko-KR" dirty="0"/>
              <a:t>'</a:t>
            </a:r>
            <a:r>
              <a:rPr lang="ko-KR" altLang="en-US" dirty="0"/>
              <a:t>매우 낮음</a:t>
            </a:r>
            <a:r>
              <a:rPr lang="en-US" altLang="ko-KR" dirty="0"/>
              <a:t>(〈10%), </a:t>
            </a:r>
            <a:r>
              <a:rPr lang="ko-KR" altLang="en-US" dirty="0"/>
              <a:t>낮음</a:t>
            </a:r>
            <a:r>
              <a:rPr lang="en-US" altLang="ko-KR" dirty="0"/>
              <a:t>(10~25%), </a:t>
            </a:r>
            <a:r>
              <a:rPr lang="ko-KR" altLang="en-US" dirty="0"/>
              <a:t>보통</a:t>
            </a:r>
            <a:r>
              <a:rPr lang="en-US" altLang="ko-KR" dirty="0"/>
              <a:t>(25~50%), </a:t>
            </a:r>
            <a:r>
              <a:rPr lang="ko-KR" altLang="en-US" dirty="0"/>
              <a:t>높음</a:t>
            </a:r>
            <a:r>
              <a:rPr lang="en-US" altLang="ko-KR" dirty="0"/>
              <a:t>(50~75%), </a:t>
            </a:r>
            <a:r>
              <a:rPr lang="ko-KR" altLang="en-US" dirty="0"/>
              <a:t>매우 높음</a:t>
            </a:r>
            <a:r>
              <a:rPr lang="en-US" altLang="ko-KR" dirty="0"/>
              <a:t>(〉75%)'</a:t>
            </a:r>
            <a:r>
              <a:rPr lang="ko-KR" altLang="en-US" dirty="0"/>
              <a:t>과 같은 등급으로 분류할 수 있다</a:t>
            </a:r>
            <a:r>
              <a:rPr lang="en-US" altLang="ko-KR" dirty="0"/>
              <a:t>. </a:t>
            </a:r>
            <a:r>
              <a:rPr lang="ko-KR" altLang="en-US" dirty="0"/>
              <a:t>또는 프로젝트 진행 중 </a:t>
            </a:r>
            <a:r>
              <a:rPr lang="en-US" altLang="ko-KR" dirty="0"/>
              <a:t>'</a:t>
            </a:r>
            <a:r>
              <a:rPr lang="ko-KR" altLang="en-US" dirty="0"/>
              <a:t>위험 발생 확률이 </a:t>
            </a:r>
            <a:r>
              <a:rPr lang="en-US" altLang="ko-KR" dirty="0"/>
              <a:t>80% </a:t>
            </a:r>
            <a:r>
              <a:rPr lang="ko-KR" altLang="en-US" dirty="0"/>
              <a:t>이상이면 상</a:t>
            </a:r>
            <a:r>
              <a:rPr lang="en-US" altLang="ko-KR" dirty="0"/>
              <a:t>, 30~80%</a:t>
            </a:r>
            <a:r>
              <a:rPr lang="ko-KR" altLang="en-US" dirty="0"/>
              <a:t>이면 중</a:t>
            </a:r>
            <a:r>
              <a:rPr lang="en-US" altLang="ko-KR" dirty="0"/>
              <a:t>, 30% </a:t>
            </a:r>
            <a:r>
              <a:rPr lang="ko-KR" altLang="en-US" dirty="0"/>
              <a:t>미만이면 하</a:t>
            </a:r>
            <a:r>
              <a:rPr lang="en-US" altLang="ko-KR" dirty="0"/>
              <a:t>'</a:t>
            </a:r>
            <a:r>
              <a:rPr lang="ko-KR" altLang="en-US" dirty="0"/>
              <a:t>와 같이 세 단계로 분류할 수도 있다</a:t>
            </a:r>
            <a:r>
              <a:rPr lang="en-US" altLang="ko-KR" dirty="0"/>
              <a:t>. </a:t>
            </a:r>
            <a:r>
              <a:rPr lang="ko-KR" altLang="en-US" dirty="0"/>
              <a:t>또 영향력은 재앙</a:t>
            </a:r>
            <a:r>
              <a:rPr lang="en-US" altLang="ko-KR" dirty="0"/>
              <a:t>, </a:t>
            </a:r>
            <a:r>
              <a:rPr lang="ko-KR" altLang="en-US" dirty="0"/>
              <a:t>심각함</a:t>
            </a:r>
            <a:r>
              <a:rPr lang="en-US" altLang="ko-KR" dirty="0"/>
              <a:t>, </a:t>
            </a:r>
            <a:r>
              <a:rPr lang="ko-KR" altLang="en-US" dirty="0"/>
              <a:t>해결 가능함</a:t>
            </a:r>
            <a:r>
              <a:rPr lang="en-US" altLang="ko-KR" dirty="0"/>
              <a:t>, </a:t>
            </a:r>
            <a:r>
              <a:rPr lang="ko-KR" altLang="en-US" dirty="0"/>
              <a:t>경미함 등으로 분류하기도 하고</a:t>
            </a:r>
            <a:r>
              <a:rPr lang="en-US" altLang="ko-KR" dirty="0"/>
              <a:t>, '</a:t>
            </a:r>
            <a:r>
              <a:rPr lang="ko-KR" altLang="en-US" dirty="0"/>
              <a:t>비용과 일정이 </a:t>
            </a:r>
            <a:r>
              <a:rPr lang="en-US" altLang="ko-KR" dirty="0"/>
              <a:t>20% </a:t>
            </a:r>
            <a:r>
              <a:rPr lang="ko-KR" altLang="en-US" dirty="0"/>
              <a:t>이상 초과하면 상</a:t>
            </a:r>
            <a:r>
              <a:rPr lang="en-US" altLang="ko-KR" dirty="0"/>
              <a:t>, 5~20%</a:t>
            </a:r>
            <a:r>
              <a:rPr lang="ko-KR" altLang="en-US" dirty="0"/>
              <a:t>이면 중</a:t>
            </a:r>
            <a:r>
              <a:rPr lang="en-US" altLang="ko-KR" dirty="0"/>
              <a:t>, 5% </a:t>
            </a:r>
            <a:r>
              <a:rPr lang="ko-KR" altLang="en-US" dirty="0"/>
              <a:t>이하이면 하</a:t>
            </a:r>
            <a:r>
              <a:rPr lang="en-US" altLang="ko-KR" dirty="0"/>
              <a:t>'</a:t>
            </a:r>
            <a:r>
              <a:rPr lang="ko-KR" altLang="en-US" dirty="0"/>
              <a:t>로 나눌 수도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위험 관리 절차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위험 </a:t>
            </a:r>
            <a:r>
              <a:rPr lang="ko-KR" altLang="en-US" b="1" dirty="0" smtClean="0">
                <a:solidFill>
                  <a:srgbClr val="FF0000"/>
                </a:solidFill>
              </a:rPr>
              <a:t>계획 수립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위험 </a:t>
            </a:r>
            <a:r>
              <a:rPr lang="ko-KR" altLang="en-US" dirty="0">
                <a:solidFill>
                  <a:srgbClr val="FF0000"/>
                </a:solidFill>
              </a:rPr>
              <a:t>계획 수립은 식별된 위험 요소의 위험을 관리하기 위해 전략을 찾는 과정이다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위험 원인을 파악하는 일은 위험 요소 식별 과정에서 진행되므로 이 과정에서는 </a:t>
            </a:r>
            <a:r>
              <a:rPr lang="ko-KR" altLang="en-US" dirty="0">
                <a:solidFill>
                  <a:srgbClr val="FF0000"/>
                </a:solidFill>
              </a:rPr>
              <a:t>특히 위험을 처리하는 위험 대응 방안을 잘 세워야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요구 사항이 계속 변경되면 고객과 그 문제를 </a:t>
            </a:r>
            <a:r>
              <a:rPr lang="ko-KR" altLang="en-US" dirty="0" err="1"/>
              <a:t>재협의할</a:t>
            </a:r>
            <a:r>
              <a:rPr lang="ko-KR" altLang="en-US" dirty="0"/>
              <a:t> 수도 있고</a:t>
            </a:r>
            <a:r>
              <a:rPr lang="en-US" altLang="ko-KR" dirty="0"/>
              <a:t>, </a:t>
            </a:r>
            <a:r>
              <a:rPr lang="ko-KR" altLang="en-US" dirty="0"/>
              <a:t>고객 입장에서 개발비가 많다고 하면 금년의 개발 범위를 줄이고 연차적으로 개발하는 방법을 제시할 수도 있다</a:t>
            </a:r>
            <a:r>
              <a:rPr lang="en-US" altLang="ko-KR" dirty="0"/>
              <a:t>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위험 </a:t>
            </a:r>
            <a:r>
              <a:rPr lang="ko-KR" altLang="en-US" b="1" dirty="0" smtClean="0">
                <a:solidFill>
                  <a:srgbClr val="FF0000"/>
                </a:solidFill>
              </a:rPr>
              <a:t>감시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위험 </a:t>
            </a:r>
            <a:r>
              <a:rPr lang="ko-KR" altLang="en-US" dirty="0"/>
              <a:t>요소가 식별되었다고 문제가 해결되진 않는다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식별된 위험은 특별히 계속 감시해야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즉 식별된 위험 요소의 발생 확률과 변화 등을 관리해야 할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따라서 프로젝트가 종료되면 시작 시 예측한 위험 요소가 실제로 얼마나 발생했는지</a:t>
            </a:r>
            <a:r>
              <a:rPr lang="en-US" altLang="ko-KR" dirty="0"/>
              <a:t>, </a:t>
            </a:r>
            <a:r>
              <a:rPr lang="ko-KR" altLang="en-US" dirty="0"/>
              <a:t>위험에 대한 대응 방안이 실제 발생했을 때 적절했는지 등을 평가하고</a:t>
            </a:r>
            <a:r>
              <a:rPr lang="en-US" altLang="ko-KR" dirty="0"/>
              <a:t>, </a:t>
            </a:r>
            <a:r>
              <a:rPr lang="ko-KR" altLang="en-US" dirty="0"/>
              <a:t>앞으로 유사한 프로젝트를 진행할 때 참고할 수 있도록 개발사 내의 데이터베이스에 기록해놓아야 한다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/>
              <a:t>01.</a:t>
            </a:r>
            <a:r>
              <a:rPr lang="ko-KR" altLang="en-US" b="1" dirty="0"/>
              <a:t> 문제 정의</a:t>
            </a:r>
          </a:p>
          <a:p>
            <a:r>
              <a:rPr lang="ko-KR" altLang="en-US" dirty="0"/>
              <a:t>문제가 무엇인지를 정의하는 것은 소프트웨어 개발의 첫 작업이다</a:t>
            </a:r>
            <a:r>
              <a:rPr lang="en-US" altLang="ko-KR" dirty="0"/>
              <a:t>. </a:t>
            </a:r>
            <a:r>
              <a:rPr lang="ko-KR" altLang="en-US" dirty="0"/>
              <a:t>현재 상황과 </a:t>
            </a:r>
            <a:r>
              <a:rPr lang="ko-KR" altLang="en-US" dirty="0">
                <a:hlinkClick r:id="rId7"/>
              </a:rPr>
              <a:t>구현</a:t>
            </a:r>
            <a:r>
              <a:rPr lang="ko-KR" altLang="en-US" dirty="0"/>
              <a:t>될 시스템의 목표 및 제약 조건 등을 포함해 무엇을 개발할 것인지 명확히 정의하고</a:t>
            </a:r>
            <a:r>
              <a:rPr lang="en-US" altLang="ko-KR" dirty="0"/>
              <a:t>, </a:t>
            </a:r>
            <a:r>
              <a:rPr lang="ko-KR" altLang="en-US" dirty="0"/>
              <a:t>개발 범위를 결정한다</a:t>
            </a:r>
            <a:r>
              <a:rPr lang="en-US" altLang="ko-KR" dirty="0"/>
              <a:t>. </a:t>
            </a:r>
            <a:r>
              <a:rPr lang="ko-KR" altLang="en-US" dirty="0"/>
              <a:t>이는 프로젝트의 초기 타당성과 초기 </a:t>
            </a:r>
            <a:r>
              <a:rPr lang="ko-KR" altLang="en-US" dirty="0">
                <a:hlinkClick r:id="rId8"/>
              </a:rPr>
              <a:t>계획</a:t>
            </a:r>
            <a:r>
              <a:rPr lang="ko-KR" altLang="en-US" dirty="0"/>
              <a:t>을 작성할 수 있는 기초가 된다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02</a:t>
            </a:r>
            <a:r>
              <a:rPr lang="en-US" altLang="ko-KR" b="1" i="1" dirty="0"/>
              <a:t>.</a:t>
            </a:r>
            <a:r>
              <a:rPr lang="ko-KR" altLang="en-US" b="1" dirty="0"/>
              <a:t> 타당성 분석</a:t>
            </a:r>
          </a:p>
          <a:p>
            <a:r>
              <a:rPr lang="ko-KR" altLang="en-US" dirty="0"/>
              <a:t>개발할 시스템을 정의하고 신규 시스템 실현 방안을 모색하면서</a:t>
            </a:r>
            <a:r>
              <a:rPr lang="en-US" altLang="ko-KR" dirty="0"/>
              <a:t>, </a:t>
            </a:r>
            <a:r>
              <a:rPr lang="ko-KR" altLang="en-US" dirty="0"/>
              <a:t>투자 효율성이 얼마나 높은지</a:t>
            </a:r>
            <a:r>
              <a:rPr lang="en-US" altLang="ko-KR" dirty="0"/>
              <a:t>, </a:t>
            </a:r>
            <a:r>
              <a:rPr lang="ko-KR" altLang="en-US" dirty="0"/>
              <a:t>시장성은 얼마나 큰지</a:t>
            </a:r>
            <a:r>
              <a:rPr lang="en-US" altLang="ko-KR" dirty="0"/>
              <a:t>(</a:t>
            </a:r>
            <a:r>
              <a:rPr lang="ko-KR" altLang="en-US" dirty="0">
                <a:hlinkClick r:id="rId9"/>
              </a:rPr>
              <a:t>경제적 타당성</a:t>
            </a:r>
            <a:r>
              <a:rPr lang="en-US" altLang="ko-KR" dirty="0"/>
              <a:t>) </a:t>
            </a:r>
            <a:r>
              <a:rPr lang="ko-KR" altLang="en-US" dirty="0"/>
              <a:t>등을 검토해야 한다</a:t>
            </a:r>
            <a:r>
              <a:rPr lang="en-US" altLang="ko-KR" dirty="0"/>
              <a:t>. </a:t>
            </a:r>
            <a:r>
              <a:rPr lang="ko-KR" altLang="en-US" dirty="0"/>
              <a:t>그리고 사용자가 원하는 수준으로 개발하기 위해 기술적인 어려움은 없는지</a:t>
            </a:r>
            <a:r>
              <a:rPr lang="en-US" altLang="ko-KR" dirty="0"/>
              <a:t>(</a:t>
            </a:r>
            <a:r>
              <a:rPr lang="ko-KR" altLang="en-US" dirty="0">
                <a:hlinkClick r:id="rId10"/>
              </a:rPr>
              <a:t>기술적 타당성</a:t>
            </a:r>
            <a:r>
              <a:rPr lang="en-US" altLang="ko-KR" dirty="0"/>
              <a:t>), </a:t>
            </a:r>
            <a:r>
              <a:rPr lang="ko-KR" altLang="en-US" dirty="0"/>
              <a:t>개발 과정에서 사용하는 프로그램이나 도구가 소유권 등의 법적인 문제는 없는지</a:t>
            </a:r>
            <a:r>
              <a:rPr lang="en-US" altLang="ko-KR" dirty="0"/>
              <a:t>(</a:t>
            </a:r>
            <a:r>
              <a:rPr lang="ko-KR" altLang="en-US" dirty="0">
                <a:hlinkClick r:id="rId11"/>
              </a:rPr>
              <a:t>법적 타당성</a:t>
            </a:r>
            <a:r>
              <a:rPr lang="en-US" altLang="ko-KR" dirty="0"/>
              <a:t>)</a:t>
            </a:r>
            <a:r>
              <a:rPr lang="ko-KR" altLang="en-US" dirty="0"/>
              <a:t>를 면밀히 검토해본다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03</a:t>
            </a:r>
            <a:r>
              <a:rPr lang="en-US" altLang="ko-KR" b="1" i="1" dirty="0"/>
              <a:t>.</a:t>
            </a:r>
            <a:r>
              <a:rPr lang="ko-KR" altLang="en-US" b="1" dirty="0"/>
              <a:t> 전문가 판단 기법</a:t>
            </a:r>
          </a:p>
          <a:p>
            <a:r>
              <a:rPr lang="ko-KR" altLang="en-US" dirty="0"/>
              <a:t>일상생활에 큰 문제가 생겨 스스로 해결할 수 없을 때는 그 방면의 전문가에게 의뢰하여 해결 방법을 찾는다</a:t>
            </a:r>
            <a:r>
              <a:rPr lang="en-US" altLang="ko-KR" dirty="0"/>
              <a:t>. </a:t>
            </a:r>
            <a:r>
              <a:rPr lang="ko-KR" altLang="en-US" dirty="0"/>
              <a:t>소프트웨어 개발 비용을 산정할 때도 경험이 많은 전문가들의 의견을 듣고 결정하는 방법이 있다</a:t>
            </a:r>
            <a:r>
              <a:rPr lang="en-US" altLang="ko-KR" dirty="0"/>
              <a:t>. </a:t>
            </a:r>
            <a:r>
              <a:rPr lang="ko-KR" altLang="en-US" dirty="0"/>
              <a:t>즉 경험이 많은 여러 전문가가 프로젝트를 수행하는 데 비용이 어느 정도 들어가는지 평가한 금액을 개발 비용으로 산정한다</a:t>
            </a:r>
            <a:r>
              <a:rPr lang="en-US" altLang="ko-KR" dirty="0"/>
              <a:t>. </a:t>
            </a:r>
            <a:r>
              <a:rPr lang="ko-KR" altLang="en-US" dirty="0"/>
              <a:t>이 방법은 경험이 많은 전문가가 판단을 내린 만큼 신뢰성이 있고 편리하다는 장점이 있다</a:t>
            </a:r>
            <a:r>
              <a:rPr lang="en-US" altLang="ko-KR" dirty="0"/>
              <a:t>. </a:t>
            </a:r>
            <a:r>
              <a:rPr lang="ko-KR" altLang="en-US" dirty="0"/>
              <a:t>따라서 짧은 시간에 개발비를 산정하거나 입찰에 응해야 하는 경우 많이 사용한다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/>
              <a:t>04.</a:t>
            </a:r>
            <a:r>
              <a:rPr lang="ko-KR" altLang="en-US" b="1" dirty="0"/>
              <a:t> </a:t>
            </a:r>
            <a:r>
              <a:rPr lang="ko-KR" altLang="en-US" b="1" dirty="0" err="1"/>
              <a:t>델파이</a:t>
            </a:r>
            <a:r>
              <a:rPr lang="ko-KR" altLang="en-US" b="1" dirty="0"/>
              <a:t> 기법</a:t>
            </a:r>
          </a:p>
          <a:p>
            <a:r>
              <a:rPr lang="ko-KR" altLang="en-US" dirty="0" err="1">
                <a:hlinkClick r:id="rId7"/>
              </a:rPr>
              <a:t>델파이</a:t>
            </a:r>
            <a:r>
              <a:rPr lang="ko-KR" altLang="en-US" dirty="0">
                <a:hlinkClick r:id="rId7"/>
              </a:rPr>
              <a:t> 기법</a:t>
            </a:r>
            <a:r>
              <a:rPr lang="ko-KR" altLang="en-US" dirty="0"/>
              <a:t>은 우선 여러 전문가가 모여 각자의 의견대로 비용을 산정하고 그 결과를 서로 공유하여 의견을 조율한 뒤</a:t>
            </a:r>
            <a:r>
              <a:rPr lang="en-US" altLang="ko-KR" dirty="0"/>
              <a:t>, </a:t>
            </a:r>
            <a:r>
              <a:rPr lang="ko-KR" altLang="en-US" dirty="0"/>
              <a:t>조율 과정을 반복해 최종적으로 일치되는 결과 값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)</a:t>
            </a:r>
            <a:r>
              <a:rPr lang="ko-KR" altLang="en-US" dirty="0"/>
              <a:t>이 나오면 이를 개발 비용으로 산정하는 방법이다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05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COCOMO </a:t>
            </a:r>
            <a:r>
              <a:rPr lang="ko-KR" altLang="en-US" b="1" dirty="0"/>
              <a:t>방법</a:t>
            </a:r>
          </a:p>
          <a:p>
            <a:r>
              <a:rPr lang="en-US" altLang="ko-KR" dirty="0">
                <a:hlinkClick r:id="rId8"/>
              </a:rPr>
              <a:t>COCOMO </a:t>
            </a:r>
            <a:r>
              <a:rPr lang="ko-KR" altLang="en-US" dirty="0">
                <a:hlinkClick r:id="rId8"/>
              </a:rPr>
              <a:t>방법</a:t>
            </a:r>
            <a:r>
              <a:rPr lang="ko-KR" altLang="en-US" dirty="0"/>
              <a:t>은 먼저 완성될 소프트웨어의 크기</a:t>
            </a:r>
            <a:r>
              <a:rPr lang="en-US" altLang="ko-KR" dirty="0"/>
              <a:t>(</a:t>
            </a:r>
            <a:r>
              <a:rPr lang="ko-KR" altLang="en-US" dirty="0"/>
              <a:t>라인 수</a:t>
            </a:r>
            <a:r>
              <a:rPr lang="en-US" altLang="ko-KR" dirty="0"/>
              <a:t>, LOC)</a:t>
            </a:r>
            <a:r>
              <a:rPr lang="ko-KR" altLang="en-US" dirty="0"/>
              <a:t>를 추정하고 이를 준비된 식에 대입하여 개발에 필요한 </a:t>
            </a:r>
            <a:r>
              <a:rPr lang="en-US" altLang="ko-KR" dirty="0"/>
              <a:t>M/M</a:t>
            </a:r>
            <a:r>
              <a:rPr lang="ko-KR" altLang="en-US" dirty="0"/>
              <a:t>을 예측하는 것이다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06</a:t>
            </a:r>
            <a:r>
              <a:rPr lang="en-US" altLang="ko-KR" b="1" i="1" dirty="0"/>
              <a:t>.</a:t>
            </a:r>
            <a:r>
              <a:rPr lang="ko-KR" altLang="en-US" b="1" dirty="0"/>
              <a:t> 기능 점수 방법</a:t>
            </a:r>
          </a:p>
          <a:p>
            <a:r>
              <a:rPr lang="ko-KR" altLang="en-US" dirty="0"/>
              <a:t>기능 점수 방법은 개발자 중심의 물리적 접근 방법이 아닌 시스템 구현에 사용되는 기술적 요구 사항에 초점을 맞춘 것이다</a:t>
            </a:r>
            <a:r>
              <a:rPr lang="en-US" altLang="ko-KR" dirty="0"/>
              <a:t>. </a:t>
            </a:r>
            <a:r>
              <a:rPr lang="ko-KR" altLang="en-US" dirty="0"/>
              <a:t>즉 사용자 관점에서</a:t>
            </a:r>
            <a:r>
              <a:rPr lang="en-US" altLang="ko-KR" dirty="0"/>
              <a:t>, </a:t>
            </a:r>
            <a:r>
              <a:rPr lang="ko-KR" altLang="en-US" dirty="0"/>
              <a:t>개발하려는 소프트웨어의 기능을 정량화하여 소프트웨어 개발 비용 산정에 활용하는 방법이다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07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WBS</a:t>
            </a:r>
          </a:p>
          <a:p>
            <a:r>
              <a:rPr lang="en-US" altLang="ko-KR" dirty="0"/>
              <a:t>WBS</a:t>
            </a:r>
            <a:r>
              <a:rPr lang="ko-KR" altLang="en-US" dirty="0"/>
              <a:t>는 프로젝트 목표를 달성하기 위해 필요한 활동과 업무를 세분화하는 작업이다</a:t>
            </a:r>
            <a:r>
              <a:rPr lang="en-US" altLang="ko-KR" dirty="0"/>
              <a:t>. </a:t>
            </a:r>
            <a:r>
              <a:rPr lang="ko-KR" altLang="en-US" dirty="0"/>
              <a:t>프로젝트 구성 요소들을 계층 구조로 분류하여 프로젝트의 전체 범위를 정의하고</a:t>
            </a:r>
            <a:r>
              <a:rPr lang="en-US" altLang="ko-KR" dirty="0"/>
              <a:t>, </a:t>
            </a:r>
            <a:r>
              <a:rPr lang="ko-KR" altLang="en-US" dirty="0"/>
              <a:t>프로젝트 작업을 관리하기 쉽도록 작게 세분화한다</a:t>
            </a:r>
            <a:r>
              <a:rPr lang="en-US" altLang="ko-KR" dirty="0"/>
              <a:t>. </a:t>
            </a:r>
            <a:r>
              <a:rPr lang="ko-KR" altLang="en-US" dirty="0"/>
              <a:t>이때 계층 구조에서 최하위에 있는 항목을 작업 패키지</a:t>
            </a:r>
            <a:r>
              <a:rPr lang="en-US" altLang="ko-KR" dirty="0"/>
              <a:t>(work package)</a:t>
            </a:r>
            <a:r>
              <a:rPr lang="ko-KR" altLang="en-US" dirty="0"/>
              <a:t>라고 하는데</a:t>
            </a:r>
            <a:r>
              <a:rPr lang="en-US" altLang="ko-KR" dirty="0"/>
              <a:t>, </a:t>
            </a:r>
            <a:r>
              <a:rPr lang="ko-KR" altLang="en-US" dirty="0"/>
              <a:t>작업 패키지는 해당 업무의 담당자를 할당할 수 있을 정도로 작게 나눈다</a:t>
            </a:r>
            <a:r>
              <a:rPr lang="en-US" altLang="ko-KR" dirty="0"/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197443"/>
            <a:ext cx="101807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/>
              <a:t>08.</a:t>
            </a:r>
            <a:r>
              <a:rPr lang="ko-KR" altLang="en-US" b="1" dirty="0"/>
              <a:t> </a:t>
            </a:r>
            <a:r>
              <a:rPr lang="en-US" altLang="ko-KR" b="1" dirty="0"/>
              <a:t>PERT/CPM</a:t>
            </a:r>
          </a:p>
          <a:p>
            <a:r>
              <a:rPr lang="ko-KR" altLang="en-US" dirty="0"/>
              <a:t>이 기법은 프로젝트를 완료할 수 있는 최소 기간은 얼마인지</a:t>
            </a:r>
            <a:r>
              <a:rPr lang="en-US" altLang="ko-KR" dirty="0"/>
              <a:t>, </a:t>
            </a:r>
            <a:r>
              <a:rPr lang="ko-KR" altLang="en-US" dirty="0"/>
              <a:t>완료 기간을 맞추기 위해서는 각 작업을 언제 시작하고 완료해야 하는지</a:t>
            </a:r>
            <a:r>
              <a:rPr lang="en-US" altLang="ko-KR" dirty="0"/>
              <a:t>, </a:t>
            </a:r>
            <a:r>
              <a:rPr lang="ko-KR" altLang="en-US" dirty="0"/>
              <a:t>지연되지 않으려면 어떤 작업에 특히 주의를 기울여야 하는지</a:t>
            </a:r>
            <a:r>
              <a:rPr lang="en-US" altLang="ko-KR" dirty="0"/>
              <a:t>, </a:t>
            </a:r>
            <a:r>
              <a:rPr lang="ko-KR" altLang="en-US" dirty="0"/>
              <a:t>또 전체 프로젝트 완료 기간을 단축하기 위해서는 어떤 작업들을 단축하는 것이 가장 경제적인지 등 관리자의 고민에 답을 주기 위해 필요한 도구이다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09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ko-KR" altLang="en-US" b="1" dirty="0" err="1"/>
              <a:t>간트</a:t>
            </a:r>
            <a:r>
              <a:rPr lang="ko-KR" altLang="en-US" b="1" dirty="0"/>
              <a:t> 차트</a:t>
            </a:r>
          </a:p>
          <a:p>
            <a:r>
              <a:rPr lang="ko-KR" altLang="en-US" dirty="0" err="1"/>
              <a:t>간트</a:t>
            </a:r>
            <a:r>
              <a:rPr lang="ko-KR" altLang="en-US" dirty="0"/>
              <a:t> 차트는 프로젝트 일정 관리를 위한 바</a:t>
            </a:r>
            <a:r>
              <a:rPr lang="en-US" altLang="ko-KR" dirty="0"/>
              <a:t>(bar) </a:t>
            </a:r>
            <a:r>
              <a:rPr lang="ko-KR" altLang="en-US" dirty="0"/>
              <a:t>형태의 도구이다</a:t>
            </a:r>
            <a:r>
              <a:rPr lang="en-US" altLang="ko-KR" dirty="0"/>
              <a:t>. </a:t>
            </a:r>
            <a:r>
              <a:rPr lang="ko-KR" altLang="en-US" dirty="0"/>
              <a:t>프로젝트의 주요 활동을 파악한 후</a:t>
            </a:r>
            <a:r>
              <a:rPr lang="en-US" altLang="ko-KR" dirty="0"/>
              <a:t>, </a:t>
            </a:r>
            <a:r>
              <a:rPr lang="ko-KR" altLang="en-US" dirty="0"/>
              <a:t>각 활동의 일정을 시작하는 시점과 끝나는 시점을 연결한 막대 모양으로 표시하여 전체 일정을 한눈에 볼 수 있게 하였다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10</a:t>
            </a:r>
            <a:r>
              <a:rPr lang="en-US" altLang="ko-KR" b="1" i="1" dirty="0"/>
              <a:t>.</a:t>
            </a:r>
            <a:r>
              <a:rPr lang="ko-KR" altLang="en-US" b="1" dirty="0"/>
              <a:t> 위험 관리</a:t>
            </a:r>
          </a:p>
          <a:p>
            <a:r>
              <a:rPr lang="ko-KR" altLang="en-US" dirty="0"/>
              <a:t>위험 관리는 소프트웨어 개발에 방해가 되는 요소를 파악하고</a:t>
            </a:r>
            <a:r>
              <a:rPr lang="en-US" altLang="ko-KR" dirty="0"/>
              <a:t>(</a:t>
            </a:r>
            <a:r>
              <a:rPr lang="ko-KR" altLang="en-US" dirty="0"/>
              <a:t>위험 요소 식별</a:t>
            </a:r>
            <a:r>
              <a:rPr lang="en-US" altLang="ko-KR" dirty="0"/>
              <a:t>), </a:t>
            </a:r>
            <a:r>
              <a:rPr lang="ko-KR" altLang="en-US" dirty="0"/>
              <a:t>위험 요소의 발생 확률과 </a:t>
            </a:r>
            <a:r>
              <a:rPr lang="ko-KR" altLang="en-US" dirty="0" err="1"/>
              <a:t>영향도를</a:t>
            </a:r>
            <a:r>
              <a:rPr lang="ko-KR" altLang="en-US" dirty="0"/>
              <a:t> 평가한 뒤</a:t>
            </a:r>
            <a:r>
              <a:rPr lang="en-US" altLang="ko-KR" dirty="0"/>
              <a:t>(</a:t>
            </a:r>
            <a:r>
              <a:rPr lang="ko-KR" altLang="en-US" dirty="0"/>
              <a:t>위험 분석</a:t>
            </a:r>
            <a:r>
              <a:rPr lang="en-US" altLang="ko-KR" dirty="0"/>
              <a:t>), </a:t>
            </a:r>
            <a:r>
              <a:rPr lang="ko-KR" altLang="en-US" dirty="0"/>
              <a:t>분석한 결과에 따라 위험 우선순위를 정하여 그에 맞게 대책을 세우는 것이다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정의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3158" y="1348842"/>
            <a:ext cx="97852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문제가 무엇인지를 정의하는 것은 소프트웨어 개발의 첫 작업이다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ko-KR" altLang="en-US" sz="2000" dirty="0"/>
              <a:t>상황과 구현될 시스템의 목표 및 제약 조건 등을 포함해 무엇을 개발할 것인지 명확히 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개발 범위를 결정한다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이는 </a:t>
            </a:r>
            <a:r>
              <a:rPr lang="ko-KR" altLang="en-US" sz="2000" dirty="0">
                <a:solidFill>
                  <a:srgbClr val="FF0000"/>
                </a:solidFill>
              </a:rPr>
              <a:t>프로젝트의 초기 타당성과 초기 계획을 작성할 수 있는 기초가 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문제를 정의하려면 개발하고자 하는 영역의 </a:t>
            </a:r>
            <a:r>
              <a:rPr lang="ko-KR" altLang="en-US" sz="2000" dirty="0">
                <a:solidFill>
                  <a:srgbClr val="FF0000"/>
                </a:solidFill>
              </a:rPr>
              <a:t>배경 지식</a:t>
            </a:r>
            <a:r>
              <a:rPr lang="ko-KR" altLang="en-US" sz="2000" dirty="0"/>
              <a:t>이 필요하다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또한 그 분야와 관련된 </a:t>
            </a:r>
            <a:r>
              <a:rPr lang="ko-KR" altLang="en-US" sz="2000" dirty="0" smtClean="0">
                <a:solidFill>
                  <a:srgbClr val="FF0000"/>
                </a:solidFill>
              </a:rPr>
              <a:t>자료수집</a:t>
            </a:r>
            <a:r>
              <a:rPr lang="ko-KR" altLang="en-US" sz="2000" dirty="0" smtClean="0"/>
              <a:t>도 매우 중요하다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&lt;Example&gt;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알파고를</a:t>
            </a:r>
            <a:r>
              <a:rPr lang="ko-KR" altLang="en-US" sz="2000" dirty="0" smtClean="0"/>
              <a:t> 만들 때도 바둑에 대한 이해가 매우 중요함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판후이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단을 </a:t>
            </a:r>
            <a:r>
              <a:rPr lang="ko-KR" altLang="en-US" sz="2000" dirty="0" err="1" smtClean="0"/>
              <a:t>딥마인드가</a:t>
            </a:r>
            <a:r>
              <a:rPr lang="ko-KR" altLang="en-US" sz="2000" dirty="0" smtClean="0"/>
              <a:t> 고문으로 영입한 사례에서도 알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9" y="3856007"/>
            <a:ext cx="3080775" cy="13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타당성 분석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3158" y="1348842"/>
            <a:ext cx="97852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</a:rPr>
              <a:t>경제적 타당성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2000" dirty="0" smtClean="0"/>
              <a:t>개발할 </a:t>
            </a:r>
            <a:r>
              <a:rPr lang="ko-KR" altLang="en-US" sz="2000" dirty="0"/>
              <a:t>시스템을 정의하고 신규 시스템 실현 방안을 모색하면서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투자 효율성이 얼마나 높은지</a:t>
            </a:r>
            <a:r>
              <a:rPr lang="en-US" altLang="ko-KR" sz="2000" dirty="0"/>
              <a:t>, </a:t>
            </a:r>
            <a:r>
              <a:rPr lang="ko-KR" altLang="en-US" sz="2000" dirty="0"/>
              <a:t>시장성은 얼마나 큰지</a:t>
            </a:r>
            <a:r>
              <a:rPr lang="en-US" altLang="ko-KR" sz="2000" dirty="0"/>
              <a:t>(</a:t>
            </a:r>
            <a:r>
              <a:rPr lang="ko-KR" altLang="en-US" sz="2000" dirty="0">
                <a:hlinkClick r:id="rId7"/>
              </a:rPr>
              <a:t>경제적 타당성</a:t>
            </a:r>
            <a:r>
              <a:rPr lang="en-US" altLang="ko-KR" sz="2000" dirty="0"/>
              <a:t>) </a:t>
            </a:r>
            <a:r>
              <a:rPr lang="ko-KR" altLang="en-US" sz="2000" dirty="0"/>
              <a:t>등을 검토해야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경영자를 위해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!!,</a:t>
            </a:r>
            <a:r>
              <a:rPr lang="ko-KR" altLang="en-US" sz="2000" dirty="0">
                <a:solidFill>
                  <a:srgbClr val="FF0000"/>
                </a:solidFill>
              </a:rPr>
              <a:t> 투자 효율성</a:t>
            </a:r>
            <a:r>
              <a:rPr lang="en-US" altLang="ko-KR" sz="2000" dirty="0">
                <a:solidFill>
                  <a:srgbClr val="FF0000"/>
                </a:solidFill>
              </a:rPr>
              <a:t>(cost benefit analysis</a:t>
            </a:r>
            <a:r>
              <a:rPr lang="en-US" altLang="ko-KR" sz="2000" dirty="0" smtClean="0">
                <a:solidFill>
                  <a:srgbClr val="FF0000"/>
                </a:solidFill>
              </a:rPr>
              <a:t>),</a:t>
            </a:r>
            <a:r>
              <a:rPr lang="ko-KR" altLang="en-US" sz="2000" dirty="0">
                <a:solidFill>
                  <a:srgbClr val="FF0000"/>
                </a:solidFill>
              </a:rPr>
              <a:t> 시장성</a:t>
            </a:r>
            <a:r>
              <a:rPr lang="en-US" altLang="ko-KR" sz="2000" dirty="0">
                <a:solidFill>
                  <a:srgbClr val="FF0000"/>
                </a:solidFill>
              </a:rPr>
              <a:t>(marketability)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 </a:t>
            </a: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</a:rPr>
              <a:t>기술적 타당성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2000" dirty="0" smtClean="0"/>
              <a:t>그리고 </a:t>
            </a:r>
            <a:r>
              <a:rPr lang="ko-KR" altLang="en-US" sz="2000" dirty="0"/>
              <a:t>사용자가 원하는 수준으로 개발하기 위해 기술적인 어려움은 </a:t>
            </a:r>
            <a:r>
              <a:rPr lang="ko-KR" altLang="en-US" sz="2000" dirty="0" smtClean="0"/>
              <a:t>없는지 </a:t>
            </a:r>
            <a:r>
              <a:rPr lang="ko-KR" altLang="en-US" sz="2000" dirty="0" err="1" smtClean="0"/>
              <a:t>검토해야한다</a:t>
            </a:r>
            <a:r>
              <a:rPr lang="en-US" altLang="ko-KR" sz="2000" dirty="0" smtClean="0"/>
              <a:t>.(</a:t>
            </a:r>
            <a:r>
              <a:rPr lang="ko-KR" altLang="en-US" sz="2000" dirty="0">
                <a:hlinkClick r:id="rId8"/>
              </a:rPr>
              <a:t>기술적 타당성</a:t>
            </a:r>
            <a:r>
              <a:rPr lang="en-US" altLang="ko-KR" sz="2000" dirty="0"/>
              <a:t>), </a:t>
            </a:r>
            <a:endParaRPr lang="en-US" altLang="ko-KR" sz="2000" dirty="0" smtClean="0"/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</a:t>
            </a:r>
            <a:r>
              <a:rPr lang="ko-KR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개발자 입장에서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!,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2000" dirty="0">
                <a:solidFill>
                  <a:srgbClr val="FF0000"/>
                </a:solidFill>
              </a:rPr>
              <a:t> 모델이나 모의실험 등을 통해 가능성을 타진해본다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</a:rPr>
              <a:t>법적 타당성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2000" dirty="0" smtClean="0"/>
              <a:t>개발 </a:t>
            </a:r>
            <a:r>
              <a:rPr lang="ko-KR" altLang="en-US" sz="2000" dirty="0"/>
              <a:t>과정에서 사용하는 프로그램이나 도구가 소유권 등의 법적인 문제는 없는지</a:t>
            </a:r>
            <a:r>
              <a:rPr lang="en-US" altLang="ko-KR" sz="2000" dirty="0"/>
              <a:t>(</a:t>
            </a:r>
            <a:r>
              <a:rPr lang="ko-KR" altLang="en-US" sz="2000" dirty="0">
                <a:hlinkClick r:id="rId9"/>
              </a:rPr>
              <a:t>법적 타당성</a:t>
            </a:r>
            <a:r>
              <a:rPr lang="en-US" altLang="ko-KR" sz="2000" dirty="0"/>
              <a:t>)</a:t>
            </a:r>
            <a:r>
              <a:rPr lang="ko-KR" altLang="en-US" sz="2000" dirty="0"/>
              <a:t>를 면밀히 검토해본다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olidFill>
                  <a:srgbClr val="FF0000"/>
                </a:solidFill>
              </a:rPr>
              <a:t>지적 소유권과 프로그램 보호법이 강화되었으므로 법적인 문제를 꼭 고려해야 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855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비용 산정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3158" y="1348842"/>
            <a:ext cx="97852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개발 비용 산정은 매우 어렵다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dirty="0"/>
              <a:t>소프트웨어 개발에 필요한 비용을 예측하는 것은 매우 어려운 일이며 예측이 어긋나는 경우도 많다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소프트웨어 </a:t>
            </a:r>
            <a:r>
              <a:rPr lang="ko-KR" altLang="en-US" sz="2000" dirty="0" smtClean="0"/>
              <a:t>개발은 사람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개발자</a:t>
            </a:r>
            <a:r>
              <a:rPr lang="en-US" altLang="ko-KR" sz="2000" dirty="0"/>
              <a:t>)</a:t>
            </a:r>
            <a:r>
              <a:rPr lang="ko-KR" altLang="en-US" sz="2000" dirty="0"/>
              <a:t>이 중심이 되고 사람에 매우 의존적이다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개발에 </a:t>
            </a:r>
            <a:r>
              <a:rPr lang="ko-KR" altLang="en-US" sz="2000" dirty="0">
                <a:solidFill>
                  <a:srgbClr val="FF0000"/>
                </a:solidFill>
              </a:rPr>
              <a:t>참여하는 인력의 능력에 따라 차이가 크다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초급 </a:t>
            </a:r>
            <a:r>
              <a:rPr lang="ko-KR" altLang="en-US" sz="2000" dirty="0"/>
              <a:t>기술자인지</a:t>
            </a:r>
            <a:r>
              <a:rPr lang="en-US" altLang="ko-KR" sz="2000" dirty="0"/>
              <a:t>, </a:t>
            </a:r>
            <a:r>
              <a:rPr lang="ko-KR" altLang="en-US" sz="2000" dirty="0"/>
              <a:t>고급 기술자인지에 따라 한 달 작업량을 열흘 만에 마칠 수도 있고 혹은 그 반대가 될 수도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즉 </a:t>
            </a:r>
            <a:r>
              <a:rPr lang="ko-KR" altLang="en-US" sz="2000" dirty="0">
                <a:solidFill>
                  <a:srgbClr val="FF0000"/>
                </a:solidFill>
              </a:rPr>
              <a:t>개발자의 능력이 개발 기간과 </a:t>
            </a:r>
            <a:r>
              <a:rPr lang="ko-KR" altLang="en-US" sz="2000" dirty="0">
                <a:solidFill>
                  <a:srgbClr val="FF0000"/>
                </a:solidFill>
                <a:hlinkClick r:id="rId7"/>
              </a:rPr>
              <a:t>품질</a:t>
            </a:r>
            <a:r>
              <a:rPr lang="ko-KR" altLang="en-US" sz="2000" dirty="0">
                <a:solidFill>
                  <a:srgbClr val="FF0000"/>
                </a:solidFill>
              </a:rPr>
              <a:t>에 영향을 준다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dirty="0"/>
              <a:t>소프트웨어는 개발 프로세스가 다양하기 때문에 표준화나 자동화가 어렵다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따라서 </a:t>
            </a:r>
            <a:r>
              <a:rPr lang="ko-KR" altLang="en-US" sz="2000" dirty="0"/>
              <a:t>개발 프로세스에 따라 생산성이나 품질이 서로 다를 수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>
                <a:solidFill>
                  <a:srgbClr val="FF0000"/>
                </a:solidFill>
              </a:rPr>
              <a:t>이러한 여러 상황으로 인해 소프트웨어는 개발 비용을 산출하기가 어렵다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 smtClean="0"/>
              <a:t>그래서 누가 </a:t>
            </a:r>
            <a:r>
              <a:rPr lang="ko-KR" altLang="en-US" sz="2000" dirty="0"/>
              <a:t>산출해도 거의 동일한 결과를 얻을 수 있도록 </a:t>
            </a:r>
            <a:r>
              <a:rPr lang="ko-KR" altLang="en-US" sz="2000" dirty="0">
                <a:solidFill>
                  <a:srgbClr val="FF0000"/>
                </a:solidFill>
              </a:rPr>
              <a:t>개발 비용 산정 </a:t>
            </a:r>
            <a:r>
              <a:rPr lang="ko-KR" altLang="en-US" sz="2000" dirty="0" smtClean="0">
                <a:solidFill>
                  <a:srgbClr val="FF0000"/>
                </a:solidFill>
              </a:rPr>
              <a:t>방법</a:t>
            </a:r>
            <a:r>
              <a:rPr lang="ko-KR" altLang="en-US" sz="2000" dirty="0" smtClean="0"/>
              <a:t>이 등장 </a:t>
            </a:r>
            <a:r>
              <a:rPr lang="en-US" altLang="ko-KR" sz="2000" dirty="0" smtClean="0"/>
              <a:t>!!!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04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 비용에 영향을 주는 요소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3158" y="1348842"/>
            <a:ext cx="97852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프로그래머 자질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/>
          </a:p>
          <a:p>
            <a:r>
              <a:rPr lang="ko-KR" altLang="en-US" sz="2000" b="1" dirty="0"/>
              <a:t>■ 소프트웨어 복잡도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 err="1">
                <a:solidFill>
                  <a:srgbClr val="FF0000"/>
                </a:solidFill>
              </a:rPr>
              <a:t>브룩스</a:t>
            </a:r>
            <a:r>
              <a:rPr lang="en-US" altLang="ko-KR" sz="2000" dirty="0">
                <a:solidFill>
                  <a:srgbClr val="FF0000"/>
                </a:solidFill>
              </a:rPr>
              <a:t>(Brooks)</a:t>
            </a:r>
            <a:r>
              <a:rPr lang="ko-KR" altLang="en-US" sz="2000" dirty="0"/>
              <a:t>의 법칙에 따르면 </a:t>
            </a:r>
            <a:r>
              <a:rPr lang="en-US" altLang="ko-KR" sz="2000" dirty="0"/>
              <a:t>"</a:t>
            </a:r>
            <a:r>
              <a:rPr lang="ko-KR" altLang="en-US" sz="2000" dirty="0"/>
              <a:t>애플리케이션</a:t>
            </a:r>
            <a:r>
              <a:rPr lang="en-US" altLang="ko-KR" sz="2000" dirty="0"/>
              <a:t>(application)</a:t>
            </a:r>
            <a:r>
              <a:rPr lang="ko-KR" altLang="en-US" sz="2000" dirty="0"/>
              <a:t>을 개발하는 것보다 유틸리티</a:t>
            </a:r>
            <a:r>
              <a:rPr lang="en-US" altLang="ko-KR" sz="2000" dirty="0"/>
              <a:t>(utility)</a:t>
            </a:r>
            <a:r>
              <a:rPr lang="ko-KR" altLang="en-US" sz="2000" dirty="0"/>
              <a:t>를 개발하는 것이 세 배 어렵고</a:t>
            </a:r>
            <a:r>
              <a:rPr lang="en-US" altLang="ko-KR" sz="2000" dirty="0"/>
              <a:t>, </a:t>
            </a:r>
            <a:r>
              <a:rPr lang="ko-KR" altLang="en-US" sz="2000" dirty="0"/>
              <a:t>유틸리티를 개발하는 것보다 시스템 프로그램을 개발하는 일이 세 배 어렵다</a:t>
            </a:r>
            <a:r>
              <a:rPr lang="en-US" altLang="ko-KR" sz="2000" dirty="0"/>
              <a:t>"</a:t>
            </a:r>
            <a:r>
              <a:rPr lang="ko-KR" altLang="en-US" sz="2000" dirty="0"/>
              <a:t>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ko-KR" altLang="en-US" sz="2000" dirty="0">
                <a:solidFill>
                  <a:srgbClr val="FF0000"/>
                </a:solidFill>
              </a:rPr>
              <a:t>소프트웨어의 복잡도는 개발 비용에 영향을 미친다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소프트웨어 크기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ko-KR" altLang="en-US" sz="2000" b="1" dirty="0"/>
              <a:t>■ 가용 시간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관리자들의 잘못된 생각 중 하나가 개발 기간을 단축하려면 인력과 자원을 늘리면 된다는 생각이다</a:t>
            </a:r>
            <a:r>
              <a:rPr lang="en-US" altLang="ko-KR" sz="2000" dirty="0"/>
              <a:t>. </a:t>
            </a:r>
            <a:r>
              <a:rPr lang="ko-KR" altLang="en-US" sz="2000" dirty="0"/>
              <a:t>여러 학자의 연구 보고서에 따르면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인력을 아무리 많이 투입해도 개발 기간을 무한정 단축시킬 수는 없다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 err="1">
                <a:solidFill>
                  <a:srgbClr val="FF0000"/>
                </a:solidFill>
              </a:rPr>
              <a:t>보헴</a:t>
            </a:r>
            <a:r>
              <a:rPr lang="en-US" altLang="ko-KR" sz="2000" dirty="0">
                <a:solidFill>
                  <a:srgbClr val="FF0000"/>
                </a:solidFill>
              </a:rPr>
              <a:t>(B. Boehm)</a:t>
            </a:r>
            <a:r>
              <a:rPr lang="ko-KR" altLang="en-US" sz="2000" dirty="0">
                <a:solidFill>
                  <a:srgbClr val="FF0000"/>
                </a:solidFill>
              </a:rPr>
              <a:t>은 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ko-KR" altLang="en-US" sz="2000" dirty="0">
                <a:solidFill>
                  <a:srgbClr val="FF0000"/>
                </a:solidFill>
              </a:rPr>
              <a:t>정상적인 계획에서 최대 </a:t>
            </a:r>
            <a:r>
              <a:rPr lang="en-US" altLang="ko-KR" sz="2000" dirty="0">
                <a:solidFill>
                  <a:srgbClr val="FF0000"/>
                </a:solidFill>
              </a:rPr>
              <a:t>75%</a:t>
            </a:r>
            <a:r>
              <a:rPr lang="ko-KR" altLang="en-US" sz="2000" dirty="0">
                <a:solidFill>
                  <a:srgbClr val="FF0000"/>
                </a:solidFill>
              </a:rPr>
              <a:t>가 줄일 수 있는 한계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ko-KR" altLang="en-US" sz="2000" dirty="0">
                <a:solidFill>
                  <a:srgbClr val="FF0000"/>
                </a:solidFill>
              </a:rPr>
              <a:t>라고 말한다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39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 비용에 영향을 주는 요소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■ 요구되는 신뢰도 수준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사고나 오류가 발생했을 때 재산에 큰 영향을 끼치거나</a:t>
            </a:r>
            <a:r>
              <a:rPr lang="en-US" altLang="ko-KR" dirty="0"/>
              <a:t>, </a:t>
            </a:r>
            <a:r>
              <a:rPr lang="ko-KR" altLang="en-US" dirty="0"/>
              <a:t>인명 피해가 발생할 수 있는 소프트웨어들은 개발 시 높은 신뢰도를 요구한다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대학의 종합정보시스템에서 수강신청 시 발생하는 오류는 학생들에게 불편을 주는 수준에서 끝나지만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금융 시스템에 오류가 생기면 더 큰 혼란이 일어나고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의료 소프트웨어에 오류가 생기면 인명 피해를 초래할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/>
              <a:t>또한 </a:t>
            </a:r>
            <a:r>
              <a:rPr lang="ko-KR" altLang="en-US" dirty="0">
                <a:solidFill>
                  <a:srgbClr val="FF0000"/>
                </a:solidFill>
              </a:rPr>
              <a:t>미사일이 소프트웨어</a:t>
            </a:r>
            <a:r>
              <a:rPr lang="ko-KR" altLang="en-US" dirty="0"/>
              <a:t> 오류로 표적을 못 맞추고 엉뚱한 곳으로 날아가면 막대한 비용 손실이 생길 뿐 아니라 전쟁의 승패를 뒤바꿀 수도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FF0000"/>
                </a:solidFill>
              </a:rPr>
              <a:t>신뢰도가 높은 소프트웨어는 일반 응용 소프트웨어보다 개발 비용이 훨씬 더 많이 들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기술 수준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집 안의 가구나 단순한 전자 제품이 고장 났을 때 고쳐보려고 해도 장비가 없어 불가능한 경우가 있다</a:t>
            </a:r>
            <a:r>
              <a:rPr lang="en-US" altLang="ko-KR" dirty="0"/>
              <a:t>. </a:t>
            </a:r>
            <a:r>
              <a:rPr lang="ko-KR" altLang="en-US" dirty="0"/>
              <a:t>그러나 전문가들은 다양한 장비를 이용해 문제를 잘 찾기도 하고</a:t>
            </a:r>
            <a:r>
              <a:rPr lang="en-US" altLang="ko-KR" dirty="0"/>
              <a:t>, </a:t>
            </a:r>
            <a:r>
              <a:rPr lang="ko-KR" altLang="en-US" dirty="0"/>
              <a:t>일반인들에게 없는 도구를 활용해 쉽게 작업하기도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마찬가지로 소프트웨어를 개발할 때도 고급 언어</a:t>
            </a:r>
            <a:r>
              <a:rPr lang="en-US" altLang="ko-KR" dirty="0"/>
              <a:t>(high level language)</a:t>
            </a:r>
            <a:r>
              <a:rPr lang="ko-KR" altLang="en-US" dirty="0"/>
              <a:t>를 사용하면 어셈블리 언어</a:t>
            </a:r>
            <a:r>
              <a:rPr lang="en-US" altLang="ko-KR" dirty="0"/>
              <a:t>(assembly language)</a:t>
            </a:r>
            <a:r>
              <a:rPr lang="ko-KR" altLang="en-US" dirty="0"/>
              <a:t>와 같은 </a:t>
            </a:r>
            <a:r>
              <a:rPr lang="ko-KR" altLang="en-US" dirty="0" err="1"/>
              <a:t>저수준</a:t>
            </a:r>
            <a:r>
              <a:rPr lang="ko-KR" altLang="en-US" dirty="0"/>
              <a:t> 언어</a:t>
            </a:r>
            <a:r>
              <a:rPr lang="en-US" altLang="ko-KR" dirty="0"/>
              <a:t>(low level language)</a:t>
            </a:r>
            <a:r>
              <a:rPr lang="ko-KR" altLang="en-US" dirty="0"/>
              <a:t>를 사용할 때보다 프로그래머의 생산성이 </a:t>
            </a:r>
            <a:r>
              <a:rPr lang="en-US" altLang="ko-KR" dirty="0"/>
              <a:t>5~10</a:t>
            </a:r>
            <a:r>
              <a:rPr lang="ko-KR" altLang="en-US" dirty="0"/>
              <a:t>배 높아진다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ko-KR" altLang="en-US" dirty="0">
                <a:solidFill>
                  <a:srgbClr val="FF0000"/>
                </a:solidFill>
              </a:rPr>
              <a:t>개발 환경이 좋으면 그만큼 개발자가 할 일이 줄어들어 개발 기간을 단축할 수 있고 개발 비용을 줄일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55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하향식 산정 </a:t>
            </a:r>
            <a:r>
              <a:rPr lang="ko-KR" altLang="en-US" sz="2400" b="1" dirty="0" smtClean="0"/>
              <a:t>기법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비용 산정 기법</a:t>
            </a:r>
            <a:r>
              <a:rPr lang="en-US" altLang="ko-KR" sz="2400" b="1" dirty="0" smtClean="0"/>
              <a:t>1)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033" y="1332013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372" y="1326709"/>
            <a:ext cx="10180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하향식 산정 기법</a:t>
            </a:r>
            <a:r>
              <a:rPr lang="ko-KR" altLang="en-US" dirty="0"/>
              <a:t>은 과거의 유사 경험을 바탕으로 회의를 통해 산정하는 </a:t>
            </a:r>
            <a:r>
              <a:rPr lang="ko-KR" altLang="en-US" dirty="0">
                <a:solidFill>
                  <a:srgbClr val="FF0000"/>
                </a:solidFill>
              </a:rPr>
              <a:t>비과학적인 기법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조직 </a:t>
            </a:r>
            <a:r>
              <a:rPr lang="ko-KR" altLang="en-US" dirty="0"/>
              <a:t>내 경험이 있는 </a:t>
            </a:r>
            <a:r>
              <a:rPr lang="en-US" altLang="ko-KR" dirty="0"/>
              <a:t>2</a:t>
            </a:r>
            <a:r>
              <a:rPr lang="ko-KR" altLang="en-US" dirty="0"/>
              <a:t>명 이상의 전문가에게 비용 산정을 의뢰하는 </a:t>
            </a:r>
            <a:r>
              <a:rPr lang="ko-KR" altLang="en-US" dirty="0">
                <a:hlinkClick r:id="rId7"/>
              </a:rPr>
              <a:t>전문가 판단 기법</a:t>
            </a:r>
            <a:r>
              <a:rPr lang="ko-KR" altLang="en-US" dirty="0"/>
              <a:t>과 한 명의 </a:t>
            </a:r>
            <a:r>
              <a:rPr lang="ko-KR" altLang="en-US" dirty="0" err="1"/>
              <a:t>조정자와</a:t>
            </a:r>
            <a:r>
              <a:rPr lang="ko-KR" altLang="en-US" dirty="0"/>
              <a:t> 다수 전문가의 의견을 종합하여 비용을 산정하는 </a:t>
            </a:r>
            <a:r>
              <a:rPr lang="ko-KR" altLang="en-US" dirty="0" err="1">
                <a:hlinkClick r:id="rId8"/>
              </a:rPr>
              <a:t>델파이</a:t>
            </a:r>
            <a:r>
              <a:rPr lang="ko-KR" altLang="en-US" dirty="0">
                <a:hlinkClick r:id="rId8"/>
              </a:rPr>
              <a:t> 기법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전문가 판단 기법</a:t>
            </a:r>
            <a:r>
              <a:rPr lang="en-US" altLang="ko-KR" sz="2000" b="1" dirty="0" smtClean="0"/>
              <a:t>&gt;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소프트웨어 </a:t>
            </a:r>
            <a:r>
              <a:rPr lang="ko-KR" altLang="en-US" dirty="0">
                <a:solidFill>
                  <a:srgbClr val="FF0000"/>
                </a:solidFill>
              </a:rPr>
              <a:t>개발 비용을 산정할 </a:t>
            </a:r>
            <a:r>
              <a:rPr lang="ko-KR" altLang="en-US" dirty="0" smtClean="0">
                <a:solidFill>
                  <a:srgbClr val="FF0000"/>
                </a:solidFill>
              </a:rPr>
              <a:t>때 </a:t>
            </a:r>
            <a:r>
              <a:rPr lang="ko-KR" altLang="en-US" dirty="0">
                <a:solidFill>
                  <a:srgbClr val="FF0000"/>
                </a:solidFill>
              </a:rPr>
              <a:t>경험이 많은 전문가들의 의견을 듣고 결정하는 </a:t>
            </a:r>
            <a:r>
              <a:rPr lang="ko-KR" altLang="en-US" dirty="0" smtClean="0">
                <a:solidFill>
                  <a:srgbClr val="FF0000"/>
                </a:solidFill>
              </a:rPr>
              <a:t>방법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</a:p>
          <a:p>
            <a:r>
              <a:rPr lang="ko-KR" altLang="en-US" dirty="0" smtClean="0"/>
              <a:t>즉 </a:t>
            </a:r>
            <a:r>
              <a:rPr lang="ko-KR" altLang="en-US" dirty="0"/>
              <a:t>경험이 많은 여러 전문가가 프로젝트를 수행하는 데 비용이 어느 정도 들어가는지 평가한 금액을 개발 비용으로 산정한다</a:t>
            </a:r>
            <a:r>
              <a:rPr lang="en-US" altLang="ko-KR" dirty="0"/>
              <a:t>. </a:t>
            </a:r>
            <a:r>
              <a:rPr lang="ko-KR" altLang="en-US" dirty="0"/>
              <a:t>이 방법은 경험이 많은 전문가가 판단을 내린 만큼 </a:t>
            </a:r>
            <a:r>
              <a:rPr lang="ko-KR" altLang="en-US" dirty="0">
                <a:solidFill>
                  <a:srgbClr val="FF0000"/>
                </a:solidFill>
              </a:rPr>
              <a:t>신뢰성이 있고 편리하다는 장점이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따라서 짧은 시간에 개발비를 산정하거나 입찰에 응해야 하는 경우 많이 사용한다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>
                <a:solidFill>
                  <a:srgbClr val="FF0000"/>
                </a:solidFill>
              </a:rPr>
              <a:t>경험이라는 것이 중요하기는 해도 언제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어떤 경우에나 꼭 맞는다고 볼 수는 없다</a:t>
            </a:r>
            <a:r>
              <a:rPr lang="en-US" altLang="ko-KR" dirty="0"/>
              <a:t>. </a:t>
            </a:r>
            <a:r>
              <a:rPr lang="ko-KR" altLang="en-US" dirty="0"/>
              <a:t>또 수학적 계산에 의해 산정하지 않고 </a:t>
            </a:r>
            <a:r>
              <a:rPr lang="ko-KR" altLang="en-US" dirty="0">
                <a:solidFill>
                  <a:srgbClr val="FF0000"/>
                </a:solidFill>
              </a:rPr>
              <a:t>경험에만 의존할 경우 부정확할 수 있다</a:t>
            </a:r>
            <a:r>
              <a:rPr lang="en-US" altLang="ko-KR" dirty="0"/>
              <a:t>. </a:t>
            </a:r>
            <a:r>
              <a:rPr lang="ko-KR" altLang="en-US" dirty="0"/>
              <a:t>때로는 개발자들이 유사한 프로젝트를 수행해본 경험으로</a:t>
            </a:r>
            <a:r>
              <a:rPr lang="en-US" altLang="ko-KR" dirty="0"/>
              <a:t>, </a:t>
            </a:r>
            <a:r>
              <a:rPr lang="ko-KR" altLang="en-US" dirty="0"/>
              <a:t>새로운 프로젝트도 비슷하다고 쉽게 생각하여 과소평가하는 잘못을 범할 수 있다</a:t>
            </a:r>
            <a:r>
              <a:rPr lang="en-US" altLang="ko-KR" dirty="0"/>
              <a:t>. </a:t>
            </a:r>
            <a:r>
              <a:rPr lang="ko-KR" altLang="en-US" dirty="0"/>
              <a:t>이러한 단점을 보완한 것이 </a:t>
            </a:r>
            <a:r>
              <a:rPr lang="ko-KR" altLang="en-US" dirty="0" err="1">
                <a:solidFill>
                  <a:srgbClr val="FF0000"/>
                </a:solidFill>
              </a:rPr>
              <a:t>델파이식</a:t>
            </a:r>
            <a:r>
              <a:rPr lang="ko-KR" altLang="en-US" dirty="0">
                <a:solidFill>
                  <a:srgbClr val="FF0000"/>
                </a:solidFill>
              </a:rPr>
              <a:t> 산정 방법이다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3280</Words>
  <Application>Microsoft Office PowerPoint</Application>
  <PresentationFormat>와이드스크린</PresentationFormat>
  <Paragraphs>289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돋움</vt:lpstr>
      <vt:lpstr>맑은 고딕</vt:lpstr>
      <vt:lpstr>Verdana</vt:lpstr>
      <vt:lpstr>Wingdings</vt:lpstr>
      <vt:lpstr>HY헤드라인M</vt:lpstr>
      <vt:lpstr>나눔고딕</vt:lpstr>
      <vt:lpstr>굴림</vt:lpstr>
      <vt:lpstr>Arial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437</cp:revision>
  <dcterms:created xsi:type="dcterms:W3CDTF">2014-11-01T08:10:02Z</dcterms:created>
  <dcterms:modified xsi:type="dcterms:W3CDTF">2018-03-24T14:23:32Z</dcterms:modified>
</cp:coreProperties>
</file>