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9" r:id="rId3"/>
    <p:sldId id="323" r:id="rId4"/>
    <p:sldId id="324" r:id="rId5"/>
    <p:sldId id="325" r:id="rId6"/>
    <p:sldId id="327" r:id="rId7"/>
    <p:sldId id="326" r:id="rId8"/>
    <p:sldId id="329" r:id="rId9"/>
    <p:sldId id="328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265" r:id="rId22"/>
  </p:sldIdLst>
  <p:sldSz cx="12192000" cy="6858000"/>
  <p:notesSz cx="6858000" cy="9144000"/>
  <p:embeddedFontLst>
    <p:embeddedFont>
      <p:font typeface="나눔고딕" panose="020B0600000101010101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HY헤드라인M" panose="02030600000101010101" pitchFamily="18" charset="-127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11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0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0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17417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ko-KR" altLang="en-US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 현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명칭에 관한 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rgbClr val="FF0000"/>
                </a:solidFill>
              </a:rPr>
              <a:t>명칭은 </a:t>
            </a:r>
            <a:r>
              <a:rPr lang="en-US" altLang="ko-KR" sz="2500" b="1" dirty="0">
                <a:solidFill>
                  <a:srgbClr val="FF0000"/>
                </a:solidFill>
              </a:rPr>
              <a:t>31</a:t>
            </a:r>
            <a:r>
              <a:rPr lang="ko-KR" altLang="en-US" sz="2500" b="1" dirty="0">
                <a:solidFill>
                  <a:srgbClr val="FF0000"/>
                </a:solidFill>
              </a:rPr>
              <a:t>자 이내로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정한다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ko-KR" altLang="en-US" sz="2500" b="1" dirty="0">
              <a:solidFill>
                <a:srgbClr val="FF0000"/>
              </a:solidFill>
            </a:endParaRPr>
          </a:p>
          <a:p>
            <a:r>
              <a:rPr lang="en-US" altLang="ko-KR" sz="2500" b="1" i="1" dirty="0">
                <a:solidFill>
                  <a:srgbClr val="FF0000"/>
                </a:solidFill>
              </a:rPr>
              <a:t>2.</a:t>
            </a:r>
            <a:r>
              <a:rPr lang="ko-KR" altLang="en-US" sz="2500" b="1" dirty="0">
                <a:solidFill>
                  <a:srgbClr val="FF0000"/>
                </a:solidFill>
              </a:rPr>
              <a:t> 변수명과 </a:t>
            </a:r>
            <a:r>
              <a:rPr lang="ko-KR" altLang="en-US" sz="2500" b="1" dirty="0" err="1">
                <a:solidFill>
                  <a:srgbClr val="FF0000"/>
                </a:solidFill>
              </a:rPr>
              <a:t>함수명은</a:t>
            </a:r>
            <a:r>
              <a:rPr lang="ko-KR" altLang="en-US" sz="2500" b="1" dirty="0">
                <a:solidFill>
                  <a:srgbClr val="FF0000"/>
                </a:solidFill>
              </a:rPr>
              <a:t> 다르게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사용한다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endParaRPr lang="ko-KR" altLang="en-US" sz="2500" b="1" dirty="0">
              <a:solidFill>
                <a:srgbClr val="FF0000"/>
              </a:solidFill>
            </a:endParaRPr>
          </a:p>
          <a:p>
            <a:endParaRPr lang="en-US" altLang="ko-KR" sz="2500" b="1" i="1" dirty="0" smtClean="0">
              <a:solidFill>
                <a:srgbClr val="FF0000"/>
              </a:solidFill>
            </a:endParaRPr>
          </a:p>
          <a:p>
            <a:endParaRPr lang="en-US" altLang="ko-KR" sz="2500" b="1" i="1" dirty="0">
              <a:solidFill>
                <a:srgbClr val="FF0000"/>
              </a:solidFill>
            </a:endParaRPr>
          </a:p>
          <a:p>
            <a:endParaRPr lang="en-US" altLang="ko-KR" sz="2500" b="1" i="1" dirty="0" smtClean="0">
              <a:solidFill>
                <a:srgbClr val="FF0000"/>
              </a:solidFill>
            </a:endParaRPr>
          </a:p>
          <a:p>
            <a:r>
              <a:rPr lang="en-US" altLang="ko-KR" sz="2500" b="1" i="1" dirty="0" smtClean="0">
                <a:solidFill>
                  <a:srgbClr val="FF0000"/>
                </a:solidFill>
              </a:rPr>
              <a:t>3</a:t>
            </a:r>
            <a:r>
              <a:rPr lang="en-US" altLang="ko-KR" sz="2500" b="1" i="1" dirty="0">
                <a:solidFill>
                  <a:srgbClr val="FF0000"/>
                </a:solidFill>
              </a:rPr>
              <a:t>.</a:t>
            </a:r>
            <a:r>
              <a:rPr lang="ko-KR" altLang="en-US" sz="2500" b="1" dirty="0">
                <a:solidFill>
                  <a:srgbClr val="FF0000"/>
                </a:solidFill>
              </a:rPr>
              <a:t> 명칭의 규칙을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따른다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endParaRPr lang="ko-KR" altLang="en-US" sz="2500" b="1" dirty="0">
              <a:solidFill>
                <a:srgbClr val="FF0000"/>
              </a:solidFill>
            </a:endParaRPr>
          </a:p>
          <a:p>
            <a:endParaRPr lang="en-US" altLang="ko-KR" sz="2500" b="1" i="1" dirty="0" smtClean="0">
              <a:solidFill>
                <a:srgbClr val="FF0000"/>
              </a:solidFill>
            </a:endParaRPr>
          </a:p>
          <a:p>
            <a:endParaRPr lang="en-US" altLang="ko-KR" sz="2500" b="1" i="1" dirty="0">
              <a:solidFill>
                <a:srgbClr val="FF0000"/>
              </a:solidFill>
            </a:endParaRPr>
          </a:p>
          <a:p>
            <a:r>
              <a:rPr lang="en-US" altLang="ko-KR" sz="2500" b="1" i="1" dirty="0" smtClean="0">
                <a:solidFill>
                  <a:srgbClr val="FF0000"/>
                </a:solidFill>
              </a:rPr>
              <a:t>4</a:t>
            </a:r>
            <a:r>
              <a:rPr lang="en-US" altLang="ko-KR" sz="2500" b="1" i="1" dirty="0">
                <a:solidFill>
                  <a:srgbClr val="FF0000"/>
                </a:solidFill>
              </a:rPr>
              <a:t>.</a:t>
            </a:r>
            <a:r>
              <a:rPr lang="ko-KR" altLang="en-US" sz="2500" b="1" dirty="0">
                <a:solidFill>
                  <a:srgbClr val="FF0000"/>
                </a:solidFill>
              </a:rPr>
              <a:t> 포인터 </a:t>
            </a:r>
            <a:r>
              <a:rPr lang="ko-KR" altLang="en-US" sz="2500" b="1" dirty="0" err="1">
                <a:solidFill>
                  <a:srgbClr val="FF0000"/>
                </a:solidFill>
              </a:rPr>
              <a:t>변수명은</a:t>
            </a:r>
            <a:r>
              <a:rPr lang="ko-KR" altLang="en-US" sz="2500" b="1" dirty="0">
                <a:solidFill>
                  <a:srgbClr val="FF0000"/>
                </a:solidFill>
              </a:rPr>
              <a:t> 앞에 </a:t>
            </a:r>
            <a:r>
              <a:rPr lang="en-US" altLang="ko-KR" sz="2500" b="1" dirty="0">
                <a:solidFill>
                  <a:srgbClr val="FF0000"/>
                </a:solidFill>
              </a:rPr>
              <a:t>p</a:t>
            </a:r>
            <a:r>
              <a:rPr lang="ko-KR" altLang="en-US" sz="2500" b="1" dirty="0">
                <a:solidFill>
                  <a:srgbClr val="FF0000"/>
                </a:solidFill>
              </a:rPr>
              <a:t>를 붙인다</a:t>
            </a:r>
          </a:p>
          <a:p>
            <a:endParaRPr lang="ko-KR" altLang="en-US" sz="2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46" y="1122256"/>
            <a:ext cx="5250635" cy="6477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2407673"/>
            <a:ext cx="5227773" cy="944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33" y="3749136"/>
            <a:ext cx="2819644" cy="1036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95" y="5331759"/>
            <a:ext cx="52049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소스형식의 관한 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소스 </a:t>
            </a:r>
            <a:r>
              <a:rPr lang="ko-KR" altLang="en-US" b="1" dirty="0">
                <a:solidFill>
                  <a:srgbClr val="FF0000"/>
                </a:solidFill>
              </a:rPr>
              <a:t>파일 하나는 </a:t>
            </a:r>
            <a:r>
              <a:rPr lang="en-US" altLang="ko-KR" b="1" dirty="0">
                <a:solidFill>
                  <a:srgbClr val="FF0000"/>
                </a:solidFill>
              </a:rPr>
              <a:t>200</a:t>
            </a:r>
            <a:r>
              <a:rPr lang="ko-KR" altLang="en-US" b="1" dirty="0">
                <a:solidFill>
                  <a:srgbClr val="FF0000"/>
                </a:solidFill>
              </a:rPr>
              <a:t>줄 이내로 </a:t>
            </a:r>
            <a:r>
              <a:rPr lang="ko-KR" altLang="en-US" b="1" dirty="0" smtClean="0">
                <a:solidFill>
                  <a:srgbClr val="FF0000"/>
                </a:solidFill>
              </a:rPr>
              <a:t>작성한다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2.</a:t>
            </a:r>
            <a:r>
              <a:rPr lang="ko-KR" altLang="en-US" b="1" dirty="0">
                <a:solidFill>
                  <a:srgbClr val="FF0000"/>
                </a:solidFill>
              </a:rPr>
              <a:t> 한 줄의 길이는 </a:t>
            </a:r>
            <a:r>
              <a:rPr lang="en-US" altLang="ko-KR" b="1" dirty="0">
                <a:solidFill>
                  <a:srgbClr val="FF0000"/>
                </a:solidFill>
              </a:rPr>
              <a:t>80</a:t>
            </a:r>
            <a:r>
              <a:rPr lang="ko-KR" altLang="en-US" b="1" dirty="0">
                <a:solidFill>
                  <a:srgbClr val="FF0000"/>
                </a:solidFill>
              </a:rPr>
              <a:t>자 이내로 </a:t>
            </a:r>
            <a:r>
              <a:rPr lang="ko-KR" altLang="en-US" b="1" dirty="0" smtClean="0">
                <a:solidFill>
                  <a:srgbClr val="FF0000"/>
                </a:solidFill>
              </a:rPr>
              <a:t>작성한다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3.</a:t>
            </a:r>
            <a:r>
              <a:rPr lang="ko-KR" altLang="en-US" b="1" dirty="0">
                <a:solidFill>
                  <a:srgbClr val="FF0000"/>
                </a:solidFill>
              </a:rPr>
              <a:t> 함수의 내용은 </a:t>
            </a:r>
            <a:r>
              <a:rPr lang="en-US" altLang="ko-KR" b="1" dirty="0">
                <a:solidFill>
                  <a:srgbClr val="FF0000"/>
                </a:solidFill>
              </a:rPr>
              <a:t>70</a:t>
            </a:r>
            <a:r>
              <a:rPr lang="ko-KR" altLang="en-US" b="1" dirty="0">
                <a:solidFill>
                  <a:srgbClr val="FF0000"/>
                </a:solidFill>
              </a:rPr>
              <a:t>줄 이내로 </a:t>
            </a:r>
            <a:r>
              <a:rPr lang="ko-KR" altLang="en-US" b="1" dirty="0" smtClean="0">
                <a:solidFill>
                  <a:srgbClr val="FF0000"/>
                </a:solidFill>
              </a:rPr>
              <a:t>작성한다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4.</a:t>
            </a:r>
            <a:r>
              <a:rPr lang="ko-KR" altLang="en-US" b="1" dirty="0">
                <a:solidFill>
                  <a:srgbClr val="FF0000"/>
                </a:solidFill>
              </a:rPr>
              <a:t> 여는 중괄호 </a:t>
            </a:r>
            <a:r>
              <a:rPr lang="en-US" altLang="ko-KR" b="1" dirty="0">
                <a:solidFill>
                  <a:srgbClr val="FF0000"/>
                </a:solidFill>
              </a:rPr>
              <a:t>{</a:t>
            </a:r>
            <a:r>
              <a:rPr lang="ko-KR" altLang="en-US" b="1" dirty="0">
                <a:solidFill>
                  <a:srgbClr val="FF0000"/>
                </a:solidFill>
              </a:rPr>
              <a:t>는 문장의 끝에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닫는 중괄호 </a:t>
            </a:r>
            <a:r>
              <a:rPr lang="en-US" altLang="ko-KR" b="1" dirty="0">
                <a:solidFill>
                  <a:srgbClr val="FF0000"/>
                </a:solidFill>
              </a:rPr>
              <a:t>}</a:t>
            </a:r>
            <a:r>
              <a:rPr lang="ko-KR" altLang="en-US" b="1" dirty="0">
                <a:solidFill>
                  <a:srgbClr val="FF0000"/>
                </a:solidFill>
              </a:rPr>
              <a:t>는 문장의 시작에 </a:t>
            </a:r>
            <a:r>
              <a:rPr lang="ko-KR" altLang="en-US" b="1" dirty="0" smtClean="0">
                <a:solidFill>
                  <a:srgbClr val="FF0000"/>
                </a:solidFill>
              </a:rPr>
              <a:t>둔다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5.</a:t>
            </a:r>
            <a:r>
              <a:rPr lang="ko-KR" altLang="en-US" b="1" dirty="0">
                <a:solidFill>
                  <a:srgbClr val="FF0000"/>
                </a:solidFill>
              </a:rPr>
              <a:t> 하나의 문장을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줄로 작성하는 경우 다음 규칙을 </a:t>
            </a:r>
            <a:r>
              <a:rPr lang="ko-KR" altLang="en-US" b="1" dirty="0" smtClean="0">
                <a:solidFill>
                  <a:srgbClr val="FF0000"/>
                </a:solidFill>
              </a:rPr>
              <a:t>따른다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• 80</a:t>
            </a:r>
            <a:r>
              <a:rPr lang="ko-KR" altLang="en-US" b="1" dirty="0">
                <a:solidFill>
                  <a:srgbClr val="FF0000"/>
                </a:solidFill>
              </a:rPr>
              <a:t>자가 넘어 쉼표</a:t>
            </a:r>
            <a:r>
              <a:rPr lang="en-US" altLang="ko-KR" b="1" dirty="0">
                <a:solidFill>
                  <a:srgbClr val="FF0000"/>
                </a:solidFill>
              </a:rPr>
              <a:t>(,)</a:t>
            </a:r>
            <a:r>
              <a:rPr lang="ko-KR" altLang="en-US" b="1" dirty="0">
                <a:solidFill>
                  <a:srgbClr val="FF0000"/>
                </a:solidFill>
              </a:rPr>
              <a:t>가 오면 다음 문자는 새 줄로 시작한다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둘째 줄의 시작은 다음의 좋은 예처럼 이전 줄의 </a:t>
            </a:r>
            <a:r>
              <a:rPr lang="ko-KR" altLang="en-US" b="1" dirty="0" err="1">
                <a:solidFill>
                  <a:srgbClr val="FF0000"/>
                </a:solidFill>
              </a:rPr>
              <a:t>표현식과</a:t>
            </a:r>
            <a:r>
              <a:rPr lang="ko-KR" altLang="en-US" b="1" dirty="0">
                <a:solidFill>
                  <a:srgbClr val="FF0000"/>
                </a:solidFill>
              </a:rPr>
              <a:t> 같게 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en-US" altLang="ko-KR" b="1" dirty="0">
                <a:solidFill>
                  <a:srgbClr val="FF0000"/>
                </a:solidFill>
              </a:rPr>
              <a:t>6.</a:t>
            </a:r>
            <a:r>
              <a:rPr lang="ko-KR" altLang="en-US" b="1" dirty="0">
                <a:solidFill>
                  <a:srgbClr val="FF0000"/>
                </a:solidFill>
              </a:rPr>
              <a:t> 수준이 동일한 문장은 시작 위치를 </a:t>
            </a:r>
            <a:r>
              <a:rPr lang="ko-KR" altLang="en-US" b="1" dirty="0" smtClean="0">
                <a:solidFill>
                  <a:srgbClr val="FF0000"/>
                </a:solidFill>
              </a:rPr>
              <a:t>맞춘다</a:t>
            </a:r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2" y="1067292"/>
            <a:ext cx="4190434" cy="1309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33" y="3217481"/>
            <a:ext cx="4156544" cy="931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5263867"/>
            <a:ext cx="5128704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주석에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관한 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/>
              <a:t>1.</a:t>
            </a:r>
            <a:r>
              <a:rPr lang="ko-KR" altLang="en-US" sz="1300" b="1" dirty="0"/>
              <a:t> 코드의 첫 주석에는 다음 내용을 담는다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• </a:t>
            </a:r>
            <a:r>
              <a:rPr lang="ko-KR" altLang="en-US" sz="1300" dirty="0"/>
              <a:t>최초 작성자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최초 작성일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최초 변경일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목적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개정 이력</a:t>
            </a:r>
            <a:r>
              <a:rPr lang="en-US" altLang="ko-KR" sz="1300" dirty="0"/>
              <a:t>(</a:t>
            </a:r>
            <a:r>
              <a:rPr lang="ko-KR" altLang="en-US" sz="1300" dirty="0"/>
              <a:t>변경자</a:t>
            </a:r>
            <a:r>
              <a:rPr lang="en-US" altLang="ko-KR" sz="1300" dirty="0"/>
              <a:t>, </a:t>
            </a:r>
            <a:r>
              <a:rPr lang="ko-KR" altLang="en-US" sz="1300" dirty="0"/>
              <a:t>변경 일자</a:t>
            </a:r>
            <a:r>
              <a:rPr lang="en-US" altLang="ko-KR" sz="1300" dirty="0"/>
              <a:t>, </a:t>
            </a:r>
            <a:r>
              <a:rPr lang="ko-KR" altLang="en-US" sz="1300" dirty="0"/>
              <a:t>변경 내용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r>
              <a:rPr lang="en-US" altLang="ko-KR" sz="1300" dirty="0"/>
              <a:t>• </a:t>
            </a:r>
            <a:r>
              <a:rPr lang="ko-KR" altLang="en-US" sz="1300" dirty="0" smtClean="0"/>
              <a:t>저작권</a:t>
            </a:r>
            <a:endParaRPr lang="en-US" altLang="ko-KR" sz="1300" dirty="0" smtClean="0"/>
          </a:p>
          <a:p>
            <a:endParaRPr lang="en-US" altLang="ko-KR" sz="1300" dirty="0"/>
          </a:p>
          <a:p>
            <a:r>
              <a:rPr lang="en-US" altLang="ko-KR" sz="1300" b="1" i="1" dirty="0"/>
              <a:t>2.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메서드</a:t>
            </a:r>
            <a:r>
              <a:rPr lang="ko-KR" altLang="en-US" sz="1300" b="1" dirty="0"/>
              <a:t> 정의 앞에 다음 내용을 주석으로 추가하고 시작한다</a:t>
            </a:r>
          </a:p>
          <a:p>
            <a:r>
              <a:rPr lang="en-US" altLang="ko-KR" sz="1300" dirty="0"/>
              <a:t>• </a:t>
            </a:r>
            <a:r>
              <a:rPr lang="ko-KR" altLang="en-US" sz="1300" dirty="0"/>
              <a:t>목적 </a:t>
            </a:r>
            <a:r>
              <a:rPr lang="en-US" altLang="ko-KR" sz="1300" dirty="0"/>
              <a:t>: </a:t>
            </a:r>
            <a:r>
              <a:rPr lang="ko-KR" altLang="en-US" sz="1300" dirty="0"/>
              <a:t>함수의 용도</a:t>
            </a:r>
            <a:r>
              <a:rPr lang="en-US" altLang="ko-KR" sz="1300" dirty="0"/>
              <a:t>(</a:t>
            </a:r>
            <a:r>
              <a:rPr lang="ko-KR" altLang="en-US" sz="1300" dirty="0"/>
              <a:t>목적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매개변수 </a:t>
            </a:r>
            <a:r>
              <a:rPr lang="en-US" altLang="ko-KR" sz="1300" dirty="0"/>
              <a:t>: </a:t>
            </a:r>
            <a:r>
              <a:rPr lang="ko-KR" altLang="en-US" sz="1300" dirty="0"/>
              <a:t>함수의 인자로 사용되는 변수에 대한 설명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반환 값 </a:t>
            </a:r>
            <a:r>
              <a:rPr lang="en-US" altLang="ko-KR" sz="1300" dirty="0"/>
              <a:t>: </a:t>
            </a:r>
            <a:r>
              <a:rPr lang="ko-KR" altLang="en-US" sz="1300" dirty="0"/>
              <a:t>함수의 결과 값에 대한 설명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변경 이력 </a:t>
            </a:r>
            <a:r>
              <a:rPr lang="en-US" altLang="ko-KR" sz="1300" dirty="0"/>
              <a:t>: </a:t>
            </a:r>
            <a:r>
              <a:rPr lang="ko-KR" altLang="en-US" sz="1300" dirty="0"/>
              <a:t>함수를 변경한 변경자</a:t>
            </a:r>
            <a:r>
              <a:rPr lang="en-US" altLang="ko-KR" sz="1300" dirty="0"/>
              <a:t>, </a:t>
            </a:r>
            <a:r>
              <a:rPr lang="ko-KR" altLang="en-US" sz="1300" dirty="0"/>
              <a:t>변경 일자</a:t>
            </a:r>
            <a:r>
              <a:rPr lang="en-US" altLang="ko-KR" sz="1300" dirty="0"/>
              <a:t>, </a:t>
            </a:r>
            <a:r>
              <a:rPr lang="ko-KR" altLang="en-US" sz="1300" dirty="0"/>
              <a:t>변경 내용</a:t>
            </a:r>
          </a:p>
          <a:p>
            <a:endParaRPr lang="en-US" altLang="ko-KR" sz="1300" dirty="0" smtClean="0"/>
          </a:p>
          <a:p>
            <a:endParaRPr lang="ko-KR" altLang="en-US" sz="1300" dirty="0"/>
          </a:p>
          <a:p>
            <a:r>
              <a:rPr lang="en-US" altLang="ko-KR" sz="1300" b="1" i="1" dirty="0"/>
              <a:t>3.</a:t>
            </a:r>
            <a:r>
              <a:rPr lang="ko-KR" altLang="en-US" sz="1300" b="1" dirty="0"/>
              <a:t> 원시 코드와 주석을 명확히 구분한다</a:t>
            </a:r>
          </a:p>
          <a:p>
            <a:r>
              <a:rPr lang="ko-KR" altLang="en-US" sz="1300" dirty="0"/>
              <a:t>원시 코드와 주석이 명확히 구별될 수 있도록 공백</a:t>
            </a:r>
            <a:r>
              <a:rPr lang="en-US" altLang="ko-KR" sz="1300" dirty="0"/>
              <a:t>(</a:t>
            </a:r>
            <a:r>
              <a:rPr lang="ko-KR" altLang="en-US" sz="1300" dirty="0"/>
              <a:t>또는 탭</a:t>
            </a:r>
            <a:r>
              <a:rPr lang="en-US" altLang="ko-KR" sz="1300" dirty="0"/>
              <a:t>)</a:t>
            </a:r>
            <a:r>
              <a:rPr lang="ko-KR" altLang="en-US" sz="1300" dirty="0"/>
              <a:t>을 두고 주석을 작성해야 눈에 잘 들어온다</a:t>
            </a:r>
            <a:r>
              <a:rPr lang="en-US" altLang="ko-KR" sz="1300" dirty="0"/>
              <a:t>.</a:t>
            </a:r>
          </a:p>
          <a:p>
            <a:endParaRPr lang="en-US" altLang="ko-KR" sz="1300" b="1" i="1" dirty="0" smtClean="0"/>
          </a:p>
          <a:p>
            <a:r>
              <a:rPr lang="en-US" altLang="ko-KR" sz="1300" b="1" i="1" dirty="0" smtClean="0"/>
              <a:t>4</a:t>
            </a:r>
            <a:r>
              <a:rPr lang="en-US" altLang="ko-KR" sz="1300" b="1" i="1" dirty="0"/>
              <a:t>.</a:t>
            </a:r>
            <a:r>
              <a:rPr lang="ko-KR" altLang="en-US" sz="1300" b="1" dirty="0"/>
              <a:t> 원시 코드와 주석이 일치하게 한다</a:t>
            </a:r>
          </a:p>
          <a:p>
            <a:r>
              <a:rPr lang="ko-KR" altLang="en-US" sz="1300" dirty="0"/>
              <a:t>처음에는 원시 코드를 작성하면서 주석을 달아 서로 일치하겠지만 시간이 지나 원시 코드가 변경된다면 주석이 어긋나게 된다</a:t>
            </a:r>
            <a:r>
              <a:rPr lang="en-US" altLang="ko-KR" sz="1300" dirty="0"/>
              <a:t>. </a:t>
            </a:r>
            <a:r>
              <a:rPr lang="ko-KR" altLang="en-US" sz="1300" dirty="0"/>
              <a:t>따라서 주석도 이에 맞게 변경하여 서로 일치하도록 주의한다</a:t>
            </a:r>
            <a:r>
              <a:rPr lang="en-US" altLang="ko-KR" sz="1300" dirty="0"/>
              <a:t>. </a:t>
            </a:r>
            <a:r>
              <a:rPr lang="ko-KR" altLang="en-US" sz="1300" dirty="0"/>
              <a:t>주로 다음 내용을 주석으로 달고 원시 코드에 맞춰 계속 변경해줘야 한다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• </a:t>
            </a:r>
            <a:r>
              <a:rPr lang="ko-KR" altLang="en-US" sz="1300" dirty="0"/>
              <a:t>함수 인자에 대한 설명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복잡한 논리식</a:t>
            </a:r>
            <a:br>
              <a:rPr lang="ko-KR" altLang="en-US" sz="1300" dirty="0"/>
            </a:br>
            <a:r>
              <a:rPr lang="en-US" altLang="ko-KR" sz="1300" dirty="0"/>
              <a:t>• </a:t>
            </a:r>
            <a:r>
              <a:rPr lang="ko-KR" altLang="en-US" sz="1300" dirty="0"/>
              <a:t>간단하지 않은 자료구조</a:t>
            </a:r>
          </a:p>
          <a:p>
            <a:endParaRPr lang="ko-KR" altLang="en-US" sz="13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7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선언 및 </a:t>
            </a:r>
            <a:r>
              <a:rPr lang="ko-KR" altLang="en-US" sz="2400" b="1" dirty="0" err="1"/>
              <a:t>자료형에</a:t>
            </a:r>
            <a:r>
              <a:rPr lang="ko-KR" altLang="en-US" sz="2400" b="1" dirty="0"/>
              <a:t> 관한 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용도가 </a:t>
            </a:r>
            <a:r>
              <a:rPr lang="ko-KR" altLang="en-US" b="1" dirty="0">
                <a:solidFill>
                  <a:srgbClr val="FF0000"/>
                </a:solidFill>
              </a:rPr>
              <a:t>같은 변수는 한 줄에 </a:t>
            </a:r>
            <a:r>
              <a:rPr lang="ko-KR" altLang="en-US" b="1" dirty="0" smtClean="0">
                <a:solidFill>
                  <a:srgbClr val="FF0000"/>
                </a:solidFill>
              </a:rPr>
              <a:t>작성한다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2.</a:t>
            </a:r>
            <a:r>
              <a:rPr lang="ko-KR" altLang="en-US" b="1" dirty="0">
                <a:solidFill>
                  <a:srgbClr val="FF0000"/>
                </a:solidFill>
              </a:rPr>
              <a:t> 필요한 변수만 </a:t>
            </a:r>
            <a:r>
              <a:rPr lang="ko-KR" altLang="en-US" b="1" dirty="0" smtClean="0">
                <a:solidFill>
                  <a:srgbClr val="FF0000"/>
                </a:solidFill>
              </a:rPr>
              <a:t>선언한다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3.</a:t>
            </a:r>
            <a:r>
              <a:rPr lang="ko-KR" altLang="en-US" b="1" dirty="0">
                <a:solidFill>
                  <a:srgbClr val="FF0000"/>
                </a:solidFill>
              </a:rPr>
              <a:t> 배열 선언 시 요소 수를 명시하거나 </a:t>
            </a:r>
            <a:r>
              <a:rPr lang="ko-KR" altLang="en-US" b="1" dirty="0" smtClean="0">
                <a:solidFill>
                  <a:srgbClr val="FF0000"/>
                </a:solidFill>
              </a:rPr>
              <a:t>초기화한다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4.</a:t>
            </a:r>
            <a:r>
              <a:rPr lang="ko-KR" altLang="en-US" b="1" dirty="0">
                <a:solidFill>
                  <a:srgbClr val="FF0000"/>
                </a:solidFill>
              </a:rPr>
              <a:t> 배열을 초기화할 때는 중괄호를 적절히 </a:t>
            </a:r>
            <a:r>
              <a:rPr lang="ko-KR" altLang="en-US" b="1" dirty="0" smtClean="0">
                <a:solidFill>
                  <a:srgbClr val="FF0000"/>
                </a:solidFill>
              </a:rPr>
              <a:t>사용한다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5.</a:t>
            </a:r>
            <a:r>
              <a:rPr lang="ko-KR" altLang="en-US" b="1" dirty="0">
                <a:solidFill>
                  <a:srgbClr val="FF0000"/>
                </a:solidFill>
              </a:rPr>
              <a:t> 지역 변수는 선언 시 </a:t>
            </a:r>
            <a:r>
              <a:rPr lang="ko-KR" altLang="en-US" b="1" dirty="0" smtClean="0">
                <a:solidFill>
                  <a:srgbClr val="FF0000"/>
                </a:solidFill>
              </a:rPr>
              <a:t>초기화한다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6.</a:t>
            </a:r>
            <a:r>
              <a:rPr lang="ko-KR" altLang="en-US" b="1" dirty="0">
                <a:solidFill>
                  <a:srgbClr val="FF0000"/>
                </a:solidFill>
              </a:rPr>
              <a:t> 부호 없는 </a:t>
            </a:r>
            <a:r>
              <a:rPr lang="ko-KR" altLang="en-US" b="1" dirty="0" err="1">
                <a:solidFill>
                  <a:srgbClr val="FF0000"/>
                </a:solidFill>
              </a:rPr>
              <a:t>자료형은</a:t>
            </a:r>
            <a:r>
              <a:rPr lang="ko-KR" altLang="en-US" b="1" dirty="0">
                <a:solidFill>
                  <a:srgbClr val="FF0000"/>
                </a:solidFill>
              </a:rPr>
              <a:t> 끝에 </a:t>
            </a:r>
            <a:r>
              <a:rPr lang="en-US" altLang="ko-KR" b="1" dirty="0">
                <a:solidFill>
                  <a:srgbClr val="FF0000"/>
                </a:solidFill>
              </a:rPr>
              <a:t>u</a:t>
            </a:r>
            <a:r>
              <a:rPr lang="ko-KR" altLang="en-US" b="1" dirty="0">
                <a:solidFill>
                  <a:srgbClr val="FF0000"/>
                </a:solidFill>
              </a:rPr>
              <a:t>를 </a:t>
            </a:r>
            <a:r>
              <a:rPr lang="ko-KR" altLang="en-US" b="1" dirty="0" smtClean="0">
                <a:solidFill>
                  <a:srgbClr val="FF0000"/>
                </a:solidFill>
              </a:rPr>
              <a:t>붙인다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7.</a:t>
            </a:r>
            <a:r>
              <a:rPr lang="ko-KR" altLang="en-US" b="1" dirty="0">
                <a:solidFill>
                  <a:srgbClr val="FF0000"/>
                </a:solidFill>
              </a:rPr>
              <a:t> 포인터 변수에 주소나 정수 값을 저장할 때는 </a:t>
            </a:r>
            <a:r>
              <a:rPr lang="ko-KR" altLang="en-US" b="1" dirty="0" err="1">
                <a:solidFill>
                  <a:srgbClr val="FF0000"/>
                </a:solidFill>
              </a:rPr>
              <a:t>자료형이</a:t>
            </a:r>
            <a:r>
              <a:rPr lang="ko-KR" altLang="en-US" b="1" dirty="0">
                <a:solidFill>
                  <a:srgbClr val="FF0000"/>
                </a:solidFill>
              </a:rPr>
              <a:t> 일치해야 </a:t>
            </a:r>
            <a:r>
              <a:rPr lang="ko-KR" altLang="en-US" b="1" dirty="0" smtClean="0">
                <a:solidFill>
                  <a:srgbClr val="FF0000"/>
                </a:solidFill>
              </a:rPr>
              <a:t>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8.</a:t>
            </a:r>
            <a:r>
              <a:rPr lang="ko-KR" altLang="en-US" b="1" dirty="0">
                <a:solidFill>
                  <a:srgbClr val="FF0000"/>
                </a:solidFill>
              </a:rPr>
              <a:t> 비트 필드는 </a:t>
            </a:r>
            <a:r>
              <a:rPr lang="en-US" altLang="ko-KR" b="1" dirty="0">
                <a:solidFill>
                  <a:srgbClr val="FF0000"/>
                </a:solidFill>
              </a:rPr>
              <a:t>unsigned/signed 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ko-KR" altLang="en-US" b="1" dirty="0">
                <a:solidFill>
                  <a:srgbClr val="FF0000"/>
                </a:solidFill>
              </a:rPr>
              <a:t>형으로만 </a:t>
            </a:r>
            <a:r>
              <a:rPr lang="ko-KR" altLang="en-US" b="1" dirty="0" smtClean="0">
                <a:solidFill>
                  <a:srgbClr val="FF0000"/>
                </a:solidFill>
              </a:rPr>
              <a:t>선언한다</a:t>
            </a:r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93" y="2300792"/>
            <a:ext cx="5174428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</a:t>
            </a:r>
            <a:r>
              <a:rPr lang="ko-KR" altLang="en-US" sz="2400" b="1" dirty="0" smtClean="0"/>
              <a:t>수 관한 </a:t>
            </a:r>
            <a:r>
              <a:rPr lang="ko-KR" altLang="en-US" sz="2400" b="1" dirty="0"/>
              <a:t>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1. 8</a:t>
            </a:r>
            <a:r>
              <a:rPr lang="ko-KR" altLang="en-US" sz="2000" b="1" dirty="0">
                <a:solidFill>
                  <a:srgbClr val="FF0000"/>
                </a:solidFill>
              </a:rPr>
              <a:t>진수는 사용하지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않는다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숫자 </a:t>
            </a:r>
            <a:r>
              <a:rPr lang="ko-KR" altLang="en-US" sz="2000" b="1" dirty="0" err="1">
                <a:solidFill>
                  <a:srgbClr val="FF0000"/>
                </a:solidFill>
              </a:rPr>
              <a:t>리터럴은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</a:rPr>
              <a:t>const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변수를 사용한다</a:t>
            </a:r>
            <a:r>
              <a:rPr lang="en-US" altLang="ko-KR" sz="2000" b="1" dirty="0">
                <a:solidFill>
                  <a:srgbClr val="FF0000"/>
                </a:solidFill>
              </a:rPr>
              <a:t>(C </a:t>
            </a:r>
            <a:r>
              <a:rPr lang="ko-KR" altLang="en-US" sz="2000" b="1" dirty="0">
                <a:solidFill>
                  <a:srgbClr val="FF0000"/>
                </a:solidFill>
              </a:rPr>
              <a:t>언어의 경우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상수는 </a:t>
            </a:r>
            <a:r>
              <a:rPr lang="ko-KR" altLang="en-US" sz="2000" b="1" dirty="0">
                <a:solidFill>
                  <a:srgbClr val="FF0000"/>
                </a:solidFill>
              </a:rPr>
              <a:t>부호 있는 </a:t>
            </a:r>
            <a:r>
              <a:rPr lang="ko-KR" altLang="en-US" sz="2000" b="1" dirty="0" err="1">
                <a:solidFill>
                  <a:srgbClr val="FF0000"/>
                </a:solidFill>
              </a:rPr>
              <a:t>자료형을</a:t>
            </a:r>
            <a:r>
              <a:rPr lang="ko-KR" altLang="en-US" sz="2000" b="1" dirty="0">
                <a:solidFill>
                  <a:srgbClr val="FF0000"/>
                </a:solidFill>
              </a:rPr>
              <a:t> 사용하고 부호 없는 </a:t>
            </a:r>
            <a:r>
              <a:rPr lang="ko-KR" altLang="en-US" sz="2000" b="1" dirty="0" err="1">
                <a:solidFill>
                  <a:srgbClr val="FF0000"/>
                </a:solidFill>
              </a:rPr>
              <a:t>자료형을</a:t>
            </a:r>
            <a:r>
              <a:rPr lang="ko-KR" altLang="en-US" sz="2000" b="1" dirty="0">
                <a:solidFill>
                  <a:srgbClr val="FF0000"/>
                </a:solidFill>
              </a:rPr>
              <a:t> 사용할 때는 </a:t>
            </a:r>
            <a:r>
              <a:rPr lang="en-US" altLang="ko-KR" sz="2000" b="1" dirty="0">
                <a:solidFill>
                  <a:srgbClr val="FF0000"/>
                </a:solidFill>
              </a:rPr>
              <a:t>u</a:t>
            </a:r>
            <a:r>
              <a:rPr lang="ko-KR" altLang="en-US" sz="2000" b="1" dirty="0">
                <a:solidFill>
                  <a:srgbClr val="FF0000"/>
                </a:solidFill>
              </a:rPr>
              <a:t>를 붙인다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9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수식 관한 </a:t>
            </a:r>
            <a:r>
              <a:rPr lang="ko-KR" altLang="en-US" sz="2400" b="1" dirty="0"/>
              <a:t>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1700" b="1" dirty="0" err="1" smtClean="0">
                <a:solidFill>
                  <a:srgbClr val="FF0000"/>
                </a:solidFill>
              </a:rPr>
              <a:t>단항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700" b="1" dirty="0">
                <a:solidFill>
                  <a:srgbClr val="FF0000"/>
                </a:solidFill>
              </a:rPr>
              <a:t>연산자의 바른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표기</a:t>
            </a:r>
            <a:endParaRPr lang="en-US" altLang="ko-KR" sz="1700" b="1" dirty="0">
              <a:solidFill>
                <a:srgbClr val="FF0000"/>
              </a:solidFill>
            </a:endParaRPr>
          </a:p>
          <a:p>
            <a:r>
              <a:rPr lang="ko-KR" altLang="en-US" sz="1700" dirty="0" err="1" smtClean="0"/>
              <a:t>단항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연산자</a:t>
            </a:r>
            <a:r>
              <a:rPr lang="en-US" altLang="ko-KR" sz="1700" dirty="0"/>
              <a:t>(++, --)</a:t>
            </a:r>
            <a:r>
              <a:rPr lang="ko-KR" altLang="en-US" sz="1700" dirty="0"/>
              <a:t>는 </a:t>
            </a:r>
            <a:r>
              <a:rPr lang="ko-KR" altLang="en-US" sz="1700" dirty="0" err="1"/>
              <a:t>피연산자와</a:t>
            </a:r>
            <a:r>
              <a:rPr lang="ko-KR" altLang="en-US" sz="1700" dirty="0"/>
              <a:t> 붙여 써야 </a:t>
            </a:r>
            <a:r>
              <a:rPr lang="ko-KR" altLang="en-US" sz="1700" dirty="0" err="1"/>
              <a:t>피연산자가</a:t>
            </a:r>
            <a:r>
              <a:rPr lang="ko-KR" altLang="en-US" sz="1700" dirty="0"/>
              <a:t> 어떤 것인지 금방 알 수 있다</a:t>
            </a:r>
            <a:r>
              <a:rPr lang="en-US" altLang="ko-KR" sz="1700" dirty="0"/>
              <a:t>. </a:t>
            </a:r>
            <a:endParaRPr lang="ko-KR" altLang="en-US" sz="1700" b="1" dirty="0">
              <a:solidFill>
                <a:srgbClr val="FF0000"/>
              </a:solidFill>
            </a:endParaRPr>
          </a:p>
          <a:p>
            <a:endParaRPr lang="en-US" altLang="ko-KR" sz="1700" b="1" i="1" dirty="0" smtClean="0">
              <a:solidFill>
                <a:srgbClr val="FF0000"/>
              </a:solidFill>
            </a:endParaRPr>
          </a:p>
          <a:p>
            <a:r>
              <a:rPr lang="en-US" altLang="ko-KR" sz="1700" b="1" i="1" dirty="0" smtClean="0">
                <a:solidFill>
                  <a:srgbClr val="FF0000"/>
                </a:solidFill>
              </a:rPr>
              <a:t>2</a:t>
            </a:r>
            <a:r>
              <a:rPr lang="en-US" altLang="ko-KR" sz="1700" b="1" i="1" dirty="0">
                <a:solidFill>
                  <a:srgbClr val="FF0000"/>
                </a:solidFill>
              </a:rPr>
              <a:t>.</a:t>
            </a:r>
            <a:r>
              <a:rPr lang="ko-KR" altLang="en-US" sz="1700" b="1" dirty="0">
                <a:solidFill>
                  <a:srgbClr val="FF0000"/>
                </a:solidFill>
              </a:rPr>
              <a:t> 이항 연산자의 바른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표기</a:t>
            </a:r>
            <a:endParaRPr lang="en-US" altLang="ko-KR" sz="1700" b="1" dirty="0" smtClean="0">
              <a:solidFill>
                <a:srgbClr val="FF0000"/>
              </a:solidFill>
            </a:endParaRPr>
          </a:p>
          <a:p>
            <a:r>
              <a:rPr lang="ko-KR" altLang="en-US" sz="1700" dirty="0"/>
              <a:t>이항 연산자</a:t>
            </a:r>
            <a:r>
              <a:rPr lang="en-US" altLang="ko-KR" sz="1700" dirty="0"/>
              <a:t>(+, -, *, /)</a:t>
            </a:r>
            <a:r>
              <a:rPr lang="ko-KR" altLang="en-US" sz="1700" dirty="0"/>
              <a:t>는 전후에 공백을 넣는 것이 좋다</a:t>
            </a:r>
            <a:r>
              <a:rPr lang="en-US" altLang="ko-KR" sz="1700" dirty="0"/>
              <a:t>. </a:t>
            </a:r>
            <a:r>
              <a:rPr lang="ko-KR" altLang="en-US" sz="1700" dirty="0"/>
              <a:t>그래야 연산자와 </a:t>
            </a:r>
            <a:r>
              <a:rPr lang="ko-KR" altLang="en-US" sz="1700" dirty="0" err="1"/>
              <a:t>피연산자가</a:t>
            </a:r>
            <a:r>
              <a:rPr lang="ko-KR" altLang="en-US" sz="1700" dirty="0"/>
              <a:t> 명확히 구분되고 </a:t>
            </a:r>
            <a:r>
              <a:rPr lang="ko-KR" altLang="en-US" sz="1700" dirty="0" err="1"/>
              <a:t>가독성도</a:t>
            </a:r>
            <a:r>
              <a:rPr lang="ko-KR" altLang="en-US" sz="1700" dirty="0"/>
              <a:t> 높아진다</a:t>
            </a:r>
            <a:r>
              <a:rPr lang="en-US" altLang="ko-KR" sz="1700" dirty="0"/>
              <a:t>. </a:t>
            </a:r>
            <a:endParaRPr lang="ko-KR" altLang="en-US" sz="1700" b="1" dirty="0">
              <a:solidFill>
                <a:srgbClr val="FF0000"/>
              </a:solidFill>
            </a:endParaRPr>
          </a:p>
          <a:p>
            <a:endParaRPr lang="en-US" altLang="ko-KR" sz="1700" b="1" i="1" dirty="0">
              <a:solidFill>
                <a:srgbClr val="FF0000"/>
              </a:solidFill>
            </a:endParaRPr>
          </a:p>
          <a:p>
            <a:r>
              <a:rPr lang="en-US" altLang="ko-KR" sz="1700" b="1" i="1" dirty="0" smtClean="0">
                <a:solidFill>
                  <a:srgbClr val="FF0000"/>
                </a:solidFill>
              </a:rPr>
              <a:t>3</a:t>
            </a:r>
            <a:r>
              <a:rPr lang="en-US" altLang="ko-KR" sz="1700" b="1" i="1" dirty="0">
                <a:solidFill>
                  <a:srgbClr val="FF0000"/>
                </a:solidFill>
              </a:rPr>
              <a:t>.</a:t>
            </a:r>
            <a:r>
              <a:rPr lang="ko-KR" altLang="en-US" sz="1700" b="1" dirty="0">
                <a:solidFill>
                  <a:srgbClr val="FF0000"/>
                </a:solidFill>
              </a:rPr>
              <a:t> </a:t>
            </a:r>
            <a:r>
              <a:rPr lang="ko-KR" altLang="en-US" sz="1700" b="1" dirty="0" err="1">
                <a:solidFill>
                  <a:srgbClr val="FF0000"/>
                </a:solidFill>
              </a:rPr>
              <a:t>삼항</a:t>
            </a:r>
            <a:r>
              <a:rPr lang="ko-KR" altLang="en-US" sz="1700" b="1" dirty="0">
                <a:solidFill>
                  <a:srgbClr val="FF0000"/>
                </a:solidFill>
              </a:rPr>
              <a:t> 연산자의 바른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표기</a:t>
            </a:r>
            <a:endParaRPr lang="en-US" altLang="ko-KR" sz="1700" b="1" dirty="0" smtClean="0">
              <a:solidFill>
                <a:srgbClr val="FF0000"/>
              </a:solidFill>
            </a:endParaRPr>
          </a:p>
          <a:p>
            <a:r>
              <a:rPr lang="ko-KR" altLang="en-US" sz="1700" dirty="0" err="1"/>
              <a:t>삼항</a:t>
            </a:r>
            <a:r>
              <a:rPr lang="ko-KR" altLang="en-US" sz="1700" dirty="0"/>
              <a:t> 연산자</a:t>
            </a:r>
            <a:r>
              <a:rPr lang="en-US" altLang="ko-KR" sz="1700" dirty="0"/>
              <a:t>(?:)</a:t>
            </a:r>
            <a:r>
              <a:rPr lang="ko-KR" altLang="en-US" sz="1700" dirty="0"/>
              <a:t>는 </a:t>
            </a:r>
            <a:r>
              <a:rPr lang="ko-KR" altLang="en-US" sz="1700" dirty="0" err="1"/>
              <a:t>피연산자가</a:t>
            </a:r>
            <a:r>
              <a:rPr lang="ko-KR" altLang="en-US" sz="1700" dirty="0"/>
              <a:t> </a:t>
            </a:r>
            <a:r>
              <a:rPr lang="en-US" altLang="ko-KR" sz="1700" dirty="0"/>
              <a:t>3</a:t>
            </a:r>
            <a:r>
              <a:rPr lang="ko-KR" altLang="en-US" sz="1700" dirty="0"/>
              <a:t>개이다</a:t>
            </a:r>
            <a:r>
              <a:rPr lang="en-US" altLang="ko-KR" sz="1700" dirty="0"/>
              <a:t>. </a:t>
            </a:r>
            <a:r>
              <a:rPr lang="ko-KR" altLang="en-US" sz="1700" dirty="0"/>
              <a:t>예를 들어</a:t>
            </a:r>
            <a:r>
              <a:rPr lang="en-US" altLang="ko-KR" sz="1700" dirty="0"/>
              <a:t>, a 〉 b ? x: -x;</a:t>
            </a:r>
            <a:r>
              <a:rPr lang="ko-KR" altLang="en-US" sz="1700" dirty="0"/>
              <a:t>는 </a:t>
            </a:r>
            <a:r>
              <a:rPr lang="en-US" altLang="ko-KR" sz="1700" dirty="0"/>
              <a:t>a 〉 b</a:t>
            </a:r>
            <a:r>
              <a:rPr lang="ko-KR" altLang="en-US" sz="1700" dirty="0"/>
              <a:t>이면 </a:t>
            </a:r>
            <a:r>
              <a:rPr lang="en-US" altLang="ko-KR" sz="1700" dirty="0"/>
              <a:t>x</a:t>
            </a:r>
            <a:r>
              <a:rPr lang="ko-KR" altLang="en-US" sz="1700" dirty="0"/>
              <a:t>를 수행하고 그게 아니면</a:t>
            </a:r>
            <a:r>
              <a:rPr lang="en-US" altLang="ko-KR" sz="1700" dirty="0"/>
              <a:t>, </a:t>
            </a:r>
            <a:r>
              <a:rPr lang="ko-KR" altLang="en-US" sz="1700" dirty="0"/>
              <a:t>즉 </a:t>
            </a:r>
            <a:r>
              <a:rPr lang="en-US" altLang="ko-KR" sz="1700" dirty="0" err="1"/>
              <a:t>a≦b</a:t>
            </a:r>
            <a:r>
              <a:rPr lang="ko-KR" altLang="en-US" sz="1700" dirty="0"/>
              <a:t>이면 </a:t>
            </a:r>
            <a:r>
              <a:rPr lang="en-US" altLang="ko-KR" sz="1700" dirty="0"/>
              <a:t>-x</a:t>
            </a:r>
            <a:r>
              <a:rPr lang="ko-KR" altLang="en-US" sz="1700" dirty="0"/>
              <a:t>를 수행하라는 의미이다</a:t>
            </a:r>
            <a:r>
              <a:rPr lang="en-US" altLang="ko-KR" sz="1700" dirty="0"/>
              <a:t>. </a:t>
            </a:r>
            <a:r>
              <a:rPr lang="ko-KR" altLang="en-US" sz="1700" dirty="0"/>
              <a:t>이때 알아보기 쉽게 표현해야 한다</a:t>
            </a:r>
            <a:r>
              <a:rPr lang="en-US" altLang="ko-KR" sz="1700" dirty="0"/>
              <a:t>. </a:t>
            </a:r>
            <a:r>
              <a:rPr lang="ko-KR" altLang="en-US" sz="1700" dirty="0">
                <a:solidFill>
                  <a:srgbClr val="FF0000"/>
                </a:solidFill>
              </a:rPr>
              <a:t>그 방법이 맨 앞의 수식을 괄호</a:t>
            </a:r>
            <a:r>
              <a:rPr lang="en-US" altLang="ko-KR" sz="1700" dirty="0">
                <a:solidFill>
                  <a:srgbClr val="FF0000"/>
                </a:solidFill>
              </a:rPr>
              <a:t>(( ))</a:t>
            </a:r>
            <a:r>
              <a:rPr lang="ko-KR" altLang="en-US" sz="1700" dirty="0">
                <a:solidFill>
                  <a:srgbClr val="FF0000"/>
                </a:solidFill>
              </a:rPr>
              <a:t>로 묶어주는 것이다</a:t>
            </a:r>
            <a:r>
              <a:rPr lang="en-US" altLang="ko-KR" sz="1700" dirty="0">
                <a:solidFill>
                  <a:srgbClr val="FF0000"/>
                </a:solidFill>
              </a:rPr>
              <a:t>. </a:t>
            </a:r>
          </a:p>
          <a:p>
            <a:endParaRPr lang="ko-KR" altLang="en-US" sz="1700" b="1" dirty="0">
              <a:solidFill>
                <a:srgbClr val="FF0000"/>
              </a:solidFill>
            </a:endParaRPr>
          </a:p>
          <a:p>
            <a:r>
              <a:rPr lang="en-US" altLang="ko-KR" sz="1700" b="1" i="1" dirty="0">
                <a:solidFill>
                  <a:srgbClr val="FF0000"/>
                </a:solidFill>
              </a:rPr>
              <a:t>4.</a:t>
            </a:r>
            <a:r>
              <a:rPr lang="ko-KR" altLang="en-US" sz="1700" b="1" dirty="0">
                <a:solidFill>
                  <a:srgbClr val="FF0000"/>
                </a:solidFill>
              </a:rPr>
              <a:t> 증감 연산자의 바른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표기</a:t>
            </a:r>
            <a:endParaRPr lang="en-US" altLang="ko-KR" sz="1700" b="1" dirty="0" smtClean="0">
              <a:solidFill>
                <a:srgbClr val="FF0000"/>
              </a:solidFill>
            </a:endParaRPr>
          </a:p>
          <a:p>
            <a:r>
              <a:rPr lang="ko-KR" altLang="en-US" sz="1700" dirty="0"/>
              <a:t>증감 연산자</a:t>
            </a:r>
            <a:r>
              <a:rPr lang="en-US" altLang="ko-KR" sz="1700" dirty="0"/>
              <a:t>(++, --)</a:t>
            </a:r>
            <a:r>
              <a:rPr lang="ko-KR" altLang="en-US" sz="1700" dirty="0"/>
              <a:t>는 변수의 앞이나 뒤에 </a:t>
            </a:r>
            <a:r>
              <a:rPr lang="en-US" altLang="ko-KR" sz="1700" dirty="0"/>
              <a:t>++, --</a:t>
            </a:r>
            <a:r>
              <a:rPr lang="ko-KR" altLang="en-US" sz="1700" dirty="0"/>
              <a:t>기호를 사용해 표현한다</a:t>
            </a:r>
            <a:r>
              <a:rPr lang="en-US" altLang="ko-KR" sz="1700" dirty="0"/>
              <a:t>. </a:t>
            </a:r>
            <a:r>
              <a:rPr lang="ko-KR" altLang="en-US" sz="1700" dirty="0"/>
              <a:t>이때 증감 연산자는 다른 연산자와 섞어 사용하지 않는 것이 좋다</a:t>
            </a:r>
            <a:r>
              <a:rPr lang="en-US" altLang="ko-KR" sz="1700" dirty="0"/>
              <a:t>.</a:t>
            </a:r>
            <a:endParaRPr lang="ko-KR" altLang="en-US" sz="1700" b="1" dirty="0">
              <a:solidFill>
                <a:srgbClr val="FF0000"/>
              </a:solidFill>
            </a:endParaRPr>
          </a:p>
          <a:p>
            <a:endParaRPr lang="en-US" altLang="ko-KR" sz="1700" b="1" i="1" dirty="0" smtClean="0">
              <a:solidFill>
                <a:srgbClr val="FF0000"/>
              </a:solidFill>
            </a:endParaRPr>
          </a:p>
          <a:p>
            <a:r>
              <a:rPr lang="en-US" altLang="ko-KR" sz="1700" b="1" i="1" dirty="0" smtClean="0">
                <a:solidFill>
                  <a:srgbClr val="FF0000"/>
                </a:solidFill>
              </a:rPr>
              <a:t>5</a:t>
            </a:r>
            <a:r>
              <a:rPr lang="en-US" altLang="ko-KR" sz="1700" b="1" i="1" dirty="0">
                <a:solidFill>
                  <a:srgbClr val="FF0000"/>
                </a:solidFill>
              </a:rPr>
              <a:t>.</a:t>
            </a:r>
            <a:r>
              <a:rPr lang="ko-KR" altLang="en-US" sz="1700" b="1" dirty="0">
                <a:solidFill>
                  <a:srgbClr val="FF0000"/>
                </a:solidFill>
              </a:rPr>
              <a:t> 연산자가 </a:t>
            </a:r>
            <a:r>
              <a:rPr lang="en-US" altLang="ko-KR" sz="1700" b="1" dirty="0">
                <a:solidFill>
                  <a:srgbClr val="FF0000"/>
                </a:solidFill>
              </a:rPr>
              <a:t>3</a:t>
            </a:r>
            <a:r>
              <a:rPr lang="ko-KR" altLang="en-US" sz="1700" b="1" dirty="0">
                <a:solidFill>
                  <a:srgbClr val="FF0000"/>
                </a:solidFill>
              </a:rPr>
              <a:t>개 이상인 경우의 바른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표기</a:t>
            </a:r>
            <a:endParaRPr lang="en-US" altLang="ko-KR" sz="1700" b="1" dirty="0" smtClean="0">
              <a:solidFill>
                <a:srgbClr val="FF0000"/>
              </a:solidFill>
            </a:endParaRPr>
          </a:p>
          <a:p>
            <a:r>
              <a:rPr lang="ko-KR" altLang="en-US" sz="1700" dirty="0"/>
              <a:t>연산자가 </a:t>
            </a:r>
            <a:r>
              <a:rPr lang="en-US" altLang="ko-KR" sz="1700" dirty="0"/>
              <a:t>3</a:t>
            </a:r>
            <a:r>
              <a:rPr lang="ko-KR" altLang="en-US" sz="1700" dirty="0"/>
              <a:t>개 이상일 경우에는 우선순위를 쉽게 알 수 있도록 괄호로 묶어주는 것이 좋다</a:t>
            </a:r>
            <a:endParaRPr lang="ko-KR" altLang="en-US" sz="1700" b="1" dirty="0">
              <a:solidFill>
                <a:srgbClr val="FF0000"/>
              </a:solidFill>
            </a:endParaRPr>
          </a:p>
          <a:p>
            <a:endParaRPr lang="en-US" altLang="ko-KR" sz="1700" b="1" i="1" dirty="0" smtClean="0">
              <a:solidFill>
                <a:srgbClr val="FF0000"/>
              </a:solidFill>
            </a:endParaRPr>
          </a:p>
          <a:p>
            <a:r>
              <a:rPr lang="en-US" altLang="ko-KR" sz="1700" b="1" i="1" dirty="0" smtClean="0">
                <a:solidFill>
                  <a:srgbClr val="FF0000"/>
                </a:solidFill>
              </a:rPr>
              <a:t>6</a:t>
            </a:r>
            <a:r>
              <a:rPr lang="en-US" altLang="ko-KR" sz="1700" b="1" i="1" dirty="0">
                <a:solidFill>
                  <a:srgbClr val="FF0000"/>
                </a:solidFill>
              </a:rPr>
              <a:t>.</a:t>
            </a:r>
            <a:r>
              <a:rPr lang="ko-KR" altLang="en-US" sz="1700" b="1" dirty="0">
                <a:solidFill>
                  <a:srgbClr val="FF0000"/>
                </a:solidFill>
              </a:rPr>
              <a:t> </a:t>
            </a:r>
            <a:r>
              <a:rPr lang="en-US" altLang="ko-KR" sz="1700" b="1" dirty="0" err="1">
                <a:solidFill>
                  <a:srgbClr val="FF0000"/>
                </a:solidFill>
              </a:rPr>
              <a:t>sizeof</a:t>
            </a:r>
            <a:r>
              <a:rPr lang="en-US" altLang="ko-KR" sz="1700" b="1" dirty="0">
                <a:solidFill>
                  <a:srgbClr val="FF0000"/>
                </a:solidFill>
              </a:rPr>
              <a:t> </a:t>
            </a:r>
            <a:r>
              <a:rPr lang="ko-KR" altLang="en-US" sz="1700" b="1" dirty="0">
                <a:solidFill>
                  <a:srgbClr val="FF0000"/>
                </a:solidFill>
              </a:rPr>
              <a:t>인자의 바른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표기</a:t>
            </a:r>
            <a:endParaRPr lang="en-US" altLang="ko-KR" sz="1700" b="1" dirty="0" smtClean="0">
              <a:solidFill>
                <a:srgbClr val="FF0000"/>
              </a:solidFill>
            </a:endParaRPr>
          </a:p>
          <a:p>
            <a:r>
              <a:rPr lang="ko-KR" altLang="en-US" sz="1700" dirty="0"/>
              <a:t>수식을 </a:t>
            </a:r>
            <a:r>
              <a:rPr lang="en-US" altLang="ko-KR" sz="1700" dirty="0" err="1"/>
              <a:t>sizeof</a:t>
            </a:r>
            <a:r>
              <a:rPr lang="en-US" altLang="ko-KR" sz="1700" dirty="0"/>
              <a:t> </a:t>
            </a:r>
            <a:r>
              <a:rPr lang="ko-KR" altLang="en-US" sz="1700" dirty="0"/>
              <a:t>함수의 인자에 사용하지 않는다</a:t>
            </a:r>
            <a:r>
              <a:rPr lang="en-US" altLang="ko-KR" sz="1700" dirty="0"/>
              <a:t>.</a:t>
            </a:r>
            <a:endParaRPr lang="ko-KR" altLang="en-US" sz="1700" b="1" dirty="0">
              <a:solidFill>
                <a:srgbClr val="FF0000"/>
              </a:solidFill>
            </a:endParaRPr>
          </a:p>
          <a:p>
            <a:endParaRPr lang="en-US" altLang="ko-KR" sz="17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4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수식 관한 </a:t>
            </a:r>
            <a:r>
              <a:rPr lang="ko-KR" altLang="en-US" sz="2400" b="1" dirty="0"/>
              <a:t>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switch </a:t>
            </a:r>
            <a:r>
              <a:rPr lang="ko-KR" altLang="en-US" b="1" dirty="0">
                <a:solidFill>
                  <a:srgbClr val="FF0000"/>
                </a:solidFill>
              </a:rPr>
              <a:t>문에서 </a:t>
            </a:r>
            <a:r>
              <a:rPr lang="en-US" altLang="ko-KR" b="1" dirty="0">
                <a:solidFill>
                  <a:srgbClr val="FF0000"/>
                </a:solidFill>
              </a:rPr>
              <a:t>case </a:t>
            </a:r>
            <a:r>
              <a:rPr lang="ko-KR" altLang="en-US" b="1" dirty="0">
                <a:solidFill>
                  <a:srgbClr val="FF0000"/>
                </a:solidFill>
              </a:rPr>
              <a:t>문을 </a:t>
            </a:r>
            <a:r>
              <a:rPr lang="ko-KR" altLang="en-US" b="1" dirty="0" err="1">
                <a:solidFill>
                  <a:srgbClr val="FF0000"/>
                </a:solidFill>
              </a:rPr>
              <a:t>빠져나오기</a:t>
            </a:r>
            <a:r>
              <a:rPr lang="ko-KR" altLang="en-US" b="1" dirty="0">
                <a:solidFill>
                  <a:srgbClr val="FF0000"/>
                </a:solidFill>
              </a:rPr>
              <a:t> 위해 </a:t>
            </a:r>
            <a:r>
              <a:rPr lang="en-US" altLang="ko-KR" b="1" dirty="0">
                <a:solidFill>
                  <a:srgbClr val="FF0000"/>
                </a:solidFill>
              </a:rPr>
              <a:t>break </a:t>
            </a:r>
            <a:r>
              <a:rPr lang="ko-KR" altLang="en-US" b="1" dirty="0">
                <a:solidFill>
                  <a:srgbClr val="FF0000"/>
                </a:solidFill>
              </a:rPr>
              <a:t>문을 </a:t>
            </a:r>
            <a:r>
              <a:rPr lang="ko-KR" altLang="en-US" b="1" dirty="0" smtClean="0">
                <a:solidFill>
                  <a:srgbClr val="FF0000"/>
                </a:solidFill>
              </a:rPr>
              <a:t>사용한다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2.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switch </a:t>
            </a:r>
            <a:r>
              <a:rPr lang="ko-KR" altLang="en-US" b="1" dirty="0">
                <a:solidFill>
                  <a:srgbClr val="FF0000"/>
                </a:solidFill>
              </a:rPr>
              <a:t>문에서 </a:t>
            </a:r>
            <a:r>
              <a:rPr lang="en-US" altLang="ko-KR" b="1" dirty="0">
                <a:solidFill>
                  <a:srgbClr val="FF0000"/>
                </a:solidFill>
              </a:rPr>
              <a:t>case </a:t>
            </a:r>
            <a:r>
              <a:rPr lang="ko-KR" altLang="en-US" b="1" dirty="0">
                <a:solidFill>
                  <a:srgbClr val="FF0000"/>
                </a:solidFill>
              </a:rPr>
              <a:t>문이 다 끝나면 </a:t>
            </a:r>
            <a:r>
              <a:rPr lang="en-US" altLang="ko-KR" b="1" dirty="0">
                <a:solidFill>
                  <a:srgbClr val="FF0000"/>
                </a:solidFill>
              </a:rPr>
              <a:t>default </a:t>
            </a:r>
            <a:r>
              <a:rPr lang="ko-KR" altLang="en-US" b="1" dirty="0">
                <a:solidFill>
                  <a:srgbClr val="FF0000"/>
                </a:solidFill>
              </a:rPr>
              <a:t>문을 넣어주어야 </a:t>
            </a:r>
            <a:r>
              <a:rPr lang="ko-KR" altLang="en-US" b="1" dirty="0" smtClean="0">
                <a:solidFill>
                  <a:srgbClr val="FF0000"/>
                </a:solidFill>
              </a:rPr>
              <a:t>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3.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goto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문을 사용하지 </a:t>
            </a:r>
            <a:r>
              <a:rPr lang="ko-KR" altLang="en-US" b="1" dirty="0" smtClean="0">
                <a:solidFill>
                  <a:srgbClr val="FF0000"/>
                </a:solidFill>
              </a:rPr>
              <a:t>않는다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4.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for </a:t>
            </a:r>
            <a:r>
              <a:rPr lang="ko-KR" altLang="en-US" b="1" dirty="0">
                <a:solidFill>
                  <a:srgbClr val="FF0000"/>
                </a:solidFill>
              </a:rPr>
              <a:t>문을 제어하는 수식에 실수 값을 사용하지 </a:t>
            </a:r>
            <a:r>
              <a:rPr lang="ko-KR" altLang="en-US" b="1" dirty="0" smtClean="0">
                <a:solidFill>
                  <a:srgbClr val="FF0000"/>
                </a:solidFill>
              </a:rPr>
              <a:t>않는다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5.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for </a:t>
            </a:r>
            <a:r>
              <a:rPr lang="ko-KR" altLang="en-US" b="1" dirty="0">
                <a:solidFill>
                  <a:srgbClr val="FF0000"/>
                </a:solidFill>
              </a:rPr>
              <a:t>문을 제어하는 수치 변수를 바르게 </a:t>
            </a:r>
            <a:r>
              <a:rPr lang="ko-KR" altLang="en-US" b="1" dirty="0" smtClean="0">
                <a:solidFill>
                  <a:srgbClr val="FF0000"/>
                </a:solidFill>
              </a:rPr>
              <a:t>사용한다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6.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break </a:t>
            </a:r>
            <a:r>
              <a:rPr lang="ko-KR" altLang="en-US" b="1" dirty="0">
                <a:solidFill>
                  <a:srgbClr val="FF0000"/>
                </a:solidFill>
              </a:rPr>
              <a:t>문은 가능하면 한 번만 </a:t>
            </a:r>
            <a:r>
              <a:rPr lang="ko-KR" altLang="en-US" b="1" dirty="0" smtClean="0">
                <a:solidFill>
                  <a:srgbClr val="FF0000"/>
                </a:solidFill>
              </a:rPr>
              <a:t>사용한다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  <a:p>
            <a:r>
              <a:rPr lang="en-US" altLang="ko-KR" b="1" i="1" dirty="0">
                <a:solidFill>
                  <a:srgbClr val="FF0000"/>
                </a:solidFill>
              </a:rPr>
              <a:t>7.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if ~ else </a:t>
            </a:r>
            <a:r>
              <a:rPr lang="ko-KR" altLang="en-US" b="1" dirty="0">
                <a:solidFill>
                  <a:srgbClr val="FF0000"/>
                </a:solidFill>
              </a:rPr>
              <a:t>문의 끝은 </a:t>
            </a:r>
            <a:r>
              <a:rPr lang="en-US" altLang="ko-KR" b="1" dirty="0">
                <a:solidFill>
                  <a:srgbClr val="FF0000"/>
                </a:solidFill>
              </a:rPr>
              <a:t>else </a:t>
            </a:r>
            <a:r>
              <a:rPr lang="ko-KR" altLang="en-US" b="1" dirty="0">
                <a:solidFill>
                  <a:srgbClr val="FF0000"/>
                </a:solidFill>
              </a:rPr>
              <a:t>문으로 </a:t>
            </a:r>
            <a:r>
              <a:rPr lang="ko-KR" altLang="en-US" b="1" dirty="0" smtClean="0">
                <a:solidFill>
                  <a:srgbClr val="FF0000"/>
                </a:solidFill>
              </a:rPr>
              <a:t>종료한다</a:t>
            </a:r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6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01.</a:t>
            </a:r>
            <a:r>
              <a:rPr lang="ko-KR" altLang="en-US" b="1" dirty="0"/>
              <a:t> 코딩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코딩</a:t>
            </a:r>
            <a:r>
              <a:rPr lang="en-US" altLang="ko-KR" dirty="0"/>
              <a:t>'</a:t>
            </a:r>
            <a:r>
              <a:rPr lang="ko-KR" altLang="en-US" dirty="0"/>
              <a:t>이란 흔히 프로그램을 작성하는 것을 말하다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>
                <a:hlinkClick r:id="rId7"/>
              </a:rPr>
              <a:t>요구 분석</a:t>
            </a:r>
            <a:r>
              <a:rPr lang="ko-KR" altLang="en-US" dirty="0"/>
              <a:t> 후 생성되는 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(ERD), </a:t>
            </a:r>
            <a:r>
              <a:rPr lang="ko-KR" altLang="en-US" dirty="0"/>
              <a:t>클래스 다이어그램처럼 설계 과정에서 생성된 설계 명세서를 입력 데이터로 활용하여 원시 코드를 만들어내는 것이다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02</a:t>
            </a:r>
            <a:r>
              <a:rPr lang="en-US" altLang="ko-KR" b="1" i="1" dirty="0"/>
              <a:t>.</a:t>
            </a:r>
            <a:r>
              <a:rPr lang="ko-KR" altLang="en-US" b="1" dirty="0"/>
              <a:t> 표준 코딩 규칙을 따를 때의 장점</a:t>
            </a:r>
          </a:p>
          <a:p>
            <a:r>
              <a:rPr lang="en-US" altLang="ko-KR" dirty="0"/>
              <a:t>• </a:t>
            </a:r>
            <a:r>
              <a:rPr lang="ko-KR" altLang="en-US" dirty="0" err="1"/>
              <a:t>가독성이</a:t>
            </a:r>
            <a:r>
              <a:rPr lang="ko-KR" altLang="en-US" dirty="0"/>
              <a:t> 높아진다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간결하고 명확한 코딩이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개발 시간을 단축해준다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03</a:t>
            </a:r>
            <a:r>
              <a:rPr lang="en-US" altLang="ko-KR" b="1" i="1" dirty="0"/>
              <a:t>.</a:t>
            </a:r>
            <a:r>
              <a:rPr lang="ko-KR" altLang="en-US" b="1" dirty="0"/>
              <a:t> 명칭에 관한 규칙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명칭은 </a:t>
            </a:r>
            <a:r>
              <a:rPr lang="en-US" altLang="ko-KR" dirty="0"/>
              <a:t>31</a:t>
            </a:r>
            <a:r>
              <a:rPr lang="ko-KR" altLang="en-US" dirty="0"/>
              <a:t>자 이내로 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변수명과 </a:t>
            </a:r>
            <a:r>
              <a:rPr lang="ko-KR" altLang="en-US" dirty="0" err="1"/>
              <a:t>함수명은</a:t>
            </a:r>
            <a:r>
              <a:rPr lang="ko-KR" altLang="en-US" dirty="0"/>
              <a:t> 다르게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명칭의 규칙을 따른다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포인터 </a:t>
            </a:r>
            <a:r>
              <a:rPr lang="ko-KR" altLang="en-US" dirty="0" err="1"/>
              <a:t>변수명은</a:t>
            </a:r>
            <a:r>
              <a:rPr lang="ko-KR" altLang="en-US" dirty="0"/>
              <a:t> 앞에 </a:t>
            </a:r>
            <a:r>
              <a:rPr lang="en-US" altLang="ko-KR" dirty="0"/>
              <a:t>p</a:t>
            </a:r>
            <a:r>
              <a:rPr lang="ko-KR" altLang="en-US" dirty="0"/>
              <a:t>를 붙인다</a:t>
            </a:r>
            <a:r>
              <a:rPr lang="en-US" altLang="ko-KR" dirty="0"/>
              <a:t>.</a:t>
            </a:r>
          </a:p>
          <a:p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2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04.</a:t>
            </a:r>
            <a:r>
              <a:rPr lang="ko-KR" altLang="en-US" sz="1400" b="1" dirty="0"/>
              <a:t> 소스 형식에 관한 규칙</a:t>
            </a:r>
          </a:p>
          <a:p>
            <a:r>
              <a:rPr lang="en-US" altLang="ko-KR" sz="1400" dirty="0"/>
              <a:t>• </a:t>
            </a:r>
            <a:r>
              <a:rPr lang="ko-KR" altLang="en-US" sz="1400" dirty="0"/>
              <a:t>소스 파일 하나는 </a:t>
            </a:r>
            <a:r>
              <a:rPr lang="en-US" altLang="ko-KR" sz="1400" dirty="0"/>
              <a:t>200</a:t>
            </a:r>
            <a:r>
              <a:rPr lang="ko-KR" altLang="en-US" sz="1400" dirty="0"/>
              <a:t>줄 이내로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한 줄의 길이는 </a:t>
            </a:r>
            <a:r>
              <a:rPr lang="en-US" altLang="ko-KR" sz="1400" dirty="0"/>
              <a:t>80</a:t>
            </a:r>
            <a:r>
              <a:rPr lang="ko-KR" altLang="en-US" sz="1400" dirty="0"/>
              <a:t>자 이내로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함수의 내용은 </a:t>
            </a:r>
            <a:r>
              <a:rPr lang="en-US" altLang="ko-KR" sz="1400" dirty="0"/>
              <a:t>70</a:t>
            </a:r>
            <a:r>
              <a:rPr lang="ko-KR" altLang="en-US" sz="1400" dirty="0"/>
              <a:t>줄 이내로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여는 중괄호 </a:t>
            </a:r>
            <a:r>
              <a:rPr lang="en-US" altLang="ko-KR" sz="1400" dirty="0"/>
              <a:t>{</a:t>
            </a:r>
            <a:r>
              <a:rPr lang="ko-KR" altLang="en-US" sz="1400" dirty="0"/>
              <a:t>는 문장의 끝에</a:t>
            </a:r>
            <a:r>
              <a:rPr lang="en-US" altLang="ko-KR" sz="1400" dirty="0"/>
              <a:t>, </a:t>
            </a:r>
            <a:r>
              <a:rPr lang="ko-KR" altLang="en-US" sz="1400" dirty="0"/>
              <a:t>닫는 중괄호 </a:t>
            </a:r>
            <a:r>
              <a:rPr lang="en-US" altLang="ko-KR" sz="1400" dirty="0"/>
              <a:t>}</a:t>
            </a:r>
            <a:r>
              <a:rPr lang="ko-KR" altLang="en-US" sz="1400" dirty="0"/>
              <a:t>는 문장의 시작에 둔다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하나의 문장을 </a:t>
            </a:r>
            <a:r>
              <a:rPr lang="en-US" altLang="ko-KR" sz="1400" dirty="0"/>
              <a:t>2</a:t>
            </a:r>
            <a:r>
              <a:rPr lang="ko-KR" altLang="en-US" sz="1400" dirty="0"/>
              <a:t>줄로 작성하는 경우</a:t>
            </a:r>
            <a:r>
              <a:rPr lang="en-US" altLang="ko-KR" sz="1400" dirty="0"/>
              <a:t>, 80</a:t>
            </a:r>
            <a:r>
              <a:rPr lang="ko-KR" altLang="en-US" sz="1400" dirty="0"/>
              <a:t>자가 넘어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가 오면 다음 문자는 새 줄로 시작해야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둘째 줄의 시작은 이전 줄의 </a:t>
            </a:r>
            <a:r>
              <a:rPr lang="ko-KR" altLang="en-US" sz="1400" dirty="0" err="1"/>
              <a:t>표현식과</a:t>
            </a:r>
            <a:r>
              <a:rPr lang="ko-KR" altLang="en-US" sz="1400" dirty="0"/>
              <a:t> 같게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수준이 동일한 문장은 시작 위치를 맞춘다</a:t>
            </a:r>
            <a:r>
              <a:rPr lang="en-US" altLang="ko-KR" sz="1400" dirty="0"/>
              <a:t>.</a:t>
            </a:r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05</a:t>
            </a:r>
            <a:r>
              <a:rPr lang="en-US" altLang="ko-KR" sz="1400" b="1" i="1" dirty="0"/>
              <a:t>.</a:t>
            </a:r>
            <a:r>
              <a:rPr lang="ko-KR" altLang="en-US" sz="1400" b="1" dirty="0"/>
              <a:t> 주석에 관한 규칙</a:t>
            </a:r>
          </a:p>
          <a:p>
            <a:r>
              <a:rPr lang="en-US" altLang="ko-KR" sz="1400" dirty="0"/>
              <a:t>• </a:t>
            </a:r>
            <a:r>
              <a:rPr lang="ko-KR" altLang="en-US" sz="1400" dirty="0"/>
              <a:t>코드의 첫 주석에는 </a:t>
            </a:r>
            <a:r>
              <a:rPr lang="en-US" altLang="ko-KR" sz="1400" dirty="0"/>
              <a:t>'</a:t>
            </a:r>
            <a:r>
              <a:rPr lang="ko-KR" altLang="en-US" sz="1400" dirty="0"/>
              <a:t>최초 작성자</a:t>
            </a:r>
            <a:r>
              <a:rPr lang="en-US" altLang="ko-KR" sz="1400" dirty="0"/>
              <a:t>, </a:t>
            </a:r>
            <a:r>
              <a:rPr lang="ko-KR" altLang="en-US" sz="1400" dirty="0"/>
              <a:t>최초 작성일</a:t>
            </a:r>
            <a:r>
              <a:rPr lang="en-US" altLang="ko-KR" sz="1400" dirty="0"/>
              <a:t>, </a:t>
            </a:r>
            <a:r>
              <a:rPr lang="ko-KR" altLang="en-US" sz="1400" dirty="0"/>
              <a:t>최초 변경일</a:t>
            </a:r>
            <a:r>
              <a:rPr lang="en-US" altLang="ko-KR" sz="1400" dirty="0"/>
              <a:t>, </a:t>
            </a:r>
            <a:r>
              <a:rPr lang="ko-KR" altLang="en-US" sz="1400" dirty="0"/>
              <a:t>목적</a:t>
            </a:r>
            <a:r>
              <a:rPr lang="en-US" altLang="ko-KR" sz="1400" dirty="0"/>
              <a:t>, </a:t>
            </a:r>
            <a:r>
              <a:rPr lang="ko-KR" altLang="en-US" sz="1400" dirty="0"/>
              <a:t>개정 이력</a:t>
            </a:r>
            <a:r>
              <a:rPr lang="en-US" altLang="ko-KR" sz="1400" dirty="0"/>
              <a:t>, </a:t>
            </a:r>
            <a:r>
              <a:rPr lang="ko-KR" altLang="en-US" sz="1400" dirty="0"/>
              <a:t>저작권</a:t>
            </a:r>
            <a:r>
              <a:rPr lang="en-US" altLang="ko-KR" sz="1400" dirty="0"/>
              <a:t>'</a:t>
            </a:r>
            <a:r>
              <a:rPr lang="ko-KR" altLang="en-US" sz="1400" dirty="0"/>
              <a:t>을 담는다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함수 정의 앞에 </a:t>
            </a:r>
            <a:r>
              <a:rPr lang="en-US" altLang="ko-KR" sz="1400" dirty="0"/>
              <a:t>'</a:t>
            </a:r>
            <a:r>
              <a:rPr lang="ko-KR" altLang="en-US" sz="1400" dirty="0"/>
              <a:t>목적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 </a:t>
            </a:r>
            <a:r>
              <a:rPr lang="ko-KR" altLang="en-US" sz="1400" dirty="0"/>
              <a:t>반환 값</a:t>
            </a:r>
            <a:r>
              <a:rPr lang="en-US" altLang="ko-KR" sz="1400" dirty="0"/>
              <a:t>, </a:t>
            </a:r>
            <a:r>
              <a:rPr lang="ko-KR" altLang="en-US" sz="1400" dirty="0"/>
              <a:t>변경 이력</a:t>
            </a:r>
            <a:r>
              <a:rPr lang="en-US" altLang="ko-KR" sz="1400" dirty="0"/>
              <a:t>'</a:t>
            </a:r>
            <a:r>
              <a:rPr lang="ko-KR" altLang="en-US" sz="1400" dirty="0"/>
              <a:t>을 주석으로 추가하고 시작한다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원시 코드와 주석을 명확히 구분한다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원시 코드와 주석이 일치하게 한다</a:t>
            </a:r>
            <a:r>
              <a:rPr lang="en-US" altLang="ko-KR" sz="1400" dirty="0"/>
              <a:t>.</a:t>
            </a:r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06</a:t>
            </a:r>
            <a:r>
              <a:rPr lang="en-US" altLang="ko-KR" sz="1400" b="1" i="1" dirty="0"/>
              <a:t>.</a:t>
            </a:r>
            <a:r>
              <a:rPr lang="ko-KR" altLang="en-US" sz="1400" b="1" dirty="0"/>
              <a:t> 변수 선언 및 </a:t>
            </a:r>
            <a:r>
              <a:rPr lang="ko-KR" altLang="en-US" sz="1400" b="1" dirty="0" err="1"/>
              <a:t>자료형에</a:t>
            </a:r>
            <a:r>
              <a:rPr lang="ko-KR" altLang="en-US" sz="1400" b="1" dirty="0"/>
              <a:t> 관한 규칙</a:t>
            </a:r>
          </a:p>
          <a:p>
            <a:r>
              <a:rPr lang="en-US" altLang="ko-KR" sz="1400" dirty="0"/>
              <a:t>• </a:t>
            </a:r>
            <a:r>
              <a:rPr lang="ko-KR" altLang="en-US" sz="1400" dirty="0"/>
              <a:t>용도가 같은 변수는 한 줄에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필요한 변수만 선언한다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배열 선언 시 요소 수를 명시하거나 초기화한다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배열을 초기화할 때는 중괄호를 적절히 사용한다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지역 변수는 선언 시 초기화한다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부호 없는 </a:t>
            </a:r>
            <a:r>
              <a:rPr lang="ko-KR" altLang="en-US" sz="1400" dirty="0" err="1"/>
              <a:t>자료형은</a:t>
            </a:r>
            <a:r>
              <a:rPr lang="ko-KR" altLang="en-US" sz="1400" dirty="0"/>
              <a:t> 끝에 </a:t>
            </a:r>
            <a:r>
              <a:rPr lang="en-US" altLang="ko-KR" sz="1400" dirty="0"/>
              <a:t>u</a:t>
            </a:r>
            <a:r>
              <a:rPr lang="ko-KR" altLang="en-US" sz="1400" dirty="0"/>
              <a:t>를 붙인다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포인터 변수에 주소나 정수 값을 저장할 때는 </a:t>
            </a:r>
            <a:r>
              <a:rPr lang="ko-KR" altLang="en-US" sz="1400" dirty="0" err="1"/>
              <a:t>자료형이</a:t>
            </a:r>
            <a:r>
              <a:rPr lang="ko-KR" altLang="en-US" sz="1400" dirty="0"/>
              <a:t> 일치해야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• </a:t>
            </a:r>
            <a:r>
              <a:rPr lang="ko-KR" altLang="en-US" sz="1400" dirty="0"/>
              <a:t>비트 필드는 </a:t>
            </a:r>
            <a:r>
              <a:rPr lang="en-US" altLang="ko-KR" sz="1400" dirty="0"/>
              <a:t>unsigned/signed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형으로만 선언한다</a:t>
            </a:r>
            <a:r>
              <a:rPr lang="en-US" altLang="ko-KR" sz="1400" dirty="0"/>
              <a:t>.</a:t>
            </a:r>
          </a:p>
          <a:p>
            <a:endParaRPr lang="en-US" altLang="ko-KR" sz="1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64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i="1" dirty="0"/>
              <a:t>07.</a:t>
            </a:r>
            <a:r>
              <a:rPr lang="ko-KR" altLang="en-US" sz="1700" b="1" dirty="0"/>
              <a:t> 상수에 관한 규칙</a:t>
            </a:r>
          </a:p>
          <a:p>
            <a:r>
              <a:rPr lang="en-US" altLang="ko-KR" sz="1700" dirty="0"/>
              <a:t>• 8</a:t>
            </a:r>
            <a:r>
              <a:rPr lang="ko-KR" altLang="en-US" sz="1700" dirty="0"/>
              <a:t>진수는 사용하지 않는다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숫자 </a:t>
            </a:r>
            <a:r>
              <a:rPr lang="ko-KR" altLang="en-US" sz="1700" dirty="0" err="1"/>
              <a:t>리터럴은</a:t>
            </a:r>
            <a:r>
              <a:rPr lang="ko-KR" altLang="en-US" sz="1700" dirty="0"/>
              <a:t> </a:t>
            </a:r>
            <a:r>
              <a:rPr lang="en-US" altLang="ko-KR" sz="1700" dirty="0" err="1"/>
              <a:t>const</a:t>
            </a:r>
            <a:r>
              <a:rPr lang="en-US" altLang="ko-KR" sz="1700" dirty="0"/>
              <a:t> </a:t>
            </a:r>
            <a:r>
              <a:rPr lang="ko-KR" altLang="en-US" sz="1700" dirty="0"/>
              <a:t>변수를 사용한다</a:t>
            </a:r>
            <a:r>
              <a:rPr lang="en-US" altLang="ko-KR" sz="1700" dirty="0"/>
              <a:t>(C </a:t>
            </a:r>
            <a:r>
              <a:rPr lang="ko-KR" altLang="en-US" sz="1700" dirty="0"/>
              <a:t>언어의 경우</a:t>
            </a:r>
            <a:r>
              <a:rPr lang="en-US" altLang="ko-KR" sz="1700" dirty="0"/>
              <a:t>).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상수는 부호 있는 </a:t>
            </a:r>
            <a:r>
              <a:rPr lang="ko-KR" altLang="en-US" sz="1700" dirty="0" err="1"/>
              <a:t>자료형을</a:t>
            </a:r>
            <a:r>
              <a:rPr lang="ko-KR" altLang="en-US" sz="1700" dirty="0"/>
              <a:t> 사용하고 부호 없는 </a:t>
            </a:r>
            <a:r>
              <a:rPr lang="ko-KR" altLang="en-US" sz="1700" dirty="0" err="1"/>
              <a:t>자료형을</a:t>
            </a:r>
            <a:r>
              <a:rPr lang="ko-KR" altLang="en-US" sz="1700" dirty="0"/>
              <a:t> 사용할 때는 </a:t>
            </a:r>
            <a:r>
              <a:rPr lang="en-US" altLang="ko-KR" sz="1700" dirty="0"/>
              <a:t>u</a:t>
            </a:r>
            <a:r>
              <a:rPr lang="ko-KR" altLang="en-US" sz="1700" dirty="0"/>
              <a:t>를 붙인다</a:t>
            </a:r>
            <a:r>
              <a:rPr lang="en-US" altLang="ko-KR" sz="1700" dirty="0"/>
              <a:t>.</a:t>
            </a:r>
          </a:p>
          <a:p>
            <a:endParaRPr lang="en-US" altLang="ko-KR" sz="1700" b="1" i="1" dirty="0" smtClean="0"/>
          </a:p>
          <a:p>
            <a:r>
              <a:rPr lang="en-US" altLang="ko-KR" sz="1700" b="1" i="1" dirty="0" smtClean="0"/>
              <a:t>08</a:t>
            </a:r>
            <a:r>
              <a:rPr lang="en-US" altLang="ko-KR" sz="1700" b="1" i="1" dirty="0"/>
              <a:t>.</a:t>
            </a:r>
            <a:r>
              <a:rPr lang="ko-KR" altLang="en-US" sz="1700" b="1" dirty="0"/>
              <a:t> 수식에 관한 규칙</a:t>
            </a:r>
          </a:p>
          <a:p>
            <a:r>
              <a:rPr lang="en-US" altLang="ko-KR" sz="1700" dirty="0"/>
              <a:t>• </a:t>
            </a:r>
            <a:r>
              <a:rPr lang="ko-KR" altLang="en-US" sz="1700" dirty="0" err="1"/>
              <a:t>단항</a:t>
            </a:r>
            <a:r>
              <a:rPr lang="ko-KR" altLang="en-US" sz="1700" dirty="0"/>
              <a:t> 연산자의 바른 표기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피연산자와</a:t>
            </a:r>
            <a:r>
              <a:rPr lang="ko-KR" altLang="en-US" sz="1700" dirty="0"/>
              <a:t> 붙여 써야 </a:t>
            </a:r>
            <a:r>
              <a:rPr lang="ko-KR" altLang="en-US" sz="1700" dirty="0" err="1"/>
              <a:t>피연산자가</a:t>
            </a:r>
            <a:r>
              <a:rPr lang="ko-KR" altLang="en-US" sz="1700" dirty="0"/>
              <a:t> 어떤 것인지 금방 알 수 있다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이항 연산자의 바른 표기 </a:t>
            </a:r>
            <a:r>
              <a:rPr lang="en-US" altLang="ko-KR" sz="1700" dirty="0"/>
              <a:t>: </a:t>
            </a:r>
            <a:r>
              <a:rPr lang="ko-KR" altLang="en-US" sz="1700" dirty="0"/>
              <a:t>전후에 공백을 넣는 것이 좋다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 err="1"/>
              <a:t>삼항</a:t>
            </a:r>
            <a:r>
              <a:rPr lang="ko-KR" altLang="en-US" sz="1700" dirty="0"/>
              <a:t> 연산자의 바른 표기 </a:t>
            </a:r>
            <a:r>
              <a:rPr lang="en-US" altLang="ko-KR" sz="1700" dirty="0"/>
              <a:t>: </a:t>
            </a:r>
            <a:r>
              <a:rPr lang="ko-KR" altLang="en-US" sz="1700" dirty="0"/>
              <a:t>알아보기 쉽게 맨 앞의 수식을 괄호</a:t>
            </a:r>
            <a:r>
              <a:rPr lang="en-US" altLang="ko-KR" sz="1700" dirty="0"/>
              <a:t>(( ))</a:t>
            </a:r>
            <a:r>
              <a:rPr lang="ko-KR" altLang="en-US" sz="1700" dirty="0"/>
              <a:t>로 묶어준다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증감 연산자의 바른 표기 </a:t>
            </a:r>
            <a:r>
              <a:rPr lang="en-US" altLang="ko-KR" sz="1700" dirty="0"/>
              <a:t>: </a:t>
            </a:r>
            <a:r>
              <a:rPr lang="ko-KR" altLang="en-US" sz="1700" dirty="0"/>
              <a:t>다른 연산자와 섞어 사용하지 않는 것이 좋다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연산자가 </a:t>
            </a:r>
            <a:r>
              <a:rPr lang="en-US" altLang="ko-KR" sz="1700" dirty="0"/>
              <a:t>3</a:t>
            </a:r>
            <a:r>
              <a:rPr lang="ko-KR" altLang="en-US" sz="1700" dirty="0"/>
              <a:t>개 이상인 경우의 바른 표기 </a:t>
            </a:r>
            <a:r>
              <a:rPr lang="en-US" altLang="ko-KR" sz="1700" dirty="0"/>
              <a:t>: </a:t>
            </a:r>
            <a:r>
              <a:rPr lang="ko-KR" altLang="en-US" sz="1700" dirty="0"/>
              <a:t>우선순위를 쉽게 알 수 있도록 괄호로 묶어주는 것이 좋다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en-US" altLang="ko-KR" sz="1700" dirty="0" err="1"/>
              <a:t>sizeof</a:t>
            </a:r>
            <a:r>
              <a:rPr lang="en-US" altLang="ko-KR" sz="1700" dirty="0"/>
              <a:t> </a:t>
            </a:r>
            <a:r>
              <a:rPr lang="ko-KR" altLang="en-US" sz="1700" dirty="0"/>
              <a:t>인자의 바른 표기</a:t>
            </a:r>
            <a:r>
              <a:rPr lang="en-US" altLang="ko-KR" sz="1700" dirty="0"/>
              <a:t>: </a:t>
            </a:r>
            <a:r>
              <a:rPr lang="ko-KR" altLang="en-US" sz="1700" dirty="0"/>
              <a:t>수식을 </a:t>
            </a:r>
            <a:r>
              <a:rPr lang="en-US" altLang="ko-KR" sz="1700" dirty="0" err="1"/>
              <a:t>sizeof</a:t>
            </a:r>
            <a:r>
              <a:rPr lang="en-US" altLang="ko-KR" sz="1700" dirty="0"/>
              <a:t> </a:t>
            </a:r>
            <a:r>
              <a:rPr lang="ko-KR" altLang="en-US" sz="1700" dirty="0"/>
              <a:t>함수의 인자에 사용하지 않는다</a:t>
            </a:r>
            <a:r>
              <a:rPr lang="en-US" altLang="ko-KR" sz="1700" dirty="0"/>
              <a:t>.</a:t>
            </a:r>
          </a:p>
          <a:p>
            <a:endParaRPr lang="en-US" altLang="ko-KR" sz="1700" b="1" i="1" dirty="0" smtClean="0"/>
          </a:p>
          <a:p>
            <a:r>
              <a:rPr lang="en-US" altLang="ko-KR" sz="1700" b="1" i="1" dirty="0" smtClean="0"/>
              <a:t>09</a:t>
            </a:r>
            <a:r>
              <a:rPr lang="en-US" altLang="ko-KR" sz="1700" b="1" i="1" dirty="0"/>
              <a:t>.</a:t>
            </a:r>
            <a:r>
              <a:rPr lang="ko-KR" altLang="en-US" sz="1700" b="1" dirty="0"/>
              <a:t> 문장에 관한 규칙</a:t>
            </a:r>
          </a:p>
          <a:p>
            <a:r>
              <a:rPr lang="en-US" altLang="ko-KR" sz="1700" dirty="0"/>
              <a:t>• switch </a:t>
            </a:r>
            <a:r>
              <a:rPr lang="ko-KR" altLang="en-US" sz="1700" dirty="0"/>
              <a:t>문에서 </a:t>
            </a:r>
            <a:r>
              <a:rPr lang="en-US" altLang="ko-KR" sz="1700" dirty="0"/>
              <a:t>case </a:t>
            </a:r>
            <a:r>
              <a:rPr lang="ko-KR" altLang="en-US" sz="1700" dirty="0"/>
              <a:t>문을 </a:t>
            </a:r>
            <a:r>
              <a:rPr lang="ko-KR" altLang="en-US" sz="1700" dirty="0" err="1"/>
              <a:t>빠져나오기</a:t>
            </a:r>
            <a:r>
              <a:rPr lang="ko-KR" altLang="en-US" sz="1700" dirty="0"/>
              <a:t> 위해 </a:t>
            </a:r>
            <a:r>
              <a:rPr lang="en-US" altLang="ko-KR" sz="1700" dirty="0"/>
              <a:t>break </a:t>
            </a:r>
            <a:r>
              <a:rPr lang="ko-KR" altLang="en-US" sz="1700" dirty="0"/>
              <a:t>문을 사용한다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switch </a:t>
            </a:r>
            <a:r>
              <a:rPr lang="ko-KR" altLang="en-US" sz="1700" dirty="0"/>
              <a:t>문에서 </a:t>
            </a:r>
            <a:r>
              <a:rPr lang="en-US" altLang="ko-KR" sz="1700" dirty="0"/>
              <a:t>case </a:t>
            </a:r>
            <a:r>
              <a:rPr lang="ko-KR" altLang="en-US" sz="1700" dirty="0"/>
              <a:t>문이 다 끝나면 </a:t>
            </a:r>
            <a:r>
              <a:rPr lang="en-US" altLang="ko-KR" sz="1700" dirty="0"/>
              <a:t>default </a:t>
            </a:r>
            <a:r>
              <a:rPr lang="ko-KR" altLang="en-US" sz="1700" dirty="0"/>
              <a:t>문을 넣어주어야 한다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en-US" altLang="ko-KR" sz="1700" dirty="0" err="1"/>
              <a:t>goto</a:t>
            </a:r>
            <a:r>
              <a:rPr lang="en-US" altLang="ko-KR" sz="1700" dirty="0"/>
              <a:t> </a:t>
            </a:r>
            <a:r>
              <a:rPr lang="ko-KR" altLang="en-US" sz="1700" dirty="0"/>
              <a:t>문을 사용하지 않는다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for </a:t>
            </a:r>
            <a:r>
              <a:rPr lang="ko-KR" altLang="en-US" sz="1700" dirty="0"/>
              <a:t>문을 제어하는 수식에 실수 값을 사용하지 않는다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for </a:t>
            </a:r>
            <a:r>
              <a:rPr lang="ko-KR" altLang="en-US" sz="1700" dirty="0"/>
              <a:t>문을 제어하는 수치 변수를 바르게 사용한다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break </a:t>
            </a:r>
            <a:r>
              <a:rPr lang="ko-KR" altLang="en-US" sz="1700" dirty="0"/>
              <a:t>문은 가능한 한 번만 사용한다</a:t>
            </a:r>
            <a:r>
              <a:rPr lang="en-US" altLang="ko-KR" sz="1700" dirty="0"/>
              <a:t>.</a:t>
            </a:r>
            <a:br>
              <a:rPr lang="en-US" altLang="ko-KR" sz="1700" dirty="0"/>
            </a:br>
            <a:r>
              <a:rPr lang="en-US" altLang="ko-KR" sz="1700" dirty="0"/>
              <a:t>• if ~ else </a:t>
            </a:r>
            <a:r>
              <a:rPr lang="ko-KR" altLang="en-US" sz="1700" dirty="0"/>
              <a:t>문의 끝은 </a:t>
            </a:r>
            <a:r>
              <a:rPr lang="en-US" altLang="ko-KR" sz="1700" dirty="0"/>
              <a:t>else </a:t>
            </a:r>
            <a:r>
              <a:rPr lang="ko-KR" altLang="en-US" sz="1700" dirty="0"/>
              <a:t>문으로 종료한다</a:t>
            </a:r>
            <a:r>
              <a:rPr lang="en-US" altLang="ko-KR" sz="1700" dirty="0"/>
              <a:t>.</a:t>
            </a:r>
          </a:p>
          <a:p>
            <a:endParaRPr lang="en-US" altLang="ko-KR" sz="17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782" y="2229357"/>
            <a:ext cx="1030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▶ 소프트웨어를 구현하는 </a:t>
            </a:r>
            <a:r>
              <a:rPr lang="ko-KR" altLang="en-US" sz="2800" dirty="0">
                <a:hlinkClick r:id="rId7"/>
              </a:rPr>
              <a:t>프로그래밍 언어의 역사</a:t>
            </a:r>
            <a:r>
              <a:rPr lang="ko-KR" altLang="en-US" sz="2800" dirty="0"/>
              <a:t>를 살펴본다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/>
              <a:t>표준 코딩 규칙의 필요성과 장점을 이해한다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hlinkClick r:id="rId8"/>
              </a:rPr>
              <a:t>주요 표준 코딩 규칙</a:t>
            </a:r>
            <a:r>
              <a:rPr lang="ko-KR" altLang="en-US" sz="2800" dirty="0"/>
              <a:t>을 알아본다</a:t>
            </a:r>
            <a:r>
              <a:rPr lang="en-US" altLang="ko-KR" sz="2800" dirty="0"/>
              <a:t>.</a:t>
            </a:r>
            <a:endParaRPr lang="en-US" altLang="ko-K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구현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프로그래밍 언어의 역사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구현의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핵심</a:t>
            </a:r>
            <a:r>
              <a:rPr lang="en-US" altLang="ko-KR" sz="2400" b="1" dirty="0">
                <a:solidFill>
                  <a:srgbClr val="FF0000"/>
                </a:solidFill>
              </a:rPr>
              <a:t>: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코딩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1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언어의 종류와 역사</a:t>
            </a:r>
            <a:endParaRPr lang="en-US" altLang="ko-KR" sz="2400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표준 </a:t>
            </a:r>
            <a:r>
              <a:rPr lang="ko-KR" altLang="en-US" sz="2400" dirty="0"/>
              <a:t>코딩 </a:t>
            </a:r>
            <a:r>
              <a:rPr lang="ko-KR" altLang="en-US" sz="2400" dirty="0" smtClean="0"/>
              <a:t>규칙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&lt;C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언어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현재 </a:t>
            </a:r>
            <a:r>
              <a:rPr lang="ko-KR" altLang="en-US" sz="2400" dirty="0"/>
              <a:t>가장 널리 쓰이는 명령형 언어는 </a:t>
            </a:r>
            <a:r>
              <a:rPr lang="en-US" altLang="ko-KR" sz="2400" dirty="0"/>
              <a:t>C </a:t>
            </a:r>
            <a:r>
              <a:rPr lang="ko-KR" altLang="en-US" sz="2400" dirty="0"/>
              <a:t>언어이다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C </a:t>
            </a:r>
            <a:r>
              <a:rPr lang="ko-KR" altLang="en-US" sz="2400" dirty="0"/>
              <a:t>언어는 포트란 </a:t>
            </a:r>
            <a:r>
              <a:rPr lang="en-US" altLang="ko-KR" sz="2400" dirty="0"/>
              <a:t>Ⅰ</a:t>
            </a:r>
            <a:r>
              <a:rPr lang="ko-KR" altLang="en-US" sz="2400" dirty="0"/>
              <a:t>을 토대로 </a:t>
            </a:r>
            <a:r>
              <a:rPr lang="ko-KR" altLang="en-US" sz="2400" dirty="0" err="1"/>
              <a:t>알골</a:t>
            </a:r>
            <a:r>
              <a:rPr lang="ko-KR" altLang="en-US" sz="2400" dirty="0"/>
              <a:t> </a:t>
            </a:r>
            <a:r>
              <a:rPr lang="en-US" altLang="ko-KR" sz="2400" dirty="0"/>
              <a:t>60</a:t>
            </a:r>
            <a:r>
              <a:rPr lang="ko-KR" altLang="en-US" sz="2400" dirty="0"/>
              <a:t>을 거쳐 </a:t>
            </a:r>
            <a:r>
              <a:rPr lang="en-US" altLang="ko-KR" sz="2400" dirty="0"/>
              <a:t>AT&amp;T </a:t>
            </a:r>
            <a:r>
              <a:rPr lang="ko-KR" altLang="en-US" sz="2400" dirty="0"/>
              <a:t>벨 연구소에서 일하던 </a:t>
            </a:r>
            <a:r>
              <a:rPr lang="ko-KR" altLang="en-US" sz="2400" dirty="0" err="1"/>
              <a:t>데니스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리치</a:t>
            </a:r>
            <a:r>
              <a:rPr lang="en-US" altLang="ko-KR" sz="2400" dirty="0"/>
              <a:t>(Dennis Ritchie)</a:t>
            </a:r>
            <a:r>
              <a:rPr lang="ko-KR" altLang="en-US" sz="2400" dirty="0"/>
              <a:t>에 의해 </a:t>
            </a:r>
            <a:r>
              <a:rPr lang="en-US" altLang="ko-KR" sz="2400" dirty="0"/>
              <a:t>1971</a:t>
            </a:r>
            <a:r>
              <a:rPr lang="ko-KR" altLang="en-US" sz="2400" dirty="0"/>
              <a:t>년에 만들어졌다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대다수 </a:t>
            </a:r>
            <a:r>
              <a:rPr lang="ko-KR" altLang="en-US" sz="2400" dirty="0"/>
              <a:t>컴퓨터 구조와 운영체제가 </a:t>
            </a:r>
            <a:r>
              <a:rPr lang="en-US" altLang="ko-KR" sz="2400" dirty="0"/>
              <a:t>C </a:t>
            </a:r>
            <a:r>
              <a:rPr lang="ko-KR" altLang="en-US" sz="2400" dirty="0"/>
              <a:t>컴파일러를 갖고 있어 거의 모든 환경에 사용할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C </a:t>
            </a:r>
            <a:r>
              <a:rPr lang="ko-KR" altLang="en-US" sz="2400" dirty="0"/>
              <a:t>언어는 </a:t>
            </a:r>
            <a:r>
              <a:rPr lang="en-US" altLang="ko-KR" sz="2400" dirty="0">
                <a:hlinkClick r:id="rId7"/>
              </a:rPr>
              <a:t>C++</a:t>
            </a:r>
            <a:r>
              <a:rPr lang="en-US" altLang="ko-KR" sz="2400" dirty="0"/>
              <a:t>, </a:t>
            </a:r>
            <a:r>
              <a:rPr lang="ko-KR" altLang="en-US" sz="2400" dirty="0"/>
              <a:t>오브젝트</a:t>
            </a:r>
            <a:r>
              <a:rPr lang="en-US" altLang="ko-KR" sz="2400" dirty="0"/>
              <a:t>-C(objective-C), PHP </a:t>
            </a:r>
            <a:r>
              <a:rPr lang="ko-KR" altLang="en-US" sz="2400" dirty="0"/>
              <a:t>등 많은 언어의 토대가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프로그래밍 언어의 역사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&lt;C++&gt;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en-US" altLang="ko-KR" dirty="0"/>
              <a:t>C </a:t>
            </a:r>
            <a:r>
              <a:rPr lang="ko-KR" altLang="en-US" dirty="0"/>
              <a:t>언어에 </a:t>
            </a:r>
            <a:r>
              <a:rPr lang="ko-KR" altLang="en-US" b="1" dirty="0">
                <a:solidFill>
                  <a:srgbClr val="FF0000"/>
                </a:solidFill>
              </a:rPr>
              <a:t>객체지향의 개념을 </a:t>
            </a:r>
            <a:r>
              <a:rPr lang="ko-KR" altLang="en-US" dirty="0"/>
              <a:t>더한 언어이다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AT&amp;T </a:t>
            </a:r>
            <a:r>
              <a:rPr lang="ko-KR" altLang="en-US" dirty="0"/>
              <a:t>벨 연구소에서 일하던 </a:t>
            </a:r>
            <a:r>
              <a:rPr lang="ko-KR" altLang="en-US" dirty="0" err="1"/>
              <a:t>비야네</a:t>
            </a:r>
            <a:r>
              <a:rPr lang="ko-KR" altLang="en-US" dirty="0"/>
              <a:t> </a:t>
            </a:r>
            <a:r>
              <a:rPr lang="ko-KR" altLang="en-US" dirty="0" err="1"/>
              <a:t>스트롭스트룹</a:t>
            </a:r>
            <a:r>
              <a:rPr lang="en-US" altLang="ko-KR" dirty="0"/>
              <a:t>(Bjarne </a:t>
            </a:r>
            <a:r>
              <a:rPr lang="en-US" altLang="ko-KR" dirty="0" err="1"/>
              <a:t>Stroustrup</a:t>
            </a:r>
            <a:r>
              <a:rPr lang="en-US" altLang="ko-KR" dirty="0"/>
              <a:t>)</a:t>
            </a:r>
            <a:r>
              <a:rPr lang="ko-KR" altLang="en-US" dirty="0"/>
              <a:t>이 만들었다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&lt;JAVA&gt;</a:t>
            </a:r>
          </a:p>
          <a:p>
            <a:endParaRPr lang="en-US" altLang="ko-KR" dirty="0" smtClean="0"/>
          </a:p>
          <a:p>
            <a:r>
              <a:rPr lang="ko-KR" altLang="en-US" dirty="0"/>
              <a:t>자바는 선 </a:t>
            </a:r>
            <a:r>
              <a:rPr lang="ko-KR" altLang="en-US" dirty="0" err="1"/>
              <a:t>마이크로시스템즈</a:t>
            </a:r>
            <a:r>
              <a:rPr lang="en-US" altLang="ko-KR" dirty="0"/>
              <a:t>(Sun Microsystems)</a:t>
            </a:r>
            <a:r>
              <a:rPr lang="ko-KR" altLang="en-US" dirty="0"/>
              <a:t>의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고슬링</a:t>
            </a:r>
            <a:r>
              <a:rPr lang="en-US" altLang="ko-KR" dirty="0"/>
              <a:t>(James Gosling)</a:t>
            </a:r>
            <a:r>
              <a:rPr lang="ko-KR" altLang="en-US" dirty="0"/>
              <a:t>이 개발한 </a:t>
            </a:r>
            <a:r>
              <a:rPr lang="ko-KR" altLang="en-US" b="1" dirty="0">
                <a:solidFill>
                  <a:srgbClr val="FF0000"/>
                </a:solidFill>
              </a:rPr>
              <a:t>객체지향 언어이다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자바는 </a:t>
            </a:r>
            <a:r>
              <a:rPr lang="en-US" altLang="ko-KR" b="1" dirty="0">
                <a:solidFill>
                  <a:srgbClr val="FF0000"/>
                </a:solidFill>
              </a:rPr>
              <a:t>JVM(Java Virtual Machine: </a:t>
            </a:r>
            <a:r>
              <a:rPr lang="ko-KR" altLang="en-US" b="1" dirty="0">
                <a:solidFill>
                  <a:srgbClr val="FF0000"/>
                </a:solidFill>
              </a:rPr>
              <a:t>자바 가상 머신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이라는 프로그램을 사용하기 때문에 </a:t>
            </a:r>
            <a:r>
              <a:rPr lang="ko-KR" altLang="en-US" dirty="0" err="1"/>
              <a:t>컴파일된</a:t>
            </a:r>
            <a:r>
              <a:rPr lang="ko-KR" altLang="en-US" dirty="0"/>
              <a:t> 코드가 각각의 플랫폼에 대해 독립적이다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자바로 개발된 프로그램은 </a:t>
            </a:r>
            <a:r>
              <a:rPr lang="en-US" altLang="ko-KR" dirty="0"/>
              <a:t>JVM</a:t>
            </a:r>
            <a:r>
              <a:rPr lang="ko-KR" altLang="en-US" dirty="0"/>
              <a:t>을 설치할 수 있는 시스템이라면 </a:t>
            </a:r>
            <a:r>
              <a:rPr lang="ko-KR" altLang="en-US" b="1" dirty="0">
                <a:solidFill>
                  <a:srgbClr val="FF0000"/>
                </a:solidFill>
              </a:rPr>
              <a:t>어디서나 실행할 수 있어 </a:t>
            </a:r>
            <a:r>
              <a:rPr lang="ko-KR" altLang="en-US" dirty="0"/>
              <a:t>폭발적인 인기를 끌게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제작사인 선 </a:t>
            </a:r>
            <a:r>
              <a:rPr lang="ko-KR" altLang="en-US" dirty="0" err="1"/>
              <a:t>마이크로시스템즈가</a:t>
            </a:r>
            <a:r>
              <a:rPr lang="ko-KR" altLang="en-US" dirty="0"/>
              <a:t> </a:t>
            </a:r>
            <a:r>
              <a:rPr lang="ko-KR" altLang="en-US" dirty="0" err="1"/>
              <a:t>오라클에</a:t>
            </a:r>
            <a:r>
              <a:rPr lang="ko-KR" altLang="en-US" dirty="0"/>
              <a:t> 인수 합병됨에 따라 현재 자바에 대한 권리 및 </a:t>
            </a:r>
            <a:r>
              <a:rPr lang="ko-KR" altLang="en-US" dirty="0">
                <a:hlinkClick r:id="rId7"/>
              </a:rPr>
              <a:t>유지보수</a:t>
            </a:r>
            <a:r>
              <a:rPr lang="ko-KR" altLang="en-US" dirty="0"/>
              <a:t>도 </a:t>
            </a:r>
            <a:r>
              <a:rPr lang="ko-KR" altLang="en-US" dirty="0" err="1"/>
              <a:t>오라클</a:t>
            </a:r>
            <a:r>
              <a:rPr lang="en-US" altLang="ko-KR" dirty="0"/>
              <a:t>(Oracle)</a:t>
            </a:r>
            <a:r>
              <a:rPr lang="ko-KR" altLang="en-US" dirty="0"/>
              <a:t>로 넘어갔다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9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프로그래밍 언어의 역사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58" y="2017109"/>
            <a:ext cx="10234513" cy="32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프로그래밍 언어의 역사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30" y="1124756"/>
            <a:ext cx="7925487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프로그래밍 언어의 역사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7" y="1491801"/>
            <a:ext cx="9268800" cy="39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표준 코딩 규칙의 필요성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코딩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이란 흔히 프로그램을 작성하는 것을 말한다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즉 </a:t>
            </a:r>
            <a:r>
              <a:rPr lang="ko-KR" altLang="en-US" dirty="0">
                <a:hlinkClick r:id="rId7"/>
              </a:rPr>
              <a:t>요구 분석</a:t>
            </a:r>
            <a:r>
              <a:rPr lang="ko-KR" altLang="en-US" dirty="0"/>
              <a:t> 후 생성되는 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(ERD), </a:t>
            </a:r>
            <a:r>
              <a:rPr lang="ko-KR" altLang="en-US" dirty="0"/>
              <a:t>클래스 다이어그램처럼 설계 과정에서 생성된 설계 </a:t>
            </a:r>
            <a:r>
              <a:rPr lang="ko-KR" altLang="en-US" dirty="0" err="1"/>
              <a:t>사양서를</a:t>
            </a:r>
            <a:r>
              <a:rPr lang="ko-KR" altLang="en-US" dirty="0"/>
              <a:t> 입력 데이터로 활용하여 원시 코드를 만들어내는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>
                <a:solidFill>
                  <a:srgbClr val="FF0000"/>
                </a:solidFill>
              </a:rPr>
              <a:t>코딩을 하는 개발자들은 나름대로 정해진 규칙에 따라 </a:t>
            </a:r>
            <a:r>
              <a:rPr lang="ko-KR" altLang="en-US" b="1" dirty="0" err="1">
                <a:solidFill>
                  <a:srgbClr val="FF0000"/>
                </a:solidFill>
              </a:rPr>
              <a:t>코딩한다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코딩 </a:t>
            </a:r>
            <a:r>
              <a:rPr lang="ko-KR" altLang="en-US" b="1" dirty="0"/>
              <a:t>규칙에 대한 지침이나 기준이 있으면 개발자들이 이에 따라 코딩을 하면 되므로 훨씬 효율적으로 </a:t>
            </a:r>
            <a:r>
              <a:rPr lang="ko-KR" altLang="en-US" b="1" dirty="0" err="1"/>
              <a:t>코딩할</a:t>
            </a:r>
            <a:r>
              <a:rPr lang="ko-KR" altLang="en-US" b="1" dirty="0"/>
              <a:t> 수 있을 것이다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표준 코딩 규칙을 따를 때 장점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ko-KR" altLang="en-US" b="1" dirty="0" err="1" smtClean="0"/>
              <a:t>가독성이</a:t>
            </a:r>
            <a:r>
              <a:rPr lang="ko-KR" altLang="en-US" b="1" dirty="0" smtClean="0"/>
              <a:t> 높아진다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주석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적절한 줄 바꿈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간결하고 명확한 코딩이 가능하다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개발 시간을 단축시킨다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03" y="3290704"/>
            <a:ext cx="5143946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주요 표준 코딩 규칙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500" b="1" dirty="0">
                <a:solidFill>
                  <a:srgbClr val="FF0000"/>
                </a:solidFill>
              </a:rPr>
              <a:t>명칭에 관한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규칙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r>
              <a:rPr lang="ko-KR" altLang="en-US" sz="2500" b="1" dirty="0">
                <a:solidFill>
                  <a:srgbClr val="FF0000"/>
                </a:solidFill>
              </a:rPr>
              <a:t/>
            </a:r>
            <a:br>
              <a:rPr lang="ko-KR" altLang="en-US" sz="2500" b="1" dirty="0">
                <a:solidFill>
                  <a:srgbClr val="FF0000"/>
                </a:solidFill>
              </a:rPr>
            </a:br>
            <a:r>
              <a:rPr lang="en-US" altLang="ko-KR" sz="2500" b="1" dirty="0">
                <a:solidFill>
                  <a:srgbClr val="FF0000"/>
                </a:solidFill>
              </a:rPr>
              <a:t>• </a:t>
            </a:r>
            <a:r>
              <a:rPr lang="ko-KR" altLang="en-US" sz="2500" b="1" dirty="0">
                <a:solidFill>
                  <a:srgbClr val="FF0000"/>
                </a:solidFill>
              </a:rPr>
              <a:t>소스 형식에 관한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규칙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r>
              <a:rPr lang="ko-KR" altLang="en-US" sz="2500" b="1" dirty="0">
                <a:solidFill>
                  <a:srgbClr val="FF0000"/>
                </a:solidFill>
              </a:rPr>
              <a:t/>
            </a:r>
            <a:br>
              <a:rPr lang="ko-KR" altLang="en-US" sz="2500" b="1" dirty="0">
                <a:solidFill>
                  <a:srgbClr val="FF0000"/>
                </a:solidFill>
              </a:rPr>
            </a:br>
            <a:r>
              <a:rPr lang="en-US" altLang="ko-KR" sz="2500" b="1" dirty="0">
                <a:solidFill>
                  <a:srgbClr val="FF0000"/>
                </a:solidFill>
              </a:rPr>
              <a:t>• </a:t>
            </a:r>
            <a:r>
              <a:rPr lang="ko-KR" altLang="en-US" sz="2500" b="1" dirty="0">
                <a:solidFill>
                  <a:srgbClr val="FF0000"/>
                </a:solidFill>
              </a:rPr>
              <a:t>주석에 관한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규칙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r>
              <a:rPr lang="ko-KR" altLang="en-US" sz="2500" b="1" dirty="0">
                <a:solidFill>
                  <a:srgbClr val="FF0000"/>
                </a:solidFill>
              </a:rPr>
              <a:t/>
            </a:r>
            <a:br>
              <a:rPr lang="ko-KR" altLang="en-US" sz="2500" b="1" dirty="0">
                <a:solidFill>
                  <a:srgbClr val="FF0000"/>
                </a:solidFill>
              </a:rPr>
            </a:br>
            <a:r>
              <a:rPr lang="en-US" altLang="ko-KR" sz="2500" b="1" dirty="0">
                <a:solidFill>
                  <a:srgbClr val="FF0000"/>
                </a:solidFill>
              </a:rPr>
              <a:t>• </a:t>
            </a:r>
            <a:r>
              <a:rPr lang="ko-KR" altLang="en-US" sz="2500" b="1" dirty="0">
                <a:solidFill>
                  <a:srgbClr val="FF0000"/>
                </a:solidFill>
              </a:rPr>
              <a:t>변수 선언 및 </a:t>
            </a:r>
            <a:r>
              <a:rPr lang="ko-KR" altLang="en-US" sz="2500" b="1" dirty="0" err="1">
                <a:solidFill>
                  <a:srgbClr val="FF0000"/>
                </a:solidFill>
              </a:rPr>
              <a:t>자료형에</a:t>
            </a:r>
            <a:r>
              <a:rPr lang="ko-KR" altLang="en-US" sz="2500" b="1" dirty="0">
                <a:solidFill>
                  <a:srgbClr val="FF0000"/>
                </a:solidFill>
              </a:rPr>
              <a:t> 관한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규칙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r>
              <a:rPr lang="ko-KR" altLang="en-US" sz="2500" b="1" dirty="0">
                <a:solidFill>
                  <a:srgbClr val="FF0000"/>
                </a:solidFill>
              </a:rPr>
              <a:t/>
            </a:r>
            <a:br>
              <a:rPr lang="ko-KR" altLang="en-US" sz="2500" b="1" dirty="0">
                <a:solidFill>
                  <a:srgbClr val="FF0000"/>
                </a:solidFill>
              </a:rPr>
            </a:br>
            <a:r>
              <a:rPr lang="en-US" altLang="ko-KR" sz="2500" b="1" dirty="0">
                <a:solidFill>
                  <a:srgbClr val="FF0000"/>
                </a:solidFill>
              </a:rPr>
              <a:t>• </a:t>
            </a:r>
            <a:r>
              <a:rPr lang="ko-KR" altLang="en-US" sz="2500" b="1" dirty="0">
                <a:solidFill>
                  <a:srgbClr val="FF0000"/>
                </a:solidFill>
              </a:rPr>
              <a:t>상수에 관한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규칙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r>
              <a:rPr lang="ko-KR" altLang="en-US" sz="2500" b="1" dirty="0">
                <a:solidFill>
                  <a:srgbClr val="FF0000"/>
                </a:solidFill>
              </a:rPr>
              <a:t/>
            </a:r>
            <a:br>
              <a:rPr lang="ko-KR" altLang="en-US" sz="2500" b="1" dirty="0">
                <a:solidFill>
                  <a:srgbClr val="FF0000"/>
                </a:solidFill>
              </a:rPr>
            </a:br>
            <a:r>
              <a:rPr lang="en-US" altLang="ko-KR" sz="2500" b="1" dirty="0">
                <a:solidFill>
                  <a:srgbClr val="FF0000"/>
                </a:solidFill>
              </a:rPr>
              <a:t>• </a:t>
            </a:r>
            <a:r>
              <a:rPr lang="ko-KR" altLang="en-US" sz="2500" b="1" dirty="0">
                <a:solidFill>
                  <a:srgbClr val="FF0000"/>
                </a:solidFill>
              </a:rPr>
              <a:t>수식에 관한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규칙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r>
              <a:rPr lang="ko-KR" altLang="en-US" sz="2500" b="1" dirty="0">
                <a:solidFill>
                  <a:srgbClr val="FF0000"/>
                </a:solidFill>
              </a:rPr>
              <a:t/>
            </a:r>
            <a:br>
              <a:rPr lang="ko-KR" altLang="en-US" sz="2500" b="1" dirty="0">
                <a:solidFill>
                  <a:srgbClr val="FF0000"/>
                </a:solidFill>
              </a:rPr>
            </a:br>
            <a:r>
              <a:rPr lang="en-US" altLang="ko-KR" sz="2500" b="1" dirty="0">
                <a:solidFill>
                  <a:srgbClr val="FF0000"/>
                </a:solidFill>
              </a:rPr>
              <a:t>• </a:t>
            </a:r>
            <a:r>
              <a:rPr lang="ko-KR" altLang="en-US" sz="2500" b="1" dirty="0">
                <a:solidFill>
                  <a:srgbClr val="FF0000"/>
                </a:solidFill>
              </a:rPr>
              <a:t>문장에 관한 규칙</a:t>
            </a:r>
            <a:endParaRPr lang="ko-KR" altLang="en-US" sz="2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2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691</Words>
  <Application>Microsoft Office PowerPoint</Application>
  <PresentationFormat>와이드스크린</PresentationFormat>
  <Paragraphs>179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Arial</vt:lpstr>
      <vt:lpstr>나눔고딕</vt:lpstr>
      <vt:lpstr>돋움</vt:lpstr>
      <vt:lpstr>맑은 고딕</vt:lpstr>
      <vt:lpstr>HY헤드라인M</vt:lpstr>
      <vt:lpstr>Verdana</vt:lpstr>
      <vt:lpstr>Wingdings</vt:lpstr>
      <vt:lpstr>굴림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672</cp:revision>
  <dcterms:created xsi:type="dcterms:W3CDTF">2014-11-01T08:10:02Z</dcterms:created>
  <dcterms:modified xsi:type="dcterms:W3CDTF">2018-04-21T01:53:23Z</dcterms:modified>
</cp:coreProperties>
</file>