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55"/>
  </p:notesMasterIdLst>
  <p:handoutMasterIdLst>
    <p:handoutMasterId r:id="rId56"/>
  </p:handoutMasterIdLst>
  <p:sldIdLst>
    <p:sldId id="259" r:id="rId3"/>
    <p:sldId id="323" r:id="rId4"/>
    <p:sldId id="324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8" r:id="rId25"/>
    <p:sldId id="377" r:id="rId26"/>
    <p:sldId id="379" r:id="rId27"/>
    <p:sldId id="380" r:id="rId28"/>
    <p:sldId id="396" r:id="rId29"/>
    <p:sldId id="397" r:id="rId30"/>
    <p:sldId id="398" r:id="rId31"/>
    <p:sldId id="399" r:id="rId32"/>
    <p:sldId id="381" r:id="rId33"/>
    <p:sldId id="382" r:id="rId34"/>
    <p:sldId id="383" r:id="rId35"/>
    <p:sldId id="384" r:id="rId36"/>
    <p:sldId id="385" r:id="rId37"/>
    <p:sldId id="386" r:id="rId38"/>
    <p:sldId id="387" r:id="rId39"/>
    <p:sldId id="388" r:id="rId40"/>
    <p:sldId id="400" r:id="rId41"/>
    <p:sldId id="401" r:id="rId42"/>
    <p:sldId id="402" r:id="rId43"/>
    <p:sldId id="403" r:id="rId44"/>
    <p:sldId id="404" r:id="rId45"/>
    <p:sldId id="389" r:id="rId46"/>
    <p:sldId id="390" r:id="rId47"/>
    <p:sldId id="405" r:id="rId48"/>
    <p:sldId id="391" r:id="rId49"/>
    <p:sldId id="392" r:id="rId50"/>
    <p:sldId id="393" r:id="rId51"/>
    <p:sldId id="394" r:id="rId52"/>
    <p:sldId id="395" r:id="rId53"/>
    <p:sldId id="265" r:id="rId54"/>
  </p:sldIdLst>
  <p:sldSz cx="12192000" cy="6858000"/>
  <p:notesSz cx="6858000" cy="9144000"/>
  <p:embeddedFontLst>
    <p:embeddedFont>
      <p:font typeface="HY헤드라인M" panose="02030600000101010101" pitchFamily="18" charset="-127"/>
      <p:regular r:id="rId57"/>
    </p:embeddedFont>
    <p:embeddedFont>
      <p:font typeface="나눔고딕" panose="020B0600000101010101" charset="-127"/>
      <p:regular r:id="rId58"/>
      <p:bold r:id="rId59"/>
    </p:embeddedFont>
    <p:embeddedFont>
      <p:font typeface="맑은 고딕" panose="020B0503020000020004" pitchFamily="50" charset="-127"/>
      <p:regular r:id="rId60"/>
      <p:bold r:id="rId61"/>
    </p:embeddedFont>
    <p:embeddedFont>
      <p:font typeface="Verdana" panose="020B0604030504040204" pitchFamily="34" charset="0"/>
      <p:regular r:id="rId62"/>
      <p:bold r:id="rId63"/>
      <p:italic r:id="rId64"/>
      <p:boldItalic r:id="rId6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8179"/>
    <a:srgbClr val="0E161F"/>
    <a:srgbClr val="523F3E"/>
    <a:srgbClr val="EFBF90"/>
    <a:srgbClr val="DA9B00"/>
    <a:srgbClr val="F0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5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711" y="2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7.fntdata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font" Target="fonts/font2.fntdata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font" Target="fonts/font5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64" Type="http://schemas.openxmlformats.org/officeDocument/2006/relationships/font" Target="fonts/font8.fntdata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3.fntdata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1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E593A-6B44-487E-B64A-BF4872A4BE59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1E8CA-136D-40F0-9B6E-207DA0E2B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55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6B4FA-A879-4992-89BF-E6D379899C90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8D0C5-A61D-430D-932B-111165EE6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006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288758" y="256674"/>
            <a:ext cx="11670631" cy="6344652"/>
          </a:xfrm>
          <a:prstGeom prst="roundRect">
            <a:avLst>
              <a:gd name="adj" fmla="val 40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 userDrawn="1"/>
        </p:nvSpPr>
        <p:spPr>
          <a:xfrm>
            <a:off x="288757" y="1054769"/>
            <a:ext cx="11670631" cy="5546557"/>
          </a:xfrm>
          <a:custGeom>
            <a:avLst/>
            <a:gdLst>
              <a:gd name="connsiteX0" fmla="*/ 0 w 11670631"/>
              <a:gd name="connsiteY0" fmla="*/ 0 h 5546557"/>
              <a:gd name="connsiteX1" fmla="*/ 11670631 w 11670631"/>
              <a:gd name="connsiteY1" fmla="*/ 0 h 5546557"/>
              <a:gd name="connsiteX2" fmla="*/ 11670631 w 11670631"/>
              <a:gd name="connsiteY2" fmla="*/ 300788 h 5546557"/>
              <a:gd name="connsiteX3" fmla="*/ 11670631 w 11670631"/>
              <a:gd name="connsiteY3" fmla="*/ 677778 h 5546557"/>
              <a:gd name="connsiteX4" fmla="*/ 11670631 w 11670631"/>
              <a:gd name="connsiteY4" fmla="*/ 5290106 h 5546557"/>
              <a:gd name="connsiteX5" fmla="*/ 11414180 w 11670631"/>
              <a:gd name="connsiteY5" fmla="*/ 5546557 h 5546557"/>
              <a:gd name="connsiteX6" fmla="*/ 256451 w 11670631"/>
              <a:gd name="connsiteY6" fmla="*/ 5546557 h 5546557"/>
              <a:gd name="connsiteX7" fmla="*/ 0 w 11670631"/>
              <a:gd name="connsiteY7" fmla="*/ 5290106 h 5546557"/>
              <a:gd name="connsiteX8" fmla="*/ 0 w 11670631"/>
              <a:gd name="connsiteY8" fmla="*/ 677778 h 5546557"/>
              <a:gd name="connsiteX9" fmla="*/ 0 w 11670631"/>
              <a:gd name="connsiteY9" fmla="*/ 300788 h 55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670631" h="5546557">
                <a:moveTo>
                  <a:pt x="0" y="0"/>
                </a:moveTo>
                <a:lnTo>
                  <a:pt x="11670631" y="0"/>
                </a:lnTo>
                <a:lnTo>
                  <a:pt x="11670631" y="300788"/>
                </a:lnTo>
                <a:lnTo>
                  <a:pt x="11670631" y="677778"/>
                </a:lnTo>
                <a:lnTo>
                  <a:pt x="11670631" y="5290106"/>
                </a:lnTo>
                <a:cubicBezTo>
                  <a:pt x="11670631" y="5431740"/>
                  <a:pt x="11555814" y="5546557"/>
                  <a:pt x="11414180" y="5546557"/>
                </a:cubicBezTo>
                <a:lnTo>
                  <a:pt x="256451" y="5546557"/>
                </a:lnTo>
                <a:cubicBezTo>
                  <a:pt x="114817" y="5546557"/>
                  <a:pt x="0" y="5431740"/>
                  <a:pt x="0" y="5290106"/>
                </a:cubicBezTo>
                <a:lnTo>
                  <a:pt x="0" y="677778"/>
                </a:lnTo>
                <a:lnTo>
                  <a:pt x="0" y="3007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 userDrawn="1"/>
        </p:nvSpPr>
        <p:spPr>
          <a:xfrm>
            <a:off x="280049" y="256674"/>
            <a:ext cx="786063" cy="6344652"/>
          </a:xfrm>
          <a:custGeom>
            <a:avLst/>
            <a:gdLst>
              <a:gd name="connsiteX0" fmla="*/ 256451 w 786063"/>
              <a:gd name="connsiteY0" fmla="*/ 0 h 6344652"/>
              <a:gd name="connsiteX1" fmla="*/ 786063 w 786063"/>
              <a:gd name="connsiteY1" fmla="*/ 0 h 6344652"/>
              <a:gd name="connsiteX2" fmla="*/ 786063 w 786063"/>
              <a:gd name="connsiteY2" fmla="*/ 6344652 h 6344652"/>
              <a:gd name="connsiteX3" fmla="*/ 256451 w 786063"/>
              <a:gd name="connsiteY3" fmla="*/ 6344652 h 6344652"/>
              <a:gd name="connsiteX4" fmla="*/ 0 w 786063"/>
              <a:gd name="connsiteY4" fmla="*/ 6088201 h 6344652"/>
              <a:gd name="connsiteX5" fmla="*/ 0 w 786063"/>
              <a:gd name="connsiteY5" fmla="*/ 256451 h 6344652"/>
              <a:gd name="connsiteX6" fmla="*/ 256451 w 786063"/>
              <a:gd name="connsiteY6" fmla="*/ 0 h 634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6063" h="6344652">
                <a:moveTo>
                  <a:pt x="256451" y="0"/>
                </a:moveTo>
                <a:lnTo>
                  <a:pt x="786063" y="0"/>
                </a:lnTo>
                <a:lnTo>
                  <a:pt x="786063" y="6344652"/>
                </a:lnTo>
                <a:lnTo>
                  <a:pt x="256451" y="6344652"/>
                </a:lnTo>
                <a:cubicBezTo>
                  <a:pt x="114817" y="6344652"/>
                  <a:pt x="0" y="6229835"/>
                  <a:pt x="0" y="6088201"/>
                </a:cubicBezTo>
                <a:lnTo>
                  <a:pt x="0" y="256451"/>
                </a:lnTo>
                <a:cubicBezTo>
                  <a:pt x="0" y="114817"/>
                  <a:pt x="114817" y="0"/>
                  <a:pt x="256451" y="0"/>
                </a:cubicBezTo>
                <a:close/>
              </a:path>
            </a:pathLst>
          </a:custGeom>
          <a:solidFill>
            <a:srgbClr val="0E1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1254723" y="397042"/>
            <a:ext cx="4427621" cy="529390"/>
            <a:chOff x="7307180" y="397042"/>
            <a:chExt cx="4427621" cy="52939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307180" y="397042"/>
              <a:ext cx="4427621" cy="52939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 rot="20380773">
              <a:off x="7498081" y="519777"/>
              <a:ext cx="243235" cy="313350"/>
              <a:chOff x="7467602" y="477782"/>
              <a:chExt cx="243235" cy="313350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7467602" y="477782"/>
                <a:ext cx="232610" cy="232610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7647505" y="683156"/>
                <a:ext cx="63332" cy="107976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11303727" y="613846"/>
              <a:ext cx="243840" cy="132080"/>
              <a:chOff x="12697097" y="-113211"/>
              <a:chExt cx="418012" cy="226423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12697097" y="-113211"/>
                <a:ext cx="209006" cy="217714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>
                <a:off x="12906103" y="-113211"/>
                <a:ext cx="209006" cy="226423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15" name="직선 연결선 14"/>
          <p:cNvCxnSpPr/>
          <p:nvPr userDrawn="1"/>
        </p:nvCxnSpPr>
        <p:spPr>
          <a:xfrm>
            <a:off x="334590" y="105373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334590" y="174606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334590" y="243839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334590" y="3130729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334590" y="3823061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34590" y="451539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334590" y="520772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334590" y="590005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72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1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803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2985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447492" name="Line 4"/>
          <p:cNvSpPr>
            <a:spLocks noChangeShapeType="1"/>
          </p:cNvSpPr>
          <p:nvPr/>
        </p:nvSpPr>
        <p:spPr bwMode="auto">
          <a:xfrm>
            <a:off x="624418" y="3284538"/>
            <a:ext cx="10943167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8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4749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44749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BB7DE49-2BE5-455D-BBC6-AB7CE8487966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326581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48123E-204C-4E76-A122-17EFFC15F2CA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926209"/>
      </p:ext>
    </p:extLst>
  </p:cSld>
  <p:clrMapOvr>
    <a:masterClrMapping/>
  </p:clrMapOvr>
  <p:transition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185FD8-9C3F-44C3-ACB6-0B621761B8CE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255918"/>
      </p:ext>
    </p:extLst>
  </p:cSld>
  <p:clrMapOvr>
    <a:masterClrMapping/>
  </p:clrMapOvr>
  <p:transition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68413"/>
            <a:ext cx="5384800" cy="50403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68413"/>
            <a:ext cx="5384800" cy="50403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6A9BE8-EBD0-4CCF-A4E2-BBFFEC47FC2A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928236"/>
      </p:ext>
    </p:extLst>
  </p:cSld>
  <p:clrMapOvr>
    <a:masterClrMapping/>
  </p:clrMapOvr>
  <p:transition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86F809-B882-4E8B-B1DF-DB1BEA89A682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040894"/>
      </p:ext>
    </p:extLst>
  </p:cSld>
  <p:clrMapOvr>
    <a:masterClrMapping/>
  </p:clrMapOvr>
  <p:transition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1EBA1C-93B6-48F0-AC1A-2E50C0CFB3A5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955701"/>
      </p:ext>
    </p:extLst>
  </p:cSld>
  <p:clrMapOvr>
    <a:masterClrMapping/>
  </p:clrMapOvr>
  <p:transition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C55AB3-6E72-4553-9ED5-717DB7900AFA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988171"/>
      </p:ext>
    </p:extLst>
  </p:cSld>
  <p:clrMapOvr>
    <a:masterClrMapping/>
  </p:clrMapOvr>
  <p:transition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61A6031-E636-4A94-B3E0-32EAA1B64194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125444"/>
      </p:ext>
    </p:extLst>
  </p:cSld>
  <p:clrMapOvr>
    <a:masterClrMapping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66245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E20D90-DA4C-440A-8193-4F2A420DDA4C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279233"/>
      </p:ext>
    </p:extLst>
  </p:cSld>
  <p:clrMapOvr>
    <a:masterClrMapping/>
  </p:clrMapOvr>
  <p:transition>
    <p:cover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9AD05B-5BA6-4DD8-B05B-D50638DEA93F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415535"/>
      </p:ext>
    </p:extLst>
  </p:cSld>
  <p:clrMapOvr>
    <a:masterClrMapping/>
  </p:clrMapOvr>
  <p:transition>
    <p:cover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60340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60340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CB8639-FDF8-4DBF-8650-9E7D2F222453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978676"/>
      </p:ext>
    </p:extLst>
  </p:cSld>
  <p:clrMapOvr>
    <a:masterClrMapping/>
  </p:clrMapOvr>
  <p:transition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55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43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/>
          <p:cNvSpPr>
            <a:spLocks noGrp="1"/>
          </p:cNvSpPr>
          <p:nvPr>
            <p:ph type="pic" sz="quarter" idx="10"/>
          </p:nvPr>
        </p:nvSpPr>
        <p:spPr>
          <a:xfrm>
            <a:off x="1227138" y="1247775"/>
            <a:ext cx="4883150" cy="5102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587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50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70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68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3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leehyekang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985760" y="6309360"/>
            <a:ext cx="408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hlinkClick r:id="rId13"/>
              </a:rPr>
              <a:t>http://</a:t>
            </a:r>
            <a:r>
              <a:rPr lang="en-US" altLang="ko-KR" smtClean="0">
                <a:solidFill>
                  <a:schemeClr val="bg1"/>
                </a:solidFill>
                <a:hlinkClick r:id="rId13"/>
              </a:rPr>
              <a:t>leehyekang.com</a:t>
            </a:r>
            <a:r>
              <a:rPr lang="en-US" altLang="ko-KR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친절한 </a:t>
            </a:r>
            <a:r>
              <a:rPr lang="ko-KR" altLang="en-US" dirty="0" err="1" smtClean="0">
                <a:solidFill>
                  <a:schemeClr val="bg1"/>
                </a:solidFill>
              </a:rPr>
              <a:t>혜강씨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-594"/>
            <a:ext cx="12223539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7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8413"/>
            <a:ext cx="10972800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44646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727951" y="6473825"/>
            <a:ext cx="3860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ea typeface="굴림" panose="020B0600000101010101" pitchFamily="50" charset="-127"/>
              </a:rPr>
              <a:t>© 2008 Software Engineering</a:t>
            </a:r>
          </a:p>
        </p:txBody>
      </p:sp>
      <p:sp>
        <p:nvSpPr>
          <p:cNvPr id="4464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81763"/>
            <a:ext cx="28448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E36953B-1024-4C1C-A236-93D920F81D3C}" type="slidenum">
              <a:rPr kumimoji="1" lang="en-US" altLang="ko-KR">
                <a:solidFill>
                  <a:srgbClr val="000000"/>
                </a:solidFill>
                <a:ea typeface="굴림" panose="020B0600000101010101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sp>
        <p:nvSpPr>
          <p:cNvPr id="446470" name="Line 6"/>
          <p:cNvSpPr>
            <a:spLocks noChangeShapeType="1"/>
          </p:cNvSpPr>
          <p:nvPr/>
        </p:nvSpPr>
        <p:spPr bwMode="auto">
          <a:xfrm>
            <a:off x="624418" y="1052513"/>
            <a:ext cx="10943167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8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24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cover/>
  </p:transition>
  <p:timing>
    <p:tnLst>
      <p:par>
        <p:cTn id="1" dur="indefinite" restart="never" nodeType="tmRoot"/>
      </p:par>
    </p:tnLst>
  </p:timing>
  <p:hf hd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9pPr>
    </p:titleStyle>
    <p:bodyStyle>
      <a:lvl1pPr marL="342900" indent="-342900" algn="l" rtl="0" fontAlgn="base" latinLnBrk="1">
        <a:lnSpc>
          <a:spcPct val="140000"/>
        </a:lnSpc>
        <a:spcBef>
          <a:spcPct val="20000"/>
        </a:spcBef>
        <a:spcAft>
          <a:spcPct val="0"/>
        </a:spcAft>
        <a:buClr>
          <a:srgbClr val="C40000"/>
        </a:buClr>
        <a:buFont typeface="Wingdings" panose="05000000000000000000" pitchFamily="2" charset="2"/>
        <a:buChar char="v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lnSpc>
          <a:spcPct val="120000"/>
        </a:lnSpc>
        <a:spcBef>
          <a:spcPct val="20000"/>
        </a:spcBef>
        <a:spcAft>
          <a:spcPct val="0"/>
        </a:spcAft>
        <a:buFont typeface="HY헤드라인M" panose="02030600000101010101" pitchFamily="18" charset="-127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lnSpc>
          <a:spcPct val="11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Arial" panose="020B0604020202020204" pitchFamily="34" charset="0"/>
          <a:ea typeface="돋움" panose="020B0600000101010101" pitchFamily="50" charset="-127"/>
          <a:cs typeface="+mn-cs"/>
        </a:defRPr>
      </a:lvl3pPr>
      <a:lvl4pPr marL="16002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kumimoji="1" sz="1200" kern="1200">
          <a:solidFill>
            <a:schemeClr val="tx1"/>
          </a:solidFill>
          <a:latin typeface="Arial" panose="020B0604020202020204" pitchFamily="34" charset="0"/>
          <a:ea typeface="굴림" panose="020B0600000101010101" pitchFamily="50" charset="-127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Verdana" panose="020B0604030504040204" pitchFamily="34" charset="0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993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2992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3007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hyperlink" Target="http://terms.naver.com/entry.nhn?docId=3532995&amp;ref=y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2992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3007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hyperlink" Target="http://terms.naver.com/entry.nhn?docId=3532995&amp;ref=y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2992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3320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3043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2947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3320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3043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862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2983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943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2858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3043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3043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955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2860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858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hyperlink" Target="http://terms.naver.com/entry.nhn?docId=3532993&amp;ref=y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2859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999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2858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862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hyperlink" Target="http://terms.naver.com/entry.nhn?docId=3533043&amp;ref=y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2862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3320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2947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862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948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2983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862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2993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858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hyperlink" Target="http://terms.naver.com/entry.nhn?docId=3532999&amp;ref=y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://terms.naver.com/entry.nhn?docId=3532866&amp;ref=y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terms.naver.com/entry.nhn?docId=3532859&amp;ref=y" TargetMode="Externa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2956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955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2983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943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858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974227" y="2709401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endParaRPr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923096" y="1526044"/>
            <a:ext cx="13629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</a:t>
            </a:r>
            <a:r>
              <a:rPr lang="ko-KR" altLang="en-US" sz="6000" b="1" i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상위 설계</a:t>
            </a:r>
            <a:endParaRPr lang="en-US" altLang="ko-KR" sz="6000" b="1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58183" y="4346395"/>
            <a:ext cx="56212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과목명</a:t>
            </a:r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oftware 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ngineering</a:t>
            </a:r>
          </a:p>
        </p:txBody>
      </p:sp>
    </p:spTree>
    <p:extLst>
      <p:ext uri="{BB962C8B-B14F-4D97-AF65-F5344CB8AC3E}">
        <p14:creationId xmlns:p14="http://schemas.microsoft.com/office/powerpoint/2010/main" val="14994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분할과 정복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소프트웨어 개발에 분할과 정복의 원리를 적용하려면 우선 쪼개는 작업을 해야 한다</a:t>
            </a:r>
            <a:r>
              <a:rPr lang="en-US" altLang="ko-KR" sz="2000" dirty="0"/>
              <a:t>. </a:t>
            </a:r>
            <a:r>
              <a:rPr lang="ko-KR" altLang="en-US" sz="2000" dirty="0"/>
              <a:t>그러면 어떤 기준으로 쪼갤 수 있을까</a:t>
            </a:r>
            <a:r>
              <a:rPr lang="en-US" altLang="ko-KR" sz="2000" dirty="0"/>
              <a:t>? </a:t>
            </a:r>
            <a:r>
              <a:rPr lang="ko-KR" altLang="en-US" sz="2000" dirty="0"/>
              <a:t>소프트웨어를 나눌 때는 형태에 따라 다음과 같이 나눌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• </a:t>
            </a:r>
            <a:r>
              <a:rPr lang="ko-KR" altLang="en-US" sz="2000" dirty="0">
                <a:solidFill>
                  <a:srgbClr val="FF0000"/>
                </a:solidFill>
              </a:rPr>
              <a:t>분산 시스템은 클라이언트와 서버로 분할한다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br>
              <a:rPr lang="en-US" altLang="ko-KR" sz="2000" dirty="0">
                <a:solidFill>
                  <a:srgbClr val="FF0000"/>
                </a:solidFill>
              </a:rPr>
            </a:br>
            <a:r>
              <a:rPr lang="en-US" altLang="ko-KR" sz="2000" dirty="0">
                <a:solidFill>
                  <a:srgbClr val="FF0000"/>
                </a:solidFill>
              </a:rPr>
              <a:t>• </a:t>
            </a:r>
            <a:r>
              <a:rPr lang="ko-KR" altLang="en-US" sz="2000" dirty="0">
                <a:solidFill>
                  <a:srgbClr val="FF0000"/>
                </a:solidFill>
              </a:rPr>
              <a:t>시스템은 여러 서브시스템으로 분할한다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br>
              <a:rPr lang="en-US" altLang="ko-KR" sz="2000" dirty="0">
                <a:solidFill>
                  <a:srgbClr val="FF0000"/>
                </a:solidFill>
              </a:rPr>
            </a:br>
            <a:r>
              <a:rPr lang="en-US" altLang="ko-KR" sz="2000" dirty="0">
                <a:solidFill>
                  <a:srgbClr val="FF0000"/>
                </a:solidFill>
              </a:rPr>
              <a:t>• </a:t>
            </a:r>
            <a:r>
              <a:rPr lang="ko-KR" altLang="en-US" sz="2000" dirty="0">
                <a:solidFill>
                  <a:srgbClr val="FF0000"/>
                </a:solidFill>
              </a:rPr>
              <a:t>서브시스템은 하나 이상의 패키지로 분할한다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br>
              <a:rPr lang="en-US" altLang="ko-KR" sz="2000" dirty="0">
                <a:solidFill>
                  <a:srgbClr val="FF0000"/>
                </a:solidFill>
              </a:rPr>
            </a:br>
            <a:r>
              <a:rPr lang="en-US" altLang="ko-KR" sz="2000" dirty="0">
                <a:solidFill>
                  <a:srgbClr val="FF0000"/>
                </a:solidFill>
              </a:rPr>
              <a:t>• </a:t>
            </a:r>
            <a:r>
              <a:rPr lang="ko-KR" altLang="en-US" sz="2000" dirty="0">
                <a:solidFill>
                  <a:srgbClr val="FF0000"/>
                </a:solidFill>
              </a:rPr>
              <a:t>패키지는 여러 클래스로 분할한다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br>
              <a:rPr lang="en-US" altLang="ko-KR" sz="2000" dirty="0">
                <a:solidFill>
                  <a:srgbClr val="FF0000"/>
                </a:solidFill>
              </a:rPr>
            </a:br>
            <a:r>
              <a:rPr lang="en-US" altLang="ko-KR" sz="2000" dirty="0">
                <a:solidFill>
                  <a:srgbClr val="FF0000"/>
                </a:solidFill>
              </a:rPr>
              <a:t>• </a:t>
            </a:r>
            <a:r>
              <a:rPr lang="ko-KR" altLang="en-US" sz="2000" dirty="0">
                <a:solidFill>
                  <a:srgbClr val="FF0000"/>
                </a:solidFill>
              </a:rPr>
              <a:t>클래스는 여러 </a:t>
            </a:r>
            <a:r>
              <a:rPr lang="ko-KR" altLang="en-US" sz="2000" dirty="0" err="1">
                <a:solidFill>
                  <a:srgbClr val="FF0000"/>
                </a:solidFill>
              </a:rPr>
              <a:t>메서드로</a:t>
            </a:r>
            <a:r>
              <a:rPr lang="ko-KR" altLang="en-US" sz="2000" dirty="0">
                <a:solidFill>
                  <a:srgbClr val="FF0000"/>
                </a:solidFill>
              </a:rPr>
              <a:t> 분할한다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규모가 </a:t>
            </a:r>
            <a:r>
              <a:rPr lang="ko-KR" altLang="en-US" sz="2000" dirty="0"/>
              <a:t>큰 문제를 작은 규모의 모듈로 분할하여 문제를 해결하는 방법은 매우 유용하다</a:t>
            </a:r>
            <a:r>
              <a:rPr lang="en-US" altLang="ko-KR" sz="2000" dirty="0"/>
              <a:t>. </a:t>
            </a:r>
            <a:r>
              <a:rPr lang="ko-KR" altLang="en-US" sz="2000" dirty="0"/>
              <a:t>그런데 모듈로 나누면 모듈끼리 서로 통신하는 방법이 필요하다</a:t>
            </a:r>
            <a:r>
              <a:rPr lang="en-US" altLang="ko-KR" sz="2000" dirty="0"/>
              <a:t>. </a:t>
            </a:r>
            <a:r>
              <a:rPr lang="ko-KR" altLang="en-US" sz="2000" dirty="0"/>
              <a:t>그러므로 무작정 작게만 쪼개면 통신으로 인해 오히려 복잡도가 증가될 수 있으므로 설계자는 어느 수준으로 쪼갤지를 결정해야 한다</a:t>
            </a:r>
            <a:r>
              <a:rPr lang="en-US" altLang="ko-KR" sz="2000" dirty="0"/>
              <a:t>. </a:t>
            </a:r>
            <a:r>
              <a:rPr lang="ko-KR" altLang="en-US" sz="2000" dirty="0"/>
              <a:t>즉 복잡도로 인한 증가 비용과 처리의 용이성을 고려하여 결정해야 한다</a:t>
            </a:r>
            <a:r>
              <a:rPr lang="en-US" altLang="ko-KR" sz="2000" dirty="0"/>
              <a:t>. </a:t>
            </a:r>
          </a:p>
          <a:p>
            <a:endParaRPr lang="ko-KR" altLang="en-US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456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추상화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추상화의 </a:t>
            </a:r>
            <a:r>
              <a:rPr lang="ko-KR" altLang="en-US" sz="2000" b="1" dirty="0"/>
              <a:t>개념</a:t>
            </a:r>
          </a:p>
          <a:p>
            <a:endParaRPr lang="en-US" altLang="ko-KR" sz="20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 dirty="0">
                <a:solidFill>
                  <a:srgbClr val="FF0000"/>
                </a:solidFill>
              </a:rPr>
              <a:t>추상화</a:t>
            </a:r>
            <a:r>
              <a:rPr lang="en-US" altLang="ko-KR" sz="2000" dirty="0">
                <a:solidFill>
                  <a:srgbClr val="FF0000"/>
                </a:solidFill>
              </a:rPr>
              <a:t>(abstraction)</a:t>
            </a:r>
            <a:r>
              <a:rPr lang="ko-KR" altLang="en-US" sz="2000" dirty="0">
                <a:solidFill>
                  <a:srgbClr val="FF0000"/>
                </a:solidFill>
              </a:rPr>
              <a:t>는 주어진 문제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건물 도면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r>
              <a:rPr lang="ko-KR" altLang="en-US" sz="2000" dirty="0">
                <a:solidFill>
                  <a:srgbClr val="FF0000"/>
                </a:solidFill>
              </a:rPr>
              <a:t>에서 현재의 관심사에 초점을 맞추기 위해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특정한 목적과 관련된 필수 정보만 추출하여 강조하고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전기 배선도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상하수도 배관도 등</a:t>
            </a:r>
            <a:r>
              <a:rPr lang="en-US" altLang="ko-KR" sz="2000" dirty="0">
                <a:solidFill>
                  <a:srgbClr val="FF0000"/>
                </a:solidFill>
              </a:rPr>
              <a:t>) </a:t>
            </a:r>
            <a:r>
              <a:rPr lang="ko-KR" altLang="en-US" sz="2000" dirty="0">
                <a:solidFill>
                  <a:srgbClr val="FF0000"/>
                </a:solidFill>
              </a:rPr>
              <a:t>관련이 없는 세부 사항을 생략함으로써 본질적인 문제에 집중할 수 있도록 하는 작업이다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r>
              <a:rPr lang="en-US" altLang="ko-KR" sz="2000" dirty="0"/>
              <a:t> </a:t>
            </a:r>
            <a:r>
              <a:rPr lang="ko-KR" altLang="en-US" sz="2000" dirty="0"/>
              <a:t>그래서 추상화는 복잡한 세부 사항을 모두 다루는 것이 거의 불가능하고 필요도 없으므로 복잡한 현상을 이해하는 과정에서 인간의 이해력을 도와주는 강력한 도구로 사용된다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객체지향에서는 </a:t>
            </a:r>
            <a:r>
              <a:rPr lang="ko-KR" altLang="en-US" sz="2000" dirty="0"/>
              <a:t>객체들의 공통점을 뽑아 </a:t>
            </a:r>
            <a:r>
              <a:rPr lang="ko-KR" altLang="en-US" sz="2000" dirty="0">
                <a:hlinkClick r:id="rId7"/>
              </a:rPr>
              <a:t>클래스</a:t>
            </a:r>
            <a:r>
              <a:rPr lang="ko-KR" altLang="en-US" sz="2000" dirty="0"/>
              <a:t>라는 이름을 붙여놓은 것이 추상화이다</a:t>
            </a:r>
            <a:r>
              <a:rPr lang="en-US" altLang="ko-KR" sz="2000" dirty="0"/>
              <a:t>. </a:t>
            </a:r>
            <a:r>
              <a:rPr lang="ko-KR" altLang="en-US" sz="2000" dirty="0"/>
              <a:t>반대로 클래스로부터 객체를 생성하는 과정을 </a:t>
            </a:r>
            <a:r>
              <a:rPr lang="ko-KR" altLang="en-US" sz="2000" dirty="0" err="1"/>
              <a:t>인스턴스화</a:t>
            </a:r>
            <a:r>
              <a:rPr lang="en-US" altLang="ko-KR" sz="2000" dirty="0"/>
              <a:t>(instantiation)</a:t>
            </a:r>
            <a:r>
              <a:rPr lang="ko-KR" altLang="en-US" sz="2000" dirty="0"/>
              <a:t>라고 한다</a:t>
            </a:r>
            <a:r>
              <a:rPr lang="en-US" altLang="ko-KR" sz="2000" dirty="0"/>
              <a:t>. </a:t>
            </a:r>
          </a:p>
          <a:p>
            <a:endParaRPr lang="ko-KR" altLang="en-US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813" y="4285666"/>
            <a:ext cx="4049939" cy="223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1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추상화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추상화하는 방법에는 프로그램 전체에 대해 알고리즘 형태로 작성하는 과정 추상화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데이터를 모아 데이터 구조 형태로 표현한 자료 추상화</a:t>
            </a:r>
            <a:r>
              <a:rPr lang="en-US" altLang="ko-KR" sz="2000" dirty="0"/>
              <a:t>, </a:t>
            </a:r>
            <a:r>
              <a:rPr lang="ko-KR" altLang="en-US" sz="2000" dirty="0"/>
              <a:t>여러 줄의 내용을 간략히 줄여서 표현한 제어 추상화가 있다</a:t>
            </a:r>
            <a:r>
              <a:rPr lang="en-US" altLang="ko-KR" sz="2000" dirty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• </a:t>
            </a:r>
            <a:r>
              <a:rPr lang="ko-KR" altLang="en-US" sz="2000" dirty="0">
                <a:solidFill>
                  <a:srgbClr val="FF0000"/>
                </a:solidFill>
              </a:rPr>
              <a:t>과정 추상화</a:t>
            </a:r>
            <a:r>
              <a:rPr lang="en-US" altLang="ko-KR" sz="2000" dirty="0">
                <a:solidFill>
                  <a:srgbClr val="FF0000"/>
                </a:solidFill>
              </a:rPr>
              <a:t>(procedure abstraction)</a:t>
            </a:r>
            <a:br>
              <a:rPr lang="en-US" altLang="ko-KR" sz="2000" dirty="0">
                <a:solidFill>
                  <a:srgbClr val="FF0000"/>
                </a:solidFill>
              </a:rPr>
            </a:br>
            <a:r>
              <a:rPr lang="en-US" altLang="ko-KR" sz="2000" dirty="0">
                <a:solidFill>
                  <a:srgbClr val="FF0000"/>
                </a:solidFill>
              </a:rPr>
              <a:t>• </a:t>
            </a:r>
            <a:r>
              <a:rPr lang="ko-KR" altLang="en-US" sz="2000" dirty="0">
                <a:solidFill>
                  <a:srgbClr val="FF0000"/>
                </a:solidFill>
              </a:rPr>
              <a:t>데이터 추상화</a:t>
            </a:r>
            <a:r>
              <a:rPr lang="en-US" altLang="ko-KR" sz="2000" dirty="0">
                <a:solidFill>
                  <a:srgbClr val="FF0000"/>
                </a:solidFill>
              </a:rPr>
              <a:t>(data abstraction)</a:t>
            </a:r>
            <a:br>
              <a:rPr lang="en-US" altLang="ko-KR" sz="2000" dirty="0">
                <a:solidFill>
                  <a:srgbClr val="FF0000"/>
                </a:solidFill>
              </a:rPr>
            </a:br>
            <a:r>
              <a:rPr lang="en-US" altLang="ko-KR" sz="2000" dirty="0">
                <a:solidFill>
                  <a:srgbClr val="FF0000"/>
                </a:solidFill>
              </a:rPr>
              <a:t>• </a:t>
            </a:r>
            <a:r>
              <a:rPr lang="ko-KR" altLang="en-US" sz="2000" dirty="0">
                <a:solidFill>
                  <a:srgbClr val="FF0000"/>
                </a:solidFill>
              </a:rPr>
              <a:t>제어 추상화</a:t>
            </a:r>
            <a:r>
              <a:rPr lang="en-US" altLang="ko-KR" sz="2000" dirty="0">
                <a:solidFill>
                  <a:srgbClr val="FF0000"/>
                </a:solidFill>
              </a:rPr>
              <a:t>(control abstraction)</a:t>
            </a:r>
          </a:p>
          <a:p>
            <a:endParaRPr lang="ko-KR" altLang="en-US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364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과정 추상화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대부분 주어진 문제에 대해 프로그래밍하기 전에 상세 부분은 생략하고 전체 흐름만 파악할 수 있는 알고리즘 형태로 작성하는 것을 과정 추상화라고 </a:t>
            </a:r>
            <a:r>
              <a:rPr lang="ko-KR" altLang="en-US" sz="2000" dirty="0" smtClean="0"/>
              <a:t>한다</a:t>
            </a:r>
            <a:endParaRPr lang="en-US" altLang="ko-KR" sz="2000" dirty="0" smtClean="0"/>
          </a:p>
          <a:p>
            <a:endParaRPr lang="en-US" altLang="ko-KR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880" y="1923690"/>
            <a:ext cx="3548333" cy="44703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022" y="1923691"/>
            <a:ext cx="3562709" cy="447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6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데이터 추상화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과정 추상화에서는 상세 부분을 감추고 이를 대신하는 문장으로 흐름을 알 수 있게 하였다</a:t>
            </a:r>
            <a:r>
              <a:rPr lang="en-US" altLang="ko-KR" sz="2000" dirty="0"/>
              <a:t>. </a:t>
            </a:r>
            <a:r>
              <a:rPr lang="ko-KR" altLang="en-US" sz="2000" dirty="0"/>
              <a:t>그러면 데이터 추상화는 무엇을 감추는 것일까</a:t>
            </a:r>
            <a:r>
              <a:rPr lang="en-US" altLang="ko-KR" sz="2000" dirty="0"/>
              <a:t>?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데이터 추상화의 대표적인 예는 </a:t>
            </a:r>
            <a:r>
              <a:rPr lang="en-US" altLang="ko-KR" sz="2000" dirty="0">
                <a:solidFill>
                  <a:srgbClr val="FF0000"/>
                </a:solidFill>
                <a:hlinkClick r:id="rId7"/>
              </a:rPr>
              <a:t>C++</a:t>
            </a:r>
            <a:r>
              <a:rPr lang="ko-KR" altLang="en-US" sz="2000" dirty="0">
                <a:solidFill>
                  <a:srgbClr val="FF0000"/>
                </a:solidFill>
              </a:rPr>
              <a:t> 언어의 클래스이다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>
                <a:solidFill>
                  <a:srgbClr val="FF0000"/>
                </a:solidFill>
              </a:rPr>
              <a:t>클래스는 </a:t>
            </a:r>
            <a:r>
              <a:rPr lang="ko-KR" altLang="en-US" sz="2000" dirty="0">
                <a:solidFill>
                  <a:srgbClr val="FF0000"/>
                </a:solidFill>
              </a:rPr>
              <a:t>사용자에게 클래스가 제공할 수 있는 사용법만 알려주고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사용자에게 불필요한 데이터와 함수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 err="1">
                <a:solidFill>
                  <a:srgbClr val="FF0000"/>
                </a:solidFill>
              </a:rPr>
              <a:t>메서드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r>
              <a:rPr lang="ko-KR" altLang="en-US" sz="2000" dirty="0">
                <a:solidFill>
                  <a:srgbClr val="FF0000"/>
                </a:solidFill>
              </a:rPr>
              <a:t>를 감춘다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  <a:r>
              <a:rPr lang="ko-KR" altLang="en-US" sz="2000" dirty="0"/>
              <a:t>데이터</a:t>
            </a:r>
            <a:r>
              <a:rPr lang="en-US" altLang="ko-KR" sz="2000" dirty="0"/>
              <a:t>(attribute)</a:t>
            </a:r>
            <a:r>
              <a:rPr lang="ko-KR" altLang="en-US" sz="2000" dirty="0"/>
              <a:t>와 그 데이터의 값을 변경할 수 있는 </a:t>
            </a:r>
            <a:r>
              <a:rPr lang="ko-KR" altLang="en-US" sz="2000" dirty="0" err="1"/>
              <a:t>메서드</a:t>
            </a:r>
            <a:r>
              <a:rPr lang="en-US" altLang="ko-KR" sz="2000" dirty="0"/>
              <a:t>(method)</a:t>
            </a:r>
            <a:r>
              <a:rPr lang="ko-KR" altLang="en-US" sz="2000" dirty="0"/>
              <a:t>를 함께 정의하여 클래스라는 데이터 </a:t>
            </a:r>
            <a:r>
              <a:rPr lang="ko-KR" altLang="en-US" sz="2000" dirty="0">
                <a:hlinkClick r:id="rId8"/>
              </a:rPr>
              <a:t>객체</a:t>
            </a:r>
            <a:r>
              <a:rPr lang="ko-KR" altLang="en-US" sz="2000" dirty="0"/>
              <a:t>를 구성한다</a:t>
            </a:r>
            <a:r>
              <a:rPr lang="en-US" altLang="ko-KR" sz="2000" dirty="0"/>
              <a:t>. </a:t>
            </a:r>
            <a:r>
              <a:rPr lang="ko-KR" altLang="en-US" sz="2000" dirty="0"/>
              <a:t>즉 </a:t>
            </a:r>
            <a:r>
              <a:rPr lang="ko-KR" altLang="en-US" sz="2000" dirty="0" err="1"/>
              <a:t>데이터형의</a:t>
            </a:r>
            <a:r>
              <a:rPr lang="ko-KR" altLang="en-US" sz="2000" dirty="0"/>
              <a:t> 표현과 그와 관련된 연산을 함께 묶어 </a:t>
            </a:r>
            <a:r>
              <a:rPr lang="ko-KR" altLang="en-US" sz="2000" dirty="0">
                <a:solidFill>
                  <a:srgbClr val="FF0000"/>
                </a:solidFill>
                <a:hlinkClick r:id="rId9"/>
              </a:rPr>
              <a:t>캡슐화</a:t>
            </a:r>
            <a:r>
              <a:rPr lang="en-US" altLang="ko-KR" sz="2000" dirty="0">
                <a:solidFill>
                  <a:srgbClr val="FF0000"/>
                </a:solidFill>
              </a:rPr>
              <a:t>(encapsulation)</a:t>
            </a:r>
            <a:r>
              <a:rPr lang="ko-KR" altLang="en-US" sz="2000" dirty="0"/>
              <a:t>함으로써 데이터를 부적절하게 사용할 수 없게 벽을 만든다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/>
              <a:t>사용자는 클래스에서 제공하는 연산 기능만 알고 그 연산을 사용하여 데이터 값을 변경한다</a:t>
            </a:r>
            <a:r>
              <a:rPr lang="en-US" altLang="ko-KR" sz="2000" dirty="0"/>
              <a:t>. </a:t>
            </a:r>
            <a:r>
              <a:rPr lang="ko-KR" altLang="en-US" sz="2000" dirty="0"/>
              <a:t>즉 클래스에 표현 및 처리 내용이 은폐되어</a:t>
            </a:r>
            <a:r>
              <a:rPr lang="en-US" altLang="ko-KR" sz="2000" dirty="0"/>
              <a:t>, </a:t>
            </a:r>
            <a:r>
              <a:rPr lang="ko-KR" altLang="en-US" sz="2000" dirty="0"/>
              <a:t>사용자는 데이터에 대한 자세한 지식이 없어도 사용할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이는 세탁기의 자세한 구조와 원리 등은 알 필요 없이 조작 방법</a:t>
            </a:r>
            <a:r>
              <a:rPr lang="en-US" altLang="ko-KR" sz="2000" dirty="0"/>
              <a:t>(</a:t>
            </a:r>
            <a:r>
              <a:rPr lang="ko-KR" altLang="en-US" sz="2000" dirty="0"/>
              <a:t>기능</a:t>
            </a:r>
            <a:r>
              <a:rPr lang="en-US" altLang="ko-KR" sz="2000" dirty="0"/>
              <a:t>)</a:t>
            </a:r>
            <a:r>
              <a:rPr lang="ko-KR" altLang="en-US" sz="2000" dirty="0"/>
              <a:t>만 알면 되는 것과 같은 이치이다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b="1" dirty="0">
                <a:solidFill>
                  <a:srgbClr val="FF0000"/>
                </a:solidFill>
              </a:rPr>
              <a:t>데이터 추상화는 데이터와 </a:t>
            </a:r>
            <a:r>
              <a:rPr lang="ko-KR" altLang="en-US" sz="2000" b="1" dirty="0" err="1">
                <a:solidFill>
                  <a:srgbClr val="FF0000"/>
                </a:solidFill>
              </a:rPr>
              <a:t>메서드를</a:t>
            </a:r>
            <a:r>
              <a:rPr lang="ko-KR" altLang="en-US" sz="2000" b="1" dirty="0">
                <a:solidFill>
                  <a:srgbClr val="FF0000"/>
                </a:solidFill>
              </a:rPr>
              <a:t> 클래스 형태로 캡슐화하여 숨겨놓고</a:t>
            </a:r>
            <a:r>
              <a:rPr lang="en-US" altLang="ko-KR" sz="2000" b="1" dirty="0">
                <a:solidFill>
                  <a:srgbClr val="FF0000"/>
                </a:solidFill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</a:rPr>
              <a:t>사용자에게는 꼭 필요한 기능만 사용할 수 있게 개방한 구조이다</a:t>
            </a:r>
            <a:r>
              <a:rPr lang="en-US" altLang="ko-KR" sz="2000" dirty="0"/>
              <a:t>. </a:t>
            </a:r>
            <a:endParaRPr lang="ko-KR" altLang="en-US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357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데이터 추상화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과정 추상화에서는 상세 부분을 감추고 이를 대신하는 문장으로 흐름을 알 수 있게 하였다</a:t>
            </a:r>
            <a:r>
              <a:rPr lang="en-US" altLang="ko-KR" sz="2000" dirty="0"/>
              <a:t>. </a:t>
            </a:r>
            <a:r>
              <a:rPr lang="ko-KR" altLang="en-US" sz="2000" dirty="0"/>
              <a:t>그러면 데이터 추상화는 무엇을 감추는 것일까</a:t>
            </a:r>
            <a:r>
              <a:rPr lang="en-US" altLang="ko-KR" sz="2000" dirty="0"/>
              <a:t>?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데이터 추상화의 대표적인 예는 </a:t>
            </a:r>
            <a:r>
              <a:rPr lang="en-US" altLang="ko-KR" sz="2000" dirty="0">
                <a:solidFill>
                  <a:srgbClr val="FF0000"/>
                </a:solidFill>
                <a:hlinkClick r:id="rId7"/>
              </a:rPr>
              <a:t>C++</a:t>
            </a:r>
            <a:r>
              <a:rPr lang="ko-KR" altLang="en-US" sz="2000" dirty="0">
                <a:solidFill>
                  <a:srgbClr val="FF0000"/>
                </a:solidFill>
              </a:rPr>
              <a:t> 언어의 클래스이다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>
                <a:solidFill>
                  <a:srgbClr val="FF0000"/>
                </a:solidFill>
              </a:rPr>
              <a:t>클래스는 </a:t>
            </a:r>
            <a:r>
              <a:rPr lang="ko-KR" altLang="en-US" sz="2000" dirty="0">
                <a:solidFill>
                  <a:srgbClr val="FF0000"/>
                </a:solidFill>
              </a:rPr>
              <a:t>사용자에게 클래스가 제공할 수 있는 사용법만 알려주고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사용자에게 불필요한 데이터와 함수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 err="1">
                <a:solidFill>
                  <a:srgbClr val="FF0000"/>
                </a:solidFill>
              </a:rPr>
              <a:t>메서드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r>
              <a:rPr lang="ko-KR" altLang="en-US" sz="2000" dirty="0">
                <a:solidFill>
                  <a:srgbClr val="FF0000"/>
                </a:solidFill>
              </a:rPr>
              <a:t>를 감춘다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  <a:r>
              <a:rPr lang="ko-KR" altLang="en-US" sz="2000" dirty="0"/>
              <a:t>데이터</a:t>
            </a:r>
            <a:r>
              <a:rPr lang="en-US" altLang="ko-KR" sz="2000" dirty="0"/>
              <a:t>(attribute)</a:t>
            </a:r>
            <a:r>
              <a:rPr lang="ko-KR" altLang="en-US" sz="2000" dirty="0"/>
              <a:t>와 그 데이터의 값을 변경할 수 있는 </a:t>
            </a:r>
            <a:r>
              <a:rPr lang="ko-KR" altLang="en-US" sz="2000" dirty="0" err="1"/>
              <a:t>메서드</a:t>
            </a:r>
            <a:r>
              <a:rPr lang="en-US" altLang="ko-KR" sz="2000" dirty="0"/>
              <a:t>(method)</a:t>
            </a:r>
            <a:r>
              <a:rPr lang="ko-KR" altLang="en-US" sz="2000" dirty="0"/>
              <a:t>를 함께 정의하여 클래스라는 데이터 </a:t>
            </a:r>
            <a:r>
              <a:rPr lang="ko-KR" altLang="en-US" sz="2000" dirty="0">
                <a:hlinkClick r:id="rId8"/>
              </a:rPr>
              <a:t>객체</a:t>
            </a:r>
            <a:r>
              <a:rPr lang="ko-KR" altLang="en-US" sz="2000" dirty="0"/>
              <a:t>를 구성한다</a:t>
            </a:r>
            <a:r>
              <a:rPr lang="en-US" altLang="ko-KR" sz="2000" dirty="0"/>
              <a:t>. </a:t>
            </a:r>
            <a:r>
              <a:rPr lang="ko-KR" altLang="en-US" sz="2000" dirty="0"/>
              <a:t>즉 </a:t>
            </a:r>
            <a:r>
              <a:rPr lang="ko-KR" altLang="en-US" sz="2000" dirty="0" err="1"/>
              <a:t>데이터형의</a:t>
            </a:r>
            <a:r>
              <a:rPr lang="ko-KR" altLang="en-US" sz="2000" dirty="0"/>
              <a:t> 표현과 그와 관련된 연산을 함께 묶어 </a:t>
            </a:r>
            <a:r>
              <a:rPr lang="ko-KR" altLang="en-US" sz="2000" dirty="0">
                <a:solidFill>
                  <a:srgbClr val="FF0000"/>
                </a:solidFill>
                <a:hlinkClick r:id="rId9"/>
              </a:rPr>
              <a:t>캡슐화</a:t>
            </a:r>
            <a:r>
              <a:rPr lang="en-US" altLang="ko-KR" sz="2000" dirty="0">
                <a:solidFill>
                  <a:srgbClr val="FF0000"/>
                </a:solidFill>
              </a:rPr>
              <a:t>(encapsulation)</a:t>
            </a:r>
            <a:r>
              <a:rPr lang="ko-KR" altLang="en-US" sz="2000" dirty="0"/>
              <a:t>함으로써 데이터를 부적절하게 사용할 수 없게 벽을 만든다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/>
              <a:t>사용자는 클래스에서 제공하는 연산 기능만 알고 그 연산을 사용하여 데이터 값을 변경한다</a:t>
            </a:r>
            <a:r>
              <a:rPr lang="en-US" altLang="ko-KR" sz="2000" dirty="0"/>
              <a:t>. </a:t>
            </a:r>
            <a:r>
              <a:rPr lang="ko-KR" altLang="en-US" sz="2000" dirty="0"/>
              <a:t>즉 클래스에 표현 및 처리 내용이 은폐되어</a:t>
            </a:r>
            <a:r>
              <a:rPr lang="en-US" altLang="ko-KR" sz="2000" dirty="0"/>
              <a:t>, </a:t>
            </a:r>
            <a:r>
              <a:rPr lang="ko-KR" altLang="en-US" sz="2000" dirty="0"/>
              <a:t>사용자는 데이터에 대한 자세한 지식이 없어도 사용할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이는 세탁기의 자세한 구조와 원리 등은 알 필요 없이 조작 방법</a:t>
            </a:r>
            <a:r>
              <a:rPr lang="en-US" altLang="ko-KR" sz="2000" dirty="0"/>
              <a:t>(</a:t>
            </a:r>
            <a:r>
              <a:rPr lang="ko-KR" altLang="en-US" sz="2000" dirty="0"/>
              <a:t>기능</a:t>
            </a:r>
            <a:r>
              <a:rPr lang="en-US" altLang="ko-KR" sz="2000" dirty="0"/>
              <a:t>)</a:t>
            </a:r>
            <a:r>
              <a:rPr lang="ko-KR" altLang="en-US" sz="2000" dirty="0"/>
              <a:t>만 알면 되는 것과 같은 이치이다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b="1" dirty="0">
                <a:solidFill>
                  <a:srgbClr val="FF0000"/>
                </a:solidFill>
              </a:rPr>
              <a:t>데이터 추상화는 데이터와 </a:t>
            </a:r>
            <a:r>
              <a:rPr lang="ko-KR" altLang="en-US" sz="2000" b="1" dirty="0" err="1">
                <a:solidFill>
                  <a:srgbClr val="FF0000"/>
                </a:solidFill>
              </a:rPr>
              <a:t>메서드를</a:t>
            </a:r>
            <a:r>
              <a:rPr lang="ko-KR" altLang="en-US" sz="2000" b="1" dirty="0">
                <a:solidFill>
                  <a:srgbClr val="FF0000"/>
                </a:solidFill>
              </a:rPr>
              <a:t> 클래스 형태로 캡슐화하여 숨겨놓고</a:t>
            </a:r>
            <a:r>
              <a:rPr lang="en-US" altLang="ko-KR" sz="2000" b="1" dirty="0">
                <a:solidFill>
                  <a:srgbClr val="FF0000"/>
                </a:solidFill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</a:rPr>
              <a:t>사용자에게는 꼭 필요한 기능만 사용할 수 있게 개방한 구조이다</a:t>
            </a:r>
            <a:r>
              <a:rPr lang="en-US" altLang="ko-KR" sz="2000" dirty="0"/>
              <a:t>. </a:t>
            </a:r>
            <a:endParaRPr lang="ko-KR" altLang="en-US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235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데이터 추상화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58" y="1659833"/>
            <a:ext cx="10252141" cy="418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7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제어 추상화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제어 추상화는 프로그래밍 언어에서 쓰는 제어 구조를 추상화하는 </a:t>
            </a:r>
            <a:r>
              <a:rPr lang="ko-KR" altLang="en-US" sz="2000" dirty="0" smtClean="0">
                <a:solidFill>
                  <a:srgbClr val="FF0000"/>
                </a:solidFill>
              </a:rPr>
              <a:t>것이다</a:t>
            </a:r>
            <a:r>
              <a:rPr lang="en-US" altLang="ko-KR" sz="20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어셈블리 언어는 기계 언어보다 한 단계 높게 추상화된 것이고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고급 언어는 어셈블리 언어보다 한 단계 높게 추상화된 것이다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이처럼 제어 추상화는 단계가 올라갈수록 표현이 더욱 간결해지고 특징만 나타내게 된다는 장점이 있다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/>
              <a:t>프로그래밍에서 조건을 나타내는 </a:t>
            </a:r>
            <a:r>
              <a:rPr lang="en-US" altLang="ko-KR" sz="2000" dirty="0"/>
              <a:t>if </a:t>
            </a:r>
            <a:r>
              <a:rPr lang="ko-KR" altLang="en-US" sz="2000" dirty="0"/>
              <a:t>문이나 반복을 나타내는 </a:t>
            </a:r>
            <a:r>
              <a:rPr lang="en-US" altLang="ko-KR" sz="2000" dirty="0"/>
              <a:t>for </a:t>
            </a:r>
            <a:r>
              <a:rPr lang="ko-KR" altLang="en-US" sz="2000" dirty="0"/>
              <a:t>문도 사용자가 쉽게 사용할 수 있게 추상화한 것이다</a:t>
            </a:r>
            <a:r>
              <a:rPr lang="en-US" altLang="ko-KR" sz="2000" dirty="0"/>
              <a:t>.</a:t>
            </a:r>
            <a:endParaRPr lang="ko-KR" altLang="en-US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844" y="3540318"/>
            <a:ext cx="6592307" cy="250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1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단계적 분해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단계적 분해는 하향식 설계에서 사용되는데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기능을 점점 작은 단위로 나누어 점차적으로 구체화하는 방법이다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  <a:r>
              <a:rPr lang="ko-KR" altLang="en-US" sz="2000" dirty="0" smtClean="0"/>
              <a:t>아래 그림은 단계적 </a:t>
            </a:r>
            <a:r>
              <a:rPr lang="ko-KR" altLang="en-US" sz="2000" dirty="0"/>
              <a:t>분해를 설명하기 위해 구조적 분석 방법에서 사용하는 자료흐름도</a:t>
            </a:r>
            <a:r>
              <a:rPr lang="en-US" altLang="ko-KR" sz="2000" dirty="0"/>
              <a:t>(DFD: Data Flow Diagram)</a:t>
            </a:r>
            <a:r>
              <a:rPr lang="ko-KR" altLang="en-US" sz="2000" dirty="0"/>
              <a:t>이다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/>
              <a:t>자료흐름도는 문제를 처음에 원 하나로 나타낸 후 단계가 낮아질수록 분해하여 작은 단위로 구체화한다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이렇게 단계적 분해를 통해 큰 문제를 작게 구체화하여 실제 프로그램을 작성할 수 있게 된다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endParaRPr lang="ko-KR" altLang="en-US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008" y="3314753"/>
            <a:ext cx="4650810" cy="313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7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모듈화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smtClean="0"/>
              <a:t>어떤 </a:t>
            </a:r>
            <a:r>
              <a:rPr lang="ko-KR" altLang="en-US" sz="1700" dirty="0"/>
              <a:t>큰 문제를 해결하려고 할 때 그대로 놓고 해결하는 것은 매우 어려운 일이다</a:t>
            </a:r>
            <a:r>
              <a:rPr lang="en-US" altLang="ko-KR" sz="1700" dirty="0"/>
              <a:t>. </a:t>
            </a:r>
            <a:r>
              <a:rPr lang="ko-KR" altLang="en-US" sz="1700" dirty="0"/>
              <a:t>따라서 일반적으로 큰 문제를 작은 단위로 쪼개어 그것을 하나씩 해결한다</a:t>
            </a:r>
            <a:r>
              <a:rPr lang="en-US" altLang="ko-KR" sz="1700" dirty="0"/>
              <a:t>. </a:t>
            </a:r>
            <a:r>
              <a:rPr lang="ko-KR" altLang="en-US" sz="1700" dirty="0"/>
              <a:t>소프트웨어 개발에서도 마찬가지이다</a:t>
            </a:r>
            <a:r>
              <a:rPr lang="en-US" altLang="ko-KR" sz="1700" dirty="0">
                <a:solidFill>
                  <a:srgbClr val="FF0000"/>
                </a:solidFill>
              </a:rPr>
              <a:t>. </a:t>
            </a:r>
            <a:r>
              <a:rPr lang="ko-KR" altLang="en-US" sz="1700" dirty="0">
                <a:solidFill>
                  <a:srgbClr val="FF0000"/>
                </a:solidFill>
              </a:rPr>
              <a:t>가장 먼저 하는 작업이 실제로 개발할 수 있는 작은 단위로 나누는 것이다</a:t>
            </a:r>
            <a:r>
              <a:rPr lang="en-US" altLang="ko-KR" sz="1700" dirty="0">
                <a:solidFill>
                  <a:srgbClr val="FF0000"/>
                </a:solidFill>
              </a:rPr>
              <a:t>. </a:t>
            </a:r>
            <a:r>
              <a:rPr lang="ko-KR" altLang="en-US" sz="1700" dirty="0">
                <a:solidFill>
                  <a:srgbClr val="FF0000"/>
                </a:solidFill>
              </a:rPr>
              <a:t>이렇게 작은 단위로 나누는 것을 </a:t>
            </a:r>
            <a:r>
              <a:rPr lang="en-US" altLang="ko-KR" sz="1700" dirty="0">
                <a:solidFill>
                  <a:srgbClr val="FF0000"/>
                </a:solidFill>
              </a:rPr>
              <a:t>'</a:t>
            </a:r>
            <a:r>
              <a:rPr lang="ko-KR" altLang="en-US" sz="1700" dirty="0">
                <a:solidFill>
                  <a:srgbClr val="FF0000"/>
                </a:solidFill>
              </a:rPr>
              <a:t>모듈화</a:t>
            </a:r>
            <a:r>
              <a:rPr lang="en-US" altLang="ko-KR" sz="1700" dirty="0">
                <a:solidFill>
                  <a:srgbClr val="FF0000"/>
                </a:solidFill>
              </a:rPr>
              <a:t>'</a:t>
            </a:r>
            <a:r>
              <a:rPr lang="ko-KR" altLang="en-US" sz="1700" dirty="0">
                <a:solidFill>
                  <a:srgbClr val="FF0000"/>
                </a:solidFill>
              </a:rPr>
              <a:t>라고 한다</a:t>
            </a:r>
            <a:r>
              <a:rPr lang="en-US" altLang="ko-KR" sz="1700" dirty="0">
                <a:solidFill>
                  <a:srgbClr val="FF0000"/>
                </a:solidFill>
              </a:rPr>
              <a:t>.</a:t>
            </a:r>
            <a:r>
              <a:rPr lang="en-US" altLang="ko-KR" sz="1700" dirty="0"/>
              <a:t> </a:t>
            </a:r>
          </a:p>
          <a:p>
            <a:r>
              <a:rPr lang="ko-KR" altLang="en-US" sz="1700" dirty="0"/>
              <a:t>소프트웨어 개발에서 모듈은 다음과 같이 말할 수 있다</a:t>
            </a:r>
            <a:r>
              <a:rPr lang="en-US" altLang="ko-KR" sz="1700" dirty="0"/>
              <a:t>. </a:t>
            </a:r>
            <a:r>
              <a:rPr lang="ko-KR" altLang="en-US" sz="1700" dirty="0"/>
              <a:t>우선 </a:t>
            </a:r>
            <a:r>
              <a:rPr lang="en-US" altLang="ko-KR" sz="1700" dirty="0"/>
              <a:t>'</a:t>
            </a:r>
            <a:r>
              <a:rPr lang="ko-KR" altLang="en-US" sz="1700" dirty="0">
                <a:solidFill>
                  <a:srgbClr val="FF0000"/>
                </a:solidFill>
              </a:rPr>
              <a:t>규모가 큰 것을 여러 개로 나눈 조각</a:t>
            </a:r>
            <a:r>
              <a:rPr lang="en-US" altLang="ko-KR" sz="1700" dirty="0"/>
              <a:t>'</a:t>
            </a:r>
            <a:r>
              <a:rPr lang="ko-KR" altLang="en-US" sz="1700" dirty="0"/>
              <a:t>이라고 생각할 수 있다</a:t>
            </a:r>
            <a:r>
              <a:rPr lang="en-US" altLang="ko-KR" sz="1700" dirty="0"/>
              <a:t>. </a:t>
            </a:r>
            <a:r>
              <a:rPr lang="ko-KR" altLang="en-US" sz="1700" dirty="0"/>
              <a:t>또 </a:t>
            </a:r>
            <a:r>
              <a:rPr lang="en-US" altLang="ko-KR" sz="1700" dirty="0">
                <a:solidFill>
                  <a:srgbClr val="FF0000"/>
                </a:solidFill>
              </a:rPr>
              <a:t>'</a:t>
            </a:r>
            <a:r>
              <a:rPr lang="ko-KR" altLang="en-US" sz="1700" dirty="0">
                <a:solidFill>
                  <a:srgbClr val="FF0000"/>
                </a:solidFill>
              </a:rPr>
              <a:t>소프트웨어 구조를 이루는 기본적인 단위</a:t>
            </a:r>
            <a:r>
              <a:rPr lang="en-US" altLang="ko-KR" sz="1700" dirty="0">
                <a:solidFill>
                  <a:srgbClr val="FF0000"/>
                </a:solidFill>
              </a:rPr>
              <a:t>'</a:t>
            </a:r>
            <a:r>
              <a:rPr lang="ko-KR" altLang="en-US" sz="1700" dirty="0"/>
              <a:t>라고도 말한다</a:t>
            </a:r>
            <a:r>
              <a:rPr lang="en-US" altLang="ko-KR" sz="1700" dirty="0"/>
              <a:t>. </a:t>
            </a:r>
            <a:r>
              <a:rPr lang="ko-KR" altLang="en-US" sz="1700" dirty="0"/>
              <a:t>더 구체적으로는 </a:t>
            </a:r>
            <a:r>
              <a:rPr lang="en-US" altLang="ko-KR" sz="1700" dirty="0">
                <a:solidFill>
                  <a:srgbClr val="FF0000"/>
                </a:solidFill>
              </a:rPr>
              <a:t>'</a:t>
            </a:r>
            <a:r>
              <a:rPr lang="ko-KR" altLang="en-US" sz="1700" dirty="0">
                <a:solidFill>
                  <a:srgbClr val="FF0000"/>
                </a:solidFill>
              </a:rPr>
              <a:t>하나 또는 몇 개의 논리적인 기능을 수행하기 위한 명령어들의 집합</a:t>
            </a:r>
            <a:r>
              <a:rPr lang="en-US" altLang="ko-KR" sz="1700" dirty="0">
                <a:solidFill>
                  <a:srgbClr val="FF0000"/>
                </a:solidFill>
              </a:rPr>
              <a:t>'</a:t>
            </a:r>
            <a:r>
              <a:rPr lang="ko-KR" altLang="en-US" sz="1700" dirty="0"/>
              <a:t>이라고도 말할 수 있다</a:t>
            </a:r>
            <a:r>
              <a:rPr lang="en-US" altLang="ko-KR" sz="1700" dirty="0"/>
              <a:t>. </a:t>
            </a:r>
            <a:r>
              <a:rPr lang="ko-KR" altLang="en-US" sz="1700" dirty="0"/>
              <a:t>따라서 독립 프로그램도 하나의 모듈이 될 수 있고</a:t>
            </a:r>
            <a:r>
              <a:rPr lang="en-US" altLang="ko-KR" sz="1700" dirty="0"/>
              <a:t>, </a:t>
            </a:r>
            <a:r>
              <a:rPr lang="ko-KR" altLang="en-US" sz="1700" dirty="0"/>
              <a:t>함수들도 하나의 모듈이 될 수 있다</a:t>
            </a:r>
            <a:r>
              <a:rPr lang="en-US" altLang="ko-KR" sz="1700" dirty="0"/>
              <a:t>. </a:t>
            </a:r>
            <a:r>
              <a:rPr lang="ko-KR" altLang="en-US" sz="1700" dirty="0"/>
              <a:t>그러나 모듈이 되려면 가장 중요한 특징들이 있는데 그것은 다음과 같다</a:t>
            </a:r>
            <a:r>
              <a:rPr lang="en-US" altLang="ko-KR" sz="1700" dirty="0" smtClean="0"/>
              <a:t>.</a:t>
            </a:r>
          </a:p>
          <a:p>
            <a:r>
              <a:rPr lang="en-US" altLang="ko-KR" sz="1700" dirty="0" smtClean="0"/>
              <a:t> </a:t>
            </a:r>
            <a:endParaRPr lang="en-US" altLang="ko-KR" sz="1700" dirty="0"/>
          </a:p>
          <a:p>
            <a:r>
              <a:rPr lang="en-US" altLang="ko-KR" sz="1700" b="1" dirty="0">
                <a:solidFill>
                  <a:srgbClr val="FF0000"/>
                </a:solidFill>
              </a:rPr>
              <a:t>• </a:t>
            </a:r>
            <a:r>
              <a:rPr lang="ko-KR" altLang="en-US" sz="1700" b="1" dirty="0">
                <a:solidFill>
                  <a:srgbClr val="FF0000"/>
                </a:solidFill>
              </a:rPr>
              <a:t>다른 것들과 구별될 수 있는 독립적인 기능을 갖는 단위</a:t>
            </a:r>
            <a:r>
              <a:rPr lang="en-US" altLang="ko-KR" sz="1700" b="1" dirty="0">
                <a:solidFill>
                  <a:srgbClr val="FF0000"/>
                </a:solidFill>
              </a:rPr>
              <a:t>(unit)</a:t>
            </a:r>
            <a:r>
              <a:rPr lang="ko-KR" altLang="en-US" sz="1700" b="1" dirty="0">
                <a:solidFill>
                  <a:srgbClr val="FF0000"/>
                </a:solidFill>
              </a:rPr>
              <a:t>이다</a:t>
            </a:r>
            <a:r>
              <a:rPr lang="en-US" altLang="ko-KR" sz="1700" b="1" dirty="0">
                <a:solidFill>
                  <a:srgbClr val="FF0000"/>
                </a:solidFill>
              </a:rPr>
              <a:t>.</a:t>
            </a:r>
            <a:br>
              <a:rPr lang="en-US" altLang="ko-KR" sz="1700" b="1" dirty="0">
                <a:solidFill>
                  <a:srgbClr val="FF0000"/>
                </a:solidFill>
              </a:rPr>
            </a:br>
            <a:r>
              <a:rPr lang="en-US" altLang="ko-KR" sz="1700" b="1" dirty="0">
                <a:solidFill>
                  <a:srgbClr val="FF0000"/>
                </a:solidFill>
              </a:rPr>
              <a:t>• </a:t>
            </a:r>
            <a:r>
              <a:rPr lang="ko-KR" altLang="en-US" sz="1700" b="1" dirty="0">
                <a:solidFill>
                  <a:srgbClr val="FF0000"/>
                </a:solidFill>
              </a:rPr>
              <a:t>유일한 이름을 가져야 한다</a:t>
            </a:r>
            <a:r>
              <a:rPr lang="en-US" altLang="ko-KR" sz="1700" b="1" dirty="0">
                <a:solidFill>
                  <a:srgbClr val="FF0000"/>
                </a:solidFill>
              </a:rPr>
              <a:t>.</a:t>
            </a:r>
            <a:br>
              <a:rPr lang="en-US" altLang="ko-KR" sz="1700" b="1" dirty="0">
                <a:solidFill>
                  <a:srgbClr val="FF0000"/>
                </a:solidFill>
              </a:rPr>
            </a:br>
            <a:r>
              <a:rPr lang="en-US" altLang="ko-KR" sz="1700" b="1" dirty="0">
                <a:solidFill>
                  <a:srgbClr val="FF0000"/>
                </a:solidFill>
              </a:rPr>
              <a:t>• </a:t>
            </a:r>
            <a:r>
              <a:rPr lang="ko-KR" altLang="en-US" sz="1700" b="1" dirty="0">
                <a:solidFill>
                  <a:srgbClr val="FF0000"/>
                </a:solidFill>
              </a:rPr>
              <a:t>독립적으로 컴파일이 가능하다</a:t>
            </a:r>
            <a:r>
              <a:rPr lang="en-US" altLang="ko-KR" sz="1700" b="1" dirty="0">
                <a:solidFill>
                  <a:srgbClr val="FF0000"/>
                </a:solidFill>
              </a:rPr>
              <a:t>.</a:t>
            </a:r>
            <a:br>
              <a:rPr lang="en-US" altLang="ko-KR" sz="1700" b="1" dirty="0">
                <a:solidFill>
                  <a:srgbClr val="FF0000"/>
                </a:solidFill>
              </a:rPr>
            </a:br>
            <a:r>
              <a:rPr lang="en-US" altLang="ko-KR" sz="1700" b="1" dirty="0">
                <a:solidFill>
                  <a:srgbClr val="FF0000"/>
                </a:solidFill>
              </a:rPr>
              <a:t>• </a:t>
            </a:r>
            <a:r>
              <a:rPr lang="ko-KR" altLang="en-US" sz="1700" b="1" dirty="0">
                <a:solidFill>
                  <a:srgbClr val="FF0000"/>
                </a:solidFill>
              </a:rPr>
              <a:t>모듈에서 또 다른 모듈을 호출할 수 있다</a:t>
            </a:r>
            <a:r>
              <a:rPr lang="en-US" altLang="ko-KR" sz="1700" b="1" dirty="0">
                <a:solidFill>
                  <a:srgbClr val="FF0000"/>
                </a:solidFill>
              </a:rPr>
              <a:t>.</a:t>
            </a:r>
            <a:br>
              <a:rPr lang="en-US" altLang="ko-KR" sz="1700" b="1" dirty="0">
                <a:solidFill>
                  <a:srgbClr val="FF0000"/>
                </a:solidFill>
              </a:rPr>
            </a:br>
            <a:r>
              <a:rPr lang="en-US" altLang="ko-KR" sz="1700" b="1" dirty="0">
                <a:solidFill>
                  <a:srgbClr val="FF0000"/>
                </a:solidFill>
              </a:rPr>
              <a:t>• </a:t>
            </a:r>
            <a:r>
              <a:rPr lang="ko-KR" altLang="en-US" sz="1700" b="1" dirty="0">
                <a:solidFill>
                  <a:srgbClr val="FF0000"/>
                </a:solidFill>
              </a:rPr>
              <a:t>다른 프로그램에서도 모듈을 호출할 수 있다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700" b="1" dirty="0">
              <a:solidFill>
                <a:srgbClr val="FF0000"/>
              </a:solidFill>
            </a:endParaRPr>
          </a:p>
          <a:p>
            <a:r>
              <a:rPr lang="ko-KR" altLang="en-US" sz="1700" dirty="0">
                <a:solidFill>
                  <a:srgbClr val="FF0000"/>
                </a:solidFill>
              </a:rPr>
              <a:t>모듈은 완전한 독립 프로그램</a:t>
            </a:r>
            <a:r>
              <a:rPr lang="ko-KR" altLang="en-US" sz="1700" dirty="0"/>
              <a:t>이고</a:t>
            </a:r>
            <a:r>
              <a:rPr lang="en-US" altLang="ko-KR" sz="1700" dirty="0"/>
              <a:t>, </a:t>
            </a:r>
            <a:r>
              <a:rPr lang="ko-KR" altLang="en-US" sz="1700" dirty="0"/>
              <a:t>다양한 크기의 집합에 대해서 모듈이라고 부를 수 있다</a:t>
            </a:r>
            <a:r>
              <a:rPr lang="en-US" altLang="ko-KR" sz="1700" dirty="0"/>
              <a:t>. </a:t>
            </a:r>
            <a:r>
              <a:rPr lang="ko-KR" altLang="en-US" sz="1700" dirty="0"/>
              <a:t>모듈은 다음과 같이 다양한 형태로 존재한다</a:t>
            </a:r>
            <a:r>
              <a:rPr lang="en-US" altLang="ko-KR" sz="1700" dirty="0" smtClean="0"/>
              <a:t>.</a:t>
            </a:r>
          </a:p>
          <a:p>
            <a:endParaRPr lang="en-US" altLang="ko-KR" sz="1700" dirty="0"/>
          </a:p>
          <a:p>
            <a:r>
              <a:rPr lang="en-US" altLang="ko-KR" sz="1700" dirty="0"/>
              <a:t>• </a:t>
            </a:r>
            <a:r>
              <a:rPr lang="ko-KR" altLang="en-US" sz="1700" dirty="0"/>
              <a:t>용도가 비슷한 것끼리 묶어놓은 라이브러리 함수</a:t>
            </a:r>
            <a:r>
              <a:rPr lang="en-US" altLang="ko-KR" sz="1700" dirty="0"/>
              <a:t>, </a:t>
            </a:r>
            <a:r>
              <a:rPr lang="ko-KR" altLang="en-US" sz="1700" dirty="0"/>
              <a:t>그래픽 함수</a:t>
            </a:r>
            <a:br>
              <a:rPr lang="ko-KR" altLang="en-US" sz="1700" dirty="0"/>
            </a:br>
            <a:r>
              <a:rPr lang="en-US" altLang="ko-KR" sz="1700" dirty="0"/>
              <a:t>• </a:t>
            </a:r>
            <a:r>
              <a:rPr lang="ko-KR" altLang="en-US" sz="1700" dirty="0">
                <a:hlinkClick r:id="rId7"/>
              </a:rPr>
              <a:t>추상화</a:t>
            </a:r>
            <a:r>
              <a:rPr lang="ko-KR" altLang="en-US" sz="1700" dirty="0"/>
              <a:t>된 자료</a:t>
            </a:r>
            <a:r>
              <a:rPr lang="en-US" altLang="ko-KR" sz="1700" dirty="0"/>
              <a:t>, </a:t>
            </a:r>
            <a:r>
              <a:rPr lang="ko-KR" altLang="en-US" sz="1700" dirty="0"/>
              <a:t>서브루틴</a:t>
            </a:r>
            <a:r>
              <a:rPr lang="en-US" altLang="ko-KR" sz="1700" dirty="0"/>
              <a:t>(subroutine), </a:t>
            </a:r>
            <a:r>
              <a:rPr lang="ko-KR" altLang="en-US" sz="1700" dirty="0"/>
              <a:t>프로시저</a:t>
            </a:r>
            <a:r>
              <a:rPr lang="en-US" altLang="ko-KR" sz="1700" dirty="0"/>
              <a:t>(procedure), </a:t>
            </a:r>
            <a:r>
              <a:rPr lang="ko-KR" altLang="en-US" sz="1700" dirty="0">
                <a:hlinkClick r:id="rId8"/>
              </a:rPr>
              <a:t>객체</a:t>
            </a:r>
            <a:r>
              <a:rPr lang="en-US" altLang="ko-KR" sz="1700" dirty="0"/>
              <a:t>, </a:t>
            </a:r>
            <a:r>
              <a:rPr lang="ko-KR" altLang="en-US" sz="1700" dirty="0" err="1"/>
              <a:t>메서드</a:t>
            </a:r>
            <a:r>
              <a:rPr lang="en-US" altLang="ko-KR" sz="1700" dirty="0"/>
              <a:t>(method)</a:t>
            </a:r>
          </a:p>
          <a:p>
            <a:endParaRPr lang="ko-KR" altLang="en-US" sz="17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967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63782" y="2434655"/>
            <a:ext cx="103088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▶ 소프트웨어 설계 원리를 이해한다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/>
              <a:t>▶ </a:t>
            </a:r>
            <a:r>
              <a:rPr lang="ko-KR" altLang="en-US" sz="2400" dirty="0"/>
              <a:t>소프트웨어 아키텍처를 살펴본다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/>
              <a:t>▶ </a:t>
            </a:r>
            <a:r>
              <a:rPr lang="ko-KR" altLang="en-US" sz="2400" dirty="0"/>
              <a:t>소프트웨어 아키텍처 스타일을 알아본다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/>
              <a:t>▶ </a:t>
            </a:r>
            <a:r>
              <a:rPr lang="ko-KR" altLang="en-US" sz="2400" dirty="0"/>
              <a:t>소프트웨어 디자인 패턴을 살펴본다</a:t>
            </a:r>
            <a:r>
              <a:rPr lang="en-US" altLang="ko-KR" sz="2400" dirty="0"/>
              <a:t>.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0070C0"/>
                </a:solidFill>
              </a:rPr>
              <a:t>상위설계</a:t>
            </a:r>
            <a:endParaRPr lang="en-US" altLang="ko-KR" sz="28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62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46529" y="360217"/>
            <a:ext cx="6625871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6020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아키텍처와 소프트웨어 아키텍처의 이해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소프트웨어 아키텍처</a:t>
            </a:r>
            <a:r>
              <a:rPr lang="en-US" altLang="ko-KR" sz="2000" dirty="0"/>
              <a:t>(software architecture)</a:t>
            </a:r>
            <a:r>
              <a:rPr lang="ko-KR" altLang="en-US" sz="2000" dirty="0"/>
              <a:t>의 개념을 이해하기 전에 아키텍처가 무엇이고 어디에서 유래했는지 알아보자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 smtClean="0"/>
              <a:t>아키텍처의 </a:t>
            </a:r>
            <a:r>
              <a:rPr lang="ko-KR" altLang="en-US" sz="2000" dirty="0"/>
              <a:t>개념은 인류 역사만큼 오래되었다</a:t>
            </a:r>
            <a:r>
              <a:rPr lang="en-US" altLang="ko-KR" sz="2000" dirty="0"/>
              <a:t>. </a:t>
            </a:r>
            <a:r>
              <a:rPr lang="ko-KR" altLang="en-US" sz="2000" dirty="0"/>
              <a:t>인간이 만든 모든 창조물에는 아키텍처가 존재한다</a:t>
            </a:r>
            <a:r>
              <a:rPr lang="en-US" altLang="ko-KR" sz="2000" dirty="0"/>
              <a:t>. </a:t>
            </a:r>
            <a:r>
              <a:rPr lang="ko-KR" altLang="en-US" sz="2000" dirty="0"/>
              <a:t>로마 시대의 </a:t>
            </a:r>
            <a:r>
              <a:rPr lang="ko-KR" altLang="en-US" sz="2000" dirty="0" err="1"/>
              <a:t>아키텍트로</a:t>
            </a:r>
            <a:r>
              <a:rPr lang="ko-KR" altLang="en-US" sz="2000" dirty="0"/>
              <a:t> 유명한 </a:t>
            </a:r>
            <a:r>
              <a:rPr lang="ko-KR" altLang="en-US" sz="2000" dirty="0" err="1"/>
              <a:t>비트루비우스나</a:t>
            </a:r>
            <a:r>
              <a:rPr lang="ko-KR" altLang="en-US" sz="2000" dirty="0"/>
              <a:t> 르네상스 시대의 레오나르도 다빈치</a:t>
            </a:r>
            <a:r>
              <a:rPr lang="en-US" altLang="ko-KR" sz="2000" dirty="0"/>
              <a:t>, </a:t>
            </a:r>
            <a:r>
              <a:rPr lang="ko-KR" altLang="en-US" sz="2000" dirty="0"/>
              <a:t>미켈란젤로 역시 건축물뿐 아니라 선박</a:t>
            </a:r>
            <a:r>
              <a:rPr lang="en-US" altLang="ko-KR" sz="2000" dirty="0"/>
              <a:t>, </a:t>
            </a:r>
            <a:r>
              <a:rPr lang="ko-KR" altLang="en-US" sz="2000" dirty="0"/>
              <a:t>기계</a:t>
            </a:r>
            <a:r>
              <a:rPr lang="en-US" altLang="ko-KR" sz="2000" dirty="0"/>
              <a:t>, </a:t>
            </a:r>
            <a:r>
              <a:rPr lang="ko-KR" altLang="en-US" sz="2000" dirty="0"/>
              <a:t>도시 설계</a:t>
            </a:r>
            <a:r>
              <a:rPr lang="en-US" altLang="ko-KR" sz="2000" dirty="0"/>
              <a:t>, </a:t>
            </a:r>
            <a:r>
              <a:rPr lang="ko-KR" altLang="en-US" sz="2000" dirty="0"/>
              <a:t>시계와 같은 다양한 기술 분야에 아키텍처를 적용하였다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.</a:t>
            </a:r>
            <a:r>
              <a:rPr lang="ko-KR" altLang="en-US" sz="2000" dirty="0" smtClean="0">
                <a:solidFill>
                  <a:srgbClr val="FF0000"/>
                </a:solidFill>
              </a:rPr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아키텍처는 대개 건축학이나 건축 양식에 많이 사용되는데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건축물의 뼈대뿐 아니라 특성을 결정짓는 기본 구조를 일컫는다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/>
              <a:t>아키텍처의 어원을 찾아보면 </a:t>
            </a:r>
            <a:r>
              <a:rPr lang="en-US" altLang="ko-KR" sz="2000" dirty="0"/>
              <a:t>architecture</a:t>
            </a:r>
            <a:r>
              <a:rPr lang="ko-KR" altLang="en-US" sz="2000" dirty="0"/>
              <a:t>는 </a:t>
            </a:r>
            <a:r>
              <a:rPr lang="en-US" altLang="ko-KR" sz="2000" dirty="0"/>
              <a:t>'first, chief, govern'</a:t>
            </a:r>
            <a:r>
              <a:rPr lang="ko-KR" altLang="en-US" sz="2000" dirty="0"/>
              <a:t>이라는 의미가 담긴 </a:t>
            </a:r>
            <a:r>
              <a:rPr lang="en-US" altLang="ko-KR" sz="2000" dirty="0"/>
              <a:t>'</a:t>
            </a:r>
            <a:r>
              <a:rPr lang="en-US" altLang="ko-KR" sz="2000" dirty="0" err="1"/>
              <a:t>archi</a:t>
            </a:r>
            <a:r>
              <a:rPr lang="en-US" altLang="ko-KR" sz="2000" dirty="0"/>
              <a:t>'</a:t>
            </a:r>
            <a:r>
              <a:rPr lang="ko-KR" altLang="en-US" sz="2000" dirty="0"/>
              <a:t>와 </a:t>
            </a:r>
            <a:r>
              <a:rPr lang="en-US" altLang="ko-KR" sz="2000" dirty="0"/>
              <a:t>'build'</a:t>
            </a:r>
            <a:r>
              <a:rPr lang="ko-KR" altLang="en-US" sz="2000" dirty="0"/>
              <a:t>라는 의미가 있는 </a:t>
            </a:r>
            <a:r>
              <a:rPr lang="en-US" altLang="ko-KR" sz="2000" dirty="0"/>
              <a:t>'</a:t>
            </a:r>
            <a:r>
              <a:rPr lang="en-US" altLang="ko-KR" sz="2000" dirty="0" err="1"/>
              <a:t>tect</a:t>
            </a:r>
            <a:r>
              <a:rPr lang="en-US" altLang="ko-KR" sz="2000" dirty="0"/>
              <a:t>'</a:t>
            </a:r>
            <a:r>
              <a:rPr lang="ko-KR" altLang="en-US" sz="2000" dirty="0"/>
              <a:t>의 합성어이다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그 의미는 </a:t>
            </a:r>
            <a:r>
              <a:rPr lang="en-US" altLang="ko-KR" sz="2000" dirty="0">
                <a:solidFill>
                  <a:srgbClr val="FF0000"/>
                </a:solidFill>
              </a:rPr>
              <a:t>'</a:t>
            </a:r>
            <a:r>
              <a:rPr lang="ko-KR" altLang="en-US" sz="2000" dirty="0">
                <a:solidFill>
                  <a:srgbClr val="FF0000"/>
                </a:solidFill>
              </a:rPr>
              <a:t>건물을 지을 때 전체 구조를 관리한다</a:t>
            </a:r>
            <a:r>
              <a:rPr lang="en-US" altLang="ko-KR" sz="2000" dirty="0">
                <a:solidFill>
                  <a:srgbClr val="FF0000"/>
                </a:solidFill>
              </a:rPr>
              <a:t>'</a:t>
            </a:r>
            <a:r>
              <a:rPr lang="ko-KR" altLang="en-US" sz="2000" dirty="0"/>
              <a:t>가 된다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하지만 아키텍처는 모든 기술 분야에 적용할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그래서 종류도 엔터프라이즈 아키텍처</a:t>
            </a:r>
            <a:r>
              <a:rPr lang="en-US" altLang="ko-KR" sz="2000" dirty="0"/>
              <a:t>(</a:t>
            </a:r>
            <a:r>
              <a:rPr lang="ko-KR" altLang="en-US" sz="2000" dirty="0"/>
              <a:t>비즈니스 아키텍처</a:t>
            </a:r>
            <a:r>
              <a:rPr lang="en-US" altLang="ko-KR" sz="2000" dirty="0"/>
              <a:t>, </a:t>
            </a:r>
            <a:r>
              <a:rPr lang="ko-KR" altLang="en-US" sz="2000" dirty="0"/>
              <a:t>애플리케이션 아키텍처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아키텍처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테크니컬</a:t>
            </a:r>
            <a:r>
              <a:rPr lang="ko-KR" altLang="en-US" sz="2000" dirty="0"/>
              <a:t> 아키텍처</a:t>
            </a:r>
            <a:r>
              <a:rPr lang="en-US" altLang="ko-KR" sz="2000" dirty="0"/>
              <a:t>), </a:t>
            </a:r>
            <a:r>
              <a:rPr lang="ko-KR" altLang="en-US" sz="2000" dirty="0"/>
              <a:t>소프트웨어 아키텍처</a:t>
            </a:r>
            <a:r>
              <a:rPr lang="en-US" altLang="ko-KR" sz="2000" dirty="0"/>
              <a:t>, </a:t>
            </a:r>
            <a:r>
              <a:rPr lang="ko-KR" altLang="en-US" sz="2000" dirty="0"/>
              <a:t>시스템 아키텍처</a:t>
            </a:r>
            <a:r>
              <a:rPr lang="en-US" altLang="ko-KR" sz="2000" dirty="0"/>
              <a:t>(</a:t>
            </a:r>
            <a:r>
              <a:rPr lang="ko-KR" altLang="en-US" sz="2000" dirty="0"/>
              <a:t>인프라 아키텍처</a:t>
            </a:r>
            <a:r>
              <a:rPr lang="en-US" altLang="ko-KR" sz="2000" dirty="0"/>
              <a:t>), </a:t>
            </a:r>
            <a:r>
              <a:rPr lang="ko-KR" altLang="en-US" sz="2000" dirty="0"/>
              <a:t>조직 아키텍처</a:t>
            </a:r>
            <a:r>
              <a:rPr lang="en-US" altLang="ko-KR" sz="2000" dirty="0"/>
              <a:t>, </a:t>
            </a:r>
            <a:r>
              <a:rPr lang="ko-KR" altLang="en-US" sz="2000" dirty="0"/>
              <a:t>정보 아키텍처</a:t>
            </a:r>
            <a:r>
              <a:rPr lang="en-US" altLang="ko-KR" sz="2000" dirty="0"/>
              <a:t>, </a:t>
            </a:r>
            <a:r>
              <a:rPr lang="ko-KR" altLang="en-US" sz="2000" dirty="0"/>
              <a:t>하드웨어 아키텍처 등 다양하다</a:t>
            </a:r>
            <a:r>
              <a:rPr lang="en-US" altLang="ko-KR" sz="2000" dirty="0"/>
              <a:t>. </a:t>
            </a:r>
            <a:r>
              <a:rPr lang="ko-KR" altLang="en-US" sz="2000" dirty="0" smtClean="0">
                <a:solidFill>
                  <a:srgbClr val="FF0000"/>
                </a:solidFill>
              </a:rPr>
              <a:t>이 </a:t>
            </a:r>
            <a:r>
              <a:rPr lang="ko-KR" altLang="en-US" sz="2000" dirty="0">
                <a:solidFill>
                  <a:srgbClr val="FF0000"/>
                </a:solidFill>
              </a:rPr>
              <a:t>중 소프트웨어 아키텍처를 다룬다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r>
              <a:rPr lang="en-US" altLang="ko-KR" sz="2000" dirty="0"/>
              <a:t> </a:t>
            </a:r>
          </a:p>
          <a:p>
            <a:endParaRPr lang="en-US" altLang="ko-KR" sz="2000" dirty="0"/>
          </a:p>
          <a:p>
            <a:endParaRPr lang="ko-KR" altLang="en-US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153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46529" y="360217"/>
            <a:ext cx="6625871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6020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아키텍처와 소프트웨어 아키텍처의 이해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사용자의 요구를 만족시키려면 소규모 시스템을 개발할 때처럼 자료구조나 알고리즘에 중심을 둘 것이 아니라</a:t>
            </a:r>
            <a:r>
              <a:rPr lang="en-US" altLang="ko-KR" sz="2000" dirty="0"/>
              <a:t>, </a:t>
            </a:r>
            <a:r>
              <a:rPr lang="ko-KR" altLang="en-US" sz="2000" dirty="0"/>
              <a:t>전체 시스템의 구조를 생각하며 균형과 조화를 이루도록 설계해야 한다</a:t>
            </a:r>
            <a:r>
              <a:rPr lang="en-US" altLang="ko-KR" sz="2000" dirty="0"/>
              <a:t>. </a:t>
            </a:r>
            <a:r>
              <a:rPr lang="ko-KR" altLang="en-US" sz="2000" dirty="0"/>
              <a:t>그래서 등장한 것이 소프트웨어 아키텍처의 개념이다</a:t>
            </a:r>
            <a:r>
              <a:rPr lang="en-US" altLang="ko-KR" sz="2000" dirty="0"/>
              <a:t>. </a:t>
            </a:r>
          </a:p>
          <a:p>
            <a:endParaRPr lang="en-US" altLang="ko-KR" sz="2000" dirty="0" smtClean="0"/>
          </a:p>
          <a:p>
            <a:r>
              <a:rPr lang="ko-KR" altLang="en-US" sz="2000" dirty="0"/>
              <a:t>대규모 소프트웨어를 개발하려면 복잡성의 문제를 해결해야 한다</a:t>
            </a:r>
            <a:r>
              <a:rPr lang="en-US" altLang="ko-KR" sz="2000" dirty="0"/>
              <a:t>. </a:t>
            </a:r>
            <a:r>
              <a:rPr lang="ko-KR" altLang="en-US" sz="2000" dirty="0"/>
              <a:t>그렇다면 어떻게 해야 이런 복잡성의 문제를 해결할 수 있을까</a:t>
            </a:r>
            <a:r>
              <a:rPr lang="en-US" altLang="ko-KR" sz="2000" dirty="0"/>
              <a:t>? </a:t>
            </a:r>
            <a:r>
              <a:rPr lang="ko-KR" altLang="en-US" sz="2000" dirty="0"/>
              <a:t>그 방법은 다음과 같다</a:t>
            </a:r>
            <a:r>
              <a:rPr lang="en-US" altLang="ko-KR" sz="2000" dirty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• </a:t>
            </a:r>
            <a:r>
              <a:rPr lang="ko-KR" altLang="en-US" sz="2000" dirty="0">
                <a:solidFill>
                  <a:srgbClr val="FF0000"/>
                </a:solidFill>
              </a:rPr>
              <a:t>개발할 소프트웨어의 전체 구조를 가장 먼저 생각한다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br>
              <a:rPr lang="en-US" altLang="ko-KR" sz="2000" dirty="0">
                <a:solidFill>
                  <a:srgbClr val="FF0000"/>
                </a:solidFill>
              </a:rPr>
            </a:br>
            <a:r>
              <a:rPr lang="en-US" altLang="ko-KR" sz="2000" dirty="0">
                <a:solidFill>
                  <a:srgbClr val="FF0000"/>
                </a:solidFill>
              </a:rPr>
              <a:t>• </a:t>
            </a:r>
            <a:r>
              <a:rPr lang="ko-KR" altLang="en-US" sz="2000" dirty="0">
                <a:solidFill>
                  <a:srgbClr val="FF0000"/>
                </a:solidFill>
              </a:rPr>
              <a:t>그 구조를 이루는 각 구성 요소를 찾는다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br>
              <a:rPr lang="en-US" altLang="ko-KR" sz="2000" dirty="0">
                <a:solidFill>
                  <a:srgbClr val="FF0000"/>
                </a:solidFill>
              </a:rPr>
            </a:br>
            <a:r>
              <a:rPr lang="en-US" altLang="ko-KR" sz="2000" dirty="0">
                <a:solidFill>
                  <a:srgbClr val="FF0000"/>
                </a:solidFill>
              </a:rPr>
              <a:t>• </a:t>
            </a:r>
            <a:r>
              <a:rPr lang="ko-KR" altLang="en-US" sz="2000" dirty="0">
                <a:solidFill>
                  <a:srgbClr val="FF0000"/>
                </a:solidFill>
              </a:rPr>
              <a:t>각 구성 요소들 간의 명확한 관계를 설정한다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br>
              <a:rPr lang="en-US" altLang="ko-KR" sz="2000" dirty="0">
                <a:solidFill>
                  <a:srgbClr val="FF0000"/>
                </a:solidFill>
              </a:rPr>
            </a:br>
            <a:r>
              <a:rPr lang="en-US" altLang="ko-KR" sz="2000" dirty="0">
                <a:solidFill>
                  <a:srgbClr val="FF0000"/>
                </a:solidFill>
              </a:rPr>
              <a:t>• </a:t>
            </a:r>
            <a:r>
              <a:rPr lang="ko-KR" altLang="en-US" sz="2000" dirty="0">
                <a:solidFill>
                  <a:srgbClr val="FF0000"/>
                </a:solidFill>
              </a:rPr>
              <a:t>일정한 규칙을 따른다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복잡하고 </a:t>
            </a:r>
            <a:r>
              <a:rPr lang="ko-KR" altLang="en-US" sz="2000" dirty="0"/>
              <a:t>규모가 큰 소프트웨어를 개발하려면 전체적인 구조가 유기적으로 잘 구성되어야 한다</a:t>
            </a:r>
            <a:r>
              <a:rPr lang="en-US" altLang="ko-KR" sz="2000" dirty="0"/>
              <a:t>. </a:t>
            </a:r>
            <a:r>
              <a:rPr lang="ko-KR" altLang="en-US" sz="2000" dirty="0"/>
              <a:t>또한 사용자가 만족할 만한 </a:t>
            </a:r>
            <a:r>
              <a:rPr lang="ko-KR" altLang="en-US" sz="2000" dirty="0">
                <a:hlinkClick r:id="rId7"/>
              </a:rPr>
              <a:t>품질</a:t>
            </a:r>
            <a:r>
              <a:rPr lang="ko-KR" altLang="en-US" sz="2000" dirty="0"/>
              <a:t> 좋은 소프트웨어를 개발하려면 요구 분석</a:t>
            </a:r>
            <a:r>
              <a:rPr lang="en-US" altLang="ko-KR" sz="2000" dirty="0"/>
              <a:t>, </a:t>
            </a:r>
            <a:r>
              <a:rPr lang="ko-KR" altLang="en-US" sz="2000" dirty="0"/>
              <a:t>설계 단계에서부터 품질 특성을 고려하여 개발해야 한다</a:t>
            </a:r>
            <a:r>
              <a:rPr lang="en-US" altLang="ko-KR" sz="2000" dirty="0"/>
              <a:t>. </a:t>
            </a:r>
            <a:r>
              <a:rPr lang="ko-KR" altLang="en-US" sz="2000" dirty="0"/>
              <a:t>즉 잘 정의된 전체적인 구조와 품질 좋은 소프트웨어를 만들려면 소프트웨어 아키텍처가 필요하다</a:t>
            </a:r>
            <a:r>
              <a:rPr lang="en-US" altLang="ko-KR" sz="2000" dirty="0"/>
              <a:t>. </a:t>
            </a:r>
          </a:p>
          <a:p>
            <a:endParaRPr lang="ko-KR" altLang="en-US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897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46529" y="360217"/>
            <a:ext cx="6625871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6020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아키텍처의 특징과 기능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소프트웨어 아키텍처는 외부에서 인식할 수 있는 특성이 담긴 소프트웨어의 골격이 되는 기본 구조로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시스템 전체에 대한 큰 </a:t>
            </a:r>
            <a:r>
              <a:rPr lang="ko-KR" altLang="en-US" sz="2000" dirty="0" smtClean="0">
                <a:solidFill>
                  <a:srgbClr val="FF0000"/>
                </a:solidFill>
              </a:rPr>
              <a:t>밑그림이다</a:t>
            </a:r>
            <a:r>
              <a:rPr lang="en-US" altLang="ko-KR" sz="2000" dirty="0" smtClean="0"/>
              <a:t>.</a:t>
            </a:r>
            <a:r>
              <a:rPr lang="ko-KR" altLang="en-US" sz="2000" dirty="0"/>
              <a:t> 그리고 이외에도 다음과 같이 다양한 정의로 </a:t>
            </a:r>
            <a:r>
              <a:rPr lang="ko-KR" altLang="en-US" sz="2000" dirty="0" smtClean="0"/>
              <a:t>사용된다</a:t>
            </a:r>
            <a:r>
              <a:rPr lang="en-US" altLang="ko-KR" sz="2000" dirty="0" smtClean="0"/>
              <a:t>.</a:t>
            </a:r>
          </a:p>
          <a:p>
            <a:endParaRPr lang="en-US" altLang="ko-KR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 dirty="0"/>
              <a:t>• </a:t>
            </a:r>
            <a:r>
              <a:rPr lang="ko-KR" altLang="en-US" sz="2000" dirty="0"/>
              <a:t>구성 요소</a:t>
            </a:r>
            <a:br>
              <a:rPr lang="ko-KR" altLang="en-US" sz="2000" dirty="0"/>
            </a:br>
            <a:r>
              <a:rPr lang="en-US" altLang="ko-KR" sz="2000" dirty="0"/>
              <a:t>• </a:t>
            </a:r>
            <a:r>
              <a:rPr lang="ko-KR" altLang="en-US" sz="2000" dirty="0"/>
              <a:t>구성 요소들 사이의 관계</a:t>
            </a:r>
            <a:br>
              <a:rPr lang="ko-KR" altLang="en-US" sz="2000" dirty="0"/>
            </a:br>
            <a:r>
              <a:rPr lang="en-US" altLang="ko-KR" sz="2000" dirty="0"/>
              <a:t>• </a:t>
            </a:r>
            <a:r>
              <a:rPr lang="ko-KR" altLang="en-US" sz="2000" dirty="0"/>
              <a:t>구성 요소들이 외부에 드러내는 속성</a:t>
            </a:r>
            <a:br>
              <a:rPr lang="ko-KR" altLang="en-US" sz="2000" dirty="0"/>
            </a:br>
            <a:r>
              <a:rPr lang="en-US" altLang="ko-KR" sz="2000" dirty="0"/>
              <a:t>• </a:t>
            </a:r>
            <a:r>
              <a:rPr lang="ko-KR" altLang="en-US" sz="2000" dirty="0"/>
              <a:t>구성 요소들과 주변 환경 사이의 관계</a:t>
            </a:r>
            <a:br>
              <a:rPr lang="ko-KR" altLang="en-US" sz="2000" dirty="0"/>
            </a:br>
            <a:r>
              <a:rPr lang="en-US" altLang="ko-KR" sz="2000" dirty="0"/>
              <a:t>• </a:t>
            </a:r>
            <a:r>
              <a:rPr lang="ko-KR" altLang="en-US" sz="2000" dirty="0"/>
              <a:t>구성 요소들이 제공하는 인터페이스</a:t>
            </a:r>
            <a:br>
              <a:rPr lang="ko-KR" altLang="en-US" sz="2000" dirty="0"/>
            </a:br>
            <a:r>
              <a:rPr lang="en-US" altLang="ko-KR" sz="2000" dirty="0"/>
              <a:t>• </a:t>
            </a:r>
            <a:r>
              <a:rPr lang="ko-KR" altLang="en-US" sz="2000" dirty="0"/>
              <a:t>구성 요소들의 협력 및 조립 </a:t>
            </a:r>
            <a:r>
              <a:rPr lang="ko-KR" altLang="en-US" sz="2000" dirty="0" smtClean="0"/>
              <a:t>방법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7605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46529" y="360217"/>
            <a:ext cx="6625871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6020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아키텍처의 특징과 기능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소프트웨어 아키텍처의 다양한 정의를 기반으로 공통된 특징을 정리하면 다음과 같다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b="1" dirty="0"/>
              <a:t>■ 개발할 소프트웨어 대한 전체적인 구조를 다룬다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>모든 이해 관계자들이 시스템의 성질을 이해할 수 있도록 소프트웨어의 골격을 나타내는 </a:t>
            </a:r>
            <a:r>
              <a:rPr lang="ko-KR" altLang="en-US" sz="2000" dirty="0">
                <a:hlinkClick r:id="rId7"/>
              </a:rPr>
              <a:t>추상화</a:t>
            </a:r>
            <a:r>
              <a:rPr lang="ko-KR" altLang="en-US" sz="2000" dirty="0"/>
              <a:t>된 전체 구조를 제공한다</a:t>
            </a:r>
            <a:r>
              <a:rPr lang="en-US" altLang="ko-KR" sz="2000" dirty="0"/>
              <a:t>.</a:t>
            </a:r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■ </a:t>
            </a:r>
            <a:r>
              <a:rPr lang="ko-KR" altLang="en-US" sz="2000" b="1" dirty="0"/>
              <a:t>소프트웨어를 이루고 있는 여러 구성 요소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서브시스템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컴포넌트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를 다룬다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en-US" altLang="ko-KR" sz="2000" dirty="0"/>
              <a:t>• </a:t>
            </a:r>
            <a:r>
              <a:rPr lang="ko-KR" altLang="en-US" sz="2000" dirty="0">
                <a:hlinkClick r:id="rId8"/>
              </a:rPr>
              <a:t>분할과 정복</a:t>
            </a:r>
            <a:r>
              <a:rPr lang="ko-KR" altLang="en-US" sz="2000" dirty="0"/>
              <a:t>의 원리를 이용해 어떤 구성 요소로 나눌 것인지 결정한다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• </a:t>
            </a:r>
            <a:r>
              <a:rPr lang="ko-KR" altLang="en-US" sz="2000" dirty="0"/>
              <a:t>세부 구성 요소보다는 중요한 구성 요소만 다룬다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• </a:t>
            </a:r>
            <a:r>
              <a:rPr lang="ko-KR" altLang="en-US" sz="2000" dirty="0"/>
              <a:t>구성 요소 간의 관계뿐 아니라 그 구조가 조화를 이루며 일관성을 갖도록 한다</a:t>
            </a:r>
            <a:r>
              <a:rPr lang="en-US" altLang="ko-KR" sz="2000" dirty="0"/>
              <a:t>.</a:t>
            </a:r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■ </a:t>
            </a:r>
            <a:r>
              <a:rPr lang="ko-KR" altLang="en-US" sz="2000" b="1" dirty="0"/>
              <a:t>구성 요소들이 인터페이스를 통해서 어떻게 상호작용하는지를 정의해야 한다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>구성 요소를 외부에서 사용할 수 있도록 인터페이스를 제공하여 이를 통해서 상호작용한다</a:t>
            </a:r>
            <a:r>
              <a:rPr lang="en-US" altLang="ko-KR" sz="2000" dirty="0"/>
              <a:t>.</a:t>
            </a:r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■ </a:t>
            </a:r>
            <a:r>
              <a:rPr lang="ko-KR" altLang="en-US" sz="2000" b="1" dirty="0"/>
              <a:t>세부 내용보다는 중요한 부분만을 다룬다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>중요하다는 것은 매우 주관적일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즉 상황에 따라 중요하다는 기준이 다를 수 있는데 이런 주관적인 판단과 결정은 </a:t>
            </a:r>
            <a:r>
              <a:rPr lang="ko-KR" altLang="en-US" sz="2000" dirty="0" err="1"/>
              <a:t>아키텍트의</a:t>
            </a:r>
            <a:r>
              <a:rPr lang="ko-KR" altLang="en-US" sz="2000" dirty="0"/>
              <a:t> 몫이다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4224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46529" y="360217"/>
            <a:ext cx="6625871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6020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아키텍처의 특징과 기능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■ 시스템 설계와 개발 시 적용되는 원칙과 지침이 있어야 한다</a:t>
            </a:r>
            <a:r>
              <a:rPr lang="ko-KR" altLang="en-US" dirty="0"/>
              <a:t/>
            </a:r>
            <a:br>
              <a:rPr lang="ko-KR" altLang="en-US" dirty="0"/>
            </a:br>
            <a:endParaRPr lang="en-US" altLang="ko-KR" b="1" dirty="0" smtClean="0"/>
          </a:p>
          <a:p>
            <a:r>
              <a:rPr lang="ko-KR" altLang="en-US" b="1" dirty="0" smtClean="0"/>
              <a:t>■ </a:t>
            </a:r>
            <a:r>
              <a:rPr lang="ko-KR" altLang="en-US" b="1" dirty="0"/>
              <a:t>의사소통 도구로 활용할 수 있어야 한다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모든 이해 관계자에게 시스템의 공통된 추상화를 제공하여 이해를 돕고 의사소통 도구로 활용할 수 있게 한다</a:t>
            </a:r>
            <a:r>
              <a:rPr lang="en-US" altLang="ko-KR" dirty="0"/>
              <a:t>. </a:t>
            </a:r>
            <a:r>
              <a:rPr lang="ko-KR" altLang="en-US" dirty="0"/>
              <a:t>아키텍처는 소프트웨어 개발 프로젝트 초기 단계에서 의사 결정에 많은 도움을 줄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b="1" dirty="0"/>
              <a:t>■ 구현에 대한 제약 사항을 정의해야 한다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아키텍처는 개발 비용</a:t>
            </a:r>
            <a:r>
              <a:rPr lang="en-US" altLang="ko-KR" dirty="0"/>
              <a:t>, </a:t>
            </a:r>
            <a:r>
              <a:rPr lang="ko-KR" altLang="en-US" dirty="0"/>
              <a:t>기간</a:t>
            </a:r>
            <a:r>
              <a:rPr lang="en-US" altLang="ko-KR" dirty="0"/>
              <a:t>, </a:t>
            </a:r>
            <a:r>
              <a:rPr lang="ko-KR" altLang="en-US" dirty="0"/>
              <a:t>조직의 역량 등을 고려하여 조율함으로써 구현에 대한 제약 사항을 정의해야 한다</a:t>
            </a:r>
            <a:r>
              <a:rPr lang="en-US" altLang="ko-KR" dirty="0"/>
              <a:t>.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■ </a:t>
            </a:r>
            <a:r>
              <a:rPr lang="ko-KR" altLang="en-US" b="1" dirty="0"/>
              <a:t>품질 속성을 결정해야 한다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모든 이해 관계자의 품질 요구 사항을 반영하여 시스템 품질 속성</a:t>
            </a:r>
            <a:r>
              <a:rPr lang="en-US" altLang="ko-KR" dirty="0"/>
              <a:t>(</a:t>
            </a:r>
            <a:r>
              <a:rPr lang="ko-KR" altLang="en-US" dirty="0" err="1"/>
              <a:t>성능성</a:t>
            </a:r>
            <a:r>
              <a:rPr lang="en-US" altLang="ko-KR" dirty="0"/>
              <a:t>, </a:t>
            </a:r>
            <a:r>
              <a:rPr lang="ko-KR" altLang="en-US" dirty="0" err="1"/>
              <a:t>사용성</a:t>
            </a:r>
            <a:r>
              <a:rPr lang="en-US" altLang="ko-KR" dirty="0"/>
              <a:t>, </a:t>
            </a:r>
            <a:r>
              <a:rPr lang="ko-KR" altLang="en-US" dirty="0" err="1"/>
              <a:t>보안성</a:t>
            </a:r>
            <a:r>
              <a:rPr lang="en-US" altLang="ko-KR" dirty="0"/>
              <a:t>, </a:t>
            </a:r>
            <a:r>
              <a:rPr lang="ko-KR" altLang="en-US" dirty="0"/>
              <a:t>안전성</a:t>
            </a:r>
            <a:r>
              <a:rPr lang="en-US" altLang="ko-KR" dirty="0"/>
              <a:t>, </a:t>
            </a:r>
            <a:r>
              <a:rPr lang="ko-KR" altLang="en-US" dirty="0" err="1"/>
              <a:t>검증성</a:t>
            </a:r>
            <a:r>
              <a:rPr lang="en-US" altLang="ko-KR" dirty="0"/>
              <a:t>, </a:t>
            </a:r>
            <a:r>
              <a:rPr lang="ko-KR" altLang="en-US" dirty="0" err="1"/>
              <a:t>변경성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r>
              <a:rPr lang="ko-KR" altLang="en-US" dirty="0"/>
              <a:t>을 결정한다</a:t>
            </a:r>
            <a:r>
              <a:rPr lang="en-US" altLang="ko-KR" dirty="0"/>
              <a:t>. </a:t>
            </a:r>
            <a:r>
              <a:rPr lang="ko-KR" altLang="en-US" dirty="0"/>
              <a:t>이해 관계자마다 중요하게 여기는 품질 속성이 다를 수 있는데</a:t>
            </a:r>
            <a:r>
              <a:rPr lang="en-US" altLang="ko-KR" dirty="0"/>
              <a:t>, </a:t>
            </a:r>
            <a:r>
              <a:rPr lang="ko-KR" altLang="en-US" dirty="0"/>
              <a:t>소프트웨어 아키텍처는 개발할 소프트웨어의 성격에 따라 우선순위를 정하여 품질 속성을 결정해야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b="1" dirty="0"/>
              <a:t>■ 재사용할 수 있게 설계해야 한다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963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46529" y="360217"/>
            <a:ext cx="6625871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6020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아키텍처의 특징과 기능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/>
              <a:t>소프트웨어 아키텍처를 설계할 때는 다음과 같은 방법으로 기술해야 한다</a:t>
            </a:r>
            <a:r>
              <a:rPr lang="en-US" altLang="ko-KR" sz="1900" dirty="0"/>
              <a:t>.</a:t>
            </a:r>
          </a:p>
          <a:p>
            <a:endParaRPr lang="en-US" altLang="ko-KR" sz="1900" dirty="0" smtClean="0"/>
          </a:p>
          <a:p>
            <a:r>
              <a:rPr lang="en-US" altLang="ko-KR" sz="1900" dirty="0" smtClean="0">
                <a:solidFill>
                  <a:srgbClr val="FF0000"/>
                </a:solidFill>
              </a:rPr>
              <a:t>• </a:t>
            </a:r>
            <a:r>
              <a:rPr lang="ko-KR" altLang="en-US" sz="1900" dirty="0">
                <a:solidFill>
                  <a:srgbClr val="FF0000"/>
                </a:solidFill>
              </a:rPr>
              <a:t>이해하기 쉽게 작성 </a:t>
            </a:r>
            <a:r>
              <a:rPr lang="en-US" altLang="ko-KR" sz="1900" dirty="0">
                <a:solidFill>
                  <a:srgbClr val="FF0000"/>
                </a:solidFill>
              </a:rPr>
              <a:t>: </a:t>
            </a:r>
            <a:r>
              <a:rPr lang="ko-KR" altLang="en-US" sz="1900" dirty="0">
                <a:solidFill>
                  <a:srgbClr val="FF0000"/>
                </a:solidFill>
              </a:rPr>
              <a:t>의사소통 도구로 활용되므로 사용자가 이해하기 쉽게 작성해야 한다</a:t>
            </a:r>
            <a:r>
              <a:rPr lang="en-US" altLang="ko-KR" sz="1900" dirty="0">
                <a:solidFill>
                  <a:srgbClr val="FF0000"/>
                </a:solidFill>
              </a:rPr>
              <a:t>.</a:t>
            </a:r>
            <a:br>
              <a:rPr lang="en-US" altLang="ko-KR" sz="1900" dirty="0">
                <a:solidFill>
                  <a:srgbClr val="FF0000"/>
                </a:solidFill>
              </a:rPr>
            </a:br>
            <a:r>
              <a:rPr lang="en-US" altLang="ko-KR" sz="1900" dirty="0">
                <a:solidFill>
                  <a:srgbClr val="FF0000"/>
                </a:solidFill>
              </a:rPr>
              <a:t>• </a:t>
            </a:r>
            <a:r>
              <a:rPr lang="ko-KR" altLang="en-US" sz="1900" dirty="0">
                <a:solidFill>
                  <a:srgbClr val="FF0000"/>
                </a:solidFill>
              </a:rPr>
              <a:t>명확하게 기술 </a:t>
            </a:r>
            <a:r>
              <a:rPr lang="en-US" altLang="ko-KR" sz="1900" dirty="0">
                <a:solidFill>
                  <a:srgbClr val="FF0000"/>
                </a:solidFill>
              </a:rPr>
              <a:t>: </a:t>
            </a:r>
            <a:r>
              <a:rPr lang="ko-KR" altLang="en-US" sz="1900" dirty="0">
                <a:solidFill>
                  <a:srgbClr val="FF0000"/>
                </a:solidFill>
              </a:rPr>
              <a:t>애매모호한 표현을 사용하지 않고 명확하게 기술해야 한다</a:t>
            </a:r>
            <a:r>
              <a:rPr lang="en-US" altLang="ko-KR" sz="1900" dirty="0">
                <a:solidFill>
                  <a:srgbClr val="FF0000"/>
                </a:solidFill>
              </a:rPr>
              <a:t>.</a:t>
            </a:r>
            <a:br>
              <a:rPr lang="en-US" altLang="ko-KR" sz="1900" dirty="0">
                <a:solidFill>
                  <a:srgbClr val="FF0000"/>
                </a:solidFill>
              </a:rPr>
            </a:br>
            <a:r>
              <a:rPr lang="en-US" altLang="ko-KR" sz="1900" dirty="0">
                <a:solidFill>
                  <a:srgbClr val="FF0000"/>
                </a:solidFill>
              </a:rPr>
              <a:t>• </a:t>
            </a:r>
            <a:r>
              <a:rPr lang="ko-KR" altLang="en-US" sz="1900" dirty="0">
                <a:solidFill>
                  <a:srgbClr val="FF0000"/>
                </a:solidFill>
              </a:rPr>
              <a:t>표준화된 형식 사용 </a:t>
            </a:r>
            <a:r>
              <a:rPr lang="en-US" altLang="ko-KR" sz="1900" dirty="0">
                <a:solidFill>
                  <a:srgbClr val="FF0000"/>
                </a:solidFill>
              </a:rPr>
              <a:t>: </a:t>
            </a:r>
            <a:r>
              <a:rPr lang="ko-KR" altLang="en-US" sz="1900" dirty="0">
                <a:solidFill>
                  <a:srgbClr val="FF0000"/>
                </a:solidFill>
              </a:rPr>
              <a:t>개발자가 명확하게 이해할 수 있게 표준화된 형식을 사용해야 한다</a:t>
            </a:r>
            <a:r>
              <a:rPr lang="en-US" altLang="ko-KR" sz="1900" dirty="0">
                <a:solidFill>
                  <a:srgbClr val="FF0000"/>
                </a:solidFill>
              </a:rPr>
              <a:t>.</a:t>
            </a:r>
            <a:br>
              <a:rPr lang="en-US" altLang="ko-KR" sz="1900" dirty="0">
                <a:solidFill>
                  <a:srgbClr val="FF0000"/>
                </a:solidFill>
              </a:rPr>
            </a:br>
            <a:r>
              <a:rPr lang="en-US" altLang="ko-KR" sz="1900" dirty="0">
                <a:solidFill>
                  <a:srgbClr val="FF0000"/>
                </a:solidFill>
              </a:rPr>
              <a:t>• </a:t>
            </a:r>
            <a:r>
              <a:rPr lang="ko-KR" altLang="en-US" sz="1900" dirty="0">
                <a:solidFill>
                  <a:srgbClr val="FF0000"/>
                </a:solidFill>
              </a:rPr>
              <a:t>문서 버전 명시 </a:t>
            </a:r>
            <a:r>
              <a:rPr lang="en-US" altLang="ko-KR" sz="1900" dirty="0">
                <a:solidFill>
                  <a:srgbClr val="FF0000"/>
                </a:solidFill>
              </a:rPr>
              <a:t>: </a:t>
            </a:r>
            <a:r>
              <a:rPr lang="ko-KR" altLang="en-US" sz="1900" dirty="0">
                <a:solidFill>
                  <a:srgbClr val="FF0000"/>
                </a:solidFill>
              </a:rPr>
              <a:t>문서의 버전을 정확히 명시하고 철저히 관리하여 혼란을 일으키지 않게 한다</a:t>
            </a:r>
            <a:r>
              <a:rPr lang="en-US" altLang="ko-KR" sz="19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900" dirty="0" smtClean="0"/>
          </a:p>
          <a:p>
            <a:r>
              <a:rPr lang="ko-KR" altLang="en-US" sz="1900" dirty="0" smtClean="0"/>
              <a:t>소프트웨어 </a:t>
            </a:r>
            <a:r>
              <a:rPr lang="ko-KR" altLang="en-US" sz="1900" dirty="0"/>
              <a:t>아키텍처 설계가 끝나면 다음과 같은 것들을 할 수 있다</a:t>
            </a:r>
            <a:r>
              <a:rPr lang="en-US" altLang="ko-KR" sz="1900" dirty="0"/>
              <a:t>.</a:t>
            </a:r>
          </a:p>
          <a:p>
            <a:endParaRPr lang="en-US" altLang="ko-KR" sz="1900" dirty="0" smtClean="0"/>
          </a:p>
          <a:p>
            <a:r>
              <a:rPr lang="en-US" altLang="ko-KR" sz="1900" dirty="0" smtClean="0">
                <a:solidFill>
                  <a:srgbClr val="FF0000"/>
                </a:solidFill>
              </a:rPr>
              <a:t>•</a:t>
            </a:r>
            <a:r>
              <a:rPr lang="ko-KR" altLang="en-US" sz="1900" dirty="0" smtClean="0">
                <a:solidFill>
                  <a:srgbClr val="FF0000"/>
                </a:solidFill>
              </a:rPr>
              <a:t>소프트웨어의 </a:t>
            </a:r>
            <a:r>
              <a:rPr lang="ko-KR" altLang="en-US" sz="1900" dirty="0">
                <a:solidFill>
                  <a:srgbClr val="FF0000"/>
                </a:solidFill>
              </a:rPr>
              <a:t>기본 골격이 만들어져 개발에 참여하는 사람들의 이해의 폭이 넓어지며</a:t>
            </a:r>
            <a:r>
              <a:rPr lang="en-US" altLang="ko-KR" sz="1900" dirty="0">
                <a:solidFill>
                  <a:srgbClr val="FF0000"/>
                </a:solidFill>
              </a:rPr>
              <a:t>, </a:t>
            </a:r>
            <a:r>
              <a:rPr lang="ko-KR" altLang="en-US" sz="1900" dirty="0">
                <a:solidFill>
                  <a:srgbClr val="FF0000"/>
                </a:solidFill>
              </a:rPr>
              <a:t>구현상의 문제점을 도출할 수 있다</a:t>
            </a:r>
            <a:r>
              <a:rPr lang="en-US" altLang="ko-KR" sz="1900" dirty="0">
                <a:solidFill>
                  <a:srgbClr val="FF0000"/>
                </a:solidFill>
              </a:rPr>
              <a:t>.</a:t>
            </a:r>
            <a:br>
              <a:rPr lang="en-US" altLang="ko-KR" sz="1900" dirty="0">
                <a:solidFill>
                  <a:srgbClr val="FF0000"/>
                </a:solidFill>
              </a:rPr>
            </a:br>
            <a:r>
              <a:rPr lang="en-US" altLang="ko-KR" sz="1900" dirty="0">
                <a:solidFill>
                  <a:srgbClr val="FF0000"/>
                </a:solidFill>
              </a:rPr>
              <a:t>• </a:t>
            </a:r>
            <a:r>
              <a:rPr lang="ko-KR" altLang="en-US" sz="1900" dirty="0">
                <a:solidFill>
                  <a:srgbClr val="FF0000"/>
                </a:solidFill>
              </a:rPr>
              <a:t>소프트웨어 아키텍처를 기반으로 분할 방법을 찾고 구조화를 위한 구체적인 방안을 생각할 수 있다</a:t>
            </a:r>
            <a:r>
              <a:rPr lang="en-US" altLang="ko-KR" sz="1900" dirty="0">
                <a:solidFill>
                  <a:srgbClr val="FF0000"/>
                </a:solidFill>
              </a:rPr>
              <a:t>.</a:t>
            </a:r>
            <a:br>
              <a:rPr lang="en-US" altLang="ko-KR" sz="1900" dirty="0">
                <a:solidFill>
                  <a:srgbClr val="FF0000"/>
                </a:solidFill>
              </a:rPr>
            </a:br>
            <a:r>
              <a:rPr lang="en-US" altLang="ko-KR" sz="1900" dirty="0">
                <a:solidFill>
                  <a:srgbClr val="FF0000"/>
                </a:solidFill>
              </a:rPr>
              <a:t>• </a:t>
            </a:r>
            <a:r>
              <a:rPr lang="ko-KR" altLang="en-US" sz="1900" dirty="0">
                <a:solidFill>
                  <a:srgbClr val="FF0000"/>
                </a:solidFill>
              </a:rPr>
              <a:t>초기 설계의 원칙과 가이드를 제공할 수 있고</a:t>
            </a:r>
            <a:r>
              <a:rPr lang="en-US" altLang="ko-KR" sz="1900" dirty="0">
                <a:solidFill>
                  <a:srgbClr val="FF0000"/>
                </a:solidFill>
              </a:rPr>
              <a:t>, </a:t>
            </a:r>
            <a:r>
              <a:rPr lang="ko-KR" altLang="en-US" sz="1900" dirty="0">
                <a:solidFill>
                  <a:srgbClr val="FF0000"/>
                </a:solidFill>
              </a:rPr>
              <a:t>상위 수준 설계를 재사용할 수 있다</a:t>
            </a:r>
            <a:r>
              <a:rPr lang="en-US" altLang="ko-KR" sz="1900" dirty="0">
                <a:solidFill>
                  <a:srgbClr val="FF0000"/>
                </a:solidFill>
              </a:rPr>
              <a:t>.</a:t>
            </a:r>
            <a:br>
              <a:rPr lang="en-US" altLang="ko-KR" sz="1900" dirty="0">
                <a:solidFill>
                  <a:srgbClr val="FF0000"/>
                </a:solidFill>
              </a:rPr>
            </a:br>
            <a:r>
              <a:rPr lang="en-US" altLang="ko-KR" sz="1900" dirty="0">
                <a:solidFill>
                  <a:srgbClr val="FF0000"/>
                </a:solidFill>
              </a:rPr>
              <a:t>• </a:t>
            </a:r>
            <a:r>
              <a:rPr lang="ko-KR" altLang="en-US" sz="1900" dirty="0">
                <a:solidFill>
                  <a:srgbClr val="FF0000"/>
                </a:solidFill>
              </a:rPr>
              <a:t>소프트웨어 아키텍처를 기준으로 개발 조직을 만들 수 있다</a:t>
            </a:r>
            <a:r>
              <a:rPr lang="en-US" altLang="ko-KR" sz="1900" dirty="0">
                <a:solidFill>
                  <a:srgbClr val="FF0000"/>
                </a:solidFill>
              </a:rPr>
              <a:t>.</a:t>
            </a:r>
            <a:br>
              <a:rPr lang="en-US" altLang="ko-KR" sz="1900" dirty="0">
                <a:solidFill>
                  <a:srgbClr val="FF0000"/>
                </a:solidFill>
              </a:rPr>
            </a:br>
            <a:r>
              <a:rPr lang="en-US" altLang="ko-KR" sz="1900" dirty="0">
                <a:solidFill>
                  <a:srgbClr val="FF0000"/>
                </a:solidFill>
              </a:rPr>
              <a:t>• </a:t>
            </a:r>
            <a:r>
              <a:rPr lang="ko-KR" altLang="en-US" sz="1900" dirty="0">
                <a:solidFill>
                  <a:srgbClr val="FF0000"/>
                </a:solidFill>
              </a:rPr>
              <a:t>전사 조직을 소프트웨어 아키텍처에 맞게 재편할 수 있다</a:t>
            </a:r>
            <a:r>
              <a:rPr lang="en-US" altLang="ko-KR" sz="1900" dirty="0">
                <a:solidFill>
                  <a:srgbClr val="FF0000"/>
                </a:solidFill>
              </a:rPr>
              <a:t>.</a:t>
            </a:r>
            <a:br>
              <a:rPr lang="en-US" altLang="ko-KR" sz="1900" dirty="0">
                <a:solidFill>
                  <a:srgbClr val="FF0000"/>
                </a:solidFill>
              </a:rPr>
            </a:br>
            <a:r>
              <a:rPr lang="en-US" altLang="ko-KR" sz="1900" dirty="0">
                <a:solidFill>
                  <a:srgbClr val="FF0000"/>
                </a:solidFill>
              </a:rPr>
              <a:t>• </a:t>
            </a:r>
            <a:r>
              <a:rPr lang="ko-KR" altLang="en-US" sz="1900" dirty="0">
                <a:solidFill>
                  <a:srgbClr val="FF0000"/>
                </a:solidFill>
              </a:rPr>
              <a:t>품질 특성에 대한 평가 방법을 결정할 수 있다</a:t>
            </a:r>
            <a:r>
              <a:rPr lang="en-US" altLang="ko-KR" sz="1900" dirty="0">
                <a:solidFill>
                  <a:srgbClr val="FF0000"/>
                </a:solidFill>
              </a:rPr>
              <a:t>.</a:t>
            </a:r>
          </a:p>
          <a:p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41850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46529" y="360217"/>
            <a:ext cx="6625871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6020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아키텍처의 품질 속성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소프트웨어 아키텍처는 이해 관계자들의 품질 요구 사항을 반영하여 품질 속성을 결정한다</a:t>
            </a:r>
            <a:r>
              <a:rPr lang="en-US" altLang="ko-KR" sz="2000" dirty="0"/>
              <a:t>. </a:t>
            </a:r>
            <a:r>
              <a:rPr lang="ko-KR" altLang="en-US" sz="2000" dirty="0"/>
              <a:t>품질 속성은 </a:t>
            </a:r>
            <a:r>
              <a:rPr lang="ko-KR" altLang="en-US" sz="2000" dirty="0" err="1"/>
              <a:t>사용성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이식성</a:t>
            </a:r>
            <a:r>
              <a:rPr lang="en-US" altLang="ko-KR" sz="2000" dirty="0"/>
              <a:t>, </a:t>
            </a:r>
            <a:r>
              <a:rPr lang="ko-KR" altLang="en-US" sz="2000" dirty="0"/>
              <a:t>유지보수 용이성과 같이 이해 관계자들의 요구 사항과 관심사를 반영한 것이다</a:t>
            </a:r>
            <a:r>
              <a:rPr lang="en-US" altLang="ko-KR" sz="2000" dirty="0"/>
              <a:t>. </a:t>
            </a:r>
            <a:r>
              <a:rPr lang="ko-KR" altLang="en-US" sz="2000" dirty="0"/>
              <a:t>아키텍처는 이해 관계자들이 요구하는 수준만큼 품질 속성을 달성해야 하는데 이를 </a:t>
            </a:r>
            <a:r>
              <a:rPr lang="ko-KR" altLang="en-US" sz="2000" dirty="0">
                <a:solidFill>
                  <a:srgbClr val="FF0000"/>
                </a:solidFill>
              </a:rPr>
              <a:t>품질 요구 사항</a:t>
            </a:r>
            <a:r>
              <a:rPr lang="ko-KR" altLang="en-US" sz="2000" dirty="0"/>
              <a:t>이라 한다</a:t>
            </a:r>
            <a:r>
              <a:rPr lang="en-US" altLang="ko-KR" sz="2000" dirty="0"/>
              <a:t>. </a:t>
            </a:r>
            <a:r>
              <a:rPr lang="ko-KR" altLang="en-US" sz="2000" dirty="0"/>
              <a:t>품질 요구 사항은 시스템이 제공해야 하는 품질 속성의 수준으로</a:t>
            </a:r>
            <a:r>
              <a:rPr lang="en-US" altLang="ko-KR" sz="2000" dirty="0"/>
              <a:t>, </a:t>
            </a:r>
            <a:r>
              <a:rPr lang="ko-KR" altLang="en-US" sz="2000" dirty="0"/>
              <a:t>가능하면 정확한 수치로 제시되는 것이 좋다</a:t>
            </a:r>
            <a:r>
              <a:rPr lang="en-US" altLang="ko-KR" sz="2000" dirty="0"/>
              <a:t>. </a:t>
            </a:r>
          </a:p>
          <a:p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• </a:t>
            </a:r>
            <a:r>
              <a:rPr lang="ko-KR" altLang="en-US" sz="2000" b="1" dirty="0"/>
              <a:t>시스템 품질 속성 </a:t>
            </a:r>
            <a:r>
              <a:rPr lang="en-US" altLang="ko-KR" sz="2000" b="1" dirty="0"/>
              <a:t>:</a:t>
            </a:r>
            <a:r>
              <a:rPr lang="ko-KR" altLang="en-US" sz="2000" dirty="0"/>
              <a:t> 가용성</a:t>
            </a:r>
            <a:r>
              <a:rPr lang="en-US" altLang="ko-KR" sz="2000" dirty="0"/>
              <a:t>, </a:t>
            </a:r>
            <a:r>
              <a:rPr lang="ko-KR" altLang="en-US" sz="2000" dirty="0"/>
              <a:t>변경 용이성</a:t>
            </a:r>
            <a:r>
              <a:rPr lang="en-US" altLang="ko-KR" sz="2000" dirty="0"/>
              <a:t>, </a:t>
            </a:r>
            <a:r>
              <a:rPr lang="ko-KR" altLang="en-US" sz="2000" dirty="0"/>
              <a:t>성능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보안성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사용성</a:t>
            </a:r>
            <a:r>
              <a:rPr lang="en-US" altLang="ko-KR" sz="2000" dirty="0"/>
              <a:t>, </a:t>
            </a:r>
            <a:r>
              <a:rPr lang="ko-KR" altLang="en-US" sz="2000" dirty="0"/>
              <a:t>테스트 용이성</a:t>
            </a:r>
            <a:br>
              <a:rPr lang="ko-KR" altLang="en-US" sz="2000" dirty="0"/>
            </a:br>
            <a:r>
              <a:rPr lang="en-US" altLang="ko-KR" sz="2000" b="1" dirty="0"/>
              <a:t>• </a:t>
            </a:r>
            <a:r>
              <a:rPr lang="ko-KR" altLang="en-US" sz="2000" b="1" dirty="0"/>
              <a:t>비즈니스 품질 속성 </a:t>
            </a:r>
            <a:r>
              <a:rPr lang="en-US" altLang="ko-KR" sz="2000" b="1" dirty="0"/>
              <a:t>:</a:t>
            </a:r>
            <a:r>
              <a:rPr lang="ko-KR" altLang="en-US" sz="2000" dirty="0"/>
              <a:t> 시장 </a:t>
            </a:r>
            <a:r>
              <a:rPr lang="ko-KR" altLang="en-US" sz="2000" dirty="0" err="1"/>
              <a:t>적시성</a:t>
            </a:r>
            <a:r>
              <a:rPr lang="en-US" altLang="ko-KR" sz="2000" dirty="0"/>
              <a:t>, </a:t>
            </a:r>
            <a:r>
              <a:rPr lang="ko-KR" altLang="en-US" sz="2000" dirty="0"/>
              <a:t>비용과 이익</a:t>
            </a:r>
            <a:r>
              <a:rPr lang="en-US" altLang="ko-KR" sz="2000" dirty="0"/>
              <a:t>, </a:t>
            </a:r>
            <a:r>
              <a:rPr lang="ko-KR" altLang="en-US" sz="2000" dirty="0"/>
              <a:t>예상 시스템 수명</a:t>
            </a:r>
            <a:r>
              <a:rPr lang="en-US" altLang="ko-KR" sz="2000" dirty="0"/>
              <a:t>, </a:t>
            </a:r>
            <a:r>
              <a:rPr lang="ko-KR" altLang="en-US" sz="2000" dirty="0"/>
              <a:t>목표 시장</a:t>
            </a:r>
            <a:r>
              <a:rPr lang="en-US" altLang="ko-KR" sz="2000" dirty="0"/>
              <a:t>, </a:t>
            </a:r>
            <a:r>
              <a:rPr lang="ko-KR" altLang="en-US" sz="2000" dirty="0"/>
              <a:t>신규 발매 일정 또는 공개 일정</a:t>
            </a:r>
            <a:r>
              <a:rPr lang="en-US" altLang="ko-KR" sz="2000" dirty="0"/>
              <a:t>, </a:t>
            </a:r>
            <a:r>
              <a:rPr lang="ko-KR" altLang="en-US" sz="2000" dirty="0"/>
              <a:t>기존 시스템과의 통합</a:t>
            </a:r>
            <a:br>
              <a:rPr lang="ko-KR" altLang="en-US" sz="2000" dirty="0"/>
            </a:br>
            <a:r>
              <a:rPr lang="en-US" altLang="ko-KR" sz="2000" b="1" dirty="0"/>
              <a:t>• </a:t>
            </a:r>
            <a:r>
              <a:rPr lang="ko-KR" altLang="en-US" sz="2000" b="1" dirty="0"/>
              <a:t>아키텍처 품질 속성 </a:t>
            </a:r>
            <a:r>
              <a:rPr lang="en-US" altLang="ko-KR" sz="2000" b="1" dirty="0"/>
              <a:t>:</a:t>
            </a:r>
            <a:r>
              <a:rPr lang="ko-KR" altLang="en-US" sz="2000" dirty="0"/>
              <a:t> 개념적 </a:t>
            </a:r>
            <a:r>
              <a:rPr lang="ko-KR" altLang="en-US" sz="2000" dirty="0" err="1"/>
              <a:t>무결성</a:t>
            </a:r>
            <a:r>
              <a:rPr lang="en-US" altLang="ko-KR" sz="2000" dirty="0"/>
              <a:t>, </a:t>
            </a:r>
            <a:r>
              <a:rPr lang="ko-KR" altLang="en-US" sz="2000" dirty="0"/>
              <a:t>정확성과 완전성</a:t>
            </a:r>
            <a:r>
              <a:rPr lang="en-US" altLang="ko-KR" sz="2000" dirty="0"/>
              <a:t>, </a:t>
            </a:r>
            <a:r>
              <a:rPr lang="ko-KR" altLang="en-US" sz="2000" dirty="0"/>
              <a:t>개발 용이성 또는 구축 가능성</a:t>
            </a:r>
            <a:br>
              <a:rPr lang="ko-KR" altLang="en-US" sz="2000" dirty="0"/>
            </a:br>
            <a:r>
              <a:rPr lang="en-US" altLang="ko-KR" sz="2000" b="1" dirty="0"/>
              <a:t>• </a:t>
            </a:r>
            <a:r>
              <a:rPr lang="ko-KR" altLang="en-US" sz="2000" b="1" dirty="0"/>
              <a:t>이해 </a:t>
            </a:r>
            <a:r>
              <a:rPr lang="ko-KR" altLang="en-US" sz="2000" b="1" dirty="0" err="1"/>
              <a:t>관계자별</a:t>
            </a:r>
            <a:r>
              <a:rPr lang="ko-KR" altLang="en-US" sz="2000" b="1" dirty="0"/>
              <a:t> 품질 속성 </a:t>
            </a:r>
            <a:r>
              <a:rPr lang="en-US" altLang="ko-KR" sz="2000" b="1" dirty="0"/>
              <a:t>:</a:t>
            </a:r>
            <a:r>
              <a:rPr lang="ko-KR" altLang="en-US" sz="2000" dirty="0"/>
              <a:t> 발주자 관점</a:t>
            </a:r>
            <a:r>
              <a:rPr lang="en-US" altLang="ko-KR" sz="2000" dirty="0"/>
              <a:t>, </a:t>
            </a:r>
            <a:r>
              <a:rPr lang="ko-KR" altLang="en-US" sz="2000" dirty="0"/>
              <a:t>사용자 관점</a:t>
            </a:r>
            <a:r>
              <a:rPr lang="en-US" altLang="ko-KR" sz="2000" dirty="0"/>
              <a:t>, </a:t>
            </a:r>
            <a:r>
              <a:rPr lang="ko-KR" altLang="en-US" sz="2000" dirty="0"/>
              <a:t>개발자 관점</a:t>
            </a:r>
          </a:p>
          <a:p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377452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46529" y="360217"/>
            <a:ext cx="6625871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6020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아키텍처의 품질 속성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1.</a:t>
            </a:r>
            <a:r>
              <a:rPr lang="ko-KR" altLang="en-US" b="1" dirty="0"/>
              <a:t> 시스템 품질 속성</a:t>
            </a:r>
          </a:p>
          <a:p>
            <a:r>
              <a:rPr lang="ko-KR" altLang="en-US" dirty="0"/>
              <a:t>시스템과 관련된 </a:t>
            </a:r>
            <a:r>
              <a:rPr lang="ko-KR" altLang="en-US" dirty="0">
                <a:hlinkClick r:id="rId7"/>
              </a:rPr>
              <a:t>품질</a:t>
            </a:r>
            <a:r>
              <a:rPr lang="ko-KR" altLang="en-US" dirty="0"/>
              <a:t> 속성에는 가용성</a:t>
            </a:r>
            <a:r>
              <a:rPr lang="en-US" altLang="ko-KR" dirty="0"/>
              <a:t>, </a:t>
            </a:r>
            <a:r>
              <a:rPr lang="ko-KR" altLang="en-US" dirty="0"/>
              <a:t>변경 용이성</a:t>
            </a:r>
            <a:r>
              <a:rPr lang="en-US" altLang="ko-KR" dirty="0"/>
              <a:t>, </a:t>
            </a:r>
            <a:r>
              <a:rPr lang="ko-KR" altLang="en-US" dirty="0"/>
              <a:t>성능</a:t>
            </a:r>
            <a:r>
              <a:rPr lang="en-US" altLang="ko-KR" dirty="0"/>
              <a:t>, </a:t>
            </a:r>
            <a:r>
              <a:rPr lang="ko-KR" altLang="en-US" dirty="0" err="1"/>
              <a:t>보안성</a:t>
            </a:r>
            <a:r>
              <a:rPr lang="en-US" altLang="ko-KR" dirty="0"/>
              <a:t>, </a:t>
            </a:r>
            <a:r>
              <a:rPr lang="ko-KR" altLang="en-US" dirty="0" err="1"/>
              <a:t>사용성</a:t>
            </a:r>
            <a:r>
              <a:rPr lang="en-US" altLang="ko-KR" dirty="0"/>
              <a:t>, </a:t>
            </a:r>
            <a:r>
              <a:rPr lang="ko-KR" altLang="en-US" dirty="0"/>
              <a:t>테스트 용이성 등이 있다</a:t>
            </a:r>
            <a:r>
              <a:rPr lang="en-US" altLang="ko-KR" dirty="0"/>
              <a:t>.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■ </a:t>
            </a:r>
            <a:r>
              <a:rPr lang="ko-KR" altLang="en-US" b="1" dirty="0"/>
              <a:t>가용성</a:t>
            </a:r>
            <a:r>
              <a:rPr lang="en-US" altLang="ko-KR" b="1" dirty="0"/>
              <a:t>(availability)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 smtClean="0">
                <a:solidFill>
                  <a:srgbClr val="FF0000"/>
                </a:solidFill>
              </a:rPr>
              <a:t>가용성은 </a:t>
            </a:r>
            <a:r>
              <a:rPr lang="ko-KR" altLang="en-US" dirty="0">
                <a:solidFill>
                  <a:srgbClr val="FF0000"/>
                </a:solidFill>
              </a:rPr>
              <a:t>시스템이 운용될 수 있는 확률로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사용 중인 시스템이 장애 발생 없이 서비스를 제공할 수 있는 능력을 말한다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b="1" dirty="0" smtClean="0"/>
              <a:t>■ </a:t>
            </a:r>
            <a:r>
              <a:rPr lang="ko-KR" altLang="en-US" b="1" dirty="0"/>
              <a:t>변경 용이성</a:t>
            </a:r>
            <a:r>
              <a:rPr lang="en-US" altLang="ko-KR" b="1" dirty="0"/>
              <a:t>(modifiability)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>
                <a:solidFill>
                  <a:srgbClr val="FF0000"/>
                </a:solidFill>
              </a:rPr>
              <a:t>변경 용이성은 변경 요구 사항을 받았을 때 쉽게 변경할 수 있는 능력을 말한다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/>
              <a:t>■ </a:t>
            </a:r>
            <a:r>
              <a:rPr lang="ko-KR" altLang="en-US" b="1" dirty="0"/>
              <a:t>성능</a:t>
            </a:r>
            <a:r>
              <a:rPr lang="en-US" altLang="ko-KR" b="1" dirty="0"/>
              <a:t>(performance)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>
                <a:solidFill>
                  <a:srgbClr val="FF0000"/>
                </a:solidFill>
              </a:rPr>
              <a:t>성능은 사용자 요청과 같은 이벤트가 발생했을 때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빠르고 적절하게 반응할 수 있는 능력이다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en-US" altLang="ko-KR" dirty="0"/>
              <a:t> </a:t>
            </a:r>
            <a:r>
              <a:rPr lang="ko-KR" altLang="en-US" dirty="0"/>
              <a:t>공유 자원을 어떻게 사용하는지</a:t>
            </a:r>
            <a:r>
              <a:rPr lang="en-US" altLang="ko-KR" dirty="0"/>
              <a:t>, </a:t>
            </a:r>
            <a:r>
              <a:rPr lang="ko-KR" altLang="en-US" dirty="0"/>
              <a:t>어떤 알고리즘을 사용해 구현하는지 등의 요소와 밀접하게 관련이 있다</a:t>
            </a:r>
            <a:r>
              <a:rPr lang="en-US" altLang="ko-KR" dirty="0"/>
              <a:t>. </a:t>
            </a:r>
          </a:p>
          <a:p>
            <a:r>
              <a:rPr lang="ko-KR" altLang="en-US" b="1" dirty="0"/>
              <a:t>■ </a:t>
            </a:r>
            <a:r>
              <a:rPr lang="ko-KR" altLang="en-US" b="1" dirty="0" err="1"/>
              <a:t>보안성</a:t>
            </a:r>
            <a:r>
              <a:rPr lang="en-US" altLang="ko-KR" b="1" dirty="0"/>
              <a:t>(security)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>
                <a:solidFill>
                  <a:srgbClr val="FF0000"/>
                </a:solidFill>
              </a:rPr>
              <a:t>보안성은 허용되지 않은 접근에 대응할 수 있는 능력이다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ko-KR" altLang="en-US" b="1" dirty="0" smtClean="0"/>
              <a:t>■ </a:t>
            </a:r>
            <a:r>
              <a:rPr lang="ko-KR" altLang="en-US" b="1" dirty="0" err="1"/>
              <a:t>사용성</a:t>
            </a:r>
            <a:r>
              <a:rPr lang="en-US" altLang="ko-KR" b="1" dirty="0"/>
              <a:t>(usability)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>
                <a:solidFill>
                  <a:srgbClr val="FF0000"/>
                </a:solidFill>
              </a:rPr>
              <a:t>사용성은 소프트웨어를 사용할 때 혼란스러워하거나 사용하는 순간에 고민하지 않게 하는 편의성을 말한다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/>
              <a:t>■ </a:t>
            </a:r>
            <a:r>
              <a:rPr lang="ko-KR" altLang="en-US" b="1" dirty="0"/>
              <a:t>테스트 용이성</a:t>
            </a:r>
            <a:r>
              <a:rPr lang="en-US" altLang="ko-KR" b="1" dirty="0"/>
              <a:t>(testability)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>
                <a:solidFill>
                  <a:srgbClr val="FF0000"/>
                </a:solidFill>
              </a:rPr>
              <a:t>테스트 용이성은 사용자가 요구하는 기능을 만족스럽게 잘 수행하고 있는지를 얼마나 쉽고 철저하게 테스트할 수 있는지를 나타낸다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2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46529" y="360217"/>
            <a:ext cx="6625871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6020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아키텍처의 품질 속성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i="1" dirty="0"/>
              <a:t>2.</a:t>
            </a:r>
            <a:r>
              <a:rPr lang="ko-KR" altLang="en-US" sz="1300" b="1" dirty="0"/>
              <a:t> 비즈니스 품질 속성</a:t>
            </a:r>
          </a:p>
          <a:p>
            <a:r>
              <a:rPr lang="ko-KR" altLang="en-US" sz="1300" dirty="0"/>
              <a:t>비즈니스와 관련된 품질 속성에는 시장 </a:t>
            </a:r>
            <a:r>
              <a:rPr lang="ko-KR" altLang="en-US" sz="1300" dirty="0" err="1"/>
              <a:t>적시성</a:t>
            </a:r>
            <a:r>
              <a:rPr lang="en-US" altLang="ko-KR" sz="1300" dirty="0"/>
              <a:t>, </a:t>
            </a:r>
            <a:r>
              <a:rPr lang="ko-KR" altLang="en-US" sz="1300" dirty="0"/>
              <a:t>비용과 이익</a:t>
            </a:r>
            <a:r>
              <a:rPr lang="en-US" altLang="ko-KR" sz="1300" dirty="0"/>
              <a:t>, </a:t>
            </a:r>
            <a:r>
              <a:rPr lang="ko-KR" altLang="en-US" sz="1300" dirty="0"/>
              <a:t>예상 시스템 수명</a:t>
            </a:r>
            <a:r>
              <a:rPr lang="en-US" altLang="ko-KR" sz="1300" dirty="0"/>
              <a:t>, </a:t>
            </a:r>
            <a:r>
              <a:rPr lang="ko-KR" altLang="en-US" sz="1300" dirty="0"/>
              <a:t>목표 시장</a:t>
            </a:r>
            <a:r>
              <a:rPr lang="en-US" altLang="ko-KR" sz="1300" dirty="0"/>
              <a:t>, </a:t>
            </a:r>
            <a:r>
              <a:rPr lang="ko-KR" altLang="en-US" sz="1300" dirty="0"/>
              <a:t>신규 발매 일정 또는 공개 일정</a:t>
            </a:r>
            <a:r>
              <a:rPr lang="en-US" altLang="ko-KR" sz="1300" dirty="0"/>
              <a:t>, </a:t>
            </a:r>
            <a:r>
              <a:rPr lang="ko-KR" altLang="en-US" sz="1300" dirty="0"/>
              <a:t>기존 시스템과의 통합 등이 있다</a:t>
            </a:r>
            <a:r>
              <a:rPr lang="en-US" altLang="ko-KR" sz="1300" dirty="0"/>
              <a:t>.</a:t>
            </a:r>
          </a:p>
          <a:p>
            <a:r>
              <a:rPr lang="ko-KR" altLang="en-US" sz="1300" b="1" dirty="0"/>
              <a:t>■ 시장 </a:t>
            </a:r>
            <a:r>
              <a:rPr lang="ko-KR" altLang="en-US" sz="1300" b="1" dirty="0" err="1"/>
              <a:t>적시성</a:t>
            </a:r>
            <a:r>
              <a:rPr lang="en-US" altLang="ko-KR" sz="1300" b="1" dirty="0"/>
              <a:t>(time to market)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ko-KR" altLang="en-US" sz="1300" dirty="0">
                <a:solidFill>
                  <a:srgbClr val="FF0000"/>
                </a:solidFill>
              </a:rPr>
              <a:t>시장 적시성은 정해진 날짜에 소프트웨어를 출시해 경쟁력을 높일 수 있는 정도를 말한다</a:t>
            </a:r>
            <a:r>
              <a:rPr lang="en-US" altLang="ko-KR" sz="1300" dirty="0">
                <a:solidFill>
                  <a:srgbClr val="FF0000"/>
                </a:solidFill>
              </a:rPr>
              <a:t>.</a:t>
            </a:r>
            <a:r>
              <a:rPr lang="en-US" altLang="ko-KR" sz="1300" dirty="0"/>
              <a:t> </a:t>
            </a:r>
            <a:r>
              <a:rPr lang="ko-KR" altLang="en-US" sz="1300" dirty="0"/>
              <a:t>예를 들어</a:t>
            </a:r>
            <a:r>
              <a:rPr lang="en-US" altLang="ko-KR" sz="1300" dirty="0"/>
              <a:t>, </a:t>
            </a:r>
            <a:r>
              <a:rPr lang="ko-KR" altLang="en-US" sz="1300" dirty="0"/>
              <a:t>서비스 개시 날짜를 이미 공표해놨거나 경쟁사 제품의 </a:t>
            </a:r>
            <a:r>
              <a:rPr lang="ko-KR" altLang="en-US" sz="1300" dirty="0" err="1"/>
              <a:t>출시일을</a:t>
            </a:r>
            <a:r>
              <a:rPr lang="ko-KR" altLang="en-US" sz="1300" dirty="0"/>
              <a:t> 알고 있다면 경쟁 우위를 위해 정해놓은 날짜에 맞추어 출시해야 한다</a:t>
            </a:r>
            <a:r>
              <a:rPr lang="en-US" altLang="ko-KR" sz="1300" dirty="0"/>
              <a:t>. </a:t>
            </a:r>
            <a:r>
              <a:rPr lang="ko-KR" altLang="en-US" sz="1300" dirty="0"/>
              <a:t>그런 경우 재사용 컴포넌트를 사용하여 개발 기간을 줄이는 것도 하나의 방법이다</a:t>
            </a:r>
            <a:r>
              <a:rPr lang="en-US" altLang="ko-KR" sz="1300" dirty="0"/>
              <a:t>. </a:t>
            </a:r>
            <a:r>
              <a:rPr lang="ko-KR" altLang="en-US" sz="1300" dirty="0"/>
              <a:t>어쨌든 아키텍처를 결정할 때도 이 일정에 맞추어 개발할 수 있도록 해야 한다</a:t>
            </a:r>
            <a:r>
              <a:rPr lang="en-US" altLang="ko-KR" sz="1300" dirty="0"/>
              <a:t>. </a:t>
            </a:r>
          </a:p>
          <a:p>
            <a:r>
              <a:rPr lang="ko-KR" altLang="en-US" sz="1300" b="1" dirty="0"/>
              <a:t>■ 비용과 이익</a:t>
            </a:r>
            <a:r>
              <a:rPr lang="en-US" altLang="ko-KR" sz="1300" b="1" dirty="0"/>
              <a:t>(cost and benefit)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ko-KR" altLang="en-US" sz="1300" dirty="0">
                <a:solidFill>
                  <a:srgbClr val="FF0000"/>
                </a:solidFill>
              </a:rPr>
              <a:t>비용과 이익은 비용을 더 들여 사용하고 효과를 볼 것인지</a:t>
            </a:r>
            <a:r>
              <a:rPr lang="en-US" altLang="ko-KR" sz="1300" dirty="0">
                <a:solidFill>
                  <a:srgbClr val="FF0000"/>
                </a:solidFill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</a:rPr>
              <a:t>아니면 비용을 절약하는 데 중심을 둘 것인지를 말한다</a:t>
            </a:r>
            <a:r>
              <a:rPr lang="en-US" altLang="ko-KR" sz="1300" dirty="0">
                <a:solidFill>
                  <a:srgbClr val="FF0000"/>
                </a:solidFill>
              </a:rPr>
              <a:t>.</a:t>
            </a:r>
            <a:r>
              <a:rPr lang="en-US" altLang="ko-KR" sz="1300" dirty="0"/>
              <a:t> </a:t>
            </a:r>
            <a:r>
              <a:rPr lang="ko-KR" altLang="en-US" sz="1300" dirty="0"/>
              <a:t>예를 들어</a:t>
            </a:r>
            <a:r>
              <a:rPr lang="en-US" altLang="ko-KR" sz="1300" dirty="0"/>
              <a:t>, </a:t>
            </a:r>
            <a:r>
              <a:rPr lang="ko-KR" altLang="en-US" sz="1300" dirty="0"/>
              <a:t>자동차를 구입할 때 옵션을 고민하게 된다</a:t>
            </a:r>
            <a:r>
              <a:rPr lang="en-US" altLang="ko-KR" sz="1300" dirty="0"/>
              <a:t>. </a:t>
            </a:r>
            <a:r>
              <a:rPr lang="ko-KR" altLang="en-US" sz="1300" dirty="0"/>
              <a:t>돈이 충분하면 풀 옵션을 선택하면 되겠지만 그렇지 않은 경우에는 가지고 있는 돈과 넣을 옵션을 절충해야 하는 상황이다</a:t>
            </a:r>
            <a:r>
              <a:rPr lang="en-US" altLang="ko-KR" sz="1300" dirty="0"/>
              <a:t>. </a:t>
            </a:r>
          </a:p>
          <a:p>
            <a:r>
              <a:rPr lang="ko-KR" altLang="en-US" sz="1300" dirty="0" smtClean="0">
                <a:solidFill>
                  <a:srgbClr val="FF0000"/>
                </a:solidFill>
              </a:rPr>
              <a:t>아키텍처를 설계할 때도 비용을 더 많이 들여 유연한 설계를 할 것인지</a:t>
            </a:r>
            <a:r>
              <a:rPr lang="en-US" altLang="ko-KR" sz="1300" dirty="0" smtClean="0">
                <a:solidFill>
                  <a:srgbClr val="FF0000"/>
                </a:solidFill>
              </a:rPr>
              <a:t>, </a:t>
            </a:r>
            <a:r>
              <a:rPr lang="ko-KR" altLang="en-US" sz="1300" dirty="0" smtClean="0">
                <a:solidFill>
                  <a:srgbClr val="FF0000"/>
                </a:solidFill>
              </a:rPr>
              <a:t>비용을 절감하는 데 초점을 맞출 것인지 판단해야 한다</a:t>
            </a:r>
            <a:r>
              <a:rPr lang="en-US" altLang="ko-KR" sz="1300" dirty="0" smtClean="0">
                <a:solidFill>
                  <a:srgbClr val="FF0000"/>
                </a:solidFill>
              </a:rPr>
              <a:t>. </a:t>
            </a:r>
            <a:r>
              <a:rPr lang="ko-KR" altLang="en-US" sz="1300" dirty="0" smtClean="0">
                <a:solidFill>
                  <a:srgbClr val="FF0000"/>
                </a:solidFill>
              </a:rPr>
              <a:t>예를 들어</a:t>
            </a:r>
            <a:r>
              <a:rPr lang="en-US" altLang="ko-KR" sz="1300" dirty="0" smtClean="0">
                <a:solidFill>
                  <a:srgbClr val="FF0000"/>
                </a:solidFill>
              </a:rPr>
              <a:t>, </a:t>
            </a:r>
            <a:r>
              <a:rPr lang="ko-KR" altLang="en-US" sz="1300" dirty="0" smtClean="0">
                <a:solidFill>
                  <a:srgbClr val="FF0000"/>
                </a:solidFill>
              </a:rPr>
              <a:t>개발 시점에서 비용을 더 들여 유연한 시스템을 만든다면 나중에 수정이 용이하고 </a:t>
            </a:r>
            <a:r>
              <a:rPr lang="ko-KR" altLang="en-US" sz="1300" dirty="0" smtClean="0">
                <a:solidFill>
                  <a:srgbClr val="FF0000"/>
                </a:solidFill>
                <a:hlinkClick r:id="rId7"/>
              </a:rPr>
              <a:t>유지보수</a:t>
            </a:r>
            <a:r>
              <a:rPr lang="ko-KR" altLang="en-US" sz="1300" dirty="0" smtClean="0">
                <a:solidFill>
                  <a:srgbClr val="FF0000"/>
                </a:solidFill>
              </a:rPr>
              <a:t>가 쉬운 시스템이 될 것이다</a:t>
            </a:r>
            <a:r>
              <a:rPr lang="en-US" altLang="ko-KR" sz="1300" dirty="0" smtClean="0">
                <a:solidFill>
                  <a:srgbClr val="FF0000"/>
                </a:solidFill>
              </a:rPr>
              <a:t>. </a:t>
            </a:r>
            <a:r>
              <a:rPr lang="ko-KR" altLang="en-US" sz="1300" dirty="0" smtClean="0">
                <a:solidFill>
                  <a:srgbClr val="FF0000"/>
                </a:solidFill>
              </a:rPr>
              <a:t>반대로 비용 절감에 초점을 둔 아키텍처 설계를 하면 우선 개발 비용이 적게 드는 효과는 있지만</a:t>
            </a:r>
            <a:r>
              <a:rPr lang="en-US" altLang="ko-KR" sz="1300" dirty="0" smtClean="0">
                <a:solidFill>
                  <a:srgbClr val="FF0000"/>
                </a:solidFill>
              </a:rPr>
              <a:t>, </a:t>
            </a:r>
            <a:r>
              <a:rPr lang="ko-KR" altLang="en-US" sz="1300" dirty="0" smtClean="0">
                <a:solidFill>
                  <a:srgbClr val="FF0000"/>
                </a:solidFill>
              </a:rPr>
              <a:t>유지보수를 할 때 더 많은 비용이 들 수도 있다</a:t>
            </a:r>
            <a:r>
              <a:rPr lang="en-US" altLang="ko-KR" sz="1300" dirty="0" smtClean="0">
                <a:solidFill>
                  <a:srgbClr val="FF0000"/>
                </a:solidFill>
              </a:rPr>
              <a:t>. </a:t>
            </a:r>
            <a:r>
              <a:rPr lang="ko-KR" altLang="en-US" sz="1300" dirty="0" smtClean="0">
                <a:solidFill>
                  <a:srgbClr val="FF0000"/>
                </a:solidFill>
              </a:rPr>
              <a:t>따라서 그 결정은 </a:t>
            </a:r>
            <a:r>
              <a:rPr lang="ko-KR" altLang="en-US" sz="1300" dirty="0" err="1" smtClean="0">
                <a:solidFill>
                  <a:srgbClr val="FF0000"/>
                </a:solidFill>
              </a:rPr>
              <a:t>아키텍트의</a:t>
            </a:r>
            <a:r>
              <a:rPr lang="ko-KR" altLang="en-US" sz="1300" dirty="0" smtClean="0">
                <a:solidFill>
                  <a:srgbClr val="FF0000"/>
                </a:solidFill>
              </a:rPr>
              <a:t> 몫이다</a:t>
            </a:r>
            <a:r>
              <a:rPr lang="en-US" altLang="ko-KR" sz="1300" dirty="0" smtClean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sz="1300" b="1" dirty="0" smtClean="0"/>
              <a:t>■ </a:t>
            </a:r>
            <a:r>
              <a:rPr lang="ko-KR" altLang="en-US" sz="1300" b="1" dirty="0"/>
              <a:t>예상 시스템 수명</a:t>
            </a:r>
            <a:r>
              <a:rPr lang="en-US" altLang="ko-KR" sz="1300" b="1" dirty="0"/>
              <a:t>(predicted lifetime of the </a:t>
            </a:r>
            <a:r>
              <a:rPr lang="en-US" altLang="ko-KR" sz="1300" b="1" dirty="0" smtClean="0"/>
              <a:t>system)</a:t>
            </a:r>
            <a:r>
              <a:rPr lang="ko-KR" altLang="en-US" sz="1300" dirty="0" smtClean="0"/>
              <a:t/>
            </a:r>
            <a:br>
              <a:rPr lang="ko-KR" altLang="en-US" sz="1300" dirty="0" smtClean="0"/>
            </a:br>
            <a:r>
              <a:rPr lang="ko-KR" altLang="en-US" sz="1300" dirty="0" smtClean="0">
                <a:solidFill>
                  <a:srgbClr val="FF0000"/>
                </a:solidFill>
              </a:rPr>
              <a:t>개발하는 시스템의 예상 시스템 수명이 중요한 경우라면 시스템의 여러 품질 속성 중에서 오랫동안 수정</a:t>
            </a:r>
            <a:r>
              <a:rPr lang="en-US" altLang="ko-KR" sz="1300" dirty="0" smtClean="0">
                <a:solidFill>
                  <a:srgbClr val="FF0000"/>
                </a:solidFill>
              </a:rPr>
              <a:t>·</a:t>
            </a:r>
            <a:r>
              <a:rPr lang="ko-KR" altLang="en-US" sz="1300" dirty="0" smtClean="0">
                <a:solidFill>
                  <a:srgbClr val="FF0000"/>
                </a:solidFill>
              </a:rPr>
              <a:t>보완하면서 사용할 수 있는 변경 용이성</a:t>
            </a:r>
            <a:r>
              <a:rPr lang="en-US" altLang="ko-KR" sz="1300" dirty="0" smtClean="0">
                <a:solidFill>
                  <a:srgbClr val="FF0000"/>
                </a:solidFill>
              </a:rPr>
              <a:t>(modifiability), </a:t>
            </a:r>
            <a:r>
              <a:rPr lang="ko-KR" altLang="en-US" sz="1300" dirty="0" err="1" smtClean="0">
                <a:solidFill>
                  <a:srgbClr val="FF0000"/>
                </a:solidFill>
              </a:rPr>
              <a:t>확장성</a:t>
            </a:r>
            <a:r>
              <a:rPr lang="en-US" altLang="ko-KR" sz="1300" dirty="0" smtClean="0">
                <a:solidFill>
                  <a:srgbClr val="FF0000"/>
                </a:solidFill>
              </a:rPr>
              <a:t>(scalability), </a:t>
            </a:r>
            <a:r>
              <a:rPr lang="ko-KR" altLang="en-US" sz="1300" dirty="0" err="1" smtClean="0">
                <a:solidFill>
                  <a:srgbClr val="FF0000"/>
                </a:solidFill>
              </a:rPr>
              <a:t>이식성</a:t>
            </a:r>
            <a:r>
              <a:rPr lang="en-US" altLang="ko-KR" sz="1300" dirty="0" smtClean="0">
                <a:solidFill>
                  <a:srgbClr val="FF0000"/>
                </a:solidFill>
              </a:rPr>
              <a:t>(portability)</a:t>
            </a:r>
            <a:r>
              <a:rPr lang="ko-KR" altLang="en-US" sz="1300" dirty="0" smtClean="0">
                <a:solidFill>
                  <a:srgbClr val="FF0000"/>
                </a:solidFill>
              </a:rPr>
              <a:t>을 더 중요하게 고려해야 한다</a:t>
            </a:r>
            <a:r>
              <a:rPr lang="en-US" altLang="ko-KR" sz="13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300" b="1" dirty="0" smtClean="0"/>
              <a:t>■ 목표 시장</a:t>
            </a:r>
            <a:r>
              <a:rPr lang="en-US" altLang="ko-KR" sz="1300" b="1" dirty="0" smtClean="0"/>
              <a:t>(targeted market)</a:t>
            </a:r>
            <a:r>
              <a:rPr lang="ko-KR" altLang="en-US" sz="1300" dirty="0" smtClean="0"/>
              <a:t/>
            </a:r>
            <a:br>
              <a:rPr lang="ko-KR" altLang="en-US" sz="1300" dirty="0" smtClean="0"/>
            </a:br>
            <a:r>
              <a:rPr lang="ko-KR" altLang="en-US" sz="1300" dirty="0" smtClean="0">
                <a:solidFill>
                  <a:srgbClr val="FF0000"/>
                </a:solidFill>
              </a:rPr>
              <a:t>일반인이 많이 사용하는 패키지 같은 소프트웨어는 타사 제품과 비교했을 때 기능이 중요한 항목이다</a:t>
            </a:r>
            <a:r>
              <a:rPr lang="en-US" altLang="ko-KR" sz="1300" dirty="0" smtClean="0">
                <a:solidFill>
                  <a:srgbClr val="FF0000"/>
                </a:solidFill>
              </a:rPr>
              <a:t>. </a:t>
            </a:r>
            <a:r>
              <a:rPr lang="ko-KR" altLang="en-US" sz="1300" dirty="0" smtClean="0">
                <a:solidFill>
                  <a:srgbClr val="FF0000"/>
                </a:solidFill>
              </a:rPr>
              <a:t>따라서 기능성이 매우 중요하고</a:t>
            </a:r>
            <a:r>
              <a:rPr lang="en-US" altLang="ko-KR" sz="1300" dirty="0" smtClean="0">
                <a:solidFill>
                  <a:srgbClr val="FF0000"/>
                </a:solidFill>
              </a:rPr>
              <a:t>, </a:t>
            </a:r>
            <a:r>
              <a:rPr lang="ko-KR" altLang="en-US" sz="1300" dirty="0" smtClean="0">
                <a:solidFill>
                  <a:srgbClr val="FF0000"/>
                </a:solidFill>
              </a:rPr>
              <a:t>다양한 플랫폼에서도 잘 작동되어야 하므로 시스템 품질 속성 중 </a:t>
            </a:r>
            <a:r>
              <a:rPr lang="ko-KR" altLang="en-US" sz="1300" dirty="0" err="1" smtClean="0">
                <a:solidFill>
                  <a:srgbClr val="FF0000"/>
                </a:solidFill>
              </a:rPr>
              <a:t>이식성이</a:t>
            </a:r>
            <a:r>
              <a:rPr lang="ko-KR" altLang="en-US" sz="1300" dirty="0" smtClean="0">
                <a:solidFill>
                  <a:srgbClr val="FF0000"/>
                </a:solidFill>
              </a:rPr>
              <a:t> 충분히 고려되어야 한다</a:t>
            </a:r>
            <a:r>
              <a:rPr lang="en-US" altLang="ko-KR" sz="1300" dirty="0" smtClean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sz="1300" b="1" dirty="0" smtClean="0"/>
              <a:t>■ </a:t>
            </a:r>
            <a:r>
              <a:rPr lang="ko-KR" altLang="en-US" sz="1300" b="1" dirty="0"/>
              <a:t>신규 발매 일정 또는 공개 일정</a:t>
            </a:r>
            <a:r>
              <a:rPr lang="en-US" altLang="ko-KR" sz="1300" b="1" dirty="0"/>
              <a:t>(rollout schedule)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ko-KR" altLang="en-US" sz="1300" dirty="0">
                <a:solidFill>
                  <a:srgbClr val="FF0000"/>
                </a:solidFill>
              </a:rPr>
              <a:t>현재 버전에서는 기본 기능만 제공하고</a:t>
            </a:r>
            <a:r>
              <a:rPr lang="en-US" altLang="ko-KR" sz="1300" dirty="0">
                <a:solidFill>
                  <a:srgbClr val="FF0000"/>
                </a:solidFill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</a:rPr>
              <a:t>추후에 배포할 차기 버전에서 기능을 추가하여 완성도를 높일 예정이라면 시스템 품질 속성 중 유연성</a:t>
            </a:r>
            <a:r>
              <a:rPr lang="en-US" altLang="ko-KR" sz="1300" dirty="0">
                <a:solidFill>
                  <a:srgbClr val="FF0000"/>
                </a:solidFill>
              </a:rPr>
              <a:t>(flexibility)</a:t>
            </a:r>
            <a:r>
              <a:rPr lang="ko-KR" altLang="en-US" sz="1300" dirty="0">
                <a:solidFill>
                  <a:srgbClr val="FF0000"/>
                </a:solidFill>
              </a:rPr>
              <a:t>과 </a:t>
            </a:r>
            <a:r>
              <a:rPr lang="ko-KR" altLang="en-US" sz="1300" dirty="0" err="1">
                <a:solidFill>
                  <a:srgbClr val="FF0000"/>
                </a:solidFill>
              </a:rPr>
              <a:t>확장성을</a:t>
            </a:r>
            <a:r>
              <a:rPr lang="ko-KR" altLang="en-US" sz="1300" dirty="0">
                <a:solidFill>
                  <a:srgbClr val="FF0000"/>
                </a:solidFill>
              </a:rPr>
              <a:t> 중요한 속성으로 고려해야 할 것이다</a:t>
            </a:r>
            <a:r>
              <a:rPr lang="en-US" altLang="ko-KR" sz="1300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300" b="1" dirty="0"/>
              <a:t>■ 기존 시스템과의 통합</a:t>
            </a:r>
            <a:r>
              <a:rPr lang="en-US" altLang="ko-KR" sz="1300" b="1" dirty="0"/>
              <a:t>(integration with legacy system)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ko-KR" altLang="en-US" sz="1300" dirty="0">
                <a:solidFill>
                  <a:srgbClr val="FF0000"/>
                </a:solidFill>
              </a:rPr>
              <a:t>개발할 시스템을 기존 시스템과 통합해야 한다면 통합 방법이 필요하다</a:t>
            </a:r>
            <a:r>
              <a:rPr lang="en-US" altLang="ko-KR" sz="1300" dirty="0">
                <a:solidFill>
                  <a:srgbClr val="FF0000"/>
                </a:solidFill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</a:rPr>
              <a:t>따라서 아키텍처를 설계할 때 해결 방안을 충분히 생각해야 한다</a:t>
            </a:r>
            <a:r>
              <a:rPr lang="en-US" altLang="ko-KR" sz="1300" dirty="0">
                <a:solidFill>
                  <a:srgbClr val="FF0000"/>
                </a:solidFill>
              </a:rPr>
              <a:t>.</a:t>
            </a:r>
          </a:p>
          <a:p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58951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46529" y="360217"/>
            <a:ext cx="6625871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6020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아키텍처의 품질 속성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/>
              <a:t>3.</a:t>
            </a:r>
            <a:r>
              <a:rPr lang="ko-KR" altLang="en-US" sz="1400" b="1" dirty="0"/>
              <a:t> 아키텍처 품질 속성</a:t>
            </a:r>
          </a:p>
          <a:p>
            <a:r>
              <a:rPr lang="ko-KR" altLang="en-US" sz="1400" dirty="0"/>
              <a:t>아키텍처 품질 속성에는 개념적 </a:t>
            </a:r>
            <a:r>
              <a:rPr lang="ko-KR" altLang="en-US" sz="1400" dirty="0" err="1"/>
              <a:t>무결성</a:t>
            </a:r>
            <a:r>
              <a:rPr lang="en-US" altLang="ko-KR" sz="1400" dirty="0"/>
              <a:t>, </a:t>
            </a:r>
            <a:r>
              <a:rPr lang="ko-KR" altLang="en-US" sz="1400" dirty="0"/>
              <a:t>정확성과 완전성</a:t>
            </a:r>
            <a:r>
              <a:rPr lang="en-US" altLang="ko-KR" sz="1400" dirty="0"/>
              <a:t>, </a:t>
            </a:r>
            <a:r>
              <a:rPr lang="ko-KR" altLang="en-US" sz="1400" dirty="0"/>
              <a:t>개발 용이성 또는 구축 가능성 등이 있다</a:t>
            </a:r>
            <a:r>
              <a:rPr lang="en-US" altLang="ko-KR" sz="1400" dirty="0"/>
              <a:t>.</a:t>
            </a:r>
          </a:p>
          <a:p>
            <a:endParaRPr lang="en-US" altLang="ko-KR" sz="1400" b="1" dirty="0" smtClean="0"/>
          </a:p>
          <a:p>
            <a:r>
              <a:rPr lang="ko-KR" altLang="en-US" sz="1400" b="1" dirty="0" smtClean="0"/>
              <a:t>■ </a:t>
            </a:r>
            <a:r>
              <a:rPr lang="ko-KR" altLang="en-US" sz="1400" b="1" dirty="0"/>
              <a:t>개념적 </a:t>
            </a:r>
            <a:r>
              <a:rPr lang="ko-KR" altLang="en-US" sz="1400" b="1" dirty="0" err="1"/>
              <a:t>무결성</a:t>
            </a:r>
            <a:r>
              <a:rPr lang="en-US" altLang="ko-KR" sz="1400" b="1" dirty="0"/>
              <a:t>(conceptual integrity)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>개념적 무결성은 일관성이라고도 한다</a:t>
            </a:r>
            <a:r>
              <a:rPr lang="en-US" altLang="ko-KR" sz="1400" dirty="0"/>
              <a:t>. </a:t>
            </a:r>
            <a:r>
              <a:rPr lang="ko-KR" altLang="en-US" sz="1400" dirty="0"/>
              <a:t>시스템을 설계할 때 일관성은 매우 중요하다</a:t>
            </a:r>
            <a:r>
              <a:rPr lang="en-US" altLang="ko-KR" sz="1400" dirty="0"/>
              <a:t>. </a:t>
            </a:r>
            <a:r>
              <a:rPr lang="ko-KR" altLang="en-US" sz="1400" dirty="0"/>
              <a:t>시스템 설계는 전체 시스템을 나타내는 설계와 세부 구성 요소에 대한 설계로 나뉘는데</a:t>
            </a:r>
            <a:r>
              <a:rPr lang="en-US" altLang="ko-KR" sz="1400" dirty="0"/>
              <a:t>, </a:t>
            </a:r>
            <a:r>
              <a:rPr lang="ko-KR" altLang="en-US" sz="1400" dirty="0"/>
              <a:t>세부 구성 요소를 전체 시스템으로 통합하더라도 일관성이 유지되어야 하기 때문이다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 전체 시스템과 시스템 구성 요소가 일관되도록 아키텍처를 결정해야 한다</a:t>
            </a:r>
            <a:r>
              <a:rPr lang="en-US" altLang="ko-KR" sz="1400" dirty="0"/>
              <a:t>. </a:t>
            </a:r>
          </a:p>
          <a:p>
            <a:endParaRPr lang="en-US" altLang="ko-KR" sz="1400" b="1" dirty="0" smtClean="0"/>
          </a:p>
          <a:p>
            <a:r>
              <a:rPr lang="ko-KR" altLang="en-US" sz="1400" b="1" dirty="0" smtClean="0"/>
              <a:t>■ </a:t>
            </a:r>
            <a:r>
              <a:rPr lang="ko-KR" altLang="en-US" sz="1400" b="1" dirty="0"/>
              <a:t>정확성과 완전성</a:t>
            </a:r>
            <a:r>
              <a:rPr lang="en-US" altLang="ko-KR" sz="1400" b="1" dirty="0"/>
              <a:t>(correctness and completeness)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>정확성과 완전성은 사용자가 요구하는 기능을 충족시키는 정도로</a:t>
            </a:r>
            <a:r>
              <a:rPr lang="en-US" altLang="ko-KR" sz="1400" dirty="0"/>
              <a:t>, </a:t>
            </a:r>
            <a:r>
              <a:rPr lang="ko-KR" altLang="en-US" sz="1400" dirty="0"/>
              <a:t>요구 분석 명세서와 일치하는 정도를 나타낸다</a:t>
            </a:r>
            <a:r>
              <a:rPr lang="en-US" altLang="ko-KR" sz="1400" dirty="0"/>
              <a:t>.</a:t>
            </a:r>
          </a:p>
          <a:p>
            <a:endParaRPr lang="en-US" altLang="ko-KR" sz="1400" b="1" dirty="0" smtClean="0"/>
          </a:p>
          <a:p>
            <a:r>
              <a:rPr lang="ko-KR" altLang="en-US" sz="1400" b="1" dirty="0" smtClean="0"/>
              <a:t>■ </a:t>
            </a:r>
            <a:r>
              <a:rPr lang="ko-KR" altLang="en-US" sz="1400" b="1" dirty="0"/>
              <a:t>개발 용이성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구축 가능성</a:t>
            </a:r>
            <a:r>
              <a:rPr lang="en-US" altLang="ko-KR" sz="1400" b="1" dirty="0"/>
              <a:t>, buildability)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>개발 용이성은 전체 시스템을 적절한 모듈로 분할한 후 개발 팀에 알맞게 분배하여 개발함으로써 정해진 기간 내에 완성하고</a:t>
            </a:r>
            <a:r>
              <a:rPr lang="en-US" altLang="ko-KR" sz="1400" dirty="0"/>
              <a:t>, </a:t>
            </a:r>
            <a:r>
              <a:rPr lang="ko-KR" altLang="en-US" sz="1400" dirty="0"/>
              <a:t>개발 과정 중에도 쉽게 변경할 수 있는 능력을 말한다</a:t>
            </a:r>
            <a:r>
              <a:rPr lang="en-US" altLang="ko-KR" sz="1400" dirty="0"/>
              <a:t>.</a:t>
            </a:r>
          </a:p>
          <a:p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35869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건축 설계와 소프트웨어 설계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설계의 </a:t>
            </a:r>
            <a:r>
              <a:rPr lang="ko-KR" altLang="en-US" sz="2400" dirty="0" smtClean="0"/>
              <a:t>사전적 </a:t>
            </a:r>
            <a:r>
              <a:rPr lang="ko-KR" altLang="en-US" sz="2400" dirty="0"/>
              <a:t>의미는 </a:t>
            </a:r>
            <a:r>
              <a:rPr lang="en-US" altLang="ko-KR" sz="2400" dirty="0" smtClean="0">
                <a:solidFill>
                  <a:srgbClr val="FF0000"/>
                </a:solidFill>
              </a:rPr>
              <a:t>'</a:t>
            </a:r>
            <a:r>
              <a:rPr lang="ko-KR" altLang="en-US" sz="2400" dirty="0" smtClean="0">
                <a:solidFill>
                  <a:srgbClr val="FF0000"/>
                </a:solidFill>
              </a:rPr>
              <a:t>계획을 세움</a:t>
            </a:r>
            <a:r>
              <a:rPr lang="en-US" altLang="ko-KR" sz="2400" dirty="0" smtClean="0">
                <a:solidFill>
                  <a:srgbClr val="FF0000"/>
                </a:solidFill>
              </a:rPr>
              <a:t>', '</a:t>
            </a:r>
            <a:r>
              <a:rPr lang="ko-KR" altLang="en-US" sz="2400" dirty="0" smtClean="0">
                <a:solidFill>
                  <a:srgbClr val="FF0000"/>
                </a:solidFill>
              </a:rPr>
              <a:t>건축물</a:t>
            </a:r>
            <a:r>
              <a:rPr lang="en-US" altLang="ko-KR" sz="2400" dirty="0" smtClean="0">
                <a:solidFill>
                  <a:srgbClr val="FF0000"/>
                </a:solidFill>
              </a:rPr>
              <a:t>·</a:t>
            </a:r>
            <a:r>
              <a:rPr lang="ko-KR" altLang="en-US" sz="2400" dirty="0" smtClean="0">
                <a:solidFill>
                  <a:srgbClr val="FF0000"/>
                </a:solidFill>
              </a:rPr>
              <a:t>교량 등의 구조물 또는 각종 기계</a:t>
            </a:r>
            <a:r>
              <a:rPr lang="en-US" altLang="ko-KR" sz="2400" dirty="0" smtClean="0">
                <a:solidFill>
                  <a:srgbClr val="FF0000"/>
                </a:solidFill>
              </a:rPr>
              <a:t>·</a:t>
            </a:r>
            <a:r>
              <a:rPr lang="ko-KR" altLang="en-US" sz="2400" dirty="0" smtClean="0">
                <a:solidFill>
                  <a:srgbClr val="FF0000"/>
                </a:solidFill>
              </a:rPr>
              <a:t>장치 등의 요구 조건을 만족시켜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합리적이고 경제적으로 만들기 위하여 계획을 종합한 후 설계도를 작성하고 구체적으로 내용을 명시하는 일</a:t>
            </a:r>
            <a:r>
              <a:rPr lang="en-US" altLang="ko-KR" sz="2400" dirty="0" smtClean="0">
                <a:solidFill>
                  <a:srgbClr val="FF0000"/>
                </a:solidFill>
              </a:rPr>
              <a:t>'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>
                <a:solidFill>
                  <a:srgbClr val="FF0000"/>
                </a:solidFill>
              </a:rPr>
              <a:t>소프트웨어 설계는 </a:t>
            </a:r>
            <a:r>
              <a:rPr lang="ko-KR" altLang="en-US" sz="2400" dirty="0" smtClean="0">
                <a:solidFill>
                  <a:srgbClr val="FF0000"/>
                </a:solidFill>
              </a:rPr>
              <a:t>사용자의 </a:t>
            </a:r>
            <a:r>
              <a:rPr lang="ko-KR" altLang="en-US" sz="2400" dirty="0">
                <a:solidFill>
                  <a:srgbClr val="FF0000"/>
                </a:solidFill>
              </a:rPr>
              <a:t>요구 사항에 따라 요구 분석 명세서가 만들어지면 개발 팀은 이 명세서를 참조하여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설계서</a:t>
            </a:r>
            <a:r>
              <a:rPr lang="ko-KR" altLang="en-US" sz="2400" dirty="0" smtClean="0">
                <a:solidFill>
                  <a:srgbClr val="FF0000"/>
                </a:solidFill>
              </a:rPr>
              <a:t>를 </a:t>
            </a:r>
            <a:r>
              <a:rPr lang="ko-KR" altLang="en-US" sz="2400" dirty="0">
                <a:solidFill>
                  <a:srgbClr val="FF0000"/>
                </a:solidFill>
              </a:rPr>
              <a:t>작성한 뒤 이를 기반으로 구현한다</a:t>
            </a:r>
            <a:r>
              <a:rPr lang="en-US" altLang="ko-KR" sz="2400" dirty="0">
                <a:solidFill>
                  <a:srgbClr val="FF0000"/>
                </a:solidFill>
              </a:rPr>
              <a:t>. 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여기서 </a:t>
            </a:r>
            <a:r>
              <a:rPr lang="ko-KR" altLang="en-US" sz="2400" b="1" dirty="0">
                <a:solidFill>
                  <a:srgbClr val="FF0000"/>
                </a:solidFill>
              </a:rPr>
              <a:t>요구 분석 명세서</a:t>
            </a:r>
            <a:r>
              <a:rPr lang="ko-KR" altLang="en-US" sz="2400" dirty="0"/>
              <a:t>를 </a:t>
            </a:r>
            <a:r>
              <a:rPr lang="ko-KR" altLang="en-US" sz="2400" dirty="0" smtClean="0"/>
              <a:t>기반으로 </a:t>
            </a:r>
            <a:r>
              <a:rPr lang="ko-KR" altLang="en-US" sz="2400" dirty="0"/>
              <a:t>만든 설계서는 건축의 다양한 도면처럼 </a:t>
            </a:r>
            <a:r>
              <a:rPr lang="ko-KR" altLang="en-US" sz="2400" dirty="0">
                <a:solidFill>
                  <a:srgbClr val="FF0000"/>
                </a:solidFill>
                <a:hlinkClick r:id="rId7"/>
              </a:rPr>
              <a:t>상위 설계</a:t>
            </a:r>
            <a:r>
              <a:rPr lang="en-US" altLang="ko-KR" sz="2400" dirty="0">
                <a:solidFill>
                  <a:srgbClr val="FF0000"/>
                </a:solidFill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hlinkClick r:id="rId8"/>
              </a:rPr>
              <a:t>하위 설계</a:t>
            </a:r>
            <a:r>
              <a:rPr lang="en-US" altLang="ko-KR" sz="2400" dirty="0">
                <a:solidFill>
                  <a:srgbClr val="FF0000"/>
                </a:solidFill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아키텍처 설계</a:t>
            </a:r>
            <a:r>
              <a:rPr lang="en-US" altLang="ko-KR" sz="2400" dirty="0">
                <a:solidFill>
                  <a:srgbClr val="FF0000"/>
                </a:solidFill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사용자 인터페이스 설계 </a:t>
            </a:r>
            <a:r>
              <a:rPr lang="ko-KR" altLang="en-US" sz="2400" dirty="0"/>
              <a:t>등의 여러 가지 형태로 된 구체적인 사양서이다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endParaRPr lang="ko-KR" altLang="en-US" sz="24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972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46529" y="360217"/>
            <a:ext cx="6625871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6020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아키텍처의 품질 속성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/>
              <a:t>4.</a:t>
            </a:r>
            <a:r>
              <a:rPr lang="ko-KR" altLang="en-US" sz="1400" b="1" dirty="0"/>
              <a:t> 이해 </a:t>
            </a:r>
            <a:r>
              <a:rPr lang="ko-KR" altLang="en-US" sz="1400" b="1" dirty="0" err="1"/>
              <a:t>관계자별</a:t>
            </a:r>
            <a:r>
              <a:rPr lang="ko-KR" altLang="en-US" sz="1400" b="1" dirty="0"/>
              <a:t> 품질 속성</a:t>
            </a:r>
          </a:p>
          <a:p>
            <a:r>
              <a:rPr lang="ko-KR" altLang="en-US" sz="1400" dirty="0"/>
              <a:t>이해 관계자는 크게 발주자</a:t>
            </a:r>
            <a:r>
              <a:rPr lang="en-US" altLang="ko-KR" sz="1400" dirty="0"/>
              <a:t>, </a:t>
            </a:r>
            <a:r>
              <a:rPr lang="ko-KR" altLang="en-US" sz="1400" dirty="0"/>
              <a:t>사용자</a:t>
            </a:r>
            <a:r>
              <a:rPr lang="en-US" altLang="ko-KR" sz="1400" dirty="0"/>
              <a:t>, </a:t>
            </a:r>
            <a:r>
              <a:rPr lang="ko-KR" altLang="en-US" sz="1400" dirty="0"/>
              <a:t>개발자로 구분할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발주자는 소프트웨어를 구매하는 부서로</a:t>
            </a:r>
            <a:r>
              <a:rPr lang="en-US" altLang="ko-KR" sz="1400" dirty="0"/>
              <a:t>, </a:t>
            </a:r>
            <a:r>
              <a:rPr lang="ko-KR" altLang="en-US" sz="1400" dirty="0">
                <a:hlinkClick r:id="rId7"/>
              </a:rPr>
              <a:t>품질</a:t>
            </a:r>
            <a:r>
              <a:rPr lang="ko-KR" altLang="en-US" sz="1400" dirty="0"/>
              <a:t>은 당연히 좋다고 가정하고 구매 가격에 관심이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반면</a:t>
            </a:r>
            <a:r>
              <a:rPr lang="en-US" altLang="ko-KR" sz="1400" dirty="0"/>
              <a:t>, </a:t>
            </a:r>
            <a:r>
              <a:rPr lang="ko-KR" altLang="en-US" sz="1400" dirty="0"/>
              <a:t>사용자는 구입한 소프트웨어를 업무에 직접 활용하므로 가격보다는 얼마나 편리하며</a:t>
            </a:r>
            <a:r>
              <a:rPr lang="en-US" altLang="ko-KR" sz="1400" dirty="0"/>
              <a:t>, </a:t>
            </a:r>
            <a:r>
              <a:rPr lang="ko-KR" altLang="en-US" sz="1400" dirty="0"/>
              <a:t>업무 효율을 얼마나 높여줄 수 있는가에 관심이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 각자의 역할에 따라 중요하게 생각하는 품질 속성을 구분할 수 있다</a:t>
            </a:r>
            <a:r>
              <a:rPr lang="en-US" altLang="ko-KR" sz="1400" dirty="0"/>
              <a:t>. </a:t>
            </a:r>
          </a:p>
          <a:p>
            <a:endParaRPr lang="en-US" altLang="ko-KR" sz="1400" b="1" dirty="0" smtClean="0"/>
          </a:p>
          <a:p>
            <a:r>
              <a:rPr lang="ko-KR" altLang="en-US" sz="1400" b="1" dirty="0" smtClean="0"/>
              <a:t>■ </a:t>
            </a:r>
            <a:r>
              <a:rPr lang="ko-KR" altLang="en-US" sz="1400" b="1" dirty="0"/>
              <a:t>발주자 관점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>발주자는 제품 가격</a:t>
            </a:r>
            <a:r>
              <a:rPr lang="en-US" altLang="ko-KR" sz="1400" dirty="0"/>
              <a:t>(</a:t>
            </a:r>
            <a:r>
              <a:rPr lang="ko-KR" altLang="en-US" sz="1400" dirty="0"/>
              <a:t>또는 개발비</a:t>
            </a:r>
            <a:r>
              <a:rPr lang="en-US" altLang="ko-KR" sz="1400" dirty="0"/>
              <a:t>)</a:t>
            </a:r>
            <a:r>
              <a:rPr lang="ko-KR" altLang="en-US" sz="1400" dirty="0"/>
              <a:t>을 중요하게 보므로 입찰에서 개발비를 가장 적게 써낸 업체를 선정할 확률이 높다</a:t>
            </a:r>
            <a:r>
              <a:rPr lang="en-US" altLang="ko-KR" sz="1400" dirty="0"/>
              <a:t>.</a:t>
            </a:r>
          </a:p>
          <a:p>
            <a:endParaRPr lang="en-US" altLang="ko-KR" sz="1400" b="1" dirty="0" smtClean="0"/>
          </a:p>
          <a:p>
            <a:r>
              <a:rPr lang="ko-KR" altLang="en-US" sz="1400" b="1" dirty="0" smtClean="0"/>
              <a:t>■ </a:t>
            </a:r>
            <a:r>
              <a:rPr lang="ko-KR" altLang="en-US" sz="1400" b="1" dirty="0"/>
              <a:t>사용자 관점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>사용자는 필요한 기능은 모두 만족시킨다고 가정한 상태에서 사용하기 쉽고 빨리 이해할 수 있는 아키텍처의 속성을 요구한다</a:t>
            </a:r>
            <a:r>
              <a:rPr lang="en-US" altLang="ko-KR" sz="1400" dirty="0"/>
              <a:t>.</a:t>
            </a:r>
          </a:p>
          <a:p>
            <a:endParaRPr lang="en-US" altLang="ko-KR" sz="1400" b="1" dirty="0" smtClean="0"/>
          </a:p>
          <a:p>
            <a:r>
              <a:rPr lang="ko-KR" altLang="en-US" sz="1400" b="1" dirty="0" smtClean="0"/>
              <a:t>■ </a:t>
            </a:r>
            <a:r>
              <a:rPr lang="ko-KR" altLang="en-US" sz="1400" b="1" dirty="0"/>
              <a:t>개발자 관점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>개발자는 플랫폼이 달라져도 새로운 플랫폼에 쉽게 적용할 수 있는 아키텍처의 속성에 관심이 많다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 소프트웨어에 대한 변경 요청이 들어왔을 때 쉽게 변경할 수 있게 </a:t>
            </a:r>
            <a:r>
              <a:rPr lang="ko-KR" altLang="en-US" sz="1400" dirty="0">
                <a:hlinkClick r:id="rId8"/>
              </a:rPr>
              <a:t>설계</a:t>
            </a:r>
            <a:r>
              <a:rPr lang="ko-KR" altLang="en-US" sz="1400" dirty="0"/>
              <a:t>되기를 바란다</a:t>
            </a:r>
            <a:r>
              <a:rPr lang="en-US" altLang="ko-KR" sz="1400" dirty="0"/>
              <a:t>. </a:t>
            </a:r>
          </a:p>
          <a:p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16433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46529" y="360217"/>
            <a:ext cx="6625871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6020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아키텍처 구축 절차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/>
              <a:t>1.</a:t>
            </a:r>
            <a:r>
              <a:rPr lang="ko-KR" altLang="en-US" sz="2000" b="1" dirty="0"/>
              <a:t> 요구 사항 분석</a:t>
            </a:r>
          </a:p>
          <a:p>
            <a:r>
              <a:rPr lang="ko-KR" altLang="en-US" sz="2000" dirty="0"/>
              <a:t>아키텍처 구축에서 </a:t>
            </a:r>
            <a:r>
              <a:rPr lang="ko-KR" altLang="en-US" sz="2000" dirty="0">
                <a:solidFill>
                  <a:srgbClr val="FF0000"/>
                </a:solidFill>
              </a:rPr>
              <a:t>요구 사항 분석 단계는 소프트웨어 개발의 요구 사항 분석 단계</a:t>
            </a:r>
            <a:r>
              <a:rPr lang="ko-KR" altLang="en-US" sz="2000" dirty="0"/>
              <a:t>와 같다</a:t>
            </a:r>
            <a:r>
              <a:rPr lang="en-US" altLang="ko-KR" sz="2000" dirty="0"/>
              <a:t>. </a:t>
            </a:r>
            <a:r>
              <a:rPr lang="ko-KR" altLang="en-US" sz="2000" dirty="0"/>
              <a:t>다만 품질 속성과 같은 비기능적인 요구 사항에 더 많은 관심을 둔다</a:t>
            </a:r>
            <a:r>
              <a:rPr lang="en-US" altLang="ko-KR" sz="2000" dirty="0"/>
              <a:t>. </a:t>
            </a:r>
            <a:r>
              <a:rPr lang="ko-KR" altLang="en-US" sz="2000" dirty="0"/>
              <a:t>이 단계에서는 다음과 같은 내용을 다룬다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• </a:t>
            </a:r>
            <a:r>
              <a:rPr lang="ko-KR" altLang="en-US" sz="2000" dirty="0">
                <a:solidFill>
                  <a:srgbClr val="FF0000"/>
                </a:solidFill>
              </a:rPr>
              <a:t>요구 사항 취득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식별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명세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분류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검증</a:t>
            </a:r>
            <a:br>
              <a:rPr lang="ko-KR" altLang="en-US" sz="2000" dirty="0">
                <a:solidFill>
                  <a:srgbClr val="FF0000"/>
                </a:solidFill>
              </a:rPr>
            </a:br>
            <a:r>
              <a:rPr lang="en-US" altLang="ko-KR" sz="2000" dirty="0">
                <a:solidFill>
                  <a:srgbClr val="FF0000"/>
                </a:solidFill>
              </a:rPr>
              <a:t>• </a:t>
            </a:r>
            <a:r>
              <a:rPr lang="ko-KR" altLang="en-US" sz="2000" dirty="0">
                <a:solidFill>
                  <a:srgbClr val="FF0000"/>
                </a:solidFill>
              </a:rPr>
              <a:t>기능적</a:t>
            </a:r>
            <a:r>
              <a:rPr lang="en-US" altLang="ko-KR" sz="2000" dirty="0">
                <a:solidFill>
                  <a:srgbClr val="FF0000"/>
                </a:solidFill>
              </a:rPr>
              <a:t>/</a:t>
            </a:r>
            <a:r>
              <a:rPr lang="ko-KR" altLang="en-US" sz="2000" dirty="0">
                <a:solidFill>
                  <a:srgbClr val="FF0000"/>
                </a:solidFill>
              </a:rPr>
              <a:t>비기능적 요구 사항 분류 및 명세</a:t>
            </a:r>
          </a:p>
          <a:p>
            <a:endParaRPr lang="en-US" altLang="ko-KR" sz="2000" b="1" i="1" dirty="0" smtClean="0"/>
          </a:p>
          <a:p>
            <a:r>
              <a:rPr lang="en-US" altLang="ko-KR" sz="2000" b="1" i="1" dirty="0" smtClean="0"/>
              <a:t>2</a:t>
            </a:r>
            <a:r>
              <a:rPr lang="en-US" altLang="ko-KR" sz="2000" b="1" i="1" dirty="0"/>
              <a:t>.</a:t>
            </a:r>
            <a:r>
              <a:rPr lang="ko-KR" altLang="en-US" sz="2000" b="1" dirty="0"/>
              <a:t> 아키텍처 분석</a:t>
            </a:r>
          </a:p>
          <a:p>
            <a:r>
              <a:rPr lang="ko-KR" altLang="en-US" sz="2000" dirty="0">
                <a:solidFill>
                  <a:srgbClr val="FF0000"/>
                </a:solidFill>
              </a:rPr>
              <a:t>분석 단계에서는 개발 프로젝트에 필요한 </a:t>
            </a:r>
            <a:r>
              <a:rPr lang="ko-KR" altLang="en-US" sz="2000" dirty="0">
                <a:solidFill>
                  <a:srgbClr val="FF0000"/>
                </a:solidFill>
                <a:hlinkClick r:id="rId7"/>
              </a:rPr>
              <a:t>품질</a:t>
            </a:r>
            <a:r>
              <a:rPr lang="ko-KR" altLang="en-US" sz="2000" dirty="0">
                <a:solidFill>
                  <a:srgbClr val="FF0000"/>
                </a:solidFill>
              </a:rPr>
              <a:t> 속성을 식별하고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식별된 품질 속성들의 우선순위를 결정한다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  <a:r>
              <a:rPr lang="ko-KR" altLang="en-US" sz="2000" dirty="0">
                <a:solidFill>
                  <a:srgbClr val="FF0000"/>
                </a:solidFill>
              </a:rPr>
              <a:t>또한 품질 속성 반영 방법을 개발한다</a:t>
            </a:r>
            <a:r>
              <a:rPr lang="en-US" altLang="ko-KR" sz="2000" dirty="0" smtClean="0">
                <a:solidFill>
                  <a:srgbClr val="FF0000"/>
                </a:solidFill>
              </a:rPr>
              <a:t>.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994" y="4494458"/>
            <a:ext cx="7926485" cy="207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7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46529" y="360217"/>
            <a:ext cx="6625871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6020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아키텍처 구축 절차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i="1" dirty="0"/>
              <a:t>3.</a:t>
            </a:r>
            <a:r>
              <a:rPr lang="ko-KR" altLang="en-US" sz="1700" b="1" dirty="0"/>
              <a:t> 아키텍처 설계</a:t>
            </a:r>
          </a:p>
          <a:p>
            <a:r>
              <a:rPr lang="ko-KR" altLang="en-US" sz="1700" dirty="0"/>
              <a:t>설계 단계에서는 관점을 정의하고 이에 따라 </a:t>
            </a:r>
            <a:r>
              <a:rPr lang="ko-KR" altLang="en-US" sz="1700" dirty="0">
                <a:hlinkClick r:id="rId7"/>
              </a:rPr>
              <a:t>아키텍처 스타일</a:t>
            </a:r>
            <a:r>
              <a:rPr lang="ko-KR" altLang="en-US" sz="1700" dirty="0"/>
              <a:t>을 선택하여 후보 아키텍처를 도출한다</a:t>
            </a:r>
            <a:r>
              <a:rPr lang="en-US" altLang="ko-KR" sz="1700" dirty="0"/>
              <a:t>.</a:t>
            </a:r>
          </a:p>
          <a:p>
            <a:r>
              <a:rPr lang="ko-KR" altLang="en-US" sz="1700" b="1" dirty="0"/>
              <a:t>■ 관점 정의</a:t>
            </a:r>
            <a:r>
              <a:rPr lang="ko-KR" altLang="en-US" sz="1700" dirty="0"/>
              <a:t/>
            </a:r>
            <a:br>
              <a:rPr lang="ko-KR" altLang="en-US" sz="1700" dirty="0"/>
            </a:br>
            <a:r>
              <a:rPr lang="ko-KR" altLang="en-US" sz="1700" dirty="0"/>
              <a:t>이해 관계자를 파악하고</a:t>
            </a:r>
            <a:r>
              <a:rPr lang="en-US" altLang="ko-KR" sz="1700" dirty="0"/>
              <a:t>, </a:t>
            </a:r>
            <a:r>
              <a:rPr lang="ko-KR" altLang="en-US" sz="1700" dirty="0"/>
              <a:t>이해 </a:t>
            </a:r>
            <a:r>
              <a:rPr lang="ko-KR" altLang="en-US" sz="1700" dirty="0" err="1"/>
              <a:t>관계자별</a:t>
            </a:r>
            <a:r>
              <a:rPr lang="ko-KR" altLang="en-US" sz="1700" dirty="0"/>
              <a:t> 관점</a:t>
            </a:r>
            <a:r>
              <a:rPr lang="en-US" altLang="ko-KR" sz="1700" dirty="0"/>
              <a:t>(view)</a:t>
            </a:r>
            <a:r>
              <a:rPr lang="ko-KR" altLang="en-US" sz="1700" dirty="0"/>
              <a:t>을 정의한다</a:t>
            </a:r>
            <a:r>
              <a:rPr lang="en-US" altLang="ko-KR" sz="1700" dirty="0"/>
              <a:t>.</a:t>
            </a:r>
          </a:p>
          <a:p>
            <a:r>
              <a:rPr lang="ko-KR" altLang="en-US" sz="1700" b="1" dirty="0"/>
              <a:t>■ 아키텍처 스타일 선택</a:t>
            </a:r>
            <a:r>
              <a:rPr lang="ko-KR" altLang="en-US" sz="1700" dirty="0"/>
              <a:t/>
            </a:r>
            <a:br>
              <a:rPr lang="ko-KR" altLang="en-US" sz="1700" dirty="0"/>
            </a:br>
            <a:r>
              <a:rPr lang="en-US" altLang="ko-KR" sz="1700" dirty="0"/>
              <a:t>• pipe-filter, </a:t>
            </a:r>
            <a:r>
              <a:rPr lang="en-US" altLang="ko-KR" sz="1700" dirty="0" err="1"/>
              <a:t>mvc</a:t>
            </a:r>
            <a:r>
              <a:rPr lang="en-US" altLang="ko-KR" sz="1700" dirty="0"/>
              <a:t>, layer </a:t>
            </a:r>
            <a:r>
              <a:rPr lang="ko-KR" altLang="en-US" sz="1700" dirty="0"/>
              <a:t>등 스타일을 혼용하여 적용할 수 있다</a:t>
            </a:r>
            <a:r>
              <a:rPr lang="en-US" altLang="ko-KR" sz="1700" dirty="0"/>
              <a:t>.</a:t>
            </a:r>
          </a:p>
          <a:p>
            <a:r>
              <a:rPr lang="ko-KR" altLang="en-US" sz="1700" b="1" dirty="0"/>
              <a:t>■ 후보 아키텍처 도출</a:t>
            </a:r>
            <a:r>
              <a:rPr lang="ko-KR" altLang="en-US" sz="1700" dirty="0"/>
              <a:t/>
            </a:r>
            <a:br>
              <a:rPr lang="ko-KR" altLang="en-US" sz="1700" dirty="0"/>
            </a:br>
            <a:r>
              <a:rPr lang="en-US" altLang="ko-KR" sz="1700" dirty="0"/>
              <a:t>• </a:t>
            </a:r>
            <a:r>
              <a:rPr lang="ko-KR" altLang="en-US" sz="1700" dirty="0"/>
              <a:t>배경도</a:t>
            </a:r>
            <a:r>
              <a:rPr lang="en-US" altLang="ko-KR" sz="1700" dirty="0"/>
              <a:t>(context diagram) </a:t>
            </a:r>
            <a:r>
              <a:rPr lang="ko-KR" altLang="en-US" sz="1700" dirty="0"/>
              <a:t>및 각 </a:t>
            </a:r>
            <a:r>
              <a:rPr lang="ko-KR" altLang="en-US" sz="1700" dirty="0" err="1"/>
              <a:t>관점별</a:t>
            </a:r>
            <a:r>
              <a:rPr lang="ko-KR" altLang="en-US" sz="1700" dirty="0"/>
              <a:t> 다이어그램을 작성한다</a:t>
            </a:r>
            <a:r>
              <a:rPr lang="en-US" altLang="ko-KR" sz="1700" dirty="0"/>
              <a:t>.</a:t>
            </a:r>
            <a:br>
              <a:rPr lang="en-US" altLang="ko-KR" sz="1700" dirty="0"/>
            </a:br>
            <a:r>
              <a:rPr lang="en-US" altLang="ko-KR" sz="1700" dirty="0"/>
              <a:t>• </a:t>
            </a:r>
            <a:r>
              <a:rPr lang="ko-KR" altLang="en-US" sz="1700" dirty="0"/>
              <a:t>소프트웨어 아키텍처 명세서</a:t>
            </a:r>
            <a:r>
              <a:rPr lang="en-US" altLang="ko-KR" sz="1700" dirty="0"/>
              <a:t>(SAD: Software Architecture Description)</a:t>
            </a:r>
            <a:r>
              <a:rPr lang="ko-KR" altLang="en-US" sz="1700" dirty="0"/>
              <a:t>를 기술한다</a:t>
            </a:r>
            <a:r>
              <a:rPr lang="en-US" altLang="ko-KR" sz="1700" dirty="0"/>
              <a:t>.</a:t>
            </a:r>
          </a:p>
          <a:p>
            <a:endParaRPr lang="en-US" altLang="ko-KR" sz="1700" b="1" i="1" dirty="0" smtClean="0"/>
          </a:p>
          <a:p>
            <a:r>
              <a:rPr lang="en-US" altLang="ko-KR" sz="1700" b="1" i="1" dirty="0" smtClean="0"/>
              <a:t>4.</a:t>
            </a:r>
            <a:r>
              <a:rPr lang="ko-KR" altLang="en-US" sz="1700" b="1" dirty="0" smtClean="0"/>
              <a:t> </a:t>
            </a:r>
            <a:r>
              <a:rPr lang="ko-KR" altLang="en-US" sz="1700" b="1" dirty="0"/>
              <a:t>검증 및 승인</a:t>
            </a:r>
          </a:p>
          <a:p>
            <a:r>
              <a:rPr lang="ko-KR" altLang="en-US" sz="1700" dirty="0"/>
              <a:t>검증 및 승인 단계에서는 아키텍처를 평가하고 상세화한 후 승인한다</a:t>
            </a:r>
            <a:r>
              <a:rPr lang="en-US" altLang="ko-KR" sz="1700" dirty="0"/>
              <a:t>.</a:t>
            </a:r>
          </a:p>
          <a:p>
            <a:r>
              <a:rPr lang="ko-KR" altLang="en-US" sz="1700" b="1" dirty="0"/>
              <a:t>■ 아키텍처 평가</a:t>
            </a:r>
            <a:r>
              <a:rPr lang="ko-KR" altLang="en-US" sz="1700" dirty="0"/>
              <a:t/>
            </a:r>
            <a:br>
              <a:rPr lang="ko-KR" altLang="en-US" sz="1700" dirty="0"/>
            </a:br>
            <a:r>
              <a:rPr lang="en-US" altLang="ko-KR" sz="1700" dirty="0"/>
              <a:t>• </a:t>
            </a:r>
            <a:r>
              <a:rPr lang="ko-KR" altLang="en-US" sz="1700" dirty="0"/>
              <a:t>아키텍처의 요구 사항 만족도</a:t>
            </a:r>
            <a:r>
              <a:rPr lang="en-US" altLang="ko-KR" sz="1700" dirty="0"/>
              <a:t>, </a:t>
            </a:r>
            <a:r>
              <a:rPr lang="ko-KR" altLang="en-US" sz="1700" dirty="0"/>
              <a:t>적합성 등을 평가한다</a:t>
            </a:r>
            <a:r>
              <a:rPr lang="en-US" altLang="ko-KR" sz="1700" dirty="0"/>
              <a:t>.</a:t>
            </a:r>
            <a:br>
              <a:rPr lang="en-US" altLang="ko-KR" sz="1700" dirty="0"/>
            </a:br>
            <a:r>
              <a:rPr lang="en-US" altLang="ko-KR" sz="1700" dirty="0"/>
              <a:t>• </a:t>
            </a:r>
            <a:r>
              <a:rPr lang="ko-KR" altLang="en-US" sz="1700" dirty="0"/>
              <a:t>품질 속성</a:t>
            </a:r>
            <a:r>
              <a:rPr lang="en-US" altLang="ko-KR" sz="1700" dirty="0"/>
              <a:t>(</a:t>
            </a:r>
            <a:r>
              <a:rPr lang="ko-KR" altLang="en-US" sz="1700" dirty="0" err="1"/>
              <a:t>성능성</a:t>
            </a:r>
            <a:r>
              <a:rPr lang="en-US" altLang="ko-KR" sz="1700" dirty="0"/>
              <a:t>, </a:t>
            </a:r>
            <a:r>
              <a:rPr lang="ko-KR" altLang="en-US" sz="1700" dirty="0" err="1"/>
              <a:t>사용성</a:t>
            </a:r>
            <a:r>
              <a:rPr lang="en-US" altLang="ko-KR" sz="1700" dirty="0"/>
              <a:t>, </a:t>
            </a:r>
            <a:r>
              <a:rPr lang="ko-KR" altLang="en-US" sz="1700" dirty="0" err="1"/>
              <a:t>보안성</a:t>
            </a:r>
            <a:r>
              <a:rPr lang="en-US" altLang="ko-KR" sz="1700" dirty="0"/>
              <a:t>, </a:t>
            </a:r>
            <a:r>
              <a:rPr lang="ko-KR" altLang="en-US" sz="1700" dirty="0"/>
              <a:t>안전성</a:t>
            </a:r>
            <a:r>
              <a:rPr lang="en-US" altLang="ko-KR" sz="1700" dirty="0"/>
              <a:t>, </a:t>
            </a:r>
            <a:r>
              <a:rPr lang="ko-KR" altLang="en-US" sz="1700" dirty="0" err="1"/>
              <a:t>검증성</a:t>
            </a:r>
            <a:r>
              <a:rPr lang="en-US" altLang="ko-KR" sz="1700" dirty="0"/>
              <a:t>, </a:t>
            </a:r>
            <a:r>
              <a:rPr lang="ko-KR" altLang="en-US" sz="1700" dirty="0" err="1"/>
              <a:t>변경성</a:t>
            </a:r>
            <a:r>
              <a:rPr lang="en-US" altLang="ko-KR" sz="1700" dirty="0"/>
              <a:t>) </a:t>
            </a:r>
            <a:r>
              <a:rPr lang="ko-KR" altLang="en-US" sz="1700" dirty="0"/>
              <a:t>간 절충 관계를 평가한다</a:t>
            </a:r>
            <a:r>
              <a:rPr lang="en-US" altLang="ko-KR" sz="1700" dirty="0"/>
              <a:t>.</a:t>
            </a:r>
          </a:p>
          <a:p>
            <a:r>
              <a:rPr lang="ko-KR" altLang="en-US" sz="1700" b="1" dirty="0"/>
              <a:t>■ 아키텍처 상세화</a:t>
            </a:r>
            <a:r>
              <a:rPr lang="en-US" altLang="ko-KR" sz="1700" b="1" dirty="0"/>
              <a:t>(</a:t>
            </a:r>
            <a:r>
              <a:rPr lang="ko-KR" altLang="en-US" sz="1700" b="1" dirty="0"/>
              <a:t>반복</a:t>
            </a:r>
            <a:r>
              <a:rPr lang="en-US" altLang="ko-KR" sz="1700" b="1" dirty="0"/>
              <a:t>)</a:t>
            </a:r>
            <a:r>
              <a:rPr lang="ko-KR" altLang="en-US" sz="1700" dirty="0"/>
              <a:t/>
            </a:r>
            <a:br>
              <a:rPr lang="ko-KR" altLang="en-US" sz="1700" dirty="0"/>
            </a:br>
            <a:r>
              <a:rPr lang="en-US" altLang="ko-KR" sz="1700" dirty="0"/>
              <a:t>• </a:t>
            </a:r>
            <a:r>
              <a:rPr lang="ko-KR" altLang="en-US" sz="1700" dirty="0"/>
              <a:t>설계 방법을 도출한다</a:t>
            </a:r>
            <a:r>
              <a:rPr lang="en-US" altLang="ko-KR" sz="1700" dirty="0"/>
              <a:t>.</a:t>
            </a:r>
            <a:br>
              <a:rPr lang="en-US" altLang="ko-KR" sz="1700" dirty="0"/>
            </a:br>
            <a:r>
              <a:rPr lang="en-US" altLang="ko-KR" sz="1700" dirty="0"/>
              <a:t>• </a:t>
            </a:r>
            <a:r>
              <a:rPr lang="ko-KR" altLang="en-US" sz="1700" dirty="0"/>
              <a:t>설계 패턴을 고려한다</a:t>
            </a:r>
            <a:r>
              <a:rPr lang="en-US" altLang="ko-KR" sz="1700" dirty="0"/>
              <a:t>.</a:t>
            </a:r>
          </a:p>
          <a:p>
            <a:r>
              <a:rPr lang="ko-KR" altLang="en-US" sz="1700" b="1" dirty="0"/>
              <a:t>■ 아키텍처 승인</a:t>
            </a:r>
            <a:r>
              <a:rPr lang="ko-KR" altLang="en-US" sz="1700" dirty="0"/>
              <a:t/>
            </a:r>
            <a:br>
              <a:rPr lang="ko-KR" altLang="en-US" sz="1700" dirty="0"/>
            </a:br>
            <a:r>
              <a:rPr lang="en-US" altLang="ko-KR" sz="1700" dirty="0"/>
              <a:t>• </a:t>
            </a:r>
            <a:r>
              <a:rPr lang="ko-KR" altLang="en-US" sz="1700" dirty="0"/>
              <a:t>이해 관계자들이 최종 승인을 한다</a:t>
            </a:r>
            <a:r>
              <a:rPr lang="en-US" altLang="ko-KR" sz="1700" dirty="0"/>
              <a:t>.</a:t>
            </a:r>
          </a:p>
          <a:p>
            <a:endParaRPr lang="en-US" altLang="ko-KR" sz="1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17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46529" y="360217"/>
            <a:ext cx="6625871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6020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아키텍처 구축 절차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어떤 사물에 대해 제대로 파악하려면 다양한 관점으로 검토할 필요가 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r>
              <a:rPr lang="ko-KR" altLang="en-US" sz="1600" dirty="0" smtClean="0"/>
              <a:t>소프트웨어도 </a:t>
            </a:r>
            <a:r>
              <a:rPr lang="ko-KR" altLang="en-US" sz="1600" dirty="0"/>
              <a:t>마찬가지인데 특히 소프트웨어 아키텍처는 </a:t>
            </a:r>
            <a:r>
              <a:rPr lang="en-US" altLang="ko-KR" sz="1600" dirty="0" smtClean="0"/>
              <a:t>UML(Unified </a:t>
            </a:r>
            <a:r>
              <a:rPr lang="en-US" altLang="ko-KR" sz="1600" dirty="0"/>
              <a:t>Modeling Language)</a:t>
            </a:r>
            <a:r>
              <a:rPr lang="ko-KR" altLang="en-US" sz="1600" dirty="0"/>
              <a:t>의 </a:t>
            </a:r>
            <a:r>
              <a:rPr lang="en-US" altLang="ko-KR" sz="1600" b="1" dirty="0">
                <a:solidFill>
                  <a:srgbClr val="FF0000"/>
                </a:solidFill>
              </a:rPr>
              <a:t>4+1 </a:t>
            </a:r>
            <a:r>
              <a:rPr lang="ko-KR" altLang="en-US" sz="1600" b="1" dirty="0">
                <a:solidFill>
                  <a:srgbClr val="FF0000"/>
                </a:solidFill>
              </a:rPr>
              <a:t>관점</a:t>
            </a:r>
            <a:r>
              <a:rPr lang="ko-KR" altLang="en-US" sz="1600" dirty="0"/>
              <a:t>을 이용해 설명한다</a:t>
            </a:r>
            <a:r>
              <a:rPr lang="en-US" altLang="ko-KR" sz="1600" dirty="0"/>
              <a:t>. </a:t>
            </a:r>
            <a:r>
              <a:rPr lang="ko-KR" altLang="en-US" sz="1600" dirty="0"/>
              <a:t>여기서 관점</a:t>
            </a:r>
            <a:r>
              <a:rPr lang="en-US" altLang="ko-KR" sz="1600" dirty="0"/>
              <a:t>(view)</a:t>
            </a:r>
            <a:r>
              <a:rPr lang="ko-KR" altLang="en-US" sz="1600" dirty="0"/>
              <a:t>은 시스템을 이루는 요소들의 집합과 그들의 연관 관계를 추상적으로 표현한 것이다</a:t>
            </a:r>
            <a:r>
              <a:rPr lang="en-US" altLang="ko-KR" sz="1600" dirty="0"/>
              <a:t>. </a:t>
            </a:r>
          </a:p>
          <a:p>
            <a:endParaRPr lang="en-US" altLang="ko-KR" sz="1700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67" y="2364770"/>
            <a:ext cx="5945185" cy="358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1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46529" y="360217"/>
            <a:ext cx="6625871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6020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아키텍처 구축 절차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UML </a:t>
            </a:r>
            <a:r>
              <a:rPr lang="en-US" altLang="ko-KR" b="1" dirty="0"/>
              <a:t>4+1 </a:t>
            </a:r>
            <a:r>
              <a:rPr lang="ko-KR" altLang="en-US" b="1" dirty="0"/>
              <a:t>관점</a:t>
            </a:r>
            <a:endParaRPr lang="ko-KR" altLang="en-US" dirty="0"/>
          </a:p>
          <a:p>
            <a:endParaRPr lang="en-US" altLang="ko-KR" b="1" i="1" dirty="0" smtClean="0"/>
          </a:p>
          <a:p>
            <a:r>
              <a:rPr lang="en-US" altLang="ko-KR" b="1" i="1" dirty="0" smtClean="0"/>
              <a:t>1</a:t>
            </a:r>
            <a:r>
              <a:rPr lang="en-US" altLang="ko-KR" b="1" i="1" dirty="0"/>
              <a:t>.</a:t>
            </a:r>
            <a:r>
              <a:rPr lang="ko-KR" altLang="en-US" b="1" dirty="0"/>
              <a:t> </a:t>
            </a:r>
            <a:r>
              <a:rPr lang="ko-KR" altLang="en-US" b="1" dirty="0" err="1"/>
              <a:t>유스케이스</a:t>
            </a:r>
            <a:r>
              <a:rPr lang="ko-KR" altLang="en-US" b="1" dirty="0"/>
              <a:t> 관점</a:t>
            </a:r>
          </a:p>
          <a:p>
            <a:r>
              <a:rPr lang="ko-KR" altLang="en-US" dirty="0" err="1"/>
              <a:t>유스케이스</a:t>
            </a:r>
            <a:r>
              <a:rPr lang="ko-KR" altLang="en-US" dirty="0"/>
              <a:t> 관점</a:t>
            </a:r>
            <a:r>
              <a:rPr lang="en-US" altLang="ko-KR" dirty="0"/>
              <a:t>(</a:t>
            </a:r>
            <a:r>
              <a:rPr lang="en-US" altLang="ko-KR" dirty="0" err="1"/>
              <a:t>usecase</a:t>
            </a:r>
            <a:r>
              <a:rPr lang="en-US" altLang="ko-KR" dirty="0"/>
              <a:t> view)</a:t>
            </a:r>
            <a:r>
              <a:rPr lang="ko-KR" altLang="en-US" dirty="0"/>
              <a:t>은 </a:t>
            </a:r>
            <a:r>
              <a:rPr lang="ko-KR" altLang="en-US" dirty="0" smtClean="0">
                <a:solidFill>
                  <a:srgbClr val="FF0000"/>
                </a:solidFill>
              </a:rPr>
              <a:t>시스템이 사용자에게 제공하는 기능에 관심이 있다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다음과 </a:t>
            </a:r>
            <a:r>
              <a:rPr lang="ko-KR" altLang="en-US" dirty="0"/>
              <a:t>같이 여러 다이어그램을 구성할 수 있는데 특히 </a:t>
            </a:r>
            <a:r>
              <a:rPr lang="ko-KR" altLang="en-US" dirty="0" err="1" smtClean="0"/>
              <a:t>유스케이스</a:t>
            </a:r>
            <a:r>
              <a:rPr lang="ko-KR" altLang="en-US" dirty="0" smtClean="0"/>
              <a:t> </a:t>
            </a:r>
            <a:r>
              <a:rPr lang="ko-KR" altLang="en-US" dirty="0"/>
              <a:t>다이어그램은 다른 네 가지 관점에 사용되는 다이어그램의 근간이 되어 분석 및 </a:t>
            </a:r>
            <a:r>
              <a:rPr lang="ko-KR" altLang="en-US" dirty="0">
                <a:hlinkClick r:id="rId7"/>
              </a:rPr>
              <a:t>설계</a:t>
            </a:r>
            <a:r>
              <a:rPr lang="ko-KR" altLang="en-US" dirty="0"/>
              <a:t>의 전 과정에 걸쳐 사용된다</a:t>
            </a:r>
            <a:r>
              <a:rPr lang="en-US" altLang="ko-KR" dirty="0"/>
              <a:t>. </a:t>
            </a:r>
            <a:r>
              <a:rPr lang="ko-KR" altLang="en-US" dirty="0"/>
              <a:t>그리고 설계자가 사용자와 대화하는 데 사용되어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다이어그램을 더 세부적으로 </a:t>
            </a:r>
            <a:r>
              <a:rPr lang="ko-KR" altLang="en-US" dirty="0" err="1"/>
              <a:t>구체화해나간다</a:t>
            </a:r>
            <a:r>
              <a:rPr lang="en-US" altLang="ko-KR" dirty="0"/>
              <a:t>. </a:t>
            </a:r>
            <a:r>
              <a:rPr lang="ko-KR" altLang="en-US" dirty="0"/>
              <a:t>물론 </a:t>
            </a:r>
            <a:r>
              <a:rPr lang="ko-KR" altLang="en-US" dirty="0">
                <a:hlinkClick r:id="rId8"/>
              </a:rPr>
              <a:t>테스트</a:t>
            </a:r>
            <a:r>
              <a:rPr lang="ko-KR" altLang="en-US" dirty="0"/>
              <a:t>를 위한 데이터로도 사용된다</a:t>
            </a:r>
            <a:r>
              <a:rPr lang="en-US" altLang="ko-KR" dirty="0"/>
              <a:t>. </a:t>
            </a:r>
          </a:p>
          <a:p>
            <a:r>
              <a:rPr lang="en-US" altLang="ko-KR" b="1" dirty="0"/>
              <a:t>• </a:t>
            </a:r>
            <a:r>
              <a:rPr lang="ko-KR" altLang="en-US" b="1" dirty="0"/>
              <a:t>정적 표현 </a:t>
            </a:r>
            <a:r>
              <a:rPr lang="en-US" altLang="ko-KR" b="1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</a:t>
            </a:r>
            <a:br>
              <a:rPr lang="ko-KR" altLang="en-US" dirty="0"/>
            </a:br>
            <a:r>
              <a:rPr lang="en-US" altLang="ko-KR" b="1" dirty="0"/>
              <a:t>• </a:t>
            </a:r>
            <a:r>
              <a:rPr lang="ko-KR" altLang="en-US" b="1" dirty="0"/>
              <a:t>동적 표현 </a:t>
            </a:r>
            <a:r>
              <a:rPr lang="en-US" altLang="ko-KR" b="1" dirty="0"/>
              <a:t>:</a:t>
            </a:r>
            <a:r>
              <a:rPr lang="ko-KR" altLang="en-US" dirty="0"/>
              <a:t> 상태 다이어그램</a:t>
            </a:r>
            <a:r>
              <a:rPr lang="en-US" altLang="ko-KR" dirty="0"/>
              <a:t>, </a:t>
            </a:r>
            <a:r>
              <a:rPr lang="ko-KR" altLang="en-US" dirty="0"/>
              <a:t>순차 다이어그램</a:t>
            </a:r>
            <a:r>
              <a:rPr lang="en-US" altLang="ko-KR" dirty="0"/>
              <a:t>, </a:t>
            </a:r>
            <a:r>
              <a:rPr lang="ko-KR" altLang="en-US" dirty="0"/>
              <a:t>통신 다이어그램</a:t>
            </a:r>
            <a:r>
              <a:rPr lang="en-US" altLang="ko-KR" dirty="0"/>
              <a:t>, </a:t>
            </a:r>
            <a:r>
              <a:rPr lang="ko-KR" altLang="en-US" dirty="0"/>
              <a:t>활동 다이어그램</a:t>
            </a:r>
          </a:p>
          <a:p>
            <a:endParaRPr lang="en-US" altLang="ko-KR" b="1" i="1" dirty="0" smtClean="0"/>
          </a:p>
          <a:p>
            <a:r>
              <a:rPr lang="en-US" altLang="ko-KR" b="1" i="1" dirty="0" smtClean="0"/>
              <a:t>2</a:t>
            </a:r>
            <a:r>
              <a:rPr lang="en-US" altLang="ko-KR" b="1" i="1" dirty="0"/>
              <a:t>.</a:t>
            </a:r>
            <a:r>
              <a:rPr lang="ko-KR" altLang="en-US" b="1" dirty="0"/>
              <a:t> 논리적 관점</a:t>
            </a:r>
          </a:p>
          <a:p>
            <a:r>
              <a:rPr lang="ko-KR" altLang="en-US" dirty="0"/>
              <a:t>논리적 관점</a:t>
            </a:r>
            <a:r>
              <a:rPr lang="en-US" altLang="ko-KR" dirty="0"/>
              <a:t>(logical view </a:t>
            </a:r>
            <a:r>
              <a:rPr lang="ko-KR" altLang="en-US" dirty="0"/>
              <a:t>또는 </a:t>
            </a:r>
            <a:r>
              <a:rPr lang="en-US" altLang="ko-KR" dirty="0"/>
              <a:t>design view)</a:t>
            </a:r>
            <a:r>
              <a:rPr lang="ko-KR" altLang="en-US" dirty="0"/>
              <a:t>은 시스템의 기능에 관심이 있는 </a:t>
            </a:r>
            <a:r>
              <a:rPr lang="ko-KR" altLang="en-US" dirty="0" err="1"/>
              <a:t>유스케이스</a:t>
            </a:r>
            <a:r>
              <a:rPr lang="ko-KR" altLang="en-US" dirty="0"/>
              <a:t> 관점과 달리 </a:t>
            </a:r>
            <a:r>
              <a:rPr lang="ko-KR" altLang="en-US" dirty="0">
                <a:solidFill>
                  <a:srgbClr val="FF0000"/>
                </a:solidFill>
              </a:rPr>
              <a:t>시스템 내부를 들여다본다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즉 시스템의 기능을 제공하기 위해 필요한 </a:t>
            </a:r>
            <a:r>
              <a:rPr lang="ko-KR" altLang="en-US" dirty="0">
                <a:solidFill>
                  <a:srgbClr val="FF0000"/>
                </a:solidFill>
                <a:hlinkClick r:id="rId9"/>
              </a:rPr>
              <a:t>클래스</a:t>
            </a:r>
            <a:r>
              <a:rPr lang="ko-KR" altLang="en-US" dirty="0">
                <a:solidFill>
                  <a:srgbClr val="FF0000"/>
                </a:solidFill>
              </a:rPr>
              <a:t>나 컴포넌트의 종류와 이들의 관계에 초점을 둔다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en-US" altLang="ko-KR" dirty="0"/>
              <a:t> </a:t>
            </a:r>
            <a:r>
              <a:rPr lang="ko-KR" altLang="en-US" dirty="0"/>
              <a:t>필요한 클래스와 컴포넌트를 파악하고 기술하는 것에 관심이 있으며 다음과 같은 다이어그램으로 구성한다</a:t>
            </a:r>
            <a:r>
              <a:rPr lang="en-US" altLang="ko-KR" dirty="0"/>
              <a:t>. </a:t>
            </a:r>
          </a:p>
          <a:p>
            <a:r>
              <a:rPr lang="en-US" altLang="ko-KR" b="1" dirty="0"/>
              <a:t>• </a:t>
            </a:r>
            <a:r>
              <a:rPr lang="ko-KR" altLang="en-US" b="1" dirty="0"/>
              <a:t>정적 표현 </a:t>
            </a:r>
            <a:r>
              <a:rPr lang="en-US" altLang="ko-KR" b="1" dirty="0"/>
              <a:t>:</a:t>
            </a:r>
            <a:r>
              <a:rPr lang="ko-KR" altLang="en-US" dirty="0"/>
              <a:t> 클래스 다이어그램</a:t>
            </a:r>
            <a:r>
              <a:rPr lang="en-US" altLang="ko-KR" dirty="0"/>
              <a:t>, </a:t>
            </a:r>
            <a:r>
              <a:rPr lang="ko-KR" altLang="en-US" dirty="0"/>
              <a:t>객체 다이어그램</a:t>
            </a:r>
            <a:br>
              <a:rPr lang="ko-KR" altLang="en-US" dirty="0"/>
            </a:br>
            <a:r>
              <a:rPr lang="en-US" altLang="ko-KR" b="1" dirty="0"/>
              <a:t>• </a:t>
            </a:r>
            <a:r>
              <a:rPr lang="ko-KR" altLang="en-US" b="1" dirty="0"/>
              <a:t>동적 표현 </a:t>
            </a:r>
            <a:r>
              <a:rPr lang="en-US" altLang="ko-KR" b="1" dirty="0"/>
              <a:t>:</a:t>
            </a:r>
            <a:r>
              <a:rPr lang="ko-KR" altLang="en-US" dirty="0"/>
              <a:t> 상태 다이어그램</a:t>
            </a:r>
            <a:r>
              <a:rPr lang="en-US" altLang="ko-KR" dirty="0"/>
              <a:t>(</a:t>
            </a:r>
            <a:r>
              <a:rPr lang="ko-KR" altLang="en-US" dirty="0"/>
              <a:t>클래스 내의 동작 표현</a:t>
            </a:r>
            <a:r>
              <a:rPr lang="en-US" altLang="ko-KR" dirty="0"/>
              <a:t>), </a:t>
            </a:r>
            <a:r>
              <a:rPr lang="ko-KR" altLang="en-US" dirty="0"/>
              <a:t>순차</a:t>
            </a:r>
            <a:r>
              <a:rPr lang="en-US" altLang="ko-KR" dirty="0"/>
              <a:t>·</a:t>
            </a:r>
            <a:r>
              <a:rPr lang="ko-KR" altLang="en-US" dirty="0"/>
              <a:t>통신 다이어그램</a:t>
            </a:r>
            <a:r>
              <a:rPr lang="en-US" altLang="ko-KR" dirty="0"/>
              <a:t>(</a:t>
            </a:r>
            <a:r>
              <a:rPr lang="ko-KR" altLang="en-US" dirty="0"/>
              <a:t>클래스 간의 상호작용 표현</a:t>
            </a:r>
            <a:r>
              <a:rPr lang="en-US" altLang="ko-KR" dirty="0"/>
              <a:t>), </a:t>
            </a:r>
            <a:r>
              <a:rPr lang="ko-KR" altLang="en-US" dirty="0"/>
              <a:t>활동 다이어그램</a:t>
            </a:r>
            <a:r>
              <a:rPr lang="en-US" altLang="ko-KR" dirty="0"/>
              <a:t>(</a:t>
            </a:r>
            <a:r>
              <a:rPr lang="ko-KR" altLang="en-US" dirty="0"/>
              <a:t>클래스의 연산 동작 표현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499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46529" y="360217"/>
            <a:ext cx="6625871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6020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아키텍처 구축 절차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46529" y="1090554"/>
            <a:ext cx="10811423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i="1" dirty="0"/>
              <a:t>3.</a:t>
            </a:r>
            <a:r>
              <a:rPr lang="ko-KR" altLang="en-US" sz="1500" b="1" dirty="0"/>
              <a:t> 구현 관점</a:t>
            </a:r>
          </a:p>
          <a:p>
            <a:r>
              <a:rPr lang="ko-KR" altLang="en-US" sz="1500" dirty="0">
                <a:solidFill>
                  <a:srgbClr val="FF0000"/>
                </a:solidFill>
              </a:rPr>
              <a:t>구현 관점</a:t>
            </a:r>
            <a:r>
              <a:rPr lang="en-US" altLang="ko-KR" sz="1500" dirty="0">
                <a:solidFill>
                  <a:srgbClr val="FF0000"/>
                </a:solidFill>
              </a:rPr>
              <a:t>(implementation view)</a:t>
            </a:r>
            <a:r>
              <a:rPr lang="ko-KR" altLang="en-US" sz="1500" dirty="0">
                <a:solidFill>
                  <a:srgbClr val="FF0000"/>
                </a:solidFill>
              </a:rPr>
              <a:t>은 물리적 시스템에서 사용하는 소프트웨어 서브시스템의 모듈</a:t>
            </a:r>
            <a:r>
              <a:rPr lang="en-US" altLang="ko-KR" sz="1500" dirty="0">
                <a:solidFill>
                  <a:srgbClr val="FF0000"/>
                </a:solidFill>
              </a:rPr>
              <a:t>(</a:t>
            </a:r>
            <a:r>
              <a:rPr lang="ko-KR" altLang="en-US" sz="1500" dirty="0">
                <a:solidFill>
                  <a:srgbClr val="FF0000"/>
                </a:solidFill>
              </a:rPr>
              <a:t>원시 코드</a:t>
            </a:r>
            <a:r>
              <a:rPr lang="en-US" altLang="ko-KR" sz="1500" dirty="0">
                <a:solidFill>
                  <a:srgbClr val="FF0000"/>
                </a:solidFill>
              </a:rPr>
              <a:t>, </a:t>
            </a:r>
            <a:r>
              <a:rPr lang="ko-KR" altLang="en-US" sz="1500" dirty="0">
                <a:solidFill>
                  <a:srgbClr val="FF0000"/>
                </a:solidFill>
              </a:rPr>
              <a:t>데이터 파일</a:t>
            </a:r>
            <a:r>
              <a:rPr lang="en-US" altLang="ko-KR" sz="1500" dirty="0">
                <a:solidFill>
                  <a:srgbClr val="FF0000"/>
                </a:solidFill>
              </a:rPr>
              <a:t>, </a:t>
            </a:r>
            <a:r>
              <a:rPr lang="ko-KR" altLang="en-US" sz="1500" dirty="0">
                <a:solidFill>
                  <a:srgbClr val="FF0000"/>
                </a:solidFill>
              </a:rPr>
              <a:t>컴포넌트</a:t>
            </a:r>
            <a:r>
              <a:rPr lang="en-US" altLang="ko-KR" sz="1500" dirty="0">
                <a:solidFill>
                  <a:srgbClr val="FF0000"/>
                </a:solidFill>
              </a:rPr>
              <a:t>, </a:t>
            </a:r>
            <a:r>
              <a:rPr lang="ko-KR" altLang="en-US" sz="1500" dirty="0">
                <a:solidFill>
                  <a:srgbClr val="FF0000"/>
                </a:solidFill>
              </a:rPr>
              <a:t>실행 파일 등으로 구성</a:t>
            </a:r>
            <a:r>
              <a:rPr lang="en-US" altLang="ko-KR" sz="1500" dirty="0">
                <a:solidFill>
                  <a:srgbClr val="FF0000"/>
                </a:solidFill>
              </a:rPr>
              <a:t>)</a:t>
            </a:r>
            <a:r>
              <a:rPr lang="ko-KR" altLang="en-US" sz="1500" dirty="0">
                <a:solidFill>
                  <a:srgbClr val="FF0000"/>
                </a:solidFill>
              </a:rPr>
              <a:t>이 어떻게 구조화되어 있는가에 관심이 있다</a:t>
            </a:r>
            <a:r>
              <a:rPr lang="en-US" altLang="ko-KR" sz="1500" dirty="0">
                <a:solidFill>
                  <a:srgbClr val="FF0000"/>
                </a:solidFill>
              </a:rPr>
              <a:t>.</a:t>
            </a:r>
            <a:r>
              <a:rPr lang="en-US" altLang="ko-KR" sz="1500" dirty="0"/>
              <a:t> </a:t>
            </a:r>
            <a:r>
              <a:rPr lang="ko-KR" altLang="en-US" sz="1500" dirty="0"/>
              <a:t>다음과 같은 다이어그램을 이용해 구현 모듈 간의 의존 관계를 나타낸다</a:t>
            </a:r>
            <a:r>
              <a:rPr lang="en-US" altLang="ko-KR" sz="1500" dirty="0"/>
              <a:t>. </a:t>
            </a:r>
          </a:p>
          <a:p>
            <a:r>
              <a:rPr lang="en-US" altLang="ko-KR" sz="1500" b="1" dirty="0"/>
              <a:t>• </a:t>
            </a:r>
            <a:r>
              <a:rPr lang="ko-KR" altLang="en-US" sz="1500" b="1" dirty="0"/>
              <a:t>정적 표현 </a:t>
            </a:r>
            <a:r>
              <a:rPr lang="en-US" altLang="ko-KR" sz="1500" b="1" dirty="0"/>
              <a:t>:</a:t>
            </a:r>
            <a:r>
              <a:rPr lang="ko-KR" altLang="en-US" sz="1500" dirty="0"/>
              <a:t> 컴포넌트 다이어그램</a:t>
            </a:r>
            <a:br>
              <a:rPr lang="ko-KR" altLang="en-US" sz="1500" dirty="0"/>
            </a:br>
            <a:r>
              <a:rPr lang="en-US" altLang="ko-KR" sz="1500" b="1" dirty="0"/>
              <a:t>• </a:t>
            </a:r>
            <a:r>
              <a:rPr lang="ko-KR" altLang="en-US" sz="1500" b="1" dirty="0"/>
              <a:t>동적 표현 </a:t>
            </a:r>
            <a:r>
              <a:rPr lang="en-US" altLang="ko-KR" sz="1500" b="1" dirty="0"/>
              <a:t>:</a:t>
            </a:r>
            <a:r>
              <a:rPr lang="ko-KR" altLang="en-US" sz="1500" dirty="0"/>
              <a:t> 상태 다이어그램</a:t>
            </a:r>
            <a:r>
              <a:rPr lang="en-US" altLang="ko-KR" sz="1500" dirty="0"/>
              <a:t>, </a:t>
            </a:r>
            <a:r>
              <a:rPr lang="ko-KR" altLang="en-US" sz="1500" dirty="0"/>
              <a:t>순차 다이어그램</a:t>
            </a:r>
            <a:r>
              <a:rPr lang="en-US" altLang="ko-KR" sz="1500" dirty="0"/>
              <a:t>, </a:t>
            </a:r>
            <a:r>
              <a:rPr lang="ko-KR" altLang="en-US" sz="1500" dirty="0"/>
              <a:t>통신 다이어그램</a:t>
            </a:r>
            <a:r>
              <a:rPr lang="en-US" altLang="ko-KR" sz="1500" dirty="0"/>
              <a:t>, </a:t>
            </a:r>
            <a:r>
              <a:rPr lang="ko-KR" altLang="en-US" sz="1500" dirty="0"/>
              <a:t>활동 다이어그램</a:t>
            </a:r>
          </a:p>
          <a:p>
            <a:endParaRPr lang="en-US" altLang="ko-KR" sz="1500" b="1" i="1" dirty="0"/>
          </a:p>
          <a:p>
            <a:r>
              <a:rPr lang="en-US" altLang="ko-KR" sz="1500" b="1" i="1" dirty="0" smtClean="0"/>
              <a:t>4</a:t>
            </a:r>
            <a:r>
              <a:rPr lang="en-US" altLang="ko-KR" sz="1500" b="1" i="1" dirty="0"/>
              <a:t>.</a:t>
            </a:r>
            <a:r>
              <a:rPr lang="ko-KR" altLang="en-US" sz="1500" b="1" dirty="0"/>
              <a:t> 프로세스 관점</a:t>
            </a:r>
          </a:p>
          <a:p>
            <a:r>
              <a:rPr lang="ko-KR" altLang="en-US" sz="1500" dirty="0">
                <a:solidFill>
                  <a:srgbClr val="FF0000"/>
                </a:solidFill>
              </a:rPr>
              <a:t>프로세스 관점</a:t>
            </a:r>
            <a:r>
              <a:rPr lang="en-US" altLang="ko-KR" sz="1500" dirty="0">
                <a:solidFill>
                  <a:srgbClr val="FF0000"/>
                </a:solidFill>
              </a:rPr>
              <a:t>(process view)</a:t>
            </a:r>
            <a:r>
              <a:rPr lang="ko-KR" altLang="en-US" sz="1500" dirty="0">
                <a:solidFill>
                  <a:srgbClr val="FF0000"/>
                </a:solidFill>
              </a:rPr>
              <a:t>은 개발자와 시스템 통합자를 위한 것으로</a:t>
            </a:r>
            <a:r>
              <a:rPr lang="en-US" altLang="ko-KR" sz="1500" dirty="0">
                <a:solidFill>
                  <a:srgbClr val="FF0000"/>
                </a:solidFill>
              </a:rPr>
              <a:t>, </a:t>
            </a:r>
            <a:r>
              <a:rPr lang="ko-KR" altLang="en-US" sz="1500" dirty="0">
                <a:solidFill>
                  <a:srgbClr val="FF0000"/>
                </a:solidFill>
              </a:rPr>
              <a:t>실제 구동 환경을 살펴봄으로써 논리적 관점과 같이 시스템 내부의 구조</a:t>
            </a:r>
            <a:r>
              <a:rPr lang="en-US" altLang="ko-KR" sz="1500" dirty="0">
                <a:solidFill>
                  <a:srgbClr val="FF0000"/>
                </a:solidFill>
              </a:rPr>
              <a:t>(</a:t>
            </a:r>
            <a:r>
              <a:rPr lang="ko-KR" altLang="en-US" sz="1500" dirty="0">
                <a:solidFill>
                  <a:srgbClr val="FF0000"/>
                </a:solidFill>
                <a:hlinkClick r:id="rId7"/>
              </a:rPr>
              <a:t>클래스 간의 관계</a:t>
            </a:r>
            <a:r>
              <a:rPr lang="en-US" altLang="ko-KR" sz="1500" dirty="0">
                <a:solidFill>
                  <a:srgbClr val="FF0000"/>
                </a:solidFill>
              </a:rPr>
              <a:t>, </a:t>
            </a:r>
            <a:r>
              <a:rPr lang="ko-KR" altLang="en-US" sz="1500" dirty="0">
                <a:solidFill>
                  <a:srgbClr val="FF0000"/>
                </a:solidFill>
              </a:rPr>
              <a:t>클래스의 행동</a:t>
            </a:r>
            <a:r>
              <a:rPr lang="en-US" altLang="ko-KR" sz="1500" dirty="0">
                <a:solidFill>
                  <a:srgbClr val="FF0000"/>
                </a:solidFill>
              </a:rPr>
              <a:t>, </a:t>
            </a:r>
            <a:r>
              <a:rPr lang="ko-KR" altLang="en-US" sz="1500" dirty="0">
                <a:solidFill>
                  <a:srgbClr val="FF0000"/>
                </a:solidFill>
              </a:rPr>
              <a:t>클래스 사이의 상호작용</a:t>
            </a:r>
            <a:r>
              <a:rPr lang="en-US" altLang="ko-KR" sz="1500" dirty="0">
                <a:solidFill>
                  <a:srgbClr val="FF0000"/>
                </a:solidFill>
              </a:rPr>
              <a:t>)</a:t>
            </a:r>
            <a:r>
              <a:rPr lang="ko-KR" altLang="en-US" sz="1500" dirty="0">
                <a:solidFill>
                  <a:srgbClr val="FF0000"/>
                </a:solidFill>
              </a:rPr>
              <a:t>에 초점을 맞추고 있다</a:t>
            </a:r>
            <a:r>
              <a:rPr lang="en-US" altLang="ko-KR" sz="1500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500" dirty="0"/>
              <a:t>그러나 모든 클래스에 관심이 있는 게 아니라</a:t>
            </a:r>
            <a:r>
              <a:rPr lang="en-US" altLang="ko-KR" sz="1500" dirty="0"/>
              <a:t>, </a:t>
            </a:r>
            <a:r>
              <a:rPr lang="ko-KR" altLang="en-US" sz="1500" dirty="0"/>
              <a:t>독자적인 제어 </a:t>
            </a:r>
            <a:r>
              <a:rPr lang="ko-KR" altLang="en-US" sz="1500" dirty="0" err="1"/>
              <a:t>스레드</a:t>
            </a:r>
            <a:r>
              <a:rPr lang="en-US" altLang="ko-KR" sz="1500" dirty="0"/>
              <a:t>(thread)</a:t>
            </a:r>
            <a:r>
              <a:rPr lang="ko-KR" altLang="en-US" sz="1500" dirty="0"/>
              <a:t>를 가질 수 있는 클래스에 초점을 맞춘다</a:t>
            </a:r>
            <a:r>
              <a:rPr lang="en-US" altLang="ko-KR" sz="1500" dirty="0"/>
              <a:t>. </a:t>
            </a:r>
            <a:r>
              <a:rPr lang="ko-KR" altLang="en-US" sz="1500" dirty="0"/>
              <a:t>따라서 프로세스 관점은 시스템의 동시성과 동기화에 관심이 있다</a:t>
            </a:r>
            <a:r>
              <a:rPr lang="en-US" altLang="ko-KR" sz="1500" dirty="0"/>
              <a:t>. UML </a:t>
            </a:r>
            <a:r>
              <a:rPr lang="ko-KR" altLang="en-US" sz="1500" dirty="0"/>
              <a:t>다이어그램에서는 프로세스와 </a:t>
            </a:r>
            <a:r>
              <a:rPr lang="ko-KR" altLang="en-US" sz="1500" dirty="0" err="1"/>
              <a:t>스레드를</a:t>
            </a:r>
            <a:r>
              <a:rPr lang="ko-KR" altLang="en-US" sz="1500" dirty="0"/>
              <a:t> 동적 클래스의 스테레오타입</a:t>
            </a:r>
            <a:r>
              <a:rPr lang="en-US" altLang="ko-KR" sz="1500" dirty="0"/>
              <a:t>(stereotype)</a:t>
            </a:r>
            <a:r>
              <a:rPr lang="ko-KR" altLang="en-US" sz="1500" dirty="0"/>
              <a:t>으로 나타낸다</a:t>
            </a:r>
            <a:r>
              <a:rPr lang="en-US" altLang="ko-KR" sz="1500" dirty="0"/>
              <a:t>. </a:t>
            </a:r>
          </a:p>
          <a:p>
            <a:r>
              <a:rPr lang="ko-KR" altLang="en-US" sz="1500" dirty="0"/>
              <a:t>프로세스 관점을 구성하는 다이어그램은 다음과 같이 논리적 관점과 같지만</a:t>
            </a:r>
            <a:r>
              <a:rPr lang="en-US" altLang="ko-KR" sz="1500" dirty="0"/>
              <a:t>, </a:t>
            </a:r>
            <a:r>
              <a:rPr lang="ko-KR" altLang="en-US" sz="1500" dirty="0"/>
              <a:t>동적 클래스인 프로세스와 </a:t>
            </a:r>
            <a:r>
              <a:rPr lang="ko-KR" altLang="en-US" sz="1500" dirty="0" err="1"/>
              <a:t>스레드를</a:t>
            </a:r>
            <a:r>
              <a:rPr lang="ko-KR" altLang="en-US" sz="1500" dirty="0"/>
              <a:t> 기술함으로써 시스템의 성능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확장성</a:t>
            </a:r>
            <a:r>
              <a:rPr lang="en-US" altLang="ko-KR" sz="1500" dirty="0"/>
              <a:t>, </a:t>
            </a:r>
            <a:r>
              <a:rPr lang="ko-KR" altLang="en-US" sz="1500" dirty="0"/>
              <a:t>효율 등도 나타낸다는 차이가 있다</a:t>
            </a:r>
            <a:r>
              <a:rPr lang="en-US" altLang="ko-KR" sz="1500" dirty="0"/>
              <a:t>.</a:t>
            </a:r>
          </a:p>
          <a:p>
            <a:r>
              <a:rPr lang="en-US" altLang="ko-KR" sz="1500" b="1" dirty="0"/>
              <a:t>• </a:t>
            </a:r>
            <a:r>
              <a:rPr lang="ko-KR" altLang="en-US" sz="1500" b="1" dirty="0"/>
              <a:t>동적 표현 </a:t>
            </a:r>
            <a:r>
              <a:rPr lang="en-US" altLang="ko-KR" sz="1500" b="1" dirty="0"/>
              <a:t>:</a:t>
            </a:r>
            <a:r>
              <a:rPr lang="ko-KR" altLang="en-US" sz="1500" dirty="0"/>
              <a:t> 시간의 흐름에 따른 변화를 표현하는 상태 다이어그램</a:t>
            </a:r>
            <a:r>
              <a:rPr lang="en-US" altLang="ko-KR" sz="1500" dirty="0"/>
              <a:t>, </a:t>
            </a:r>
            <a:r>
              <a:rPr lang="ko-KR" altLang="en-US" sz="1500" dirty="0"/>
              <a:t>순차 다이어그램</a:t>
            </a:r>
            <a:r>
              <a:rPr lang="en-US" altLang="ko-KR" sz="1500" dirty="0"/>
              <a:t>, </a:t>
            </a:r>
            <a:r>
              <a:rPr lang="ko-KR" altLang="en-US" sz="1500" dirty="0"/>
              <a:t>협동 다이어그램</a:t>
            </a:r>
            <a:r>
              <a:rPr lang="en-US" altLang="ko-KR" sz="1500" dirty="0"/>
              <a:t>, </a:t>
            </a:r>
            <a:r>
              <a:rPr lang="ko-KR" altLang="en-US" sz="1500" dirty="0"/>
              <a:t>활동 다이어그램</a:t>
            </a:r>
            <a:br>
              <a:rPr lang="ko-KR" altLang="en-US" sz="1500" dirty="0"/>
            </a:br>
            <a:r>
              <a:rPr lang="en-US" altLang="ko-KR" sz="1500" b="1" dirty="0"/>
              <a:t>• </a:t>
            </a:r>
            <a:r>
              <a:rPr lang="ko-KR" altLang="en-US" sz="1500" b="1" dirty="0"/>
              <a:t>시스템 구성 표현 </a:t>
            </a:r>
            <a:r>
              <a:rPr lang="en-US" altLang="ko-KR" sz="1500" b="1" dirty="0"/>
              <a:t>:</a:t>
            </a:r>
            <a:r>
              <a:rPr lang="ko-KR" altLang="en-US" sz="1500" dirty="0"/>
              <a:t> </a:t>
            </a:r>
            <a:r>
              <a:rPr lang="ko-KR" altLang="en-US" sz="1500" dirty="0">
                <a:hlinkClick r:id="rId8"/>
              </a:rPr>
              <a:t>구현</a:t>
            </a:r>
            <a:r>
              <a:rPr lang="ko-KR" altLang="en-US" sz="1500" dirty="0"/>
              <a:t>을 위해 컴포넌트 다이어그램과 배치 다이어그램을 사용해 시스템 전체의 구성도를 표현</a:t>
            </a:r>
          </a:p>
          <a:p>
            <a:endParaRPr lang="en-US" altLang="ko-KR" sz="1500" b="1" i="1" dirty="0" smtClean="0"/>
          </a:p>
          <a:p>
            <a:r>
              <a:rPr lang="en-US" altLang="ko-KR" sz="1500" b="1" i="1" dirty="0" smtClean="0"/>
              <a:t>5</a:t>
            </a:r>
            <a:r>
              <a:rPr lang="en-US" altLang="ko-KR" sz="1500" b="1" i="1" dirty="0"/>
              <a:t>.</a:t>
            </a:r>
            <a:r>
              <a:rPr lang="ko-KR" altLang="en-US" sz="1500" b="1" dirty="0"/>
              <a:t> 배치 관점</a:t>
            </a:r>
          </a:p>
          <a:p>
            <a:r>
              <a:rPr lang="ko-KR" altLang="en-US" sz="1500" dirty="0">
                <a:solidFill>
                  <a:srgbClr val="FF0000"/>
                </a:solidFill>
              </a:rPr>
              <a:t>배치 관점</a:t>
            </a:r>
            <a:r>
              <a:rPr lang="en-US" altLang="ko-KR" sz="1500" dirty="0">
                <a:solidFill>
                  <a:srgbClr val="FF0000"/>
                </a:solidFill>
              </a:rPr>
              <a:t>(deployment view)</a:t>
            </a:r>
            <a:r>
              <a:rPr lang="ko-KR" altLang="en-US" sz="1500" dirty="0">
                <a:solidFill>
                  <a:srgbClr val="FF0000"/>
                </a:solidFill>
              </a:rPr>
              <a:t>은 시스템을 구성하는 처리 장치 간의 물리적인 배치에 초점을 둔다</a:t>
            </a:r>
            <a:r>
              <a:rPr lang="en-US" altLang="ko-KR" sz="1500" dirty="0">
                <a:solidFill>
                  <a:srgbClr val="FF0000"/>
                </a:solidFill>
              </a:rPr>
              <a:t>.</a:t>
            </a:r>
            <a:r>
              <a:rPr lang="en-US" altLang="ko-KR" sz="1500" dirty="0"/>
              <a:t> </a:t>
            </a:r>
            <a:r>
              <a:rPr lang="ko-KR" altLang="en-US" sz="1500" dirty="0"/>
              <a:t>다음과 같은 다이어그램을 사용해 서브시스템들이 물리적인 환경에서 어떻게 연관되어 실행되는지를 </a:t>
            </a:r>
            <a:r>
              <a:rPr lang="ko-KR" altLang="en-US" sz="1500" dirty="0" err="1"/>
              <a:t>노드</a:t>
            </a:r>
            <a:r>
              <a:rPr lang="ko-KR" altLang="en-US" sz="1500" dirty="0"/>
              <a:t> 간의 관계로 나타낸다</a:t>
            </a:r>
            <a:r>
              <a:rPr lang="en-US" altLang="ko-KR" sz="1500" dirty="0"/>
              <a:t>. </a:t>
            </a:r>
            <a:r>
              <a:rPr lang="ko-KR" altLang="en-US" sz="1500" dirty="0"/>
              <a:t>또한 시스템의 분산 구조와 실행할 때 컴포넌트들의 배치 상태를 나타낸다</a:t>
            </a:r>
            <a:r>
              <a:rPr lang="en-US" altLang="ko-KR" sz="1500" dirty="0"/>
              <a:t>. </a:t>
            </a:r>
          </a:p>
          <a:p>
            <a:r>
              <a:rPr lang="en-US" altLang="ko-KR" sz="1500" b="1" dirty="0"/>
              <a:t>• </a:t>
            </a:r>
            <a:r>
              <a:rPr lang="ko-KR" altLang="en-US" sz="1500" b="1" dirty="0"/>
              <a:t>정적 표현 </a:t>
            </a:r>
            <a:r>
              <a:rPr lang="en-US" altLang="ko-KR" sz="1500" b="1" dirty="0"/>
              <a:t>:</a:t>
            </a:r>
            <a:r>
              <a:rPr lang="ko-KR" altLang="en-US" sz="1500" dirty="0"/>
              <a:t> 배치 다이어그램</a:t>
            </a:r>
            <a:br>
              <a:rPr lang="ko-KR" altLang="en-US" sz="1500" dirty="0"/>
            </a:br>
            <a:r>
              <a:rPr lang="en-US" altLang="ko-KR" sz="1500" b="1" dirty="0"/>
              <a:t>• </a:t>
            </a:r>
            <a:r>
              <a:rPr lang="ko-KR" altLang="en-US" sz="1500" b="1" dirty="0"/>
              <a:t>동적 표현 </a:t>
            </a:r>
            <a:r>
              <a:rPr lang="en-US" altLang="ko-KR" sz="1500" b="1" dirty="0"/>
              <a:t>:</a:t>
            </a:r>
            <a:r>
              <a:rPr lang="ko-KR" altLang="en-US" sz="1500" dirty="0"/>
              <a:t> 상태 다이어그램</a:t>
            </a:r>
            <a:r>
              <a:rPr lang="en-US" altLang="ko-KR" sz="1500" dirty="0"/>
              <a:t>, </a:t>
            </a:r>
            <a:r>
              <a:rPr lang="ko-KR" altLang="en-US" sz="1500" dirty="0"/>
              <a:t>순차 다이어그램</a:t>
            </a:r>
            <a:r>
              <a:rPr lang="en-US" altLang="ko-KR" sz="1500" dirty="0"/>
              <a:t>, </a:t>
            </a:r>
            <a:r>
              <a:rPr lang="ko-KR" altLang="en-US" sz="1500" dirty="0"/>
              <a:t>통신 다이어그램</a:t>
            </a:r>
            <a:r>
              <a:rPr lang="en-US" altLang="ko-KR" sz="1500" dirty="0"/>
              <a:t>, </a:t>
            </a:r>
            <a:r>
              <a:rPr lang="ko-KR" altLang="en-US" sz="1500" dirty="0"/>
              <a:t>활동 다이어그램</a:t>
            </a:r>
          </a:p>
          <a:p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61819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46529" y="360217"/>
            <a:ext cx="6625871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6020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아키텍처 </a:t>
            </a:r>
            <a:r>
              <a:rPr lang="ko-KR" altLang="en-US" sz="2400" b="1" dirty="0"/>
              <a:t>스타일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46529" y="1090554"/>
            <a:ext cx="1081142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아키텍처 스타일이 등장하기 전에는 개발자들이 경험을 통해 각자의 스타일로 개발하고 </a:t>
            </a:r>
            <a:r>
              <a:rPr lang="ko-KR" altLang="en-US" dirty="0">
                <a:solidFill>
                  <a:srgbClr val="FF0000"/>
                </a:solidFill>
                <a:hlinkClick r:id="rId7"/>
              </a:rPr>
              <a:t>유지보수</a:t>
            </a:r>
            <a:r>
              <a:rPr lang="ko-KR" altLang="en-US" dirty="0">
                <a:solidFill>
                  <a:srgbClr val="FF0000"/>
                </a:solidFill>
              </a:rPr>
              <a:t>를 하였다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 err="1">
                <a:solidFill>
                  <a:srgbClr val="FF0000"/>
                </a:solidFill>
              </a:rPr>
              <a:t>그러다보니</a:t>
            </a:r>
            <a:r>
              <a:rPr lang="ko-KR" altLang="en-US" dirty="0">
                <a:solidFill>
                  <a:srgbClr val="FF0000"/>
                </a:solidFill>
              </a:rPr>
              <a:t> 개발하지 않은 사람이 </a:t>
            </a:r>
            <a:r>
              <a:rPr lang="ko-KR" altLang="en-US" dirty="0" err="1">
                <a:solidFill>
                  <a:srgbClr val="FF0000"/>
                </a:solidFill>
              </a:rPr>
              <a:t>유지보수해야</a:t>
            </a:r>
            <a:r>
              <a:rPr lang="ko-KR" altLang="en-US" dirty="0">
                <a:solidFill>
                  <a:srgbClr val="FF0000"/>
                </a:solidFill>
              </a:rPr>
              <a:t> 하는 경우도 생기는데 다른 사람이 개발한 코드를 분석하여 유지보수하기가 쉽지 않았다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반면 검증된 보편적인 아키텍처 스타일을 사용해 아키텍처를 </a:t>
            </a:r>
            <a:r>
              <a:rPr lang="ko-KR" altLang="en-US" dirty="0">
                <a:solidFill>
                  <a:srgbClr val="FF0000"/>
                </a:solidFill>
                <a:hlinkClick r:id="rId8"/>
              </a:rPr>
              <a:t>설계</a:t>
            </a:r>
            <a:r>
              <a:rPr lang="ko-KR" altLang="en-US" dirty="0">
                <a:solidFill>
                  <a:srgbClr val="FF0000"/>
                </a:solidFill>
              </a:rPr>
              <a:t>하면 다음과 같은 장점을 얻을 수 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endParaRPr lang="en-US" altLang="ko-KR" dirty="0" smtClean="0"/>
          </a:p>
          <a:p>
            <a:r>
              <a:rPr lang="en-US" altLang="ko-KR" b="1" dirty="0"/>
              <a:t>• </a:t>
            </a:r>
            <a:r>
              <a:rPr lang="ko-KR" altLang="en-US" b="1" dirty="0"/>
              <a:t>개발 기간 단축</a:t>
            </a:r>
            <a:r>
              <a:rPr lang="en-US" altLang="ko-KR" b="1" dirty="0"/>
              <a:t>, </a:t>
            </a:r>
            <a:r>
              <a:rPr lang="ko-KR" altLang="en-US" b="1" dirty="0"/>
              <a:t>고품질의 소프트웨어 생산 </a:t>
            </a:r>
            <a:r>
              <a:rPr lang="en-US" altLang="ko-KR" b="1" dirty="0"/>
              <a:t>:</a:t>
            </a:r>
            <a:r>
              <a:rPr lang="ko-KR" altLang="en-US" dirty="0"/>
              <a:t> 많은 시행착오를 줄임으로써 개발 기간을 상당히 많이 단축할 수 있고</a:t>
            </a:r>
            <a:r>
              <a:rPr lang="en-US" altLang="ko-KR" dirty="0"/>
              <a:t>, </a:t>
            </a:r>
            <a:r>
              <a:rPr lang="ko-KR" altLang="en-US" dirty="0">
                <a:hlinkClick r:id="rId9"/>
              </a:rPr>
              <a:t>품질</a:t>
            </a:r>
            <a:r>
              <a:rPr lang="ko-KR" altLang="en-US" dirty="0"/>
              <a:t> 좋은 소프트웨어를 만들 수 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• </a:t>
            </a:r>
            <a:r>
              <a:rPr lang="ko-KR" altLang="en-US" b="1" dirty="0"/>
              <a:t>수월한 의사소통 </a:t>
            </a:r>
            <a:r>
              <a:rPr lang="en-US" altLang="ko-KR" b="1" dirty="0"/>
              <a:t>:</a:t>
            </a:r>
            <a:r>
              <a:rPr lang="ko-KR" altLang="en-US" dirty="0"/>
              <a:t> 아키텍처에 익숙한 개발자끼리 공통된 아키텍처를 공유함으로써 자연스럽게 의사소통이 가능하다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• </a:t>
            </a:r>
            <a:r>
              <a:rPr lang="ko-KR" altLang="en-US" b="1" dirty="0"/>
              <a:t>용이한 유지보수 </a:t>
            </a:r>
            <a:r>
              <a:rPr lang="en-US" altLang="ko-KR" b="1" dirty="0"/>
              <a:t>:</a:t>
            </a:r>
            <a:r>
              <a:rPr lang="ko-KR" altLang="en-US" dirty="0"/>
              <a:t> 개발에 참여하지 않은 사람이 유지보수를 하더라도 비즈니스 </a:t>
            </a:r>
            <a:r>
              <a:rPr lang="ko-KR" altLang="en-US" dirty="0" err="1"/>
              <a:t>로직만</a:t>
            </a:r>
            <a:r>
              <a:rPr lang="ko-KR" altLang="en-US" dirty="0"/>
              <a:t> 잘 이해하고 있으면 유지보수의 어려움을 많이 줄일 수 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• </a:t>
            </a:r>
            <a:r>
              <a:rPr lang="ko-KR" altLang="en-US" b="1" dirty="0"/>
              <a:t>검증된 아키텍처 </a:t>
            </a:r>
            <a:r>
              <a:rPr lang="en-US" altLang="ko-KR" b="1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코딩할</a:t>
            </a:r>
            <a:r>
              <a:rPr lang="ko-KR" altLang="en-US" dirty="0"/>
              <a:t> 때 이미 개발해놓은 라이브러리 함수나 상용화된 컴포넌트들을 사용하면 안정적으로 개발할 수 있다</a:t>
            </a:r>
            <a:r>
              <a:rPr lang="en-US" altLang="ko-KR" dirty="0"/>
              <a:t>. </a:t>
            </a:r>
            <a:r>
              <a:rPr lang="ko-KR" altLang="en-US" dirty="0"/>
              <a:t>이미 사용해서 충분히 검증된 것들이기 때문이다</a:t>
            </a:r>
            <a:r>
              <a:rPr lang="en-US" altLang="ko-KR" dirty="0"/>
              <a:t>. </a:t>
            </a:r>
            <a:r>
              <a:rPr lang="ko-KR" altLang="en-US" dirty="0"/>
              <a:t>이처럼 아키텍처 스타일도 검증되었다고 볼 수 있다</a:t>
            </a:r>
            <a:r>
              <a:rPr lang="en-US" altLang="ko-KR" dirty="0"/>
              <a:t>. </a:t>
            </a:r>
          </a:p>
          <a:p>
            <a:r>
              <a:rPr lang="en-US" altLang="ko-KR" b="1" dirty="0"/>
              <a:t>• </a:t>
            </a:r>
            <a:r>
              <a:rPr lang="ko-KR" altLang="en-US" b="1" dirty="0"/>
              <a:t>구축 전 시스템 특성에 대한 시뮬레이션 가능 </a:t>
            </a:r>
            <a:r>
              <a:rPr lang="en-US" altLang="ko-KR" b="1" dirty="0"/>
              <a:t>:</a:t>
            </a:r>
            <a:r>
              <a:rPr lang="ko-KR" altLang="en-US" dirty="0"/>
              <a:t> 이미 알려진 아키텍처 스타일을 이용하면 시스템을 개발하기 전에 시스템 특성에 대해 시뮬레이션을 해볼 수 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• </a:t>
            </a:r>
            <a:r>
              <a:rPr lang="ko-KR" altLang="en-US" b="1" dirty="0"/>
              <a:t>기존 시스템에 대한 빠른 이해 </a:t>
            </a:r>
            <a:r>
              <a:rPr lang="en-US" altLang="ko-KR" b="1" dirty="0"/>
              <a:t>:</a:t>
            </a:r>
            <a:r>
              <a:rPr lang="ko-KR" altLang="en-US" dirty="0"/>
              <a:t> 기존 시스템이 어떤 아키텍처 스타일을 이용하여 개발되었는지를 알면 그 시스템을 더 빨리 이해할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174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46529" y="360217"/>
            <a:ext cx="6625871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6020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아키텍처 </a:t>
            </a:r>
            <a:r>
              <a:rPr lang="ko-KR" altLang="en-US" sz="2400" b="1" dirty="0"/>
              <a:t>스타일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46529" y="1090554"/>
            <a:ext cx="108114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그럼 아키텍처 스타일이란 무엇일까</a:t>
            </a:r>
            <a:r>
              <a:rPr lang="en-US" altLang="ko-KR" dirty="0"/>
              <a:t>? </a:t>
            </a:r>
            <a:r>
              <a:rPr lang="ko-KR" altLang="en-US" dirty="0"/>
              <a:t>간단한 예를 하나 들어보자</a:t>
            </a:r>
            <a:r>
              <a:rPr lang="en-US" altLang="ko-KR" dirty="0"/>
              <a:t>. </a:t>
            </a:r>
            <a:r>
              <a:rPr lang="ko-KR" altLang="en-US" dirty="0"/>
              <a:t>저녁 식사에 손님을 초대하면 제일 먼저 어떤 종류</a:t>
            </a:r>
            <a:r>
              <a:rPr lang="en-US" altLang="ko-KR" dirty="0"/>
              <a:t>(</a:t>
            </a:r>
            <a:r>
              <a:rPr lang="ko-KR" altLang="en-US" dirty="0"/>
              <a:t>스타일</a:t>
            </a:r>
            <a:r>
              <a:rPr lang="en-US" altLang="ko-KR" dirty="0"/>
              <a:t>)</a:t>
            </a:r>
            <a:r>
              <a:rPr lang="ko-KR" altLang="en-US" dirty="0"/>
              <a:t>의 음식을 할 것인지 고민한다</a:t>
            </a:r>
            <a:r>
              <a:rPr lang="en-US" altLang="ko-KR" dirty="0"/>
              <a:t>. </a:t>
            </a:r>
            <a:r>
              <a:rPr lang="ko-KR" altLang="en-US" dirty="0"/>
              <a:t>한식</a:t>
            </a:r>
            <a:r>
              <a:rPr lang="en-US" altLang="ko-KR" dirty="0"/>
              <a:t>, </a:t>
            </a:r>
            <a:r>
              <a:rPr lang="ko-KR" altLang="en-US" dirty="0"/>
              <a:t>중식</a:t>
            </a:r>
            <a:r>
              <a:rPr lang="en-US" altLang="ko-KR" dirty="0"/>
              <a:t>, </a:t>
            </a:r>
            <a:r>
              <a:rPr lang="ko-KR" altLang="en-US" dirty="0"/>
              <a:t>일식 등 그 종류를 결정해야 이에 맞춰 재료도 사고</a:t>
            </a:r>
            <a:r>
              <a:rPr lang="en-US" altLang="ko-KR" dirty="0"/>
              <a:t>, </a:t>
            </a:r>
            <a:r>
              <a:rPr lang="ko-KR" altLang="en-US" dirty="0"/>
              <a:t>음식을 담는 그릇도 결정할 수 있다</a:t>
            </a:r>
            <a:r>
              <a:rPr lang="en-US" altLang="ko-KR" dirty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음식도 </a:t>
            </a:r>
            <a:r>
              <a:rPr lang="ko-KR" altLang="en-US" dirty="0"/>
              <a:t>종류에 따라 재료</a:t>
            </a:r>
            <a:r>
              <a:rPr lang="en-US" altLang="ko-KR" dirty="0"/>
              <a:t>, </a:t>
            </a:r>
            <a:r>
              <a:rPr lang="ko-KR" altLang="en-US" dirty="0"/>
              <a:t>조리 방법 등이 달라지듯이 </a:t>
            </a:r>
            <a:r>
              <a:rPr lang="ko-KR" altLang="en-US" dirty="0">
                <a:solidFill>
                  <a:srgbClr val="FF0000"/>
                </a:solidFill>
              </a:rPr>
              <a:t>소프트웨어 아키텍처도 스타일에 따라 구조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규칙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요소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기법 등이 결정된다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아키텍처 스타일이 결정되면 소프트웨어 특성과 전체 구조를 알 수 있고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어떻게 개발해야 하는지도 알 수 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따라서 좋은 소프트웨어 아키텍처 설계란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원하는 소프트웨어를 생산하기 위해 적합한 아키텍처 스타일을 선택하고 적용하고 통합하는 것이다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아키텍처 스타일은 다음과 같은 기능을 제공한다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• </a:t>
            </a:r>
            <a:r>
              <a:rPr lang="ko-KR" altLang="en-US" dirty="0">
                <a:solidFill>
                  <a:srgbClr val="FF0000"/>
                </a:solidFill>
              </a:rPr>
              <a:t>소프트웨어 시스템의 구조를 체계적으로 구성하기 위해 기본 스키마를 제시한다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• </a:t>
            </a:r>
            <a:r>
              <a:rPr lang="ko-KR" altLang="en-US" dirty="0">
                <a:solidFill>
                  <a:srgbClr val="FF0000"/>
                </a:solidFill>
              </a:rPr>
              <a:t>미리 정의된 서브시스템을 제공한다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• </a:t>
            </a:r>
            <a:r>
              <a:rPr lang="ko-KR" altLang="en-US" dirty="0">
                <a:solidFill>
                  <a:srgbClr val="FF0000"/>
                </a:solidFill>
              </a:rPr>
              <a:t>각 아키텍처 패턴 간의 책임을 명시한다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• </a:t>
            </a:r>
            <a:r>
              <a:rPr lang="ko-KR" altLang="en-US" dirty="0">
                <a:solidFill>
                  <a:srgbClr val="FF0000"/>
                </a:solidFill>
              </a:rPr>
              <a:t>패턴 간의 관계를 조직화하는 규칙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가이드라인을 제시한다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• </a:t>
            </a:r>
            <a:r>
              <a:rPr lang="ko-KR" altLang="en-US" dirty="0">
                <a:solidFill>
                  <a:srgbClr val="FF0000"/>
                </a:solidFill>
              </a:rPr>
              <a:t>문제를 소프트웨어 모듈 단위로 분해하는 방법을 제시한다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• </a:t>
            </a:r>
            <a:r>
              <a:rPr lang="ko-KR" altLang="en-US" dirty="0">
                <a:solidFill>
                  <a:srgbClr val="FF0000"/>
                </a:solidFill>
              </a:rPr>
              <a:t>분해한 소프트웨어 모듈 단위가 상호작용하는 방법을 제시한다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08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46529" y="360217"/>
            <a:ext cx="6625871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6020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아키텍처 모델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961" y="1670735"/>
            <a:ext cx="8490706" cy="392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5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46529" y="360217"/>
            <a:ext cx="6625871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6020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데이터 </a:t>
            </a:r>
            <a:r>
              <a:rPr lang="ko-KR" altLang="en-US" sz="2400" b="1" dirty="0" err="1" smtClean="0"/>
              <a:t>중심형</a:t>
            </a:r>
            <a:r>
              <a:rPr lang="ko-KR" altLang="en-US" sz="2400" b="1" dirty="0" smtClean="0"/>
              <a:t> 모델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46529" y="1090554"/>
            <a:ext cx="1081142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1.</a:t>
            </a:r>
            <a:r>
              <a:rPr lang="ko-KR" altLang="en-US" b="1" dirty="0"/>
              <a:t> 데이터 </a:t>
            </a:r>
            <a:r>
              <a:rPr lang="ko-KR" altLang="en-US" b="1" dirty="0" err="1"/>
              <a:t>중심형</a:t>
            </a:r>
            <a:r>
              <a:rPr lang="ko-KR" altLang="en-US" b="1" dirty="0"/>
              <a:t> 모델</a:t>
            </a:r>
          </a:p>
          <a:p>
            <a:r>
              <a:rPr lang="ko-KR" altLang="en-US" dirty="0"/>
              <a:t>데이터 </a:t>
            </a:r>
            <a:r>
              <a:rPr lang="ko-KR" altLang="en-US" dirty="0" err="1"/>
              <a:t>중심형</a:t>
            </a:r>
            <a:r>
              <a:rPr lang="ko-KR" altLang="en-US" dirty="0"/>
              <a:t> 모델의 가장 큰 특징은 주요 데이터가 </a:t>
            </a:r>
            <a:r>
              <a:rPr lang="ko-KR" altLang="en-US" dirty="0" err="1"/>
              <a:t>리포지토리</a:t>
            </a:r>
            <a:r>
              <a:rPr lang="en-US" altLang="ko-KR" dirty="0"/>
              <a:t>(repository)</a:t>
            </a:r>
            <a:r>
              <a:rPr lang="ko-KR" altLang="en-US" dirty="0"/>
              <a:t>에서 중앙 관리된다는 점이다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ko-KR" altLang="en-US" dirty="0" err="1"/>
              <a:t>리포지토리</a:t>
            </a:r>
            <a:r>
              <a:rPr lang="ko-KR" altLang="en-US" dirty="0"/>
              <a:t> 모델</a:t>
            </a:r>
            <a:r>
              <a:rPr lang="en-US" altLang="ko-KR" dirty="0"/>
              <a:t>(repository model)</a:t>
            </a:r>
            <a:r>
              <a:rPr lang="ko-KR" altLang="en-US" dirty="0"/>
              <a:t>이라고도 한다</a:t>
            </a:r>
            <a:r>
              <a:rPr lang="en-US" altLang="ko-KR" dirty="0"/>
              <a:t>. </a:t>
            </a:r>
            <a:r>
              <a:rPr lang="ko-KR" altLang="en-US" dirty="0" err="1"/>
              <a:t>리포지토리와</a:t>
            </a:r>
            <a:r>
              <a:rPr lang="ko-KR" altLang="en-US" dirty="0"/>
              <a:t> 여기에 접근하는 서브시스템으로 구성된다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리포지토리에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공동으로 활용하는 데이터를 보관하고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모든 서브시스템이 여기에 저장된 공유 데이터에 접근하여 정보를 저장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검색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변경하는 역할을 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즉 서브시스템은 </a:t>
            </a:r>
            <a:r>
              <a:rPr lang="ko-KR" altLang="en-US" dirty="0" err="1">
                <a:solidFill>
                  <a:srgbClr val="FF0000"/>
                </a:solidFill>
              </a:rPr>
              <a:t>리포지토리에</a:t>
            </a:r>
            <a:r>
              <a:rPr lang="ko-KR" altLang="en-US" dirty="0">
                <a:solidFill>
                  <a:srgbClr val="FF0000"/>
                </a:solidFill>
              </a:rPr>
              <a:t> 정보를 요청하여 가져와 연산한 후 그 결과를 다시 </a:t>
            </a:r>
            <a:r>
              <a:rPr lang="ko-KR" altLang="en-US" dirty="0" err="1">
                <a:solidFill>
                  <a:srgbClr val="FF0000"/>
                </a:solidFill>
              </a:rPr>
              <a:t>리포지토리에</a:t>
            </a:r>
            <a:r>
              <a:rPr lang="ko-KR" altLang="en-US" dirty="0">
                <a:solidFill>
                  <a:srgbClr val="FF0000"/>
                </a:solidFill>
              </a:rPr>
              <a:t> 저장한다</a:t>
            </a:r>
            <a:r>
              <a:rPr lang="en-US" altLang="ko-KR" dirty="0"/>
              <a:t>. </a:t>
            </a:r>
            <a:r>
              <a:rPr lang="ko-KR" altLang="en-US" dirty="0"/>
              <a:t>이 모델은 대량의 데이터를 공유하는 은행 업무 시스템에 매우 유용한 모델이다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데이터 </a:t>
            </a:r>
            <a:r>
              <a:rPr lang="ko-KR" altLang="en-US" dirty="0" err="1"/>
              <a:t>중심형</a:t>
            </a:r>
            <a:r>
              <a:rPr lang="ko-KR" altLang="en-US" dirty="0"/>
              <a:t> 모델의 장점은 데이터가 </a:t>
            </a:r>
            <a:r>
              <a:rPr lang="ko-KR" altLang="en-US" dirty="0" err="1"/>
              <a:t>리포지토리</a:t>
            </a:r>
            <a:r>
              <a:rPr lang="ko-KR" altLang="en-US" dirty="0"/>
              <a:t> 한군데에 모여 있기 때문에 데이터를 모순되지 않고 일관성 있게 관리할 수 있다는 것이다</a:t>
            </a:r>
            <a:r>
              <a:rPr lang="en-US" altLang="ko-KR" dirty="0"/>
              <a:t>. </a:t>
            </a:r>
            <a:r>
              <a:rPr lang="ko-KR" altLang="en-US" dirty="0"/>
              <a:t>그리고 새로운 서브시스템을 추가하기도 쉽다</a:t>
            </a:r>
            <a:r>
              <a:rPr lang="en-US" altLang="ko-KR" dirty="0"/>
              <a:t>. </a:t>
            </a:r>
            <a:r>
              <a:rPr lang="ko-KR" altLang="en-US" dirty="0"/>
              <a:t>그러나 </a:t>
            </a:r>
            <a:r>
              <a:rPr lang="ko-KR" altLang="en-US" dirty="0" err="1"/>
              <a:t>리포지토리가</a:t>
            </a:r>
            <a:r>
              <a:rPr lang="ko-KR" altLang="en-US" dirty="0"/>
              <a:t> 병목현상을 일으킬 수도 있고</a:t>
            </a:r>
            <a:r>
              <a:rPr lang="en-US" altLang="ko-KR" dirty="0"/>
              <a:t>, </a:t>
            </a:r>
            <a:r>
              <a:rPr lang="ko-KR" altLang="en-US" dirty="0"/>
              <a:t>서브시스템들과 </a:t>
            </a:r>
            <a:r>
              <a:rPr lang="ko-KR" altLang="en-US" dirty="0" err="1"/>
              <a:t>리포지토리</a:t>
            </a:r>
            <a:r>
              <a:rPr lang="ko-KR" altLang="en-US" dirty="0"/>
              <a:t> 사이의 결합도가 높아 </a:t>
            </a:r>
            <a:r>
              <a:rPr lang="ko-KR" altLang="en-US" dirty="0" err="1"/>
              <a:t>리포지토리를</a:t>
            </a:r>
            <a:r>
              <a:rPr lang="ko-KR" altLang="en-US" dirty="0"/>
              <a:t> 변경하면 서브시스템에 영향을 줄 수 있다는 단점이 있다</a:t>
            </a:r>
            <a:r>
              <a:rPr lang="en-US" altLang="ko-KR" dirty="0"/>
              <a:t>. </a:t>
            </a:r>
          </a:p>
          <a:p>
            <a:r>
              <a:rPr lang="en-US" altLang="ko-KR" dirty="0" smtClean="0"/>
              <a:t> </a:t>
            </a:r>
            <a:endParaRPr lang="en-US" altLang="ko-KR" dirty="0"/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232" y="2078548"/>
            <a:ext cx="3391244" cy="189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건축 설계와 소프트웨어 설계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분석 단계에서는 사용자의 요구 사항을 토대로 요구 분석 명세서를 작성한다</a:t>
            </a:r>
            <a:r>
              <a:rPr lang="en-US" altLang="ko-KR" sz="2400" dirty="0">
                <a:solidFill>
                  <a:srgbClr val="FF0000"/>
                </a:solidFill>
              </a:rPr>
              <a:t>. </a:t>
            </a:r>
            <a:r>
              <a:rPr lang="ko-KR" altLang="en-US" sz="2400" dirty="0" smtClean="0">
                <a:solidFill>
                  <a:srgbClr val="FF0000"/>
                </a:solidFill>
              </a:rPr>
              <a:t>개념적이고 </a:t>
            </a:r>
            <a:r>
              <a:rPr lang="ko-KR" altLang="en-US" sz="2400" dirty="0">
                <a:solidFill>
                  <a:srgbClr val="FF0000"/>
                </a:solidFill>
              </a:rPr>
              <a:t>추상적인 성격이 강하다</a:t>
            </a:r>
            <a:r>
              <a:rPr lang="en-US" altLang="ko-KR" sz="2400" dirty="0">
                <a:solidFill>
                  <a:srgbClr val="FF0000"/>
                </a:solidFill>
              </a:rPr>
              <a:t>. 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반면</a:t>
            </a:r>
            <a:r>
              <a:rPr lang="en-US" altLang="ko-KR" sz="2400" dirty="0"/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설계 단계</a:t>
            </a:r>
            <a:r>
              <a:rPr lang="ko-KR" altLang="en-US" sz="2400" dirty="0"/>
              <a:t>에서는 분석 단계에서 고려하지 않았던 상세 내용을 충분히 반영하여 </a:t>
            </a:r>
            <a:r>
              <a:rPr lang="ko-KR" altLang="en-US" sz="2400" dirty="0">
                <a:solidFill>
                  <a:srgbClr val="FF0000"/>
                </a:solidFill>
              </a:rPr>
              <a:t>구현할 수 있는 수준</a:t>
            </a:r>
            <a:r>
              <a:rPr lang="ko-KR" altLang="en-US" sz="2400" dirty="0"/>
              <a:t>으로 준비해야 한다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r>
              <a:rPr lang="ko-KR" altLang="en-US" sz="2400" dirty="0" smtClean="0"/>
              <a:t>분석 </a:t>
            </a:r>
            <a:r>
              <a:rPr lang="ko-KR" altLang="en-US" sz="2400" dirty="0"/>
              <a:t>단계에서 파악한 비기능적 요구 사항과 제약 사항을 고려하고</a:t>
            </a:r>
            <a:r>
              <a:rPr lang="en-US" altLang="ko-KR" sz="2400" dirty="0"/>
              <a:t>, </a:t>
            </a:r>
            <a:r>
              <a:rPr lang="ko-KR" altLang="en-US" sz="2400" dirty="0"/>
              <a:t>운영체제</a:t>
            </a:r>
            <a:r>
              <a:rPr lang="en-US" altLang="ko-KR" sz="2400" dirty="0"/>
              <a:t>·</a:t>
            </a:r>
            <a:r>
              <a:rPr lang="ko-KR" altLang="en-US" sz="2400" dirty="0" err="1"/>
              <a:t>미들웨어</a:t>
            </a:r>
            <a:r>
              <a:rPr lang="en-US" altLang="ko-KR" sz="2400" dirty="0"/>
              <a:t>·</a:t>
            </a:r>
            <a:r>
              <a:rPr lang="ko-KR" altLang="en-US" sz="2400" dirty="0"/>
              <a:t>프레임워크 등의 플랫폼을 결정해야 한다</a:t>
            </a:r>
            <a:r>
              <a:rPr lang="en-US" altLang="ko-KR" sz="2400" dirty="0"/>
              <a:t>. </a:t>
            </a:r>
            <a:r>
              <a:rPr lang="ko-KR" altLang="en-US" sz="2400" dirty="0">
                <a:solidFill>
                  <a:srgbClr val="FF0000"/>
                </a:solidFill>
              </a:rPr>
              <a:t>그리고 이에 따라 구체적인 설계서를 만들어야 한다</a:t>
            </a:r>
            <a:r>
              <a:rPr lang="en-US" altLang="ko-KR" sz="2400" dirty="0">
                <a:solidFill>
                  <a:srgbClr val="FF0000"/>
                </a:solidFill>
              </a:rPr>
              <a:t>. </a:t>
            </a:r>
          </a:p>
          <a:p>
            <a:endParaRPr lang="en-US" altLang="ko-KR" sz="2400" dirty="0" smtClean="0"/>
          </a:p>
          <a:p>
            <a:r>
              <a:rPr lang="ko-KR" altLang="en-US" sz="2400" b="1" dirty="0" smtClean="0">
                <a:solidFill>
                  <a:srgbClr val="FF0000"/>
                </a:solidFill>
              </a:rPr>
              <a:t>분석 </a:t>
            </a:r>
            <a:r>
              <a:rPr lang="ko-KR" altLang="en-US" sz="2400" b="1" dirty="0">
                <a:solidFill>
                  <a:srgbClr val="FF0000"/>
                </a:solidFill>
              </a:rPr>
              <a:t>단계에서 사용자의 요구를 </a:t>
            </a:r>
            <a:r>
              <a:rPr lang="en-US" altLang="ko-KR" sz="2400" b="1" dirty="0">
                <a:solidFill>
                  <a:srgbClr val="FF0000"/>
                </a:solidFill>
              </a:rPr>
              <a:t>what(</a:t>
            </a:r>
            <a:r>
              <a:rPr lang="ko-KR" altLang="en-US" sz="2400" b="1" dirty="0">
                <a:solidFill>
                  <a:srgbClr val="FF0000"/>
                </a:solidFill>
              </a:rPr>
              <a:t>무엇</a:t>
            </a:r>
            <a:r>
              <a:rPr lang="en-US" altLang="ko-KR" sz="2400" b="1" dirty="0">
                <a:solidFill>
                  <a:srgbClr val="FF0000"/>
                </a:solidFill>
              </a:rPr>
              <a:t>) </a:t>
            </a:r>
            <a:r>
              <a:rPr lang="ko-KR" altLang="en-US" sz="2400" b="1" dirty="0">
                <a:solidFill>
                  <a:srgbClr val="FF0000"/>
                </a:solidFill>
              </a:rPr>
              <a:t>관점에서 바라보았다면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설계 단계에서는 </a:t>
            </a:r>
            <a:r>
              <a:rPr lang="en-US" altLang="ko-KR" sz="2400" b="1" dirty="0">
                <a:solidFill>
                  <a:srgbClr val="FF0000"/>
                </a:solidFill>
              </a:rPr>
              <a:t>how(</a:t>
            </a:r>
            <a:r>
              <a:rPr lang="ko-KR" altLang="en-US" sz="2400" b="1" dirty="0">
                <a:solidFill>
                  <a:srgbClr val="FF0000"/>
                </a:solidFill>
              </a:rPr>
              <a:t>어떻게</a:t>
            </a:r>
            <a:r>
              <a:rPr lang="en-US" altLang="ko-KR" sz="2400" b="1" dirty="0">
                <a:solidFill>
                  <a:srgbClr val="FF0000"/>
                </a:solidFill>
              </a:rPr>
              <a:t>) </a:t>
            </a:r>
            <a:r>
              <a:rPr lang="ko-KR" altLang="en-US" sz="2400" b="1" dirty="0">
                <a:solidFill>
                  <a:srgbClr val="FF0000"/>
                </a:solidFill>
              </a:rPr>
              <a:t>관점에서 생각한다</a:t>
            </a:r>
            <a:r>
              <a:rPr lang="en-US" altLang="ko-KR" sz="2400" b="1" dirty="0">
                <a:solidFill>
                  <a:srgbClr val="FF0000"/>
                </a:solidFill>
              </a:rPr>
              <a:t>. </a:t>
            </a:r>
            <a:r>
              <a:rPr lang="ko-KR" altLang="en-US" sz="2400" b="1" dirty="0">
                <a:solidFill>
                  <a:srgbClr val="FF0000"/>
                </a:solidFill>
              </a:rPr>
              <a:t>즉 설계의 목적은 요구 분석 명세서를 기반으로 어떻게 구축할 것인가를 결정하는 것이다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  <a:r>
              <a:rPr lang="en-US" altLang="ko-KR" sz="2400" dirty="0"/>
              <a:t> </a:t>
            </a:r>
            <a:r>
              <a:rPr lang="ko-KR" altLang="en-US" sz="2400" dirty="0"/>
              <a:t>따라서 설계자는 여러 방법 중 다양한 제약 조건을 만족시킬 수 있는 최적의 </a:t>
            </a:r>
            <a:r>
              <a:rPr lang="ko-KR" altLang="en-US" sz="2400" dirty="0" err="1"/>
              <a:t>설계안을</a:t>
            </a:r>
            <a:r>
              <a:rPr lang="ko-KR" altLang="en-US" sz="2400" dirty="0"/>
              <a:t> 만드는 것이 중요하며</a:t>
            </a:r>
            <a:r>
              <a:rPr lang="en-US" altLang="ko-KR" sz="2400" dirty="0"/>
              <a:t>, </a:t>
            </a:r>
            <a:r>
              <a:rPr lang="ko-KR" altLang="en-US" sz="2400" dirty="0"/>
              <a:t>설계를 평가할 수 있는 기준도 정량적으로 명시해야 한다</a:t>
            </a:r>
            <a:r>
              <a:rPr lang="en-US" altLang="ko-KR" sz="2400" dirty="0"/>
              <a:t>. </a:t>
            </a:r>
          </a:p>
          <a:p>
            <a:endParaRPr lang="ko-KR" altLang="en-US" sz="24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059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46529" y="360217"/>
            <a:ext cx="6625871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6020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클라이언트</a:t>
            </a:r>
            <a:r>
              <a:rPr lang="en-US" altLang="ko-KR" sz="2400" b="1" dirty="0" smtClean="0"/>
              <a:t>-</a:t>
            </a:r>
            <a:r>
              <a:rPr lang="ko-KR" altLang="en-US" sz="2400" b="1" dirty="0" smtClean="0"/>
              <a:t>서버 모델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46529" y="1090554"/>
            <a:ext cx="108114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클라이언트</a:t>
            </a:r>
            <a:r>
              <a:rPr lang="en-US" altLang="ko-KR" dirty="0">
                <a:solidFill>
                  <a:srgbClr val="FF0000"/>
                </a:solidFill>
              </a:rPr>
              <a:t>-</a:t>
            </a:r>
            <a:r>
              <a:rPr lang="ko-KR" altLang="en-US" dirty="0">
                <a:solidFill>
                  <a:srgbClr val="FF0000"/>
                </a:solidFill>
              </a:rPr>
              <a:t>서버 모델은 네트워크를 이용하는 분산 시스템 형태의 모델로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데이터와 처리 기능을 클라이언트와 서버에 분할하여 사용한다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서버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서비스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클라이언트로 구성되며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서브시스템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컴포넌트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들이 서비스를 서로 요청하면서 상호작용한다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이 모델은 분산 아키텍처에 유용하다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• </a:t>
            </a:r>
            <a:r>
              <a:rPr lang="ko-KR" altLang="en-US" b="1" dirty="0"/>
              <a:t>서버 </a:t>
            </a:r>
            <a:r>
              <a:rPr lang="en-US" altLang="ko-KR" b="1" dirty="0"/>
              <a:t>:</a:t>
            </a:r>
            <a:r>
              <a:rPr lang="ko-KR" altLang="en-US" dirty="0"/>
              <a:t> 클라이언트</a:t>
            </a:r>
            <a:r>
              <a:rPr lang="en-US" altLang="ko-KR" dirty="0"/>
              <a:t>(</a:t>
            </a:r>
            <a:r>
              <a:rPr lang="ko-KR" altLang="en-US" dirty="0"/>
              <a:t>서브시스템</a:t>
            </a:r>
            <a:r>
              <a:rPr lang="en-US" altLang="ko-KR" dirty="0"/>
              <a:t>)</a:t>
            </a:r>
            <a:r>
              <a:rPr lang="ko-KR" altLang="en-US" dirty="0"/>
              <a:t>에 서비스를 제공한다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프린트 서버</a:t>
            </a:r>
            <a:r>
              <a:rPr lang="en-US" altLang="ko-KR" dirty="0"/>
              <a:t>, </a:t>
            </a:r>
            <a:r>
              <a:rPr lang="ko-KR" altLang="en-US" dirty="0"/>
              <a:t>파일 서버</a:t>
            </a:r>
            <a:r>
              <a:rPr lang="en-US" altLang="ko-KR" dirty="0"/>
              <a:t>, </a:t>
            </a:r>
            <a:r>
              <a:rPr lang="ko-KR" altLang="en-US" dirty="0"/>
              <a:t>컴파일 서버 등이 이에 해당한다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• </a:t>
            </a:r>
            <a:r>
              <a:rPr lang="ko-KR" altLang="en-US" b="1" dirty="0"/>
              <a:t>클라이언트 </a:t>
            </a:r>
            <a:r>
              <a:rPr lang="en-US" altLang="ko-KR" b="1" dirty="0"/>
              <a:t>:</a:t>
            </a:r>
            <a:r>
              <a:rPr lang="ko-KR" altLang="en-US" dirty="0"/>
              <a:t> 사용자와 대화하기 위해 서버가 제공하는 서비스를 요청</a:t>
            </a:r>
            <a:r>
              <a:rPr lang="en-US" altLang="ko-KR" dirty="0"/>
              <a:t>(</a:t>
            </a:r>
            <a:r>
              <a:rPr lang="ko-KR" altLang="en-US" dirty="0"/>
              <a:t>호출</a:t>
            </a:r>
            <a:r>
              <a:rPr lang="en-US" altLang="ko-KR" dirty="0"/>
              <a:t>)</a:t>
            </a:r>
            <a:r>
              <a:rPr lang="ko-KR" altLang="en-US" dirty="0"/>
              <a:t>하는 서브시스템이다</a:t>
            </a:r>
            <a:r>
              <a:rPr lang="en-US" altLang="ko-KR" dirty="0"/>
              <a:t>. </a:t>
            </a:r>
            <a:r>
              <a:rPr lang="ko-KR" altLang="en-US" dirty="0"/>
              <a:t>메시지나 원격 프로시저 호출을 통해 서비스를 요청하고</a:t>
            </a:r>
            <a:r>
              <a:rPr lang="en-US" altLang="ko-KR" dirty="0"/>
              <a:t>, </a:t>
            </a:r>
            <a:r>
              <a:rPr lang="ko-KR" altLang="en-US" dirty="0"/>
              <a:t>서버가 이 요청을 받아 수행한 후 그 결과를 클라이언트에 보낸다</a:t>
            </a:r>
            <a:r>
              <a:rPr lang="en-US" altLang="ko-KR" dirty="0"/>
              <a:t>. </a:t>
            </a:r>
            <a:r>
              <a:rPr lang="ko-KR" altLang="en-US" dirty="0"/>
              <a:t>클라이언트가 서버에 서비스를 요청할 때는 서버의 이름과 서버가 제공하는 서비스의 이름을 알아야 한다</a:t>
            </a:r>
            <a:r>
              <a:rPr lang="en-US" altLang="ko-KR" dirty="0"/>
              <a:t>. </a:t>
            </a:r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847" y="4004455"/>
            <a:ext cx="5920889" cy="256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9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46529" y="360217"/>
            <a:ext cx="6625871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6020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계층 모델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46529" y="1090554"/>
            <a:ext cx="10811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계층 모델은 계층 하나를 서브시스템으로 생각하여</a:t>
            </a:r>
            <a:r>
              <a:rPr lang="en-US" altLang="ko-KR" dirty="0"/>
              <a:t>, </a:t>
            </a:r>
            <a:r>
              <a:rPr lang="ko-KR" altLang="en-US" dirty="0"/>
              <a:t>하위 계층은 서버</a:t>
            </a:r>
            <a:r>
              <a:rPr lang="en-US" altLang="ko-KR" dirty="0"/>
              <a:t>, </a:t>
            </a:r>
            <a:r>
              <a:rPr lang="ko-KR" altLang="en-US" dirty="0"/>
              <a:t>상위 계층은 클라이언트 역할을 하도록 구성한다</a:t>
            </a:r>
            <a:r>
              <a:rPr lang="en-US" altLang="ko-KR" dirty="0"/>
              <a:t>. </a:t>
            </a:r>
            <a:r>
              <a:rPr lang="ko-KR" altLang="en-US" dirty="0"/>
              <a:t>계층 모델 형태로 설계할 때는 상호작용하는 계층 간의 프로토콜을 정의해야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계층 모델은 계층 간의 역할 분담을 명확히 하여 각 계층을 필요에 따라 쉽게 변경할 수 있다</a:t>
            </a:r>
            <a:r>
              <a:rPr lang="en-US" altLang="ko-KR" dirty="0"/>
              <a:t>. </a:t>
            </a:r>
            <a:r>
              <a:rPr lang="ko-KR" altLang="en-US" dirty="0"/>
              <a:t>또한 연결된 계층의 인터페이스만 문제없이 만들면 특정 계층을 쉽게 재사용할 수 있다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222" y="2702473"/>
            <a:ext cx="6179719" cy="314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1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46529" y="360217"/>
            <a:ext cx="6625871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6020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MVC</a:t>
            </a:r>
            <a:r>
              <a:rPr lang="ko-KR" altLang="en-US" sz="2400" b="1" dirty="0" smtClean="0"/>
              <a:t> 모델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46529" y="1090554"/>
            <a:ext cx="108114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MVC(Model/View/Controller) </a:t>
            </a:r>
            <a:r>
              <a:rPr lang="ko-KR" altLang="en-US" dirty="0"/>
              <a:t>모델은 중앙 데이터 구조를 갖는다</a:t>
            </a:r>
            <a:r>
              <a:rPr lang="en-US" altLang="ko-KR" dirty="0"/>
              <a:t>. </a:t>
            </a:r>
            <a:r>
              <a:rPr lang="ko-KR" altLang="en-US" dirty="0" smtClean="0"/>
              <a:t>시스템을 </a:t>
            </a:r>
            <a:r>
              <a:rPr lang="ko-KR" altLang="en-US" dirty="0"/>
              <a:t>세 개의 서브시스템</a:t>
            </a:r>
            <a:r>
              <a:rPr lang="en-US" altLang="ko-KR" dirty="0"/>
              <a:t>(Model, View, Controller)</a:t>
            </a:r>
            <a:r>
              <a:rPr lang="ko-KR" altLang="en-US" dirty="0"/>
              <a:t>으로 나누어 구성한다</a:t>
            </a:r>
            <a:r>
              <a:rPr lang="en-US" altLang="ko-KR" dirty="0"/>
              <a:t>. </a:t>
            </a:r>
            <a:r>
              <a:rPr lang="ko-KR" altLang="en-US" dirty="0"/>
              <a:t>제어 서브시스템은 </a:t>
            </a:r>
            <a:r>
              <a:rPr lang="ko-KR" altLang="en-US" dirty="0" err="1"/>
              <a:t>뷰</a:t>
            </a:r>
            <a:r>
              <a:rPr lang="ko-KR" altLang="en-US" dirty="0"/>
              <a:t> 서브시스템과 모델 서브시스템 사이에서 가교 역할을 한다</a:t>
            </a:r>
            <a:r>
              <a:rPr lang="en-US" altLang="ko-KR" dirty="0"/>
              <a:t>. </a:t>
            </a: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MVC </a:t>
            </a:r>
            <a:r>
              <a:rPr lang="ko-KR" altLang="en-US" dirty="0">
                <a:solidFill>
                  <a:srgbClr val="FF0000"/>
                </a:solidFill>
              </a:rPr>
              <a:t>모델은 같은 모델의 서브시스템에 대하여 여러 </a:t>
            </a:r>
            <a:r>
              <a:rPr lang="ko-KR" altLang="en-US" dirty="0" err="1">
                <a:solidFill>
                  <a:srgbClr val="FF0000"/>
                </a:solidFill>
              </a:rPr>
              <a:t>뷰</a:t>
            </a:r>
            <a:r>
              <a:rPr lang="ko-KR" altLang="en-US" dirty="0">
                <a:solidFill>
                  <a:srgbClr val="FF0000"/>
                </a:solidFill>
              </a:rPr>
              <a:t> 서브시스템을 필요로 하는 상호작용 시스템에 적합하다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이렇게 시스템을 세 개의 서브시스템으로 분리하는 이유는 사용자 인터페이스에 해당하는 </a:t>
            </a:r>
            <a:r>
              <a:rPr lang="ko-KR" altLang="en-US" dirty="0" err="1">
                <a:solidFill>
                  <a:srgbClr val="FF0000"/>
                </a:solidFill>
              </a:rPr>
              <a:t>뷰</a:t>
            </a:r>
            <a:r>
              <a:rPr lang="ko-KR" altLang="en-US" dirty="0">
                <a:solidFill>
                  <a:srgbClr val="FF0000"/>
                </a:solidFill>
              </a:rPr>
              <a:t> 서브시스템과 데이터와 데이터 처리 </a:t>
            </a:r>
            <a:r>
              <a:rPr lang="ko-KR" altLang="en-US" dirty="0" err="1">
                <a:solidFill>
                  <a:srgbClr val="FF0000"/>
                </a:solidFill>
              </a:rPr>
              <a:t>로직에</a:t>
            </a:r>
            <a:r>
              <a:rPr lang="ko-KR" altLang="en-US" dirty="0">
                <a:solidFill>
                  <a:srgbClr val="FF0000"/>
                </a:solidFill>
              </a:rPr>
              <a:t> 해당되는 모델 서브시스템을 독립적으로 분리함으로써 변경에 대한 영향을 덜 미치도록 하려는 것이다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즉 사용자 인터페이스 부분이 자주 변경되더라도 모델 서브시스템에는 영향을 주지 않기 위해서이다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dirty="0"/>
              <a:t>MVC </a:t>
            </a:r>
            <a:r>
              <a:rPr lang="ko-KR" altLang="en-US" dirty="0"/>
              <a:t>모델의 특징은 각각의 서브시스템이 독립적이라는 것이다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ko-KR" altLang="en-US" dirty="0" err="1"/>
              <a:t>뷰는</a:t>
            </a:r>
            <a:r>
              <a:rPr lang="ko-KR" altLang="en-US" dirty="0"/>
              <a:t> 모델의 데이터를 직접 변경할 수 없고</a:t>
            </a:r>
            <a:r>
              <a:rPr lang="en-US" altLang="ko-KR" dirty="0"/>
              <a:t>, </a:t>
            </a:r>
            <a:r>
              <a:rPr lang="ko-KR" altLang="en-US" dirty="0"/>
              <a:t>오직 모델이 제공하는 데이터를 가져올 수만 있다</a:t>
            </a:r>
            <a:r>
              <a:rPr lang="en-US" altLang="ko-KR" dirty="0"/>
              <a:t>. </a:t>
            </a:r>
            <a:r>
              <a:rPr lang="ko-KR" altLang="en-US" dirty="0"/>
              <a:t>그러나 모델은 </a:t>
            </a:r>
            <a:r>
              <a:rPr lang="ko-KR" altLang="en-US" dirty="0" err="1"/>
              <a:t>뷰에</a:t>
            </a:r>
            <a:r>
              <a:rPr lang="ko-KR" altLang="en-US" dirty="0"/>
              <a:t> 대한 정보를 알 수 없다</a:t>
            </a:r>
            <a:r>
              <a:rPr lang="en-US" altLang="ko-KR" dirty="0"/>
              <a:t>. </a:t>
            </a:r>
            <a:r>
              <a:rPr lang="ko-KR" altLang="en-US" dirty="0"/>
              <a:t>따라서 모델은 여러 개의 </a:t>
            </a:r>
            <a:r>
              <a:rPr lang="ko-KR" altLang="en-US" dirty="0" err="1"/>
              <a:t>뷰가</a:t>
            </a:r>
            <a:r>
              <a:rPr lang="ko-KR" altLang="en-US" dirty="0"/>
              <a:t> 어떻게 처리되는지도 알 필요 없다</a:t>
            </a:r>
            <a:r>
              <a:rPr lang="en-US" altLang="ko-KR" dirty="0"/>
              <a:t>. </a:t>
            </a:r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577" y="4556177"/>
            <a:ext cx="4061812" cy="18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7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46529" y="360217"/>
            <a:ext cx="6625871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6020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데이터 흐름 모델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46529" y="1090554"/>
            <a:ext cx="108114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데이터 흐름 모델은 파이프 필터</a:t>
            </a:r>
            <a:r>
              <a:rPr lang="en-US" altLang="ko-KR" dirty="0">
                <a:solidFill>
                  <a:srgbClr val="FF0000"/>
                </a:solidFill>
              </a:rPr>
              <a:t>(pipe and filter) </a:t>
            </a:r>
            <a:r>
              <a:rPr lang="ko-KR" altLang="en-US" dirty="0">
                <a:solidFill>
                  <a:srgbClr val="FF0000"/>
                </a:solidFill>
              </a:rPr>
              <a:t>구조로 많이 알려져 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이 모델은 필터에 해당되는 서브시스템이 하나의 데이터를 입력으로 받아 처리한 후 그 결과를 다음 서브시스템으로 넘겨주는 과정을 반복한다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일반적으로 데이터를 변환하는 시스템에서 주로 사용하며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전체적인 변환 작업은 독립적인 단계로 나누어질 수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이 모델은 이미지 </a:t>
            </a:r>
            <a:r>
              <a:rPr lang="ko-KR" altLang="en-US" dirty="0" err="1"/>
              <a:t>프로세싱</a:t>
            </a:r>
            <a:r>
              <a:rPr lang="ko-KR" altLang="en-US" dirty="0"/>
              <a:t> 시스템</a:t>
            </a:r>
            <a:r>
              <a:rPr lang="en-US" altLang="ko-KR" dirty="0"/>
              <a:t>, </a:t>
            </a:r>
            <a:r>
              <a:rPr lang="ko-KR" altLang="en-US" dirty="0"/>
              <a:t>컴파일러의 순차적인 변환 처리기</a:t>
            </a:r>
            <a:r>
              <a:rPr lang="en-US" altLang="ko-KR" dirty="0"/>
              <a:t>, </a:t>
            </a:r>
            <a:r>
              <a:rPr lang="ko-KR" altLang="en-US" dirty="0"/>
              <a:t>유닉스의 </a:t>
            </a:r>
            <a:r>
              <a:rPr lang="ko-KR" altLang="en-US" dirty="0" err="1"/>
              <a:t>셸</a:t>
            </a:r>
            <a:r>
              <a:rPr lang="en-US" altLang="ko-KR" dirty="0"/>
              <a:t>(shell) </a:t>
            </a:r>
            <a:r>
              <a:rPr lang="ko-KR" altLang="en-US" dirty="0"/>
              <a:t>등 파이프와 필터를 조합하여 만드는 아키텍처에 적합하고</a:t>
            </a:r>
            <a:r>
              <a:rPr lang="en-US" altLang="ko-KR" dirty="0"/>
              <a:t>, </a:t>
            </a:r>
            <a:r>
              <a:rPr lang="ko-KR" altLang="en-US" dirty="0"/>
              <a:t>사용자의 개입 없이 데이터의 흐름이 전환되는 경우에 사용된다</a:t>
            </a:r>
            <a:r>
              <a:rPr lang="en-US" altLang="ko-KR" dirty="0"/>
              <a:t>. </a:t>
            </a:r>
            <a:r>
              <a:rPr lang="ko-KR" altLang="en-US" dirty="0"/>
              <a:t>이 모델은 필터 또는 파이프 단위로 나누어 개발할 수 있기 때문에 동시 개발이 가능하다는 장점이 있다</a:t>
            </a:r>
            <a:r>
              <a:rPr lang="en-US" altLang="ko-KR" dirty="0"/>
              <a:t>. </a:t>
            </a:r>
          </a:p>
          <a:p>
            <a:r>
              <a:rPr lang="en-US" altLang="ko-KR" b="1" dirty="0"/>
              <a:t>• </a:t>
            </a:r>
            <a:r>
              <a:rPr lang="ko-KR" altLang="en-US" b="1" dirty="0"/>
              <a:t>필터</a:t>
            </a:r>
            <a:r>
              <a:rPr lang="en-US" altLang="ko-KR" b="1" dirty="0"/>
              <a:t>(filter) :</a:t>
            </a:r>
            <a:r>
              <a:rPr lang="ko-KR" altLang="en-US" dirty="0"/>
              <a:t> 데이터 </a:t>
            </a:r>
            <a:r>
              <a:rPr lang="ko-KR" altLang="en-US" dirty="0" err="1"/>
              <a:t>스트림을</a:t>
            </a:r>
            <a:r>
              <a:rPr lang="ko-KR" altLang="en-US" dirty="0"/>
              <a:t> 한 개 이상 </a:t>
            </a:r>
            <a:r>
              <a:rPr lang="ko-KR" altLang="en-US" dirty="0" err="1"/>
              <a:t>입력받아</a:t>
            </a:r>
            <a:r>
              <a:rPr lang="ko-KR" altLang="en-US" dirty="0"/>
              <a:t> 처리</a:t>
            </a:r>
            <a:r>
              <a:rPr lang="en-US" altLang="ko-KR" dirty="0"/>
              <a:t>(</a:t>
            </a:r>
            <a:r>
              <a:rPr lang="ko-KR" altLang="en-US" dirty="0"/>
              <a:t>변환</a:t>
            </a:r>
            <a:r>
              <a:rPr lang="en-US" altLang="ko-KR" dirty="0"/>
              <a:t>)</a:t>
            </a:r>
            <a:r>
              <a:rPr lang="ko-KR" altLang="en-US" dirty="0"/>
              <a:t>한 후 데이터 </a:t>
            </a:r>
            <a:r>
              <a:rPr lang="ko-KR" altLang="en-US" dirty="0" err="1"/>
              <a:t>스트림</a:t>
            </a:r>
            <a:r>
              <a:rPr lang="ko-KR" altLang="en-US" dirty="0"/>
              <a:t> 하나를 출력한다</a:t>
            </a:r>
            <a:r>
              <a:rPr lang="en-US" altLang="ko-KR" dirty="0"/>
              <a:t>. </a:t>
            </a:r>
            <a:r>
              <a:rPr lang="ko-KR" altLang="en-US" dirty="0"/>
              <a:t>하나의 필터는 여러 포트로 데이터를 보낼 수 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• </a:t>
            </a:r>
            <a:r>
              <a:rPr lang="ko-KR" altLang="en-US" b="1" dirty="0"/>
              <a:t>파이프</a:t>
            </a:r>
            <a:r>
              <a:rPr lang="en-US" altLang="ko-KR" b="1" dirty="0"/>
              <a:t>(pipe) :</a:t>
            </a:r>
            <a:r>
              <a:rPr lang="ko-KR" altLang="en-US" dirty="0"/>
              <a:t> 필터를 거쳐 생성된 데이터 </a:t>
            </a:r>
            <a:r>
              <a:rPr lang="ko-KR" altLang="en-US" dirty="0" err="1"/>
              <a:t>스트림</a:t>
            </a:r>
            <a:r>
              <a:rPr lang="ko-KR" altLang="en-US" dirty="0"/>
              <a:t> 하나를 다른 필터의 입력에 연결한다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823" y="4322140"/>
            <a:ext cx="8259004" cy="200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2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46529" y="360217"/>
            <a:ext cx="6625871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6020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디자인 패턴의 </a:t>
            </a:r>
            <a:r>
              <a:rPr lang="ko-KR" altLang="en-US" sz="2400" b="1" dirty="0" smtClean="0"/>
              <a:t>이해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46529" y="1069255"/>
            <a:ext cx="108114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디자인 패턴은 자주 사용하는 설계 형태를 정형화해서 이를 유형별로 설계 템플릿을 만들어둔 것을 말한다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디자인 패턴을 사용하면 효율성과 </a:t>
            </a:r>
            <a:r>
              <a:rPr lang="ko-KR" altLang="en-US" dirty="0" err="1">
                <a:solidFill>
                  <a:srgbClr val="FF0000"/>
                </a:solidFill>
              </a:rPr>
              <a:t>재사용성을</a:t>
            </a:r>
            <a:r>
              <a:rPr lang="ko-KR" altLang="en-US" dirty="0">
                <a:solidFill>
                  <a:srgbClr val="FF0000"/>
                </a:solidFill>
              </a:rPr>
              <a:t> 높일 수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en-US" altLang="ko-KR" dirty="0"/>
              <a:t> </a:t>
            </a:r>
            <a:r>
              <a:rPr lang="ko-KR" altLang="en-US" dirty="0"/>
              <a:t>디자인 패턴으로 만들려면 유사한 프로젝트를 수행하면서 적용한 설계 노하우를 분류하여 정리하고 이름을 붙여</a:t>
            </a:r>
            <a:r>
              <a:rPr lang="en-US" altLang="ko-KR" dirty="0"/>
              <a:t>, </a:t>
            </a:r>
            <a:r>
              <a:rPr lang="ko-KR" altLang="en-US" dirty="0"/>
              <a:t>나중에 초보자도 쉽게 재사용할 수 있도록 사용 지침 등도 포함하여 저장해놓아야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디자인 패턴은 알고리즘처럼 프로그램 코드로 변환하여 바로 사용할 수 있는 것은 아니지만 유사한 상황에서 구조적인 문제를 해결할 수 있는 방안을 제시해준다</a:t>
            </a:r>
            <a:r>
              <a:rPr lang="en-US" altLang="ko-KR" dirty="0"/>
              <a:t>. </a:t>
            </a:r>
            <a:r>
              <a:rPr lang="ko-KR" altLang="en-US" dirty="0">
                <a:solidFill>
                  <a:srgbClr val="FF0000"/>
                </a:solidFill>
              </a:rPr>
              <a:t>결국 디자인 패턴은 많은 개발자들이 경험으로 체득한 설계 지식을 검증하고 이를 </a:t>
            </a:r>
            <a:r>
              <a:rPr lang="ko-KR" altLang="en-US" dirty="0">
                <a:solidFill>
                  <a:srgbClr val="FF0000"/>
                </a:solidFill>
                <a:hlinkClick r:id="rId7"/>
              </a:rPr>
              <a:t>추상화</a:t>
            </a:r>
            <a:r>
              <a:rPr lang="ko-KR" altLang="en-US" dirty="0">
                <a:solidFill>
                  <a:srgbClr val="FF0000"/>
                </a:solidFill>
              </a:rPr>
              <a:t>하여 일반화한 템플릿이라 하겠다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디자인 패턴은 </a:t>
            </a:r>
            <a:r>
              <a:rPr lang="ko-KR" altLang="en-US" dirty="0"/>
              <a:t>한 번 만들어놓으면 계속 재사용할 수 있고</a:t>
            </a:r>
            <a:r>
              <a:rPr lang="en-US" altLang="ko-KR" dirty="0"/>
              <a:t>, </a:t>
            </a:r>
            <a:r>
              <a:rPr lang="ko-KR" altLang="en-US" dirty="0"/>
              <a:t>이를 변형하여 새로운 디자인 패턴을 만들 수도 있다</a:t>
            </a:r>
            <a:r>
              <a:rPr lang="en-US" altLang="ko-KR" dirty="0"/>
              <a:t>. </a:t>
            </a:r>
            <a:r>
              <a:rPr lang="ko-KR" altLang="en-US" dirty="0"/>
              <a:t>많은 개발자들이 수많은 시행착오를 겪으며 만들어놓은 좋은 설계 자료를 모아두고 새 프로젝트에 활용할 수 있는 것이다</a:t>
            </a:r>
            <a:r>
              <a:rPr lang="en-US" altLang="ko-KR" dirty="0"/>
              <a:t>. </a:t>
            </a:r>
            <a:r>
              <a:rPr lang="ko-KR" altLang="en-US" dirty="0"/>
              <a:t>그리고 이 방법을 발전시켜 설계 자료를 유형별로 분류하면 개발 기간을 줄이고 </a:t>
            </a:r>
            <a:r>
              <a:rPr lang="ko-KR" altLang="en-US" dirty="0">
                <a:hlinkClick r:id="rId8"/>
              </a:rPr>
              <a:t>유지보수</a:t>
            </a:r>
            <a:r>
              <a:rPr lang="ko-KR" altLang="en-US" dirty="0"/>
              <a:t>도 매우 쉬워질 것이다</a:t>
            </a:r>
            <a:r>
              <a:rPr lang="en-US" altLang="ko-KR" dirty="0"/>
              <a:t>. 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6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46529" y="360217"/>
            <a:ext cx="6625871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6020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디자인 패턴의 </a:t>
            </a:r>
            <a:r>
              <a:rPr lang="ko-KR" altLang="en-US" sz="2400" b="1" dirty="0" smtClean="0"/>
              <a:t>이해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46529" y="1069255"/>
            <a:ext cx="108114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디자인 패턴을 사용하면 다음과 같은 장점이 있다</a:t>
            </a:r>
            <a:r>
              <a:rPr lang="en-US" altLang="ko-KR" dirty="0"/>
              <a:t>.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• </a:t>
            </a:r>
            <a:r>
              <a:rPr lang="ko-KR" altLang="en-US" b="1" dirty="0"/>
              <a:t>개발자</a:t>
            </a:r>
            <a:r>
              <a:rPr lang="en-US" altLang="ko-KR" b="1" dirty="0"/>
              <a:t>(</a:t>
            </a:r>
            <a:r>
              <a:rPr lang="ko-KR" altLang="en-US" b="1" dirty="0"/>
              <a:t>설계자</a:t>
            </a:r>
            <a:r>
              <a:rPr lang="en-US" altLang="ko-KR" b="1" dirty="0"/>
              <a:t>) </a:t>
            </a:r>
            <a:r>
              <a:rPr lang="ko-KR" altLang="en-US" b="1" dirty="0"/>
              <a:t>간의 원활한 의사소통 </a:t>
            </a:r>
            <a:r>
              <a:rPr lang="en-US" altLang="ko-KR" b="1" dirty="0"/>
              <a:t>:</a:t>
            </a:r>
            <a:r>
              <a:rPr lang="ko-KR" altLang="en-US" dirty="0"/>
              <a:t> 설계자들은 여러 가지 디자인 패턴의 특성을 잘 알고 있어 문제 해결을 위해 서로 대화를 나눌 때 어떤 디자인 패턴을 사용하면 좋을지 충분한 해결책을 논의할 수 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• </a:t>
            </a:r>
            <a:r>
              <a:rPr lang="ko-KR" altLang="en-US" b="1" dirty="0"/>
              <a:t>소프트웨어 구조 파악 용이 </a:t>
            </a:r>
            <a:r>
              <a:rPr lang="en-US" altLang="ko-KR" b="1" dirty="0"/>
              <a:t>:</a:t>
            </a:r>
            <a:r>
              <a:rPr lang="ko-KR" altLang="en-US" dirty="0"/>
              <a:t> 개발자들은 디자인 패턴의 특성을 잘 알고 있기 때문에 어떤 디자인 패턴이 설계할 때 사용되었는지 알면 소프트웨어 전체 구조를 쉽게 파악할 수 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• </a:t>
            </a:r>
            <a:r>
              <a:rPr lang="ko-KR" altLang="en-US" b="1" dirty="0"/>
              <a:t>재사용을 통한 개발 시간 단축 </a:t>
            </a:r>
            <a:r>
              <a:rPr lang="en-US" altLang="ko-KR" b="1" dirty="0"/>
              <a:t>:</a:t>
            </a:r>
            <a:r>
              <a:rPr lang="ko-KR" altLang="en-US" dirty="0"/>
              <a:t> 이미 만들어놓은 디자인 패턴을 사용하므로 처음부터 만들어야 하는 수고를 덜기 때문에 그만큼의 개발 시간을 줄일 수 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• </a:t>
            </a:r>
            <a:r>
              <a:rPr lang="ko-KR" altLang="en-US" b="1" dirty="0"/>
              <a:t>설계 변경 요청에 대한 유연한 대처 </a:t>
            </a:r>
            <a:r>
              <a:rPr lang="en-US" altLang="ko-KR" b="1" dirty="0"/>
              <a:t>:</a:t>
            </a:r>
            <a:r>
              <a:rPr lang="ko-KR" altLang="en-US" dirty="0"/>
              <a:t> 사용자의 지속적인 기능 추가 요청</a:t>
            </a:r>
            <a:r>
              <a:rPr lang="en-US" altLang="ko-KR" dirty="0"/>
              <a:t>, </a:t>
            </a:r>
            <a:r>
              <a:rPr lang="ko-KR" altLang="en-US" dirty="0"/>
              <a:t>환경 변화 등의 여러 가지 이유로 설계를 변경해야 할 때가 많다</a:t>
            </a:r>
            <a:r>
              <a:rPr lang="en-US" altLang="ko-KR" dirty="0"/>
              <a:t>. </a:t>
            </a:r>
            <a:r>
              <a:rPr lang="ko-KR" altLang="en-US" dirty="0"/>
              <a:t>이때 디자인 패턴을 사용하여 설계했다면 설계 변경 요청에 대해 쉽고 빠르게 대처할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디자인 패턴을 사용하면 다음과 같은 단점이 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• </a:t>
            </a:r>
            <a:r>
              <a:rPr lang="ko-KR" altLang="en-US" b="1" dirty="0"/>
              <a:t>객체지향 설계</a:t>
            </a:r>
            <a:r>
              <a:rPr lang="en-US" altLang="ko-KR" b="1" dirty="0"/>
              <a:t>/</a:t>
            </a:r>
            <a:r>
              <a:rPr lang="ko-KR" altLang="en-US" b="1" dirty="0"/>
              <a:t>구현 위주 </a:t>
            </a:r>
            <a:r>
              <a:rPr lang="en-US" altLang="ko-KR" b="1" dirty="0"/>
              <a:t>:</a:t>
            </a:r>
            <a:r>
              <a:rPr lang="ko-KR" altLang="en-US" dirty="0"/>
              <a:t> 디자인 패턴은 객체지향 설계</a:t>
            </a:r>
            <a:r>
              <a:rPr lang="en-US" altLang="ko-KR" dirty="0"/>
              <a:t>/</a:t>
            </a:r>
            <a:r>
              <a:rPr lang="ko-KR" altLang="en-US" dirty="0"/>
              <a:t>구현에 많이 사용된다</a:t>
            </a:r>
            <a:r>
              <a:rPr lang="en-US" altLang="ko-KR" dirty="0"/>
              <a:t>. C </a:t>
            </a:r>
            <a:r>
              <a:rPr lang="ko-KR" altLang="en-US" dirty="0"/>
              <a:t>언어를 주로 사용하는 구조적 설계</a:t>
            </a:r>
            <a:r>
              <a:rPr lang="en-US" altLang="ko-KR" dirty="0"/>
              <a:t>/</a:t>
            </a:r>
            <a:r>
              <a:rPr lang="ko-KR" altLang="en-US" dirty="0"/>
              <a:t>구현에서도 사용할 수 있지만 너무 복잡해서 큰 도움이 되지 않는다</a:t>
            </a:r>
            <a:r>
              <a:rPr lang="en-US" altLang="ko-KR" dirty="0"/>
              <a:t>. </a:t>
            </a:r>
          </a:p>
          <a:p>
            <a:r>
              <a:rPr lang="en-US" altLang="ko-KR" b="1" dirty="0"/>
              <a:t>• </a:t>
            </a:r>
            <a:r>
              <a:rPr lang="ko-KR" altLang="en-US" b="1" dirty="0"/>
              <a:t>초기 투자 비용 부담 </a:t>
            </a:r>
            <a:r>
              <a:rPr lang="en-US" altLang="ko-KR" b="1" dirty="0"/>
              <a:t>:</a:t>
            </a:r>
            <a:r>
              <a:rPr lang="ko-KR" altLang="en-US" dirty="0"/>
              <a:t> 디자인 패턴을 적용하여 설계하면 디자인 패턴을 사용하지 않는 경우보다 초기에 시간과 노력이 많이 든다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08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46529" y="360217"/>
            <a:ext cx="6625871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6020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디자인 패턴의 </a:t>
            </a:r>
            <a:r>
              <a:rPr lang="ko-KR" altLang="en-US" sz="2400" b="1" dirty="0" smtClean="0"/>
              <a:t>이해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46529" y="1069255"/>
            <a:ext cx="1081142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Gof</a:t>
            </a:r>
            <a:r>
              <a:rPr lang="en-US" altLang="ko-KR" sz="1400" dirty="0"/>
              <a:t> </a:t>
            </a:r>
            <a:r>
              <a:rPr lang="ko-KR" altLang="en-US" sz="1400" dirty="0"/>
              <a:t>디자인 패턴 </a:t>
            </a:r>
          </a:p>
          <a:p>
            <a:r>
              <a:rPr lang="en-US" altLang="ko-KR" sz="1400" dirty="0"/>
              <a:t>factory method </a:t>
            </a:r>
            <a:r>
              <a:rPr lang="ko-KR" altLang="en-US" sz="1400" dirty="0"/>
              <a:t>패턴 </a:t>
            </a:r>
          </a:p>
          <a:p>
            <a:r>
              <a:rPr lang="en-US" altLang="ko-KR" sz="1400" dirty="0"/>
              <a:t>singleton </a:t>
            </a:r>
            <a:r>
              <a:rPr lang="ko-KR" altLang="en-US" sz="1400" dirty="0"/>
              <a:t>패턴 </a:t>
            </a:r>
          </a:p>
          <a:p>
            <a:r>
              <a:rPr lang="en-US" altLang="ko-KR" sz="1400" dirty="0"/>
              <a:t>prototype </a:t>
            </a:r>
            <a:r>
              <a:rPr lang="ko-KR" altLang="en-US" sz="1400" dirty="0"/>
              <a:t>패턴 </a:t>
            </a:r>
          </a:p>
          <a:p>
            <a:r>
              <a:rPr lang="en-US" altLang="ko-KR" sz="1400" dirty="0"/>
              <a:t>builder </a:t>
            </a:r>
            <a:r>
              <a:rPr lang="ko-KR" altLang="en-US" sz="1400" dirty="0"/>
              <a:t>패턴 </a:t>
            </a:r>
          </a:p>
          <a:p>
            <a:r>
              <a:rPr lang="en-US" altLang="ko-KR" sz="1400" dirty="0"/>
              <a:t>abstract factory </a:t>
            </a:r>
            <a:r>
              <a:rPr lang="ko-KR" altLang="en-US" sz="1400" dirty="0"/>
              <a:t>패턴 </a:t>
            </a:r>
          </a:p>
          <a:p>
            <a:r>
              <a:rPr lang="en-US" altLang="ko-KR" sz="1400" dirty="0"/>
              <a:t>composite </a:t>
            </a:r>
            <a:r>
              <a:rPr lang="ko-KR" altLang="en-US" sz="1400" dirty="0"/>
              <a:t>패턴 </a:t>
            </a:r>
          </a:p>
          <a:p>
            <a:r>
              <a:rPr lang="en-US" altLang="ko-KR" sz="1400" dirty="0"/>
              <a:t>adapter </a:t>
            </a:r>
            <a:r>
              <a:rPr lang="ko-KR" altLang="en-US" sz="1400" dirty="0"/>
              <a:t>패턴 </a:t>
            </a:r>
          </a:p>
          <a:p>
            <a:r>
              <a:rPr lang="en-US" altLang="ko-KR" sz="1400" dirty="0"/>
              <a:t>bridge </a:t>
            </a:r>
            <a:r>
              <a:rPr lang="ko-KR" altLang="en-US" sz="1400" dirty="0"/>
              <a:t>패턴 </a:t>
            </a:r>
          </a:p>
          <a:p>
            <a:r>
              <a:rPr lang="en-US" altLang="ko-KR" sz="1400" dirty="0"/>
              <a:t>decorator </a:t>
            </a:r>
            <a:r>
              <a:rPr lang="ko-KR" altLang="en-US" sz="1400" dirty="0"/>
              <a:t>패턴 </a:t>
            </a:r>
          </a:p>
          <a:p>
            <a:r>
              <a:rPr lang="en-US" altLang="ko-KR" sz="1400" dirty="0"/>
              <a:t>facade </a:t>
            </a:r>
            <a:r>
              <a:rPr lang="ko-KR" altLang="en-US" sz="1400" dirty="0"/>
              <a:t>패턴 </a:t>
            </a:r>
          </a:p>
          <a:p>
            <a:r>
              <a:rPr lang="en-US" altLang="ko-KR" sz="1400" dirty="0"/>
              <a:t>flyweight </a:t>
            </a:r>
            <a:r>
              <a:rPr lang="ko-KR" altLang="en-US" sz="1400" dirty="0"/>
              <a:t>패턴 </a:t>
            </a:r>
          </a:p>
          <a:p>
            <a:r>
              <a:rPr lang="en-US" altLang="ko-KR" sz="1400" dirty="0"/>
              <a:t>proxy </a:t>
            </a:r>
            <a:r>
              <a:rPr lang="ko-KR" altLang="en-US" sz="1400" dirty="0"/>
              <a:t>패턴 </a:t>
            </a:r>
          </a:p>
          <a:p>
            <a:r>
              <a:rPr lang="en-US" altLang="ko-KR" sz="1400" dirty="0"/>
              <a:t>iterator </a:t>
            </a:r>
            <a:r>
              <a:rPr lang="ko-KR" altLang="en-US" sz="1400" dirty="0"/>
              <a:t>패턴 </a:t>
            </a:r>
          </a:p>
          <a:p>
            <a:r>
              <a:rPr lang="en-US" altLang="ko-KR" sz="1400" dirty="0"/>
              <a:t>observer </a:t>
            </a:r>
            <a:r>
              <a:rPr lang="ko-KR" altLang="en-US" sz="1400" dirty="0"/>
              <a:t>패턴 </a:t>
            </a:r>
          </a:p>
          <a:p>
            <a:r>
              <a:rPr lang="en-US" altLang="ko-KR" sz="1400" dirty="0"/>
              <a:t>strategy </a:t>
            </a:r>
            <a:r>
              <a:rPr lang="ko-KR" altLang="en-US" sz="1400" dirty="0"/>
              <a:t>패턴 </a:t>
            </a:r>
          </a:p>
          <a:p>
            <a:r>
              <a:rPr lang="en-US" altLang="ko-KR" sz="1400" dirty="0"/>
              <a:t>template method </a:t>
            </a:r>
            <a:r>
              <a:rPr lang="ko-KR" altLang="en-US" sz="1400" dirty="0"/>
              <a:t>패턴 </a:t>
            </a:r>
          </a:p>
          <a:p>
            <a:r>
              <a:rPr lang="en-US" altLang="ko-KR" sz="1400" dirty="0"/>
              <a:t>visitor </a:t>
            </a:r>
            <a:r>
              <a:rPr lang="ko-KR" altLang="en-US" sz="1400" dirty="0"/>
              <a:t>패턴 </a:t>
            </a:r>
          </a:p>
          <a:p>
            <a:r>
              <a:rPr lang="en-US" altLang="ko-KR" sz="1400" dirty="0"/>
              <a:t>chain of responsibility </a:t>
            </a:r>
            <a:r>
              <a:rPr lang="ko-KR" altLang="en-US" sz="1400" dirty="0"/>
              <a:t>패턴 </a:t>
            </a:r>
          </a:p>
          <a:p>
            <a:r>
              <a:rPr lang="en-US" altLang="ko-KR" sz="1400" dirty="0"/>
              <a:t>command </a:t>
            </a:r>
            <a:r>
              <a:rPr lang="ko-KR" altLang="en-US" sz="1400" dirty="0"/>
              <a:t>패턴 </a:t>
            </a:r>
          </a:p>
          <a:p>
            <a:r>
              <a:rPr lang="en-US" altLang="ko-KR" sz="1400" dirty="0"/>
              <a:t>mediator </a:t>
            </a:r>
            <a:r>
              <a:rPr lang="ko-KR" altLang="en-US" sz="1400" dirty="0"/>
              <a:t>패턴 </a:t>
            </a:r>
          </a:p>
          <a:p>
            <a:r>
              <a:rPr lang="en-US" altLang="ko-KR" sz="1400" dirty="0"/>
              <a:t>state </a:t>
            </a:r>
            <a:r>
              <a:rPr lang="ko-KR" altLang="en-US" sz="1400" dirty="0"/>
              <a:t>패턴 </a:t>
            </a:r>
          </a:p>
          <a:p>
            <a:r>
              <a:rPr lang="en-US" altLang="ko-KR" sz="1400" dirty="0"/>
              <a:t>memento </a:t>
            </a:r>
            <a:r>
              <a:rPr lang="ko-KR" altLang="en-US" sz="1400" dirty="0"/>
              <a:t>패턴 </a:t>
            </a:r>
          </a:p>
          <a:p>
            <a:r>
              <a:rPr lang="en-US" altLang="ko-KR" sz="1400" dirty="0"/>
              <a:t>interpreter </a:t>
            </a:r>
            <a:r>
              <a:rPr lang="ko-KR" altLang="en-US" sz="1400" dirty="0"/>
              <a:t>패턴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74066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46529" y="360217"/>
            <a:ext cx="6625871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6020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46529" y="1069255"/>
            <a:ext cx="1081142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/>
              <a:t>01.</a:t>
            </a:r>
            <a:r>
              <a:rPr lang="ko-KR" altLang="en-US" sz="2000" b="1" dirty="0"/>
              <a:t> 좋은 설계의 조건</a:t>
            </a:r>
          </a:p>
          <a:p>
            <a:r>
              <a:rPr lang="en-US" altLang="ko-KR" sz="2000" dirty="0"/>
              <a:t>• </a:t>
            </a:r>
            <a:r>
              <a:rPr lang="ko-KR" altLang="en-US" sz="2000" dirty="0"/>
              <a:t>요구 분석 명세서의 내용을 설계서에 모두 포함해야 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• </a:t>
            </a:r>
            <a:r>
              <a:rPr lang="ko-KR" altLang="en-US" sz="2000" dirty="0">
                <a:hlinkClick r:id="rId7"/>
              </a:rPr>
              <a:t>유지보수</a:t>
            </a:r>
            <a:r>
              <a:rPr lang="ko-KR" altLang="en-US" sz="2000" dirty="0"/>
              <a:t>가 용이하도록 추적이 가능해야 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• </a:t>
            </a:r>
            <a:r>
              <a:rPr lang="ko-KR" altLang="en-US" sz="2000" dirty="0"/>
              <a:t>변화에 쉽게 적응할 수 있어야 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• </a:t>
            </a:r>
            <a:r>
              <a:rPr lang="ko-KR" altLang="en-US" sz="2000" dirty="0"/>
              <a:t>시스템 변경으로 인한 영향이 최소화되도록 국지적이어야 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• </a:t>
            </a:r>
            <a:r>
              <a:rPr lang="ko-KR" altLang="en-US" sz="2000" dirty="0"/>
              <a:t>설계서는 읽기 쉽고</a:t>
            </a:r>
            <a:r>
              <a:rPr lang="en-US" altLang="ko-KR" sz="2000" dirty="0"/>
              <a:t>, </a:t>
            </a:r>
            <a:r>
              <a:rPr lang="ko-KR" altLang="en-US" sz="2000" dirty="0"/>
              <a:t>이해하기 쉽게 작성해야 한다</a:t>
            </a:r>
            <a:r>
              <a:rPr lang="en-US" altLang="ko-KR" sz="2000" dirty="0"/>
              <a:t>.</a:t>
            </a:r>
          </a:p>
          <a:p>
            <a:endParaRPr lang="en-US" altLang="ko-KR" sz="2000" b="1" i="1" dirty="0" smtClean="0"/>
          </a:p>
          <a:p>
            <a:r>
              <a:rPr lang="en-US" altLang="ko-KR" sz="2000" b="1" i="1" dirty="0" smtClean="0"/>
              <a:t>02</a:t>
            </a:r>
            <a:r>
              <a:rPr lang="en-US" altLang="ko-KR" sz="2000" b="1" i="1" dirty="0"/>
              <a:t>.</a:t>
            </a:r>
            <a:r>
              <a:rPr lang="ko-KR" altLang="en-US" sz="2000" b="1" dirty="0"/>
              <a:t> 분할과 정복</a:t>
            </a:r>
          </a:p>
          <a:p>
            <a:r>
              <a:rPr lang="ko-KR" altLang="en-US" sz="2000" dirty="0"/>
              <a:t>가장 세분화된 작은 시스템을 개발하고</a:t>
            </a:r>
            <a:r>
              <a:rPr lang="en-US" altLang="ko-KR" sz="2000" dirty="0"/>
              <a:t>, </a:t>
            </a:r>
            <a:r>
              <a:rPr lang="ko-KR" altLang="en-US" sz="2000" dirty="0"/>
              <a:t>하나씩 위로 올라가면서 완성시키는 방법으로 개발하는 것을 </a:t>
            </a:r>
            <a:r>
              <a:rPr lang="en-US" altLang="ko-KR" sz="2000" dirty="0"/>
              <a:t>'</a:t>
            </a:r>
            <a:r>
              <a:rPr lang="ko-KR" altLang="en-US" sz="2000" dirty="0">
                <a:hlinkClick r:id="rId8"/>
              </a:rPr>
              <a:t>분할과 정복</a:t>
            </a:r>
            <a:r>
              <a:rPr lang="ko-KR" altLang="en-US" sz="2000" dirty="0"/>
              <a:t>의 원리</a:t>
            </a:r>
            <a:r>
              <a:rPr lang="en-US" altLang="ko-KR" sz="2000" dirty="0"/>
              <a:t>'</a:t>
            </a:r>
            <a:r>
              <a:rPr lang="ko-KR" altLang="en-US" sz="2000" dirty="0"/>
              <a:t>라고 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 원리는 하나의 일을 수행할 때 작은 단위로 나누고 각 작은 단위를 하나씩 처리하여 전체 일을 끝낸다는 의미이다</a:t>
            </a:r>
            <a:r>
              <a:rPr lang="en-US" altLang="ko-KR" sz="2000" dirty="0"/>
              <a:t>. </a:t>
            </a:r>
          </a:p>
          <a:p>
            <a:endParaRPr lang="en-US" altLang="ko-KR" sz="2000" b="1" i="1" dirty="0" smtClean="0"/>
          </a:p>
          <a:p>
            <a:r>
              <a:rPr lang="en-US" altLang="ko-KR" sz="2000" b="1" i="1" dirty="0" smtClean="0"/>
              <a:t>03</a:t>
            </a:r>
            <a:r>
              <a:rPr lang="en-US" altLang="ko-KR" sz="2000" b="1" i="1" dirty="0"/>
              <a:t>.</a:t>
            </a:r>
            <a:r>
              <a:rPr lang="ko-KR" altLang="en-US" sz="2000" b="1" dirty="0"/>
              <a:t> 추상화</a:t>
            </a:r>
          </a:p>
          <a:p>
            <a:r>
              <a:rPr lang="ko-KR" altLang="en-US" sz="2000" dirty="0"/>
              <a:t>주어진 문제</a:t>
            </a:r>
            <a:r>
              <a:rPr lang="en-US" altLang="ko-KR" sz="2000" dirty="0"/>
              <a:t>(</a:t>
            </a:r>
            <a:r>
              <a:rPr lang="ko-KR" altLang="en-US" sz="2000" dirty="0"/>
              <a:t>건물 도면</a:t>
            </a:r>
            <a:r>
              <a:rPr lang="en-US" altLang="ko-KR" sz="2000" dirty="0"/>
              <a:t>)</a:t>
            </a:r>
            <a:r>
              <a:rPr lang="ko-KR" altLang="en-US" sz="2000" dirty="0"/>
              <a:t>에서 현재의 관심사에 초점을 맞추기 위해</a:t>
            </a:r>
            <a:r>
              <a:rPr lang="en-US" altLang="ko-KR" sz="2000" dirty="0"/>
              <a:t>, </a:t>
            </a:r>
            <a:r>
              <a:rPr lang="ko-KR" altLang="en-US" sz="2000" dirty="0"/>
              <a:t>특정한 목적과 관련된 필수 정보만 추출하여 강조하고</a:t>
            </a:r>
            <a:r>
              <a:rPr lang="en-US" altLang="ko-KR" sz="2000" dirty="0"/>
              <a:t>(</a:t>
            </a:r>
            <a:r>
              <a:rPr lang="ko-KR" altLang="en-US" sz="2000" dirty="0"/>
              <a:t>전기 배선도</a:t>
            </a:r>
            <a:r>
              <a:rPr lang="en-US" altLang="ko-KR" sz="2000" dirty="0"/>
              <a:t>, </a:t>
            </a:r>
            <a:r>
              <a:rPr lang="ko-KR" altLang="en-US" sz="2000" dirty="0"/>
              <a:t>상하수도 배관도 등</a:t>
            </a:r>
            <a:r>
              <a:rPr lang="en-US" altLang="ko-KR" sz="2000" dirty="0"/>
              <a:t>) </a:t>
            </a:r>
            <a:r>
              <a:rPr lang="ko-KR" altLang="en-US" sz="2000" dirty="0"/>
              <a:t>관련이 없는 세부 사항을 생략함으로써 본질적인 문제에 집중할 수 있도록 하는 작업이다</a:t>
            </a:r>
            <a:r>
              <a:rPr lang="en-US" altLang="ko-KR" sz="2000" dirty="0"/>
              <a:t>.</a:t>
            </a:r>
          </a:p>
          <a:p>
            <a:endParaRPr lang="en-US" altLang="ko-K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00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46529" y="360217"/>
            <a:ext cx="6625871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6020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46529" y="1069255"/>
            <a:ext cx="1081142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04.</a:t>
            </a:r>
            <a:r>
              <a:rPr lang="ko-KR" altLang="en-US" b="1" dirty="0"/>
              <a:t> 단계적 분해</a:t>
            </a:r>
          </a:p>
          <a:p>
            <a:r>
              <a:rPr lang="ko-KR" altLang="en-US" dirty="0"/>
              <a:t>기능을 점점 작은 단위로 나누어 점차적으로 구체화하는 방법으로 하향식 설계에서 사용된다</a:t>
            </a:r>
            <a:r>
              <a:rPr lang="en-US" altLang="ko-KR" dirty="0"/>
              <a:t>. </a:t>
            </a:r>
            <a:r>
              <a:rPr lang="ko-KR" altLang="en-US" dirty="0"/>
              <a:t>구조적 분석 방법에서 사용하는 자료흐름도가 </a:t>
            </a:r>
            <a:r>
              <a:rPr lang="ko-KR" altLang="en-US" dirty="0">
                <a:hlinkClick r:id="rId7"/>
              </a:rPr>
              <a:t>단계적 분해</a:t>
            </a:r>
            <a:r>
              <a:rPr lang="ko-KR" altLang="en-US" dirty="0"/>
              <a:t>의 예이다</a:t>
            </a:r>
            <a:r>
              <a:rPr lang="en-US" altLang="ko-KR" dirty="0"/>
              <a:t>.</a:t>
            </a:r>
          </a:p>
          <a:p>
            <a:endParaRPr lang="en-US" altLang="ko-KR" b="1" i="1" dirty="0" smtClean="0"/>
          </a:p>
          <a:p>
            <a:r>
              <a:rPr lang="en-US" altLang="ko-KR" b="1" i="1" dirty="0" smtClean="0"/>
              <a:t>05</a:t>
            </a:r>
            <a:r>
              <a:rPr lang="en-US" altLang="ko-KR" b="1" i="1" dirty="0"/>
              <a:t>.</a:t>
            </a:r>
            <a:r>
              <a:rPr lang="ko-KR" altLang="en-US" b="1" dirty="0"/>
              <a:t> 소프트웨어 아키텍처</a:t>
            </a:r>
          </a:p>
          <a:p>
            <a:r>
              <a:rPr lang="ko-KR" altLang="en-US" dirty="0"/>
              <a:t>개발할 소프트웨어의 구조</a:t>
            </a:r>
            <a:r>
              <a:rPr lang="en-US" altLang="ko-KR" dirty="0"/>
              <a:t>, </a:t>
            </a:r>
            <a:r>
              <a:rPr lang="ko-KR" altLang="en-US" dirty="0"/>
              <a:t>주요 구성 요소</a:t>
            </a:r>
            <a:r>
              <a:rPr lang="en-US" altLang="ko-KR" dirty="0"/>
              <a:t>, </a:t>
            </a:r>
            <a:r>
              <a:rPr lang="ko-KR" altLang="en-US" dirty="0"/>
              <a:t>구성 요소의 속성</a:t>
            </a:r>
            <a:r>
              <a:rPr lang="en-US" altLang="ko-KR" dirty="0"/>
              <a:t>, </a:t>
            </a:r>
            <a:r>
              <a:rPr lang="ko-KR" altLang="en-US" dirty="0"/>
              <a:t>구성 요소 간의 관계와 상호작용을 판단하고 결정하는 것이다</a:t>
            </a:r>
            <a:r>
              <a:rPr lang="en-US" altLang="ko-KR" dirty="0"/>
              <a:t>. </a:t>
            </a:r>
            <a:r>
              <a:rPr lang="ko-KR" altLang="en-US" dirty="0"/>
              <a:t>좀 더 넓은 의미로는 사용자의 요구 사항을 충분히 반영한 소프트웨어의 목표와 프로그래밍 사이를 연결하는 것이라 할 수 있다</a:t>
            </a:r>
            <a:r>
              <a:rPr lang="en-US" altLang="ko-KR" dirty="0"/>
              <a:t>. </a:t>
            </a:r>
          </a:p>
          <a:p>
            <a:endParaRPr lang="en-US" altLang="ko-KR" b="1" i="1" dirty="0" smtClean="0"/>
          </a:p>
          <a:p>
            <a:r>
              <a:rPr lang="en-US" altLang="ko-KR" b="1" i="1" dirty="0" smtClean="0"/>
              <a:t>06</a:t>
            </a:r>
            <a:r>
              <a:rPr lang="en-US" altLang="ko-KR" b="1" i="1" dirty="0"/>
              <a:t>.</a:t>
            </a:r>
            <a:r>
              <a:rPr lang="ko-KR" altLang="en-US" b="1" dirty="0"/>
              <a:t> 시스템 품질 속성</a:t>
            </a:r>
          </a:p>
          <a:p>
            <a:r>
              <a:rPr lang="en-US" altLang="ko-KR" b="1" dirty="0"/>
              <a:t>• </a:t>
            </a:r>
            <a:r>
              <a:rPr lang="ko-KR" altLang="en-US" b="1" dirty="0"/>
              <a:t>가용성 </a:t>
            </a:r>
            <a:r>
              <a:rPr lang="en-US" altLang="ko-KR" b="1" dirty="0"/>
              <a:t>:</a:t>
            </a:r>
            <a:r>
              <a:rPr lang="ko-KR" altLang="en-US" dirty="0"/>
              <a:t> 시스템이 운용될 수 있는 확률로</a:t>
            </a:r>
            <a:r>
              <a:rPr lang="en-US" altLang="ko-KR" dirty="0"/>
              <a:t>, </a:t>
            </a:r>
            <a:r>
              <a:rPr lang="ko-KR" altLang="en-US" dirty="0"/>
              <a:t>사용 중인 시스템이 장애 발생 없이 서비스를 제공할 수 있는 능력을 말한다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• </a:t>
            </a:r>
            <a:r>
              <a:rPr lang="ko-KR" altLang="en-US" b="1" dirty="0"/>
              <a:t>변경 용이성 </a:t>
            </a:r>
            <a:r>
              <a:rPr lang="en-US" altLang="ko-KR" b="1" dirty="0"/>
              <a:t>:</a:t>
            </a:r>
            <a:r>
              <a:rPr lang="ko-KR" altLang="en-US" dirty="0"/>
              <a:t> 변경 요구 사항을 받았을 때 쉽게 변경할 수 있는 능력을 말한다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• </a:t>
            </a:r>
            <a:r>
              <a:rPr lang="ko-KR" altLang="en-US" b="1" dirty="0"/>
              <a:t>성능 </a:t>
            </a:r>
            <a:r>
              <a:rPr lang="en-US" altLang="ko-KR" b="1" dirty="0"/>
              <a:t>:</a:t>
            </a:r>
            <a:r>
              <a:rPr lang="ko-KR" altLang="en-US" dirty="0"/>
              <a:t> 사용자 요청과 같은 이벤트가 발생했을 때</a:t>
            </a:r>
            <a:r>
              <a:rPr lang="en-US" altLang="ko-KR" dirty="0"/>
              <a:t>, </a:t>
            </a:r>
            <a:r>
              <a:rPr lang="ko-KR" altLang="en-US" dirty="0"/>
              <a:t>빠르고 적절하게 반응할 수 있는 능력이다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• </a:t>
            </a:r>
            <a:r>
              <a:rPr lang="ko-KR" altLang="en-US" b="1" dirty="0" err="1"/>
              <a:t>보안성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dirty="0"/>
              <a:t> 허용되지 않은 접근에 대응할 수 있는 능력이다</a:t>
            </a:r>
            <a:r>
              <a:rPr lang="en-US" altLang="ko-KR" dirty="0"/>
              <a:t>. </a:t>
            </a:r>
            <a:r>
              <a:rPr lang="ko-KR" altLang="en-US" dirty="0"/>
              <a:t>시스템 접근의 적법성을 가려 승인되지 않은 사용을 차단하고 올바른 사용자에게 서비스가 제공될 수 있게 한다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• </a:t>
            </a:r>
            <a:r>
              <a:rPr lang="ko-KR" altLang="en-US" b="1" dirty="0" err="1"/>
              <a:t>사용성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dirty="0"/>
              <a:t> 소프트웨어를 사용할 때 혼란스러워하거나 사용하는 순간에 고민하지 않게 하는 편의성을 말한다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• </a:t>
            </a:r>
            <a:r>
              <a:rPr lang="ko-KR" altLang="en-US" b="1" dirty="0"/>
              <a:t>테스트 용이성 </a:t>
            </a:r>
            <a:r>
              <a:rPr lang="en-US" altLang="ko-KR" b="1" dirty="0"/>
              <a:t>:</a:t>
            </a:r>
            <a:r>
              <a:rPr lang="ko-KR" altLang="en-US" dirty="0"/>
              <a:t> 사용자가 요구하는 기능을 만족스럽게 잘 수행하고 있는가에 대해 얼마나 쉽고 철저하게 테스트할 수 있는지를 나타낸다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56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46529" y="360217"/>
            <a:ext cx="6625871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6020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46529" y="1069255"/>
            <a:ext cx="1081142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i="1" dirty="0"/>
              <a:t>07.</a:t>
            </a:r>
            <a:r>
              <a:rPr lang="ko-KR" altLang="en-US" sz="1500" b="1" dirty="0"/>
              <a:t> 비즈니스 품질 속성</a:t>
            </a:r>
          </a:p>
          <a:p>
            <a:endParaRPr lang="en-US" altLang="ko-KR" sz="1500" b="1" dirty="0" smtClean="0"/>
          </a:p>
          <a:p>
            <a:r>
              <a:rPr lang="en-US" altLang="ko-KR" sz="1500" b="1" dirty="0" smtClean="0"/>
              <a:t>• </a:t>
            </a:r>
            <a:r>
              <a:rPr lang="ko-KR" altLang="en-US" sz="1500" b="1" dirty="0"/>
              <a:t>시장 </a:t>
            </a:r>
            <a:r>
              <a:rPr lang="ko-KR" altLang="en-US" sz="1500" b="1" dirty="0" err="1"/>
              <a:t>적시성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:</a:t>
            </a:r>
            <a:r>
              <a:rPr lang="ko-KR" altLang="en-US" sz="1500" dirty="0"/>
              <a:t> 정해진 날짜에 소프트웨어를 출시해 경쟁력을 높일 수 있는 정도를 말한다</a:t>
            </a:r>
            <a:r>
              <a:rPr lang="en-US" altLang="ko-KR" sz="1500" dirty="0"/>
              <a:t>.</a:t>
            </a:r>
          </a:p>
          <a:p>
            <a:r>
              <a:rPr lang="en-US" altLang="ko-KR" sz="1500" b="1" dirty="0"/>
              <a:t>• </a:t>
            </a:r>
            <a:r>
              <a:rPr lang="ko-KR" altLang="en-US" sz="1500" b="1" dirty="0"/>
              <a:t>비용과 이익 </a:t>
            </a:r>
            <a:r>
              <a:rPr lang="en-US" altLang="ko-KR" sz="1500" b="1" dirty="0"/>
              <a:t>:</a:t>
            </a:r>
            <a:r>
              <a:rPr lang="ko-KR" altLang="en-US" sz="1500" dirty="0"/>
              <a:t> 비용을 더 들여 사용하고 효과를 볼 것인지</a:t>
            </a:r>
            <a:r>
              <a:rPr lang="en-US" altLang="ko-KR" sz="1500" dirty="0"/>
              <a:t>, </a:t>
            </a:r>
            <a:r>
              <a:rPr lang="ko-KR" altLang="en-US" sz="1500" dirty="0"/>
              <a:t>아니면 비용을 절약하는 데 중심을 둘 것인지를 말한다</a:t>
            </a:r>
            <a:r>
              <a:rPr lang="en-US" altLang="ko-KR" sz="1500" dirty="0"/>
              <a:t>.</a:t>
            </a:r>
          </a:p>
          <a:p>
            <a:r>
              <a:rPr lang="en-US" altLang="ko-KR" sz="1500" b="1" dirty="0"/>
              <a:t>• </a:t>
            </a:r>
            <a:r>
              <a:rPr lang="ko-KR" altLang="en-US" sz="1500" b="1" dirty="0"/>
              <a:t>예상 시스템 수명 </a:t>
            </a:r>
            <a:r>
              <a:rPr lang="en-US" altLang="ko-KR" sz="1500" b="1" dirty="0"/>
              <a:t>:</a:t>
            </a:r>
            <a:r>
              <a:rPr lang="ko-KR" altLang="en-US" sz="1500" dirty="0"/>
              <a:t> 개발하는 시스템의 예상 시스템 수명이 중요한 경우라면 시스템의 여러 품질 속성 중에서 오랫동안 수정</a:t>
            </a:r>
            <a:r>
              <a:rPr lang="en-US" altLang="ko-KR" sz="1500" dirty="0"/>
              <a:t>·</a:t>
            </a:r>
            <a:r>
              <a:rPr lang="ko-KR" altLang="en-US" sz="1500" dirty="0"/>
              <a:t>보완하며 사용할 수 있는 변경 용이성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확장성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이식성을</a:t>
            </a:r>
            <a:r>
              <a:rPr lang="ko-KR" altLang="en-US" sz="1500" dirty="0"/>
              <a:t> 더 중요하게 고려해야 한다</a:t>
            </a:r>
            <a:r>
              <a:rPr lang="en-US" altLang="ko-KR" sz="1500" dirty="0"/>
              <a:t>.</a:t>
            </a:r>
          </a:p>
          <a:p>
            <a:r>
              <a:rPr lang="en-US" altLang="ko-KR" sz="1500" b="1" dirty="0"/>
              <a:t>• </a:t>
            </a:r>
            <a:r>
              <a:rPr lang="ko-KR" altLang="en-US" sz="1500" b="1" dirty="0"/>
              <a:t>목표 시장 </a:t>
            </a:r>
            <a:r>
              <a:rPr lang="en-US" altLang="ko-KR" sz="1500" b="1" dirty="0"/>
              <a:t>:</a:t>
            </a:r>
            <a:r>
              <a:rPr lang="ko-KR" altLang="en-US" sz="1500" dirty="0"/>
              <a:t> 일반인이 많이 사용하는 패키지 같은 소프트웨어는 타사 제품과 비교했을 때 기능이 중요한 항목이다</a:t>
            </a:r>
            <a:r>
              <a:rPr lang="en-US" altLang="ko-KR" sz="1500" dirty="0"/>
              <a:t>. </a:t>
            </a:r>
            <a:r>
              <a:rPr lang="ko-KR" altLang="en-US" sz="1500" dirty="0"/>
              <a:t>따라서 기능성이 매우 중요하고</a:t>
            </a:r>
            <a:r>
              <a:rPr lang="en-US" altLang="ko-KR" sz="1500" dirty="0"/>
              <a:t>, </a:t>
            </a:r>
            <a:r>
              <a:rPr lang="ko-KR" altLang="en-US" sz="1500" dirty="0"/>
              <a:t>다양한 플랫폼에서도 잘 작동되어야 하므로 시스템 품질 속성 중 </a:t>
            </a:r>
            <a:r>
              <a:rPr lang="ko-KR" altLang="en-US" sz="1500" dirty="0" err="1"/>
              <a:t>이식성이</a:t>
            </a:r>
            <a:r>
              <a:rPr lang="ko-KR" altLang="en-US" sz="1500" dirty="0"/>
              <a:t> 충분히 고려되어야 한다</a:t>
            </a:r>
            <a:r>
              <a:rPr lang="en-US" altLang="ko-KR" sz="1500" dirty="0"/>
              <a:t>. </a:t>
            </a:r>
          </a:p>
          <a:p>
            <a:r>
              <a:rPr lang="en-US" altLang="ko-KR" sz="1500" b="1" dirty="0"/>
              <a:t>• </a:t>
            </a:r>
            <a:r>
              <a:rPr lang="ko-KR" altLang="en-US" sz="1500" b="1" dirty="0"/>
              <a:t>신규 발매 일정 또는 공개 일정 </a:t>
            </a:r>
            <a:r>
              <a:rPr lang="en-US" altLang="ko-KR" sz="1500" b="1" dirty="0"/>
              <a:t>:</a:t>
            </a:r>
            <a:r>
              <a:rPr lang="ko-KR" altLang="en-US" sz="1500" dirty="0"/>
              <a:t> 현재 버전에서는 기본 기능만 제공하고</a:t>
            </a:r>
            <a:r>
              <a:rPr lang="en-US" altLang="ko-KR" sz="1500" dirty="0"/>
              <a:t>, </a:t>
            </a:r>
            <a:r>
              <a:rPr lang="ko-KR" altLang="en-US" sz="1500" dirty="0"/>
              <a:t>추후에 배포할 차기 버전에서 기능을 추가하여 완성도를 높일 예정이라면 시스템 품질 속성 중 유연성</a:t>
            </a:r>
            <a:r>
              <a:rPr lang="en-US" altLang="ko-KR" sz="1500" dirty="0"/>
              <a:t>(flexibility)</a:t>
            </a:r>
            <a:r>
              <a:rPr lang="ko-KR" altLang="en-US" sz="1500" dirty="0"/>
              <a:t>과 </a:t>
            </a:r>
            <a:r>
              <a:rPr lang="ko-KR" altLang="en-US" sz="1500" dirty="0" err="1"/>
              <a:t>확장성을</a:t>
            </a:r>
            <a:r>
              <a:rPr lang="ko-KR" altLang="en-US" sz="1500" dirty="0"/>
              <a:t> 중요한 속성으로 고려해야 할 것이다</a:t>
            </a:r>
            <a:r>
              <a:rPr lang="en-US" altLang="ko-KR" sz="1500" dirty="0"/>
              <a:t>.</a:t>
            </a:r>
          </a:p>
          <a:p>
            <a:r>
              <a:rPr lang="en-US" altLang="ko-KR" sz="1500" b="1" dirty="0"/>
              <a:t>• </a:t>
            </a:r>
            <a:r>
              <a:rPr lang="ko-KR" altLang="en-US" sz="1500" b="1" dirty="0"/>
              <a:t>기존 시스템과의 통합 </a:t>
            </a:r>
            <a:r>
              <a:rPr lang="en-US" altLang="ko-KR" sz="1500" b="1" dirty="0"/>
              <a:t>:</a:t>
            </a:r>
            <a:r>
              <a:rPr lang="ko-KR" altLang="en-US" sz="1500" dirty="0"/>
              <a:t> 개발할 시스템을 기존 시스템과 통합해야 한다면 통합 방법이 필요하다</a:t>
            </a:r>
            <a:r>
              <a:rPr lang="en-US" altLang="ko-KR" sz="1500" dirty="0"/>
              <a:t>. </a:t>
            </a:r>
            <a:r>
              <a:rPr lang="ko-KR" altLang="en-US" sz="1500" dirty="0"/>
              <a:t>따라서 아키텍처를 설계할 때 해결 방안을 충분히 생각해야 한다</a:t>
            </a:r>
            <a:r>
              <a:rPr lang="en-US" altLang="ko-KR" sz="1500" dirty="0"/>
              <a:t>.</a:t>
            </a:r>
          </a:p>
          <a:p>
            <a:endParaRPr lang="en-US" altLang="ko-KR" sz="1500" b="1" i="1" dirty="0" smtClean="0"/>
          </a:p>
          <a:p>
            <a:r>
              <a:rPr lang="en-US" altLang="ko-KR" sz="1500" b="1" i="1" dirty="0" smtClean="0"/>
              <a:t>08</a:t>
            </a:r>
            <a:r>
              <a:rPr lang="en-US" altLang="ko-KR" sz="1500" b="1" i="1" dirty="0"/>
              <a:t>.</a:t>
            </a:r>
            <a:r>
              <a:rPr lang="ko-KR" altLang="en-US" sz="1500" b="1" dirty="0"/>
              <a:t> 아키텍처 품질 속성</a:t>
            </a:r>
          </a:p>
          <a:p>
            <a:endParaRPr lang="en-US" altLang="ko-KR" sz="1500" b="1" dirty="0" smtClean="0"/>
          </a:p>
          <a:p>
            <a:r>
              <a:rPr lang="en-US" altLang="ko-KR" sz="1500" b="1" dirty="0" smtClean="0"/>
              <a:t>• </a:t>
            </a:r>
            <a:r>
              <a:rPr lang="ko-KR" altLang="en-US" sz="1500" b="1" dirty="0"/>
              <a:t>개념적 </a:t>
            </a:r>
            <a:r>
              <a:rPr lang="ko-KR" altLang="en-US" sz="1500" b="1" dirty="0" err="1"/>
              <a:t>무결성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:</a:t>
            </a:r>
            <a:r>
              <a:rPr lang="ko-KR" altLang="en-US" sz="1500" dirty="0"/>
              <a:t> 일관성이라고도 한다</a:t>
            </a:r>
            <a:r>
              <a:rPr lang="en-US" altLang="ko-KR" sz="1500" dirty="0"/>
              <a:t>. </a:t>
            </a:r>
            <a:r>
              <a:rPr lang="ko-KR" altLang="en-US" sz="1500" dirty="0"/>
              <a:t>시스템 설계는 전체 시스템을 나타내는 설계와 세부 구성 요소에 대한 설계로 나뉘는데</a:t>
            </a:r>
            <a:r>
              <a:rPr lang="en-US" altLang="ko-KR" sz="1500" dirty="0"/>
              <a:t>, </a:t>
            </a:r>
            <a:r>
              <a:rPr lang="ko-KR" altLang="en-US" sz="1500" dirty="0"/>
              <a:t>세부 구성 요소를 전체 시스템으로 통합하더라도 일관성이 유지되어야 한다</a:t>
            </a:r>
            <a:r>
              <a:rPr lang="en-US" altLang="ko-KR" sz="1500" dirty="0"/>
              <a:t>. </a:t>
            </a:r>
            <a:r>
              <a:rPr lang="ko-KR" altLang="en-US" sz="1500" dirty="0"/>
              <a:t>따라서 전체 시스템과 시스템 구성 요소가 일관되도록 아키텍처를 결정해야 한다</a:t>
            </a:r>
            <a:r>
              <a:rPr lang="en-US" altLang="ko-KR" sz="1500" dirty="0"/>
              <a:t>. </a:t>
            </a:r>
          </a:p>
          <a:p>
            <a:r>
              <a:rPr lang="en-US" altLang="ko-KR" sz="1500" b="1" dirty="0"/>
              <a:t>• </a:t>
            </a:r>
            <a:r>
              <a:rPr lang="ko-KR" altLang="en-US" sz="1500" b="1" dirty="0"/>
              <a:t>정확성과 완전성 </a:t>
            </a:r>
            <a:r>
              <a:rPr lang="en-US" altLang="ko-KR" sz="1500" b="1" dirty="0"/>
              <a:t>:</a:t>
            </a:r>
            <a:r>
              <a:rPr lang="ko-KR" altLang="en-US" sz="1500" dirty="0"/>
              <a:t> 사용자가 요구하는 기능을 충족시키는 정도로</a:t>
            </a:r>
            <a:r>
              <a:rPr lang="en-US" altLang="ko-KR" sz="1500" dirty="0"/>
              <a:t>, </a:t>
            </a:r>
            <a:r>
              <a:rPr lang="ko-KR" altLang="en-US" sz="1500" dirty="0"/>
              <a:t>요구 분석 명세서와 일치하는 정도를 나타낸다</a:t>
            </a:r>
            <a:r>
              <a:rPr lang="en-US" altLang="ko-KR" sz="1500" dirty="0"/>
              <a:t>.</a:t>
            </a:r>
          </a:p>
          <a:p>
            <a:r>
              <a:rPr lang="en-US" altLang="ko-KR" sz="1500" b="1" dirty="0"/>
              <a:t>• </a:t>
            </a:r>
            <a:r>
              <a:rPr lang="ko-KR" altLang="en-US" sz="1500" b="1" dirty="0"/>
              <a:t>개발 용이성</a:t>
            </a:r>
            <a:r>
              <a:rPr lang="en-US" altLang="ko-KR" sz="1500" b="1" dirty="0"/>
              <a:t>(</a:t>
            </a:r>
            <a:r>
              <a:rPr lang="ko-KR" altLang="en-US" sz="1500" b="1" dirty="0"/>
              <a:t>구축 가능성</a:t>
            </a:r>
            <a:r>
              <a:rPr lang="en-US" altLang="ko-KR" sz="1500" b="1" dirty="0"/>
              <a:t>) :</a:t>
            </a:r>
            <a:r>
              <a:rPr lang="ko-KR" altLang="en-US" sz="1500" dirty="0"/>
              <a:t> 전체 시스템을 적절한 모듈로 분할한 후 개발 팀에 알맞게 분배하여 개발함으로써 정해진 기간 내에 완성하고</a:t>
            </a:r>
            <a:r>
              <a:rPr lang="en-US" altLang="ko-KR" sz="1500" dirty="0"/>
              <a:t>, </a:t>
            </a:r>
            <a:r>
              <a:rPr lang="ko-KR" altLang="en-US" sz="1500" dirty="0"/>
              <a:t>개발 과정 중에도 쉽게 변경할 수 있는 능력을 말한다</a:t>
            </a:r>
            <a:r>
              <a:rPr lang="en-US" altLang="ko-KR" sz="1500" dirty="0"/>
              <a:t>.</a:t>
            </a:r>
          </a:p>
          <a:p>
            <a:endParaRPr lang="en-US" altLang="ko-KR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8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건축 설계와 소프트웨어 설계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좋은 설계가 되려면 다음 조건을 만족해야 한다</a:t>
            </a:r>
            <a:r>
              <a:rPr lang="en-US" altLang="ko-KR" sz="2400" dirty="0"/>
              <a:t>.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• </a:t>
            </a:r>
            <a:r>
              <a:rPr lang="ko-KR" altLang="en-US" sz="2400" dirty="0">
                <a:solidFill>
                  <a:srgbClr val="FF0000"/>
                </a:solidFill>
              </a:rPr>
              <a:t>요구 분석 명세서의 내용을 설계서에 모두 포함해야 한다</a:t>
            </a:r>
            <a:r>
              <a:rPr lang="en-US" altLang="ko-KR" sz="2400" dirty="0">
                <a:solidFill>
                  <a:srgbClr val="FF0000"/>
                </a:solidFill>
              </a:rPr>
              <a:t>.</a:t>
            </a:r>
            <a:br>
              <a:rPr lang="en-US" altLang="ko-KR" sz="2400" dirty="0">
                <a:solidFill>
                  <a:srgbClr val="FF0000"/>
                </a:solidFill>
              </a:rPr>
            </a:br>
            <a:r>
              <a:rPr lang="en-US" altLang="ko-KR" sz="2400" dirty="0">
                <a:solidFill>
                  <a:srgbClr val="FF0000"/>
                </a:solidFill>
              </a:rPr>
              <a:t>• </a:t>
            </a:r>
            <a:r>
              <a:rPr lang="ko-KR" altLang="en-US" sz="2400" dirty="0">
                <a:solidFill>
                  <a:srgbClr val="FF0000"/>
                </a:solidFill>
                <a:hlinkClick r:id="rId7"/>
              </a:rPr>
              <a:t>유지보수</a:t>
            </a:r>
            <a:r>
              <a:rPr lang="ko-KR" altLang="en-US" sz="2400" dirty="0">
                <a:solidFill>
                  <a:srgbClr val="FF0000"/>
                </a:solidFill>
              </a:rPr>
              <a:t>가 용이하도록 추적이 가능해야 한다</a:t>
            </a:r>
            <a:r>
              <a:rPr lang="en-US" altLang="ko-KR" sz="2400" dirty="0">
                <a:solidFill>
                  <a:srgbClr val="FF0000"/>
                </a:solidFill>
              </a:rPr>
              <a:t>.</a:t>
            </a:r>
            <a:br>
              <a:rPr lang="en-US" altLang="ko-KR" sz="2400" dirty="0">
                <a:solidFill>
                  <a:srgbClr val="FF0000"/>
                </a:solidFill>
              </a:rPr>
            </a:br>
            <a:r>
              <a:rPr lang="en-US" altLang="ko-KR" sz="2400" dirty="0">
                <a:solidFill>
                  <a:srgbClr val="FF0000"/>
                </a:solidFill>
              </a:rPr>
              <a:t>• </a:t>
            </a:r>
            <a:r>
              <a:rPr lang="ko-KR" altLang="en-US" sz="2400" dirty="0">
                <a:solidFill>
                  <a:srgbClr val="FF0000"/>
                </a:solidFill>
              </a:rPr>
              <a:t>변화에 쉽게 적응할 수 있어야 한다</a:t>
            </a:r>
            <a:r>
              <a:rPr lang="en-US" altLang="ko-KR" sz="2400" dirty="0">
                <a:solidFill>
                  <a:srgbClr val="FF0000"/>
                </a:solidFill>
              </a:rPr>
              <a:t>.</a:t>
            </a:r>
            <a:br>
              <a:rPr lang="en-US" altLang="ko-KR" sz="2400" dirty="0">
                <a:solidFill>
                  <a:srgbClr val="FF0000"/>
                </a:solidFill>
              </a:rPr>
            </a:br>
            <a:r>
              <a:rPr lang="en-US" altLang="ko-KR" sz="2400" dirty="0">
                <a:solidFill>
                  <a:srgbClr val="FF0000"/>
                </a:solidFill>
              </a:rPr>
              <a:t>• </a:t>
            </a:r>
            <a:r>
              <a:rPr lang="ko-KR" altLang="en-US" sz="2400" dirty="0">
                <a:solidFill>
                  <a:srgbClr val="FF0000"/>
                </a:solidFill>
              </a:rPr>
              <a:t>시스템 변경으로 인한 영향이 최소화되도록 </a:t>
            </a:r>
            <a:r>
              <a:rPr lang="ko-KR" altLang="en-US" sz="2400" dirty="0" smtClean="0">
                <a:solidFill>
                  <a:srgbClr val="FF0000"/>
                </a:solidFill>
              </a:rPr>
              <a:t>국지적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/>
              <a:t>일정한 지역에 한정된</a:t>
            </a:r>
            <a:r>
              <a:rPr lang="en-US" altLang="ko-KR" sz="2400" dirty="0"/>
              <a:t>. </a:t>
            </a:r>
            <a:r>
              <a:rPr lang="ko-KR" altLang="en-US" sz="2400" dirty="0"/>
              <a:t>또는 그런 것</a:t>
            </a:r>
            <a:r>
              <a:rPr lang="en-US" altLang="ko-KR" sz="2400" dirty="0" smtClean="0"/>
              <a:t>.)</a:t>
            </a:r>
            <a:r>
              <a:rPr lang="ko-KR" altLang="en-US" sz="2400" dirty="0" smtClean="0">
                <a:solidFill>
                  <a:srgbClr val="FF0000"/>
                </a:solidFill>
              </a:rPr>
              <a:t>이어야 </a:t>
            </a:r>
            <a:r>
              <a:rPr lang="ko-KR" altLang="en-US" sz="2400" dirty="0">
                <a:solidFill>
                  <a:srgbClr val="FF0000"/>
                </a:solidFill>
              </a:rPr>
              <a:t>한다</a:t>
            </a:r>
            <a:r>
              <a:rPr lang="en-US" altLang="ko-KR" sz="2400" dirty="0">
                <a:solidFill>
                  <a:srgbClr val="FF0000"/>
                </a:solidFill>
              </a:rPr>
              <a:t>.</a:t>
            </a:r>
            <a:br>
              <a:rPr lang="en-US" altLang="ko-KR" sz="2400" dirty="0">
                <a:solidFill>
                  <a:srgbClr val="FF0000"/>
                </a:solidFill>
              </a:rPr>
            </a:br>
            <a:r>
              <a:rPr lang="en-US" altLang="ko-KR" sz="2400" dirty="0">
                <a:solidFill>
                  <a:srgbClr val="FF0000"/>
                </a:solidFill>
              </a:rPr>
              <a:t>• </a:t>
            </a:r>
            <a:r>
              <a:rPr lang="ko-KR" altLang="en-US" sz="2400" dirty="0">
                <a:solidFill>
                  <a:srgbClr val="FF0000"/>
                </a:solidFill>
              </a:rPr>
              <a:t>설계서는 읽기 쉽고</a:t>
            </a:r>
            <a:r>
              <a:rPr lang="en-US" altLang="ko-KR" sz="2400" dirty="0">
                <a:solidFill>
                  <a:srgbClr val="FF0000"/>
                </a:solidFill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이해하기 쉽게 작성해야 한다</a:t>
            </a:r>
            <a:r>
              <a:rPr lang="en-US" altLang="ko-KR" sz="24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위의 </a:t>
            </a:r>
            <a:r>
              <a:rPr lang="ko-KR" altLang="en-US" sz="2400" dirty="0"/>
              <a:t>조건을 만족하여 좋은 설계가 되려면 결국 모듈이 독립적이어야 하고</a:t>
            </a:r>
            <a:r>
              <a:rPr lang="en-US" altLang="ko-KR" sz="2400" dirty="0"/>
              <a:t>, </a:t>
            </a:r>
            <a:r>
              <a:rPr lang="ko-KR" altLang="en-US" sz="2400" dirty="0"/>
              <a:t>모듈 내 요소들 간의 응집력은 높게 설계되어야 하며</a:t>
            </a:r>
            <a:r>
              <a:rPr lang="en-US" altLang="ko-KR" sz="2400" dirty="0"/>
              <a:t>, </a:t>
            </a:r>
            <a:r>
              <a:rPr lang="ko-KR" altLang="en-US" sz="2400" dirty="0"/>
              <a:t>모듈 간의 결합력은 낮게 설계되어야 한다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응집력과 </a:t>
            </a:r>
            <a:r>
              <a:rPr lang="ko-KR" altLang="en-US" sz="2400" dirty="0"/>
              <a:t>결합력에 대해서는 </a:t>
            </a:r>
            <a:r>
              <a:rPr lang="en-US" altLang="ko-KR" sz="2400" dirty="0" smtClean="0"/>
              <a:t>'</a:t>
            </a:r>
            <a:r>
              <a:rPr lang="ko-KR" altLang="en-US" sz="2400" dirty="0">
                <a:hlinkClick r:id="rId8"/>
              </a:rPr>
              <a:t>하위 설계</a:t>
            </a:r>
            <a:r>
              <a:rPr lang="en-US" altLang="ko-KR" sz="2400" dirty="0"/>
              <a:t>'</a:t>
            </a:r>
            <a:r>
              <a:rPr lang="ko-KR" altLang="en-US" sz="2400" dirty="0"/>
              <a:t>에서 자세히 다룬다</a:t>
            </a:r>
            <a:r>
              <a:rPr lang="en-US" altLang="ko-KR" sz="2400" dirty="0"/>
              <a:t>. </a:t>
            </a:r>
          </a:p>
          <a:p>
            <a:endParaRPr lang="ko-KR" altLang="en-US" sz="24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633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46529" y="360217"/>
            <a:ext cx="6625871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6020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46529" y="1069255"/>
            <a:ext cx="1081142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09.</a:t>
            </a:r>
            <a:r>
              <a:rPr lang="ko-KR" altLang="en-US" b="1" dirty="0"/>
              <a:t> 이해 </a:t>
            </a:r>
            <a:r>
              <a:rPr lang="ko-KR" altLang="en-US" b="1" dirty="0" err="1"/>
              <a:t>관계자별</a:t>
            </a:r>
            <a:r>
              <a:rPr lang="ko-KR" altLang="en-US" b="1" dirty="0"/>
              <a:t> 품질 속성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• </a:t>
            </a:r>
            <a:r>
              <a:rPr lang="ko-KR" altLang="en-US" b="1" dirty="0"/>
              <a:t>발주자 </a:t>
            </a:r>
            <a:r>
              <a:rPr lang="en-US" altLang="ko-KR" b="1" dirty="0"/>
              <a:t>:</a:t>
            </a:r>
            <a:r>
              <a:rPr lang="ko-KR" altLang="en-US" dirty="0"/>
              <a:t> 발주자는 제품 가격</a:t>
            </a:r>
            <a:r>
              <a:rPr lang="en-US" altLang="ko-KR" dirty="0"/>
              <a:t>(</a:t>
            </a:r>
            <a:r>
              <a:rPr lang="ko-KR" altLang="en-US" dirty="0"/>
              <a:t>또는 개발비</a:t>
            </a:r>
            <a:r>
              <a:rPr lang="en-US" altLang="ko-KR" dirty="0"/>
              <a:t>)</a:t>
            </a:r>
            <a:r>
              <a:rPr lang="ko-KR" altLang="en-US" dirty="0"/>
              <a:t>을 중요하게 보므로 입찰에서 개발비를 가장 적게 써낸 업체를 선정할 확률이 높다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• </a:t>
            </a:r>
            <a:r>
              <a:rPr lang="ko-KR" altLang="en-US" b="1" dirty="0"/>
              <a:t>사용자 </a:t>
            </a:r>
            <a:r>
              <a:rPr lang="en-US" altLang="ko-KR" b="1" dirty="0"/>
              <a:t>:</a:t>
            </a:r>
            <a:r>
              <a:rPr lang="ko-KR" altLang="en-US" dirty="0"/>
              <a:t> 사용자는 필요한 기능은 모두 만족시킨다고 가정한 상태에서 사용하기 쉽고 빨리 이해할 수 있는 아키텍처의 속성을 요구한다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• </a:t>
            </a:r>
            <a:r>
              <a:rPr lang="ko-KR" altLang="en-US" b="1" dirty="0"/>
              <a:t>개발자 </a:t>
            </a:r>
            <a:r>
              <a:rPr lang="en-US" altLang="ko-KR" b="1" dirty="0"/>
              <a:t>:</a:t>
            </a:r>
            <a:r>
              <a:rPr lang="ko-KR" altLang="en-US" dirty="0"/>
              <a:t> 개발자는 플랫폼이 달라져도 새로운 플랫폼에 쉽게 적용할 수 있는 아키텍처의 속성에 관심이 많다</a:t>
            </a:r>
            <a:r>
              <a:rPr lang="en-US" altLang="ko-KR" dirty="0"/>
              <a:t>. </a:t>
            </a:r>
            <a:r>
              <a:rPr lang="ko-KR" altLang="en-US" dirty="0"/>
              <a:t>따라서 소프트웨어에 대한 변경 요청이 들어왔을 때 쉽게 변경할 수 있게 </a:t>
            </a:r>
            <a:r>
              <a:rPr lang="ko-KR" altLang="en-US" dirty="0">
                <a:hlinkClick r:id="rId7"/>
              </a:rPr>
              <a:t>설계</a:t>
            </a:r>
            <a:r>
              <a:rPr lang="ko-KR" altLang="en-US" dirty="0"/>
              <a:t>되기를 바란다</a:t>
            </a:r>
            <a:r>
              <a:rPr lang="en-US" altLang="ko-KR" dirty="0"/>
              <a:t>. </a:t>
            </a:r>
          </a:p>
          <a:p>
            <a:endParaRPr lang="en-US" altLang="ko-KR" b="1" i="1" dirty="0" smtClean="0"/>
          </a:p>
          <a:p>
            <a:r>
              <a:rPr lang="en-US" altLang="ko-KR" b="1" i="1" dirty="0" smtClean="0"/>
              <a:t>10</a:t>
            </a:r>
            <a:r>
              <a:rPr lang="en-US" altLang="ko-KR" b="1" i="1" dirty="0"/>
              <a:t>.</a:t>
            </a:r>
            <a:r>
              <a:rPr lang="ko-KR" altLang="en-US" b="1" dirty="0"/>
              <a:t> 아키텍처의 </a:t>
            </a:r>
            <a:r>
              <a:rPr lang="en-US" altLang="ko-KR" b="1" dirty="0"/>
              <a:t>4+1 </a:t>
            </a:r>
            <a:r>
              <a:rPr lang="ko-KR" altLang="en-US" b="1" dirty="0"/>
              <a:t>관점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• </a:t>
            </a:r>
            <a:r>
              <a:rPr lang="ko-KR" altLang="en-US" b="1" dirty="0" err="1"/>
              <a:t>유스케이스</a:t>
            </a:r>
            <a:r>
              <a:rPr lang="ko-KR" altLang="en-US" b="1" dirty="0"/>
              <a:t> 관점 </a:t>
            </a:r>
            <a:r>
              <a:rPr lang="en-US" altLang="ko-KR" b="1" dirty="0"/>
              <a:t>:</a:t>
            </a:r>
            <a:r>
              <a:rPr lang="ko-KR" altLang="en-US" dirty="0"/>
              <a:t> 시스템이 사용자에게 제공하는 기능에 관심이 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• </a:t>
            </a:r>
            <a:r>
              <a:rPr lang="ko-KR" altLang="en-US" b="1" dirty="0"/>
              <a:t>논리적 관점 </a:t>
            </a:r>
            <a:r>
              <a:rPr lang="en-US" altLang="ko-KR" b="1" dirty="0"/>
              <a:t>:</a:t>
            </a:r>
            <a:r>
              <a:rPr lang="ko-KR" altLang="en-US" dirty="0"/>
              <a:t> 시스템의 기능에 관심이 있는 </a:t>
            </a:r>
            <a:r>
              <a:rPr lang="ko-KR" altLang="en-US" dirty="0" err="1"/>
              <a:t>유스케이스</a:t>
            </a:r>
            <a:r>
              <a:rPr lang="ko-KR" altLang="en-US" dirty="0"/>
              <a:t> 관점과 달리 시스템 내부를 들여다본다</a:t>
            </a:r>
            <a:r>
              <a:rPr lang="en-US" altLang="ko-KR" dirty="0"/>
              <a:t>. </a:t>
            </a:r>
            <a:r>
              <a:rPr lang="ko-KR" altLang="en-US" dirty="0"/>
              <a:t>즉 시스템의 기능을 제공하기 위해 필요한 </a:t>
            </a:r>
            <a:r>
              <a:rPr lang="ko-KR" altLang="en-US" dirty="0">
                <a:hlinkClick r:id="rId8"/>
              </a:rPr>
              <a:t>클래스</a:t>
            </a:r>
            <a:r>
              <a:rPr lang="ko-KR" altLang="en-US" dirty="0"/>
              <a:t>나 컴포넌트의 종류</a:t>
            </a:r>
            <a:r>
              <a:rPr lang="en-US" altLang="ko-KR" dirty="0"/>
              <a:t>, </a:t>
            </a:r>
            <a:r>
              <a:rPr lang="ko-KR" altLang="en-US" dirty="0"/>
              <a:t>그리고 이들의 관계에 초점을 둔다</a:t>
            </a:r>
            <a:r>
              <a:rPr lang="en-US" altLang="ko-KR" dirty="0"/>
              <a:t>. </a:t>
            </a:r>
          </a:p>
          <a:p>
            <a:r>
              <a:rPr lang="en-US" altLang="ko-KR" b="1" dirty="0"/>
              <a:t>• </a:t>
            </a:r>
            <a:r>
              <a:rPr lang="ko-KR" altLang="en-US" b="1" dirty="0">
                <a:hlinkClick r:id="rId9"/>
              </a:rPr>
              <a:t>구현</a:t>
            </a:r>
            <a:r>
              <a:rPr lang="ko-KR" altLang="en-US" b="1" dirty="0"/>
              <a:t> 관점 </a:t>
            </a:r>
            <a:r>
              <a:rPr lang="en-US" altLang="ko-KR" b="1" dirty="0"/>
              <a:t>:</a:t>
            </a:r>
            <a:r>
              <a:rPr lang="ko-KR" altLang="en-US" dirty="0"/>
              <a:t> 물리적 시스템에서 사용하는 소프트웨어 서브시스템의 모듈</a:t>
            </a:r>
            <a:r>
              <a:rPr lang="en-US" altLang="ko-KR" dirty="0"/>
              <a:t>(</a:t>
            </a:r>
            <a:r>
              <a:rPr lang="ko-KR" altLang="en-US" dirty="0"/>
              <a:t>소스 코드</a:t>
            </a:r>
            <a:r>
              <a:rPr lang="en-US" altLang="ko-KR" dirty="0"/>
              <a:t>, </a:t>
            </a:r>
            <a:r>
              <a:rPr lang="ko-KR" altLang="en-US" dirty="0"/>
              <a:t>데이터 파일</a:t>
            </a:r>
            <a:r>
              <a:rPr lang="en-US" altLang="ko-KR" dirty="0"/>
              <a:t>, </a:t>
            </a:r>
            <a:r>
              <a:rPr lang="ko-KR" altLang="en-US" dirty="0"/>
              <a:t>컴포넌트</a:t>
            </a:r>
            <a:r>
              <a:rPr lang="en-US" altLang="ko-KR" dirty="0"/>
              <a:t>, </a:t>
            </a:r>
            <a:r>
              <a:rPr lang="ko-KR" altLang="en-US" dirty="0"/>
              <a:t>실행 파일 등으로 구성</a:t>
            </a:r>
            <a:r>
              <a:rPr lang="en-US" altLang="ko-KR" dirty="0"/>
              <a:t>)</a:t>
            </a:r>
            <a:r>
              <a:rPr lang="ko-KR" altLang="en-US" dirty="0"/>
              <a:t>이 어떻게 구조화되어 있는가에 관심이 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• </a:t>
            </a:r>
            <a:r>
              <a:rPr lang="ko-KR" altLang="en-US" b="1" dirty="0">
                <a:hlinkClick r:id="rId10"/>
              </a:rPr>
              <a:t>프로세스</a:t>
            </a:r>
            <a:r>
              <a:rPr lang="ko-KR" altLang="en-US" b="1" dirty="0"/>
              <a:t> 관점 </a:t>
            </a:r>
            <a:r>
              <a:rPr lang="en-US" altLang="ko-KR" b="1" dirty="0"/>
              <a:t>:</a:t>
            </a:r>
            <a:r>
              <a:rPr lang="ko-KR" altLang="en-US" dirty="0"/>
              <a:t> 개발자와 시스템 통합자를 위한 것으로</a:t>
            </a:r>
            <a:r>
              <a:rPr lang="en-US" altLang="ko-KR" dirty="0"/>
              <a:t>, </a:t>
            </a:r>
            <a:r>
              <a:rPr lang="ko-KR" altLang="en-US" dirty="0"/>
              <a:t>실제 구동 환경을 살펴봄으로써 논리적 관점과 같이 시스템 내부의 구조</a:t>
            </a:r>
            <a:r>
              <a:rPr lang="en-US" altLang="ko-KR" dirty="0"/>
              <a:t>(</a:t>
            </a:r>
            <a:r>
              <a:rPr lang="ko-KR" altLang="en-US" dirty="0">
                <a:hlinkClick r:id="rId11"/>
              </a:rPr>
              <a:t>클래스 간의 관계</a:t>
            </a:r>
            <a:r>
              <a:rPr lang="en-US" altLang="ko-KR" dirty="0"/>
              <a:t>, </a:t>
            </a:r>
            <a:r>
              <a:rPr lang="ko-KR" altLang="en-US" dirty="0"/>
              <a:t>클래스의 행동</a:t>
            </a:r>
            <a:r>
              <a:rPr lang="en-US" altLang="ko-KR" dirty="0"/>
              <a:t>, </a:t>
            </a:r>
            <a:r>
              <a:rPr lang="ko-KR" altLang="en-US" dirty="0"/>
              <a:t>클래스 사이의 상호작용</a:t>
            </a:r>
            <a:r>
              <a:rPr lang="en-US" altLang="ko-KR" dirty="0"/>
              <a:t>)</a:t>
            </a:r>
            <a:r>
              <a:rPr lang="ko-KR" altLang="en-US" dirty="0"/>
              <a:t>에 초점을 맞추고 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• </a:t>
            </a:r>
            <a:r>
              <a:rPr lang="ko-KR" altLang="en-US" b="1" dirty="0"/>
              <a:t>배치 관점 </a:t>
            </a:r>
            <a:r>
              <a:rPr lang="en-US" altLang="ko-KR" b="1" dirty="0"/>
              <a:t>:</a:t>
            </a:r>
            <a:r>
              <a:rPr lang="ko-KR" altLang="en-US" dirty="0"/>
              <a:t> 시스템을 구성하는 처리 장치 간의 물리적인 배치에 초점을 둔다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46529" y="360217"/>
            <a:ext cx="6625871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6020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46529" y="1069255"/>
            <a:ext cx="10811423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i="1" dirty="0" smtClean="0"/>
              <a:t>11</a:t>
            </a:r>
            <a:r>
              <a:rPr lang="en-US" altLang="ko-KR" sz="1700" b="1" i="1" dirty="0"/>
              <a:t>.</a:t>
            </a:r>
            <a:r>
              <a:rPr lang="ko-KR" altLang="en-US" sz="1700" b="1" dirty="0"/>
              <a:t> 아키텍처 모델</a:t>
            </a:r>
          </a:p>
          <a:p>
            <a:endParaRPr lang="en-US" altLang="ko-KR" sz="1700" dirty="0" smtClean="0">
              <a:hlinkClick r:id="rId7"/>
            </a:endParaRPr>
          </a:p>
          <a:p>
            <a:r>
              <a:rPr lang="ko-KR" altLang="en-US" sz="1700" dirty="0" smtClean="0">
                <a:hlinkClick r:id="rId7"/>
              </a:rPr>
              <a:t>아키텍처 </a:t>
            </a:r>
            <a:r>
              <a:rPr lang="ko-KR" altLang="en-US" sz="1700" dirty="0">
                <a:hlinkClick r:id="rId7"/>
              </a:rPr>
              <a:t>스타일</a:t>
            </a:r>
            <a:r>
              <a:rPr lang="ko-KR" altLang="en-US" sz="1700" dirty="0"/>
              <a:t>을 기능 분할과 배치 및 제어 관계에 따라 모델화하여 그 결과로 얻어지는 스타일을 </a:t>
            </a:r>
            <a:r>
              <a:rPr lang="ko-KR" altLang="en-US" sz="1700" dirty="0">
                <a:hlinkClick r:id="rId8"/>
              </a:rPr>
              <a:t>아키텍처 모델</a:t>
            </a:r>
            <a:r>
              <a:rPr lang="ko-KR" altLang="en-US" sz="1700" dirty="0"/>
              <a:t>이라 부른다</a:t>
            </a:r>
            <a:r>
              <a:rPr lang="en-US" altLang="ko-KR" sz="1700" dirty="0"/>
              <a:t>.</a:t>
            </a:r>
          </a:p>
          <a:p>
            <a:r>
              <a:rPr lang="en-US" altLang="ko-KR" sz="1700" b="1" dirty="0"/>
              <a:t>• </a:t>
            </a:r>
            <a:r>
              <a:rPr lang="ko-KR" altLang="en-US" sz="1700" b="1" dirty="0"/>
              <a:t>데이터 </a:t>
            </a:r>
            <a:r>
              <a:rPr lang="ko-KR" altLang="en-US" sz="1700" b="1" dirty="0" err="1"/>
              <a:t>중심형</a:t>
            </a:r>
            <a:r>
              <a:rPr lang="ko-KR" altLang="en-US" sz="1700" b="1" dirty="0"/>
              <a:t> 모델 </a:t>
            </a:r>
            <a:r>
              <a:rPr lang="en-US" altLang="ko-KR" sz="1700" b="1" dirty="0"/>
              <a:t>:</a:t>
            </a:r>
            <a:r>
              <a:rPr lang="ko-KR" altLang="en-US" sz="1700" dirty="0"/>
              <a:t> 주요 데이터가 </a:t>
            </a:r>
            <a:r>
              <a:rPr lang="ko-KR" altLang="en-US" sz="1700" dirty="0" err="1"/>
              <a:t>리포지토리</a:t>
            </a:r>
            <a:r>
              <a:rPr lang="en-US" altLang="ko-KR" sz="1700" dirty="0"/>
              <a:t>(repository)</a:t>
            </a:r>
            <a:r>
              <a:rPr lang="ko-KR" altLang="en-US" sz="1700" dirty="0"/>
              <a:t>에서 중앙 관리되어 </a:t>
            </a:r>
            <a:r>
              <a:rPr lang="ko-KR" altLang="en-US" sz="1700" dirty="0" err="1"/>
              <a:t>리포지토리</a:t>
            </a:r>
            <a:r>
              <a:rPr lang="ko-KR" altLang="en-US" sz="1700" dirty="0"/>
              <a:t> 모델</a:t>
            </a:r>
            <a:r>
              <a:rPr lang="en-US" altLang="ko-KR" sz="1700" dirty="0"/>
              <a:t>(repository model)</a:t>
            </a:r>
            <a:r>
              <a:rPr lang="ko-KR" altLang="en-US" sz="1700" dirty="0"/>
              <a:t>이라고도 한다</a:t>
            </a:r>
            <a:r>
              <a:rPr lang="en-US" altLang="ko-KR" sz="1700" dirty="0"/>
              <a:t>. </a:t>
            </a:r>
            <a:r>
              <a:rPr lang="ko-KR" altLang="en-US" sz="1700" dirty="0" err="1"/>
              <a:t>리포지토리와</a:t>
            </a:r>
            <a:r>
              <a:rPr lang="ko-KR" altLang="en-US" sz="1700" dirty="0"/>
              <a:t> 여기에 접근하는 서브시스템으로 구성된다</a:t>
            </a:r>
            <a:r>
              <a:rPr lang="en-US" altLang="ko-KR" sz="1700" dirty="0"/>
              <a:t>. </a:t>
            </a:r>
          </a:p>
          <a:p>
            <a:r>
              <a:rPr lang="en-US" altLang="ko-KR" sz="1700" b="1" dirty="0"/>
              <a:t>• </a:t>
            </a:r>
            <a:r>
              <a:rPr lang="ko-KR" altLang="en-US" sz="1700" b="1" dirty="0"/>
              <a:t>클라이언트</a:t>
            </a:r>
            <a:r>
              <a:rPr lang="en-US" altLang="ko-KR" sz="1700" b="1" dirty="0"/>
              <a:t>-</a:t>
            </a:r>
            <a:r>
              <a:rPr lang="ko-KR" altLang="en-US" sz="1700" b="1" dirty="0"/>
              <a:t>서버 모델 </a:t>
            </a:r>
            <a:r>
              <a:rPr lang="en-US" altLang="ko-KR" sz="1700" b="1" dirty="0"/>
              <a:t>:</a:t>
            </a:r>
            <a:r>
              <a:rPr lang="ko-KR" altLang="en-US" sz="1700" dirty="0"/>
              <a:t> 네트워크를 이용하는 분산 시스템 형태의 모델로</a:t>
            </a:r>
            <a:r>
              <a:rPr lang="en-US" altLang="ko-KR" sz="1700" dirty="0"/>
              <a:t>, </a:t>
            </a:r>
            <a:r>
              <a:rPr lang="ko-KR" altLang="en-US" sz="1700" dirty="0"/>
              <a:t>데이터와 처리 기능을 클라이언트와 서버에 분할하여 사용한다</a:t>
            </a:r>
            <a:r>
              <a:rPr lang="en-US" altLang="ko-KR" sz="1700" dirty="0"/>
              <a:t>. </a:t>
            </a:r>
            <a:r>
              <a:rPr lang="ko-KR" altLang="en-US" sz="1700" dirty="0"/>
              <a:t>서버</a:t>
            </a:r>
            <a:r>
              <a:rPr lang="en-US" altLang="ko-KR" sz="1700" dirty="0"/>
              <a:t>, </a:t>
            </a:r>
            <a:r>
              <a:rPr lang="ko-KR" altLang="en-US" sz="1700" dirty="0"/>
              <a:t>서비스</a:t>
            </a:r>
            <a:r>
              <a:rPr lang="en-US" altLang="ko-KR" sz="1700" dirty="0"/>
              <a:t>, </a:t>
            </a:r>
            <a:r>
              <a:rPr lang="ko-KR" altLang="en-US" sz="1700" dirty="0"/>
              <a:t>클라이언트로 구성되며</a:t>
            </a:r>
            <a:r>
              <a:rPr lang="en-US" altLang="ko-KR" sz="1700" dirty="0"/>
              <a:t>, </a:t>
            </a:r>
            <a:r>
              <a:rPr lang="ko-KR" altLang="en-US" sz="1700" dirty="0"/>
              <a:t>서브시스템</a:t>
            </a:r>
            <a:r>
              <a:rPr lang="en-US" altLang="ko-KR" sz="1700" dirty="0"/>
              <a:t>(</a:t>
            </a:r>
            <a:r>
              <a:rPr lang="ko-KR" altLang="en-US" sz="1700" dirty="0"/>
              <a:t>컴포넌트</a:t>
            </a:r>
            <a:r>
              <a:rPr lang="en-US" altLang="ko-KR" sz="1700" dirty="0"/>
              <a:t>)</a:t>
            </a:r>
            <a:r>
              <a:rPr lang="ko-KR" altLang="en-US" sz="1700" dirty="0"/>
              <a:t>들이 서비스를 서로 요청하면서 상호작용한다</a:t>
            </a:r>
            <a:r>
              <a:rPr lang="en-US" altLang="ko-KR" sz="1700" dirty="0"/>
              <a:t>. </a:t>
            </a:r>
          </a:p>
          <a:p>
            <a:r>
              <a:rPr lang="en-US" altLang="ko-KR" sz="1700" b="1" dirty="0"/>
              <a:t>• </a:t>
            </a:r>
            <a:r>
              <a:rPr lang="ko-KR" altLang="en-US" sz="1700" b="1" dirty="0"/>
              <a:t>계층 모델 </a:t>
            </a:r>
            <a:r>
              <a:rPr lang="en-US" altLang="ko-KR" sz="1700" b="1" dirty="0"/>
              <a:t>:</a:t>
            </a:r>
            <a:r>
              <a:rPr lang="ko-KR" altLang="en-US" sz="1700" dirty="0"/>
              <a:t> 기능을 몇 개의 계층으로 나누어 배치한다</a:t>
            </a:r>
            <a:r>
              <a:rPr lang="en-US" altLang="ko-KR" sz="1700" dirty="0"/>
              <a:t>. </a:t>
            </a:r>
            <a:r>
              <a:rPr lang="ko-KR" altLang="en-US" sz="1700" dirty="0"/>
              <a:t>데이터베이스를 많이 이용하는 소프트웨어에서는 </a:t>
            </a:r>
            <a:r>
              <a:rPr lang="en-US" altLang="ko-KR" sz="1700" dirty="0"/>
              <a:t>3</a:t>
            </a:r>
            <a:r>
              <a:rPr lang="ko-KR" altLang="en-US" sz="1700" dirty="0"/>
              <a:t>계층으로 구성한다</a:t>
            </a:r>
            <a:r>
              <a:rPr lang="en-US" altLang="ko-KR" sz="1700" dirty="0"/>
              <a:t>.</a:t>
            </a:r>
          </a:p>
          <a:p>
            <a:r>
              <a:rPr lang="en-US" altLang="ko-KR" sz="1700" b="1" dirty="0"/>
              <a:t>• MVC </a:t>
            </a:r>
            <a:r>
              <a:rPr lang="ko-KR" altLang="en-US" sz="1700" b="1" dirty="0"/>
              <a:t>모델 </a:t>
            </a:r>
            <a:r>
              <a:rPr lang="en-US" altLang="ko-KR" sz="1700" b="1" dirty="0"/>
              <a:t>:</a:t>
            </a:r>
            <a:r>
              <a:rPr lang="ko-KR" altLang="en-US" sz="1700" dirty="0"/>
              <a:t> 중앙 데이터 구조로</a:t>
            </a:r>
            <a:r>
              <a:rPr lang="en-US" altLang="ko-KR" sz="1700" dirty="0"/>
              <a:t>, </a:t>
            </a:r>
            <a:r>
              <a:rPr lang="ko-KR" altLang="en-US" sz="1700" dirty="0"/>
              <a:t>시스템을 세 개의 서브시스템</a:t>
            </a:r>
            <a:r>
              <a:rPr lang="en-US" altLang="ko-KR" sz="1700" dirty="0"/>
              <a:t>(Model, View, Controller)</a:t>
            </a:r>
            <a:r>
              <a:rPr lang="ko-KR" altLang="en-US" sz="1700" dirty="0"/>
              <a:t>으로 나누어 구성한다</a:t>
            </a:r>
            <a:r>
              <a:rPr lang="en-US" altLang="ko-KR" sz="1700" dirty="0"/>
              <a:t>.</a:t>
            </a:r>
          </a:p>
          <a:p>
            <a:r>
              <a:rPr lang="en-US" altLang="ko-KR" sz="1700" b="1" dirty="0"/>
              <a:t>• </a:t>
            </a:r>
            <a:r>
              <a:rPr lang="ko-KR" altLang="en-US" sz="1700" b="1" dirty="0"/>
              <a:t>데이터 흐름 모델 </a:t>
            </a:r>
            <a:r>
              <a:rPr lang="en-US" altLang="ko-KR" sz="1700" b="1" dirty="0"/>
              <a:t>:</a:t>
            </a:r>
            <a:r>
              <a:rPr lang="ko-KR" altLang="en-US" sz="1700" dirty="0"/>
              <a:t> 파이프 필터 구조로</a:t>
            </a:r>
            <a:r>
              <a:rPr lang="en-US" altLang="ko-KR" sz="1700" dirty="0"/>
              <a:t>, </a:t>
            </a:r>
            <a:r>
              <a:rPr lang="ko-KR" altLang="en-US" sz="1700" dirty="0"/>
              <a:t>필터에 해당되는 서브시스템이 하나의 데이터를 입력으로 받아 처리한 후 그 결과를 다음 서브시스템으로 넘겨주는 과정을 반복한다</a:t>
            </a:r>
            <a:r>
              <a:rPr lang="en-US" altLang="ko-KR" sz="1700" dirty="0"/>
              <a:t>.</a:t>
            </a:r>
          </a:p>
          <a:p>
            <a:endParaRPr lang="en-US" altLang="ko-KR" sz="1700" b="1" i="1" dirty="0" smtClean="0"/>
          </a:p>
          <a:p>
            <a:r>
              <a:rPr lang="en-US" altLang="ko-KR" sz="1700" b="1" i="1" dirty="0" smtClean="0"/>
              <a:t>12</a:t>
            </a:r>
            <a:r>
              <a:rPr lang="en-US" altLang="ko-KR" sz="1700" b="1" i="1" dirty="0"/>
              <a:t>.</a:t>
            </a:r>
            <a:r>
              <a:rPr lang="ko-KR" altLang="en-US" sz="1700" b="1" dirty="0"/>
              <a:t> 디자인 패턴</a:t>
            </a:r>
          </a:p>
          <a:p>
            <a:endParaRPr lang="en-US" altLang="ko-KR" sz="1700" dirty="0" smtClean="0"/>
          </a:p>
          <a:p>
            <a:r>
              <a:rPr lang="ko-KR" altLang="en-US" sz="1700" dirty="0" smtClean="0"/>
              <a:t>자주 </a:t>
            </a:r>
            <a:r>
              <a:rPr lang="ko-KR" altLang="en-US" sz="1700" dirty="0"/>
              <a:t>사용하는 설계 형태를 정형화해서 이를 유형별로 설계 템플릿을 만들어둔 것이다</a:t>
            </a:r>
            <a:r>
              <a:rPr lang="en-US" altLang="ko-KR" sz="1700" dirty="0"/>
              <a:t>. </a:t>
            </a:r>
            <a:r>
              <a:rPr lang="ko-KR" altLang="en-US" sz="1700" dirty="0"/>
              <a:t>디자인 패턴을 사용하면 효율성과 </a:t>
            </a:r>
            <a:r>
              <a:rPr lang="ko-KR" altLang="en-US" sz="1700" dirty="0" err="1"/>
              <a:t>재사용성을</a:t>
            </a:r>
            <a:r>
              <a:rPr lang="ko-KR" altLang="en-US" sz="1700" dirty="0"/>
              <a:t> 높일 수 있다</a:t>
            </a:r>
            <a:r>
              <a:rPr lang="en-US" altLang="ko-KR" sz="1700" dirty="0"/>
              <a:t>. </a:t>
            </a:r>
            <a:r>
              <a:rPr lang="en-US" altLang="ko-KR" sz="1700" dirty="0" err="1"/>
              <a:t>GoF</a:t>
            </a:r>
            <a:r>
              <a:rPr lang="ko-KR" altLang="en-US" sz="1700" dirty="0"/>
              <a:t>는 디자인 패턴을 목적에 따라 </a:t>
            </a:r>
            <a:r>
              <a:rPr lang="en-US" altLang="ko-KR" sz="1700" dirty="0"/>
              <a:t>25</a:t>
            </a:r>
            <a:r>
              <a:rPr lang="ko-KR" altLang="en-US" sz="1700" dirty="0"/>
              <a:t>개의 유형으로 분류하고</a:t>
            </a:r>
            <a:r>
              <a:rPr lang="en-US" altLang="ko-KR" sz="1700" dirty="0"/>
              <a:t>, </a:t>
            </a:r>
            <a:r>
              <a:rPr lang="ko-KR" altLang="en-US" sz="1700" dirty="0"/>
              <a:t>이와 유사한 설계 구조가 필요할 때 이 유형 중 하나를 설계 패턴으로 활용하도록 하였다</a:t>
            </a:r>
            <a:r>
              <a:rPr lang="en-US" altLang="ko-KR" sz="17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3997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860048" y="3669280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/>
            </a:pPr>
            <a:endParaRPr lang="en-US" altLang="ko-K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837947" y="3380700"/>
            <a:ext cx="6613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Thank you for your attention</a:t>
            </a:r>
            <a:endParaRPr lang="ko-KR" altLang="en-US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534" y="1509745"/>
            <a:ext cx="1925011" cy="191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1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설계의 종류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소프트웨어 설계는 요구 분석 명세서와 설계 원리</a:t>
            </a:r>
            <a:r>
              <a:rPr lang="en-US" altLang="ko-KR" sz="2400" dirty="0">
                <a:solidFill>
                  <a:srgbClr val="FF0000"/>
                </a:solidFill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제약 조건에 따라 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  <a:hlinkClick r:id="rId7"/>
              </a:rPr>
              <a:t>상위 </a:t>
            </a:r>
            <a:r>
              <a:rPr lang="ko-KR" altLang="en-US" sz="2400" dirty="0">
                <a:solidFill>
                  <a:srgbClr val="FF0000"/>
                </a:solidFill>
                <a:hlinkClick r:id="rId7"/>
              </a:rPr>
              <a:t>설계</a:t>
            </a:r>
            <a:r>
              <a:rPr lang="en-US" altLang="ko-KR" sz="2400" dirty="0">
                <a:solidFill>
                  <a:srgbClr val="FF0000"/>
                </a:solidFill>
              </a:rPr>
              <a:t>(high-level design)</a:t>
            </a:r>
            <a:r>
              <a:rPr lang="ko-KR" altLang="en-US" sz="2400" dirty="0">
                <a:solidFill>
                  <a:srgbClr val="FF0000"/>
                </a:solidFill>
              </a:rPr>
              <a:t>와 </a:t>
            </a:r>
            <a:r>
              <a:rPr lang="ko-KR" altLang="en-US" sz="2400" dirty="0">
                <a:solidFill>
                  <a:srgbClr val="FF0000"/>
                </a:solidFill>
                <a:hlinkClick r:id="rId8"/>
              </a:rPr>
              <a:t>하위 설계</a:t>
            </a:r>
            <a:r>
              <a:rPr lang="en-US" altLang="ko-KR" sz="2400" dirty="0">
                <a:solidFill>
                  <a:srgbClr val="FF0000"/>
                </a:solidFill>
              </a:rPr>
              <a:t>(low-level design)</a:t>
            </a:r>
            <a:r>
              <a:rPr lang="ko-KR" altLang="en-US" sz="2400" dirty="0">
                <a:solidFill>
                  <a:srgbClr val="FF0000"/>
                </a:solidFill>
              </a:rPr>
              <a:t>로 나눌 수 있다</a:t>
            </a:r>
            <a:r>
              <a:rPr lang="en-US" altLang="ko-KR" sz="2400" dirty="0">
                <a:solidFill>
                  <a:srgbClr val="FF0000"/>
                </a:solidFill>
              </a:rPr>
              <a:t>.</a:t>
            </a:r>
            <a:endParaRPr lang="ko-KR" altLang="en-US" sz="24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54" y="2124546"/>
            <a:ext cx="8329829" cy="194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8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설계의 종류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상위 설계는 예비 설계</a:t>
            </a:r>
            <a:r>
              <a:rPr lang="en-US" altLang="ko-KR" sz="2000" dirty="0">
                <a:solidFill>
                  <a:srgbClr val="FF0000"/>
                </a:solidFill>
              </a:rPr>
              <a:t>(preliminary design)</a:t>
            </a:r>
            <a:r>
              <a:rPr lang="ko-KR" altLang="en-US" sz="2000" dirty="0"/>
              <a:t>라고도 하며</a:t>
            </a:r>
            <a:r>
              <a:rPr lang="en-US" altLang="ko-KR" sz="2000" dirty="0"/>
              <a:t>, </a:t>
            </a:r>
            <a:r>
              <a:rPr lang="ko-KR" altLang="en-US" sz="2000" dirty="0"/>
              <a:t>집 짓기에서 전체 골조</a:t>
            </a:r>
            <a:r>
              <a:rPr lang="en-US" altLang="ko-KR" sz="2000" dirty="0"/>
              <a:t>(</a:t>
            </a:r>
            <a:r>
              <a:rPr lang="ko-KR" altLang="en-US" sz="2000" dirty="0"/>
              <a:t>뼈대</a:t>
            </a:r>
            <a:r>
              <a:rPr lang="en-US" altLang="ko-KR" sz="2000" dirty="0"/>
              <a:t>)</a:t>
            </a:r>
            <a:r>
              <a:rPr lang="ko-KR" altLang="en-US" sz="2000" dirty="0"/>
              <a:t>를 세우는 것과 유사하다</a:t>
            </a:r>
            <a:r>
              <a:rPr lang="en-US" altLang="ko-KR" sz="2000" dirty="0"/>
              <a:t>. </a:t>
            </a:r>
            <a:r>
              <a:rPr lang="ko-KR" altLang="en-US" sz="2000" dirty="0"/>
              <a:t>상위 설계는 다음과 같은 내용을 설계한다</a:t>
            </a:r>
            <a:r>
              <a:rPr lang="en-US" altLang="ko-KR" sz="2000" dirty="0"/>
              <a:t>.</a:t>
            </a:r>
          </a:p>
          <a:p>
            <a:endParaRPr lang="en-US" altLang="ko-KR" sz="2000" b="1" dirty="0" smtClean="0"/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• </a:t>
            </a:r>
            <a:r>
              <a:rPr lang="ko-KR" altLang="en-US" sz="2000" b="1" dirty="0">
                <a:solidFill>
                  <a:srgbClr val="FF0000"/>
                </a:solidFill>
              </a:rPr>
              <a:t>아키텍처</a:t>
            </a:r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</a:rPr>
              <a:t>구조</a:t>
            </a:r>
            <a:r>
              <a:rPr lang="en-US" altLang="ko-KR" sz="2000" b="1" dirty="0">
                <a:solidFill>
                  <a:srgbClr val="FF0000"/>
                </a:solidFill>
              </a:rPr>
              <a:t>) </a:t>
            </a:r>
            <a:r>
              <a:rPr lang="ko-KR" altLang="en-US" sz="2000" b="1" dirty="0">
                <a:solidFill>
                  <a:srgbClr val="FF0000"/>
                </a:solidFill>
              </a:rPr>
              <a:t>설계 </a:t>
            </a:r>
            <a:r>
              <a:rPr lang="en-US" altLang="ko-KR" sz="2000" b="1" dirty="0">
                <a:solidFill>
                  <a:srgbClr val="FF0000"/>
                </a:solidFill>
              </a:rPr>
              <a:t>:</a:t>
            </a:r>
            <a:r>
              <a:rPr lang="ko-KR" altLang="en-US" sz="2000" dirty="0">
                <a:solidFill>
                  <a:srgbClr val="FF0000"/>
                </a:solidFill>
              </a:rPr>
              <a:t> 시스템의 전체적인 구조를 나타낸다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br>
              <a:rPr lang="en-US" altLang="ko-KR" sz="2000" dirty="0">
                <a:solidFill>
                  <a:srgbClr val="FF0000"/>
                </a:solidFill>
              </a:rPr>
            </a:br>
            <a:r>
              <a:rPr lang="en-US" altLang="ko-KR" sz="2000" b="1" dirty="0">
                <a:solidFill>
                  <a:srgbClr val="FF0000"/>
                </a:solidFill>
              </a:rPr>
              <a:t>• </a:t>
            </a:r>
            <a:r>
              <a:rPr lang="ko-KR" altLang="en-US" sz="2000" b="1" dirty="0">
                <a:solidFill>
                  <a:srgbClr val="FF0000"/>
                </a:solidFill>
              </a:rPr>
              <a:t>데이터 설계 </a:t>
            </a:r>
            <a:r>
              <a:rPr lang="en-US" altLang="ko-KR" sz="2000" b="1" dirty="0">
                <a:solidFill>
                  <a:srgbClr val="FF0000"/>
                </a:solidFill>
              </a:rPr>
              <a:t>:</a:t>
            </a:r>
            <a:r>
              <a:rPr lang="ko-KR" altLang="en-US" sz="2000" dirty="0">
                <a:solidFill>
                  <a:srgbClr val="FF0000"/>
                </a:solidFill>
              </a:rPr>
              <a:t> 시스템에 필요한 정보를 자료구조와 데이터베이스 설계에 반영한다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br>
              <a:rPr lang="en-US" altLang="ko-KR" sz="2000" dirty="0">
                <a:solidFill>
                  <a:srgbClr val="FF0000"/>
                </a:solidFill>
              </a:rPr>
            </a:br>
            <a:r>
              <a:rPr lang="en-US" altLang="ko-KR" sz="2000" b="1" dirty="0">
                <a:solidFill>
                  <a:srgbClr val="FF0000"/>
                </a:solidFill>
              </a:rPr>
              <a:t>• </a:t>
            </a:r>
            <a:r>
              <a:rPr lang="ko-KR" altLang="en-US" sz="2000" b="1" dirty="0">
                <a:solidFill>
                  <a:srgbClr val="FF0000"/>
                </a:solidFill>
              </a:rPr>
              <a:t>시스템 분할 </a:t>
            </a:r>
            <a:r>
              <a:rPr lang="en-US" altLang="ko-KR" sz="2000" b="1" dirty="0">
                <a:solidFill>
                  <a:srgbClr val="FF0000"/>
                </a:solidFill>
              </a:rPr>
              <a:t>:</a:t>
            </a:r>
            <a:r>
              <a:rPr lang="ko-KR" altLang="en-US" sz="2000" dirty="0">
                <a:solidFill>
                  <a:srgbClr val="FF0000"/>
                </a:solidFill>
              </a:rPr>
              <a:t> 전체 시스템을 여러 개의 서브시스템으로 나눈다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br>
              <a:rPr lang="en-US" altLang="ko-KR" sz="2000" dirty="0">
                <a:solidFill>
                  <a:srgbClr val="FF0000"/>
                </a:solidFill>
              </a:rPr>
            </a:br>
            <a:r>
              <a:rPr lang="en-US" altLang="ko-KR" sz="2000" b="1" dirty="0">
                <a:solidFill>
                  <a:srgbClr val="FF0000"/>
                </a:solidFill>
              </a:rPr>
              <a:t>• </a:t>
            </a:r>
            <a:r>
              <a:rPr lang="ko-KR" altLang="en-US" sz="2000" b="1" dirty="0">
                <a:solidFill>
                  <a:srgbClr val="FF0000"/>
                </a:solidFill>
              </a:rPr>
              <a:t>인터페이스 정의 </a:t>
            </a:r>
            <a:r>
              <a:rPr lang="en-US" altLang="ko-KR" sz="2000" b="1" dirty="0">
                <a:solidFill>
                  <a:srgbClr val="FF0000"/>
                </a:solidFill>
              </a:rPr>
              <a:t>:</a:t>
            </a:r>
            <a:r>
              <a:rPr lang="ko-KR" altLang="en-US" sz="2000" dirty="0">
                <a:solidFill>
                  <a:srgbClr val="FF0000"/>
                </a:solidFill>
              </a:rPr>
              <a:t> 시스템의 구조와 서브시스템들 사이의 인터페이스가 명확히 정의된다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br>
              <a:rPr lang="en-US" altLang="ko-KR" sz="2000" dirty="0">
                <a:solidFill>
                  <a:srgbClr val="FF0000"/>
                </a:solidFill>
              </a:rPr>
            </a:br>
            <a:r>
              <a:rPr lang="en-US" altLang="ko-KR" sz="2000" b="1" dirty="0">
                <a:solidFill>
                  <a:srgbClr val="FF0000"/>
                </a:solidFill>
              </a:rPr>
              <a:t>• </a:t>
            </a:r>
            <a:r>
              <a:rPr lang="ko-KR" altLang="en-US" sz="2000" b="1" dirty="0">
                <a:solidFill>
                  <a:srgbClr val="FF0000"/>
                </a:solidFill>
              </a:rPr>
              <a:t>사용자 인터페이스 설계 </a:t>
            </a:r>
            <a:r>
              <a:rPr lang="en-US" altLang="ko-KR" sz="2000" b="1" dirty="0">
                <a:solidFill>
                  <a:srgbClr val="FF0000"/>
                </a:solidFill>
              </a:rPr>
              <a:t>:</a:t>
            </a:r>
            <a:r>
              <a:rPr lang="ko-KR" altLang="en-US" sz="2000" dirty="0">
                <a:solidFill>
                  <a:srgbClr val="FF0000"/>
                </a:solidFill>
              </a:rPr>
              <a:t> 사용자가 익숙하고 편리하게 사용할 수 있도록 사용자 인터페이스를 설계한다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>
                <a:solidFill>
                  <a:srgbClr val="FF0000"/>
                </a:solidFill>
              </a:rPr>
              <a:t>하위 </a:t>
            </a:r>
            <a:r>
              <a:rPr lang="ko-KR" altLang="en-US" sz="2000" dirty="0">
                <a:solidFill>
                  <a:srgbClr val="FF0000"/>
                </a:solidFill>
              </a:rPr>
              <a:t>설계</a:t>
            </a:r>
            <a:r>
              <a:rPr lang="ko-KR" altLang="en-US" sz="2000" dirty="0"/>
              <a:t>는 내부 구조를 상세히 나타내는 것과 유사하고</a:t>
            </a:r>
            <a:r>
              <a:rPr lang="en-US" altLang="ko-KR" sz="2000" dirty="0"/>
              <a:t>, </a:t>
            </a:r>
            <a:r>
              <a:rPr lang="ko-KR" altLang="en-US" sz="2000" dirty="0"/>
              <a:t>다음과 같은 내용을 설계한다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• </a:t>
            </a:r>
            <a:r>
              <a:rPr lang="ko-KR" altLang="en-US" sz="2000" dirty="0">
                <a:solidFill>
                  <a:srgbClr val="FF0000"/>
                </a:solidFill>
              </a:rPr>
              <a:t>각 모듈의 실제적인 내부를 알고리즘</a:t>
            </a:r>
            <a:r>
              <a:rPr lang="en-US" altLang="ko-KR" sz="2000" dirty="0">
                <a:solidFill>
                  <a:srgbClr val="FF0000"/>
                </a:solidFill>
              </a:rPr>
              <a:t>(pseudo-code) </a:t>
            </a:r>
            <a:r>
              <a:rPr lang="ko-KR" altLang="en-US" sz="2000" dirty="0">
                <a:solidFill>
                  <a:srgbClr val="FF0000"/>
                </a:solidFill>
              </a:rPr>
              <a:t>형태로 표현한다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br>
              <a:rPr lang="en-US" altLang="ko-KR" sz="2000" dirty="0">
                <a:solidFill>
                  <a:srgbClr val="FF0000"/>
                </a:solidFill>
              </a:rPr>
            </a:br>
            <a:r>
              <a:rPr lang="en-US" altLang="ko-KR" sz="2000" dirty="0">
                <a:solidFill>
                  <a:srgbClr val="FF0000"/>
                </a:solidFill>
              </a:rPr>
              <a:t>• </a:t>
            </a:r>
            <a:r>
              <a:rPr lang="ko-KR" altLang="en-US" sz="2000" dirty="0">
                <a:solidFill>
                  <a:srgbClr val="FF0000"/>
                </a:solidFill>
              </a:rPr>
              <a:t>인터페이스에 대한 설명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자료구조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변수 등에 대한 상세한 정보를 작성한다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</a:p>
          <a:p>
            <a:endParaRPr lang="ko-KR" altLang="en-US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523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설계의 원리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소프트웨어를 </a:t>
            </a:r>
            <a:r>
              <a:rPr lang="ko-KR" altLang="en-US" sz="2000" dirty="0">
                <a:hlinkClick r:id="rId7"/>
              </a:rPr>
              <a:t>설계</a:t>
            </a:r>
            <a:r>
              <a:rPr lang="ko-KR" altLang="en-US" sz="2000" dirty="0"/>
              <a:t>할 때는 사용자의 요구를 모듈로 쪼개 설계하기 위해 다양한 원리를 적용한다</a:t>
            </a:r>
            <a:r>
              <a:rPr lang="en-US" altLang="ko-KR" sz="2000" dirty="0"/>
              <a:t>. </a:t>
            </a:r>
          </a:p>
          <a:p>
            <a:endParaRPr lang="ko-KR" altLang="en-US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021" y="2140419"/>
            <a:ext cx="5275593" cy="341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0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분할과 정복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큰 조직을 효율적으로 운영하려면 세부 조직 여러 개로 나누고 또 그 안에서 더 작은 조직으로 나누어 관리하는 것이 좋다</a:t>
            </a:r>
            <a:r>
              <a:rPr lang="en-US" altLang="ko-KR" sz="2000" dirty="0"/>
              <a:t>. </a:t>
            </a:r>
            <a:r>
              <a:rPr lang="ko-KR" altLang="en-US" sz="2000" dirty="0"/>
              <a:t>그래서 기업도 대개 몇 개의 사업부로 나누고 사업부를 부서로</a:t>
            </a:r>
            <a:r>
              <a:rPr lang="en-US" altLang="ko-KR" sz="2000" dirty="0"/>
              <a:t>, </a:t>
            </a:r>
            <a:r>
              <a:rPr lang="ko-KR" altLang="en-US" sz="2000" dirty="0"/>
              <a:t>부서를 과로 나누어 운영한다</a:t>
            </a:r>
            <a:r>
              <a:rPr lang="en-US" altLang="ko-KR" sz="2000" dirty="0"/>
              <a:t>. 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>
                <a:solidFill>
                  <a:srgbClr val="FF0000"/>
                </a:solidFill>
              </a:rPr>
              <a:t>소프트웨어 </a:t>
            </a:r>
            <a:r>
              <a:rPr lang="ko-KR" altLang="en-US" sz="2000" dirty="0">
                <a:solidFill>
                  <a:srgbClr val="FF0000"/>
                </a:solidFill>
              </a:rPr>
              <a:t>개발에서도 이와 유사한 원리를 적용한다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  <a:r>
              <a:rPr lang="ko-KR" altLang="en-US" sz="2000" dirty="0">
                <a:solidFill>
                  <a:srgbClr val="FF0000"/>
                </a:solidFill>
              </a:rPr>
              <a:t>규모가 큰 소프트웨어 하나를 개발할 때 서브시스템 여러 개로 나누고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서브시스템을 다시 아주 작은 시스템으로 나눈 후 하나씩 개발해나간다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  <a:r>
              <a:rPr lang="ko-KR" altLang="en-US" sz="2000" dirty="0">
                <a:solidFill>
                  <a:srgbClr val="FF0000"/>
                </a:solidFill>
              </a:rPr>
              <a:t>예를 들어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대학의 종합정보시스템도 학사 관리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회계 관리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인사 관리 등으로 나누고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학사 관리는 다시 수강 관리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수업 관리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성적 관리 등으로 나눈다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</a:p>
          <a:p>
            <a:endParaRPr lang="en-US" altLang="ko-KR" sz="2000" dirty="0" smtClean="0"/>
          </a:p>
          <a:p>
            <a:r>
              <a:rPr lang="ko-KR" altLang="en-US" sz="2000" b="1" dirty="0" smtClean="0">
                <a:solidFill>
                  <a:srgbClr val="FF0000"/>
                </a:solidFill>
              </a:rPr>
              <a:t>이처럼 </a:t>
            </a:r>
            <a:r>
              <a:rPr lang="ko-KR" altLang="en-US" sz="2000" b="1" dirty="0">
                <a:solidFill>
                  <a:srgbClr val="FF0000"/>
                </a:solidFill>
              </a:rPr>
              <a:t>가장 세분화된 작은 시스템을 개발하고</a:t>
            </a:r>
            <a:r>
              <a:rPr lang="en-US" altLang="ko-KR" sz="2000" b="1" dirty="0">
                <a:solidFill>
                  <a:srgbClr val="FF0000"/>
                </a:solidFill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</a:rPr>
              <a:t>하나씩 위로 올라가면서 완성시키는 방법으로 개발하는 것을 </a:t>
            </a:r>
            <a:r>
              <a:rPr lang="en-US" altLang="ko-KR" sz="2000" b="1" dirty="0">
                <a:solidFill>
                  <a:srgbClr val="FF0000"/>
                </a:solidFill>
              </a:rPr>
              <a:t>'</a:t>
            </a:r>
            <a:r>
              <a:rPr lang="ko-KR" altLang="en-US" sz="2000" b="1" dirty="0">
                <a:solidFill>
                  <a:srgbClr val="FF0000"/>
                </a:solidFill>
              </a:rPr>
              <a:t>분할과 정복의 원리</a:t>
            </a:r>
            <a:r>
              <a:rPr lang="en-US" altLang="ko-KR" sz="2000" b="1" dirty="0">
                <a:solidFill>
                  <a:srgbClr val="FF0000"/>
                </a:solidFill>
              </a:rPr>
              <a:t>'</a:t>
            </a:r>
            <a:r>
              <a:rPr lang="ko-KR" altLang="en-US" sz="2000" b="1" dirty="0">
                <a:solidFill>
                  <a:srgbClr val="FF0000"/>
                </a:solidFill>
              </a:rPr>
              <a:t>라고 한다</a:t>
            </a:r>
            <a:r>
              <a:rPr lang="en-US" altLang="ko-KR" sz="2000" b="1" dirty="0">
                <a:solidFill>
                  <a:srgbClr val="FF0000"/>
                </a:solidFill>
              </a:rPr>
              <a:t>. </a:t>
            </a:r>
            <a:r>
              <a:rPr lang="ko-KR" altLang="en-US" sz="2000" b="1" dirty="0">
                <a:solidFill>
                  <a:srgbClr val="FF0000"/>
                </a:solidFill>
              </a:rPr>
              <a:t>이 원리는 하나의 일을 수행할 때 작은 단위로 나누고 각 작은 단위를 하나씩 처리하여 전체 일을 끝낸다는 의미</a:t>
            </a:r>
            <a:r>
              <a:rPr lang="ko-KR" altLang="en-US" sz="2000" dirty="0"/>
              <a:t>이다</a:t>
            </a:r>
            <a:r>
              <a:rPr lang="en-US" altLang="ko-KR" sz="2000" dirty="0"/>
              <a:t>. </a:t>
            </a:r>
          </a:p>
          <a:p>
            <a:endParaRPr lang="ko-KR" altLang="en-US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111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[템플릿]책_수업자료">
  <a:themeElements>
    <a:clrScheme name="1_[템플릿]책_수업자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[템플릿]책_수업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11125" tIns="55562" rIns="111125" bIns="55562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11125" tIns="55562" rIns="111125" bIns="55562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lnDef>
  </a:objectDefaults>
  <a:extraClrSchemeLst>
    <a:extraClrScheme>
      <a:clrScheme name="1_[템플릿]책_수업자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3516</TotalTime>
  <Words>4389</Words>
  <Application>Microsoft Office PowerPoint</Application>
  <PresentationFormat>와이드스크린</PresentationFormat>
  <Paragraphs>390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52</vt:i4>
      </vt:variant>
    </vt:vector>
  </HeadingPairs>
  <TitlesOfParts>
    <vt:vector size="62" baseType="lpstr">
      <vt:lpstr>HY헤드라인M</vt:lpstr>
      <vt:lpstr>굴림</vt:lpstr>
      <vt:lpstr>Arial</vt:lpstr>
      <vt:lpstr>나눔고딕</vt:lpstr>
      <vt:lpstr>돋움</vt:lpstr>
      <vt:lpstr>맑은 고딕</vt:lpstr>
      <vt:lpstr>Verdana</vt:lpstr>
      <vt:lpstr>Wingdings</vt:lpstr>
      <vt:lpstr>Office 테마</vt:lpstr>
      <vt:lpstr>1_[템플릿]책_수업자료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Parkchanjun</cp:lastModifiedBy>
  <cp:revision>638</cp:revision>
  <dcterms:created xsi:type="dcterms:W3CDTF">2014-11-01T08:10:02Z</dcterms:created>
  <dcterms:modified xsi:type="dcterms:W3CDTF">2018-04-08T01:29:50Z</dcterms:modified>
</cp:coreProperties>
</file>