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5"/>
  </p:notesMasterIdLst>
  <p:handoutMasterIdLst>
    <p:handoutMasterId r:id="rId46"/>
  </p:handoutMasterIdLst>
  <p:sldIdLst>
    <p:sldId id="259" r:id="rId3"/>
    <p:sldId id="323" r:id="rId4"/>
    <p:sldId id="324" r:id="rId5"/>
    <p:sldId id="325" r:id="rId6"/>
    <p:sldId id="326" r:id="rId7"/>
    <p:sldId id="327" r:id="rId8"/>
    <p:sldId id="331" r:id="rId9"/>
    <p:sldId id="328" r:id="rId10"/>
    <p:sldId id="330" r:id="rId11"/>
    <p:sldId id="329" r:id="rId12"/>
    <p:sldId id="332" r:id="rId13"/>
    <p:sldId id="333" r:id="rId14"/>
    <p:sldId id="334" r:id="rId15"/>
    <p:sldId id="335" r:id="rId16"/>
    <p:sldId id="336" r:id="rId17"/>
    <p:sldId id="337" r:id="rId18"/>
    <p:sldId id="339" r:id="rId19"/>
    <p:sldId id="338" r:id="rId20"/>
    <p:sldId id="341" r:id="rId21"/>
    <p:sldId id="340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265" r:id="rId44"/>
  </p:sldIdLst>
  <p:sldSz cx="12192000" cy="6858000"/>
  <p:notesSz cx="6858000" cy="9144000"/>
  <p:embeddedFontLst>
    <p:embeddedFont>
      <p:font typeface="맑은 고딕" panose="020B0503020000020004" pitchFamily="50" charset="-127"/>
      <p:regular r:id="rId47"/>
      <p:bold r:id="rId48"/>
    </p:embeddedFont>
    <p:embeddedFont>
      <p:font typeface="Verdana" panose="020B0604030504040204" pitchFamily="34" charset="0"/>
      <p:regular r:id="rId49"/>
      <p:bold r:id="rId50"/>
      <p:italic r:id="rId51"/>
      <p:boldItalic r:id="rId52"/>
    </p:embeddedFont>
    <p:embeddedFont>
      <p:font typeface="나눔고딕" panose="020B0600000101010101" charset="-127"/>
      <p:regular r:id="rId53"/>
      <p:bold r:id="rId54"/>
    </p:embeddedFont>
    <p:embeddedFont>
      <p:font typeface="HY헤드라인M" panose="02030600000101010101" pitchFamily="18" charset="-127"/>
      <p:regular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6B4FA-A879-4992-89BF-E6D379899C9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D0C5-A61D-430D-932B-111165EE6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D6949-FBC2-403B-A2A6-C52F2BBF4879}" type="slidenum">
              <a:rPr lang="en-US" altLang="ko-KR">
                <a:solidFill>
                  <a:srgbClr val="000000"/>
                </a:solidFill>
              </a:rPr>
              <a:pPr/>
              <a:t>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2097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9ACD8-47E3-4AEA-B424-5A1472858ACA}" type="slidenum">
              <a:rPr lang="en-US" altLang="ko-KR">
                <a:solidFill>
                  <a:srgbClr val="000000"/>
                </a:solidFill>
              </a:rPr>
              <a:pPr/>
              <a:t>31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8820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D8434-5946-497B-98E5-2727A9A802A6}" type="slidenum">
              <a:rPr lang="en-US" altLang="ko-KR">
                <a:solidFill>
                  <a:srgbClr val="000000"/>
                </a:solidFill>
              </a:rPr>
              <a:pPr/>
              <a:t>32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2014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B3EAF-66D1-4454-9322-C15A4C4B68EC}" type="slidenum">
              <a:rPr lang="en-US" altLang="ko-KR">
                <a:solidFill>
                  <a:srgbClr val="000000"/>
                </a:solidFill>
              </a:rPr>
              <a:pPr/>
              <a:t>33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867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C83FC-51E1-46AB-86DA-A359D06F5753}" type="slidenum">
              <a:rPr lang="en-US" altLang="ko-KR">
                <a:solidFill>
                  <a:srgbClr val="000000"/>
                </a:solidFill>
              </a:rPr>
              <a:pPr/>
              <a:t>34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442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>
            <a:off x="624418" y="3284538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B7DE49-2BE5-455D-BBC6-AB7CE848796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265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48123E-204C-4E76-A122-17EFFC15F2C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26209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85FD8-9C3F-44C3-ACB6-0B621761B8C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5918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6A9BE8-EBD0-4CCF-A4E2-BBFFEC47FC2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8236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6F809-B882-4E8B-B1DF-DB1BEA89A68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40894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1EBA1C-93B6-48F0-AC1A-2E50C0CFB3A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55701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55AB3-6E72-4553-9ED5-717DB7900A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8171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A6031-E636-4A94-B3E0-32EAA1B6419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25444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E20D90-DA4C-440A-8193-4F2A420DDA4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9233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9AD05B-5BA6-4DD8-B05B-D50638DEA93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15535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0340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0340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B8639-FDF8-4DBF-8650-9E7D2F22245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7867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473825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© 2008 Software Engineering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81763"/>
            <a:ext cx="2844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36953B-1024-4C1C-A236-93D920F81D3C}" type="slidenum">
              <a:rPr kumimoji="1"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>
            <a:off x="624418" y="1052513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HY헤드라인M" panose="02030600000101010101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+mn-cs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8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0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38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3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://terms.naver.com/entry.nhn?docId=3533040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3039&amp;ref=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43&amp;ref=y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66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9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6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://terms.naver.com/entry.nhn?docId=3532858&amp;ref=y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terms.naver.com/entry.nhn?docId=3532866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869&amp;ref=y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0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7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://terms.naver.com/entry.nhn?docId=3532876&amp;ref=y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terms.naver.com/entry.nhn?docId=3532874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858&amp;ref=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82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76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6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74227" y="2709401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23096" y="1526044"/>
            <a:ext cx="1362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Software Development Process</a:t>
            </a:r>
            <a:endParaRPr lang="en-US" altLang="ko-KR" sz="6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183" y="4346395"/>
            <a:ext cx="5621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과목명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oftware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ngineering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주먹구구식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Build Fix Model, </a:t>
            </a:r>
            <a:r>
              <a:rPr lang="ko-KR" altLang="en-US" sz="2000" dirty="0" smtClean="0"/>
              <a:t>즉흥적 소프트웨어 개발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코딩과 수정</a:t>
            </a:r>
            <a:r>
              <a:rPr lang="en-US" altLang="ko-KR" sz="2000" dirty="0" smtClean="0"/>
              <a:t>(code and fix)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주먹구구식</a:t>
            </a:r>
            <a:r>
              <a:rPr lang="en-US" altLang="ko-KR" sz="2000" dirty="0" smtClean="0"/>
              <a:t>??)</a:t>
            </a:r>
            <a:r>
              <a:rPr lang="ko-KR" altLang="en-US" sz="2000" dirty="0"/>
              <a:t> 정확한 앞뒤 계산 없이 일을 대충 처리할 때 이 말을 쓰게 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개요</a:t>
            </a:r>
            <a:r>
              <a:rPr lang="en-US" altLang="ko-KR" sz="2000" dirty="0"/>
              <a:t>&gt;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요구사항 분석</a:t>
            </a:r>
            <a:r>
              <a:rPr lang="en-US" altLang="ko-KR" sz="2000" dirty="0" smtClean="0">
                <a:solidFill>
                  <a:srgbClr val="FF0000"/>
                </a:solidFill>
              </a:rPr>
              <a:t>,</a:t>
            </a:r>
            <a:r>
              <a:rPr lang="ko-KR" altLang="en-US" sz="2000" dirty="0" smtClean="0">
                <a:solidFill>
                  <a:srgbClr val="FF0000"/>
                </a:solidFill>
              </a:rPr>
              <a:t>설계 단계 없이 일단 개발에 들어간 후 만족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할때</a:t>
            </a:r>
            <a:r>
              <a:rPr lang="ko-KR" altLang="en-US" sz="2000" dirty="0" smtClean="0">
                <a:solidFill>
                  <a:srgbClr val="FF0000"/>
                </a:solidFill>
              </a:rPr>
              <a:t> 까지 수정작업 수행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크기가 매우 작은 규모의 </a:t>
            </a:r>
            <a:r>
              <a:rPr lang="ko-KR" altLang="en-US" sz="2000" dirty="0" smtClean="0"/>
              <a:t>소프트웨어 개발에 적용 가능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단점</a:t>
            </a:r>
            <a:r>
              <a:rPr lang="en-US" altLang="ko-KR" sz="2000" dirty="0"/>
              <a:t>&gt;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정해진 개발 순서가 없기에</a:t>
            </a:r>
            <a:r>
              <a:rPr lang="en-US" altLang="ko-KR" sz="2000" dirty="0" smtClean="0"/>
              <a:t>…</a:t>
            </a:r>
          </a:p>
          <a:p>
            <a:r>
              <a:rPr lang="ko-KR" altLang="en-US" sz="2000" dirty="0" smtClean="0"/>
              <a:t>계획이 정확하지 않고 관리자는 프로젝트 진행 상황 파악이 어렵고 개발 문서가 없기에 개발 및 유지보수에 어려움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이후로 체계적인 소프트웨어 개발 생명주기 모델의 연구를 가져옴</a:t>
            </a:r>
            <a:r>
              <a:rPr lang="en-US" altLang="ko-KR" sz="2000" dirty="0" smtClean="0"/>
              <a:t>.</a:t>
            </a:r>
          </a:p>
          <a:p>
            <a:endParaRPr lang="en-US" altLang="ko-KR" sz="2800" dirty="0" smtClean="0"/>
          </a:p>
          <a:p>
            <a:endParaRPr lang="en-US" altLang="ko-KR" sz="20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8040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주먹구구식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 </a:t>
            </a:r>
            <a:r>
              <a:rPr lang="ko-KR" altLang="en-US" sz="2800" dirty="0"/>
              <a:t>첫 번째 버전의 코드를 작성하여 제품을 완성한다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② </a:t>
            </a:r>
            <a:r>
              <a:rPr lang="ko-KR" altLang="en-US" sz="2800" dirty="0"/>
              <a:t>작성된 코드에 문제점이 있으면 수정하여 해결한다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③ </a:t>
            </a:r>
            <a:r>
              <a:rPr lang="ko-KR" altLang="en-US" sz="2800" dirty="0"/>
              <a:t>문제가 없으면 사용한다</a:t>
            </a:r>
            <a:r>
              <a:rPr lang="en-US" altLang="ko-KR" sz="2800" dirty="0"/>
              <a:t>.</a:t>
            </a:r>
            <a:endParaRPr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58" y="3219485"/>
            <a:ext cx="9722754" cy="2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선형순차적 모델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폭</a:t>
            </a:r>
            <a:r>
              <a:rPr lang="ko-KR" altLang="en-US" sz="2400" b="1" dirty="0" smtClean="0"/>
              <a:t>포수 모델</a:t>
            </a:r>
            <a:r>
              <a:rPr lang="en-US" altLang="ko-KR" sz="2400" b="1" dirty="0" smtClean="0"/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선형 순차적</a:t>
            </a:r>
            <a:r>
              <a:rPr lang="en-US" altLang="ko-KR" sz="2800" dirty="0">
                <a:solidFill>
                  <a:srgbClr val="FF0000"/>
                </a:solidFill>
              </a:rPr>
              <a:t>(linear sequential) </a:t>
            </a:r>
            <a:r>
              <a:rPr lang="ko-KR" altLang="en-US" sz="2800" dirty="0"/>
              <a:t>모델은 </a:t>
            </a:r>
            <a:r>
              <a:rPr lang="ko-KR" altLang="en-US" sz="2800" dirty="0">
                <a:solidFill>
                  <a:srgbClr val="FF0000"/>
                </a:solidFill>
              </a:rPr>
              <a:t>폭포수 모델</a:t>
            </a:r>
            <a:r>
              <a:rPr lang="ko-KR" altLang="en-US" sz="2800" dirty="0"/>
              <a:t>로 더 많이 알려져 있다</a:t>
            </a:r>
            <a:r>
              <a:rPr lang="en-US" altLang="ko-KR" sz="2800" dirty="0"/>
              <a:t>. </a:t>
            </a:r>
            <a:r>
              <a:rPr lang="ko-KR" altLang="en-US" sz="2800" dirty="0" smtClean="0"/>
              <a:t>폭포에서 </a:t>
            </a:r>
            <a:r>
              <a:rPr lang="ko-KR" altLang="en-US" sz="2800" dirty="0"/>
              <a:t>물이 떨어지듯이 다음 단계로 넘어가 폭포수</a:t>
            </a:r>
            <a:r>
              <a:rPr lang="en-US" altLang="ko-KR" sz="2800" dirty="0"/>
              <a:t>(waterfall) </a:t>
            </a:r>
            <a:r>
              <a:rPr lang="ko-KR" altLang="en-US" sz="2800" dirty="0"/>
              <a:t>모델이라고 하는데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고전적 생명주기</a:t>
            </a:r>
            <a:r>
              <a:rPr lang="en-US" altLang="ko-KR" sz="2800" dirty="0">
                <a:solidFill>
                  <a:srgbClr val="FF0000"/>
                </a:solidFill>
              </a:rPr>
              <a:t>(classic life cycle)</a:t>
            </a:r>
            <a:r>
              <a:rPr lang="ko-KR" altLang="en-US" sz="2800" dirty="0"/>
              <a:t>라고도 한다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r>
              <a:rPr lang="ko-KR" altLang="en-US" sz="2800" dirty="0"/>
              <a:t>폭포수 모델은 소프트웨어 공학의 대명사로 여겨질 만큼 소프트웨어 </a:t>
            </a:r>
            <a:r>
              <a:rPr lang="ko-KR" altLang="en-US" sz="2800" dirty="0" smtClean="0"/>
              <a:t>프로세스의 </a:t>
            </a:r>
            <a:r>
              <a:rPr lang="ko-KR" altLang="en-US" sz="2800" dirty="0"/>
              <a:t>초기에 개발된 </a:t>
            </a:r>
            <a:r>
              <a:rPr lang="ko-KR" altLang="en-US" sz="2800" dirty="0">
                <a:solidFill>
                  <a:srgbClr val="FF0000"/>
                </a:solidFill>
              </a:rPr>
              <a:t>전통적</a:t>
            </a:r>
            <a:r>
              <a:rPr lang="ko-KR" altLang="en-US" sz="2800" dirty="0"/>
              <a:t>인 모델이다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65" y="3752311"/>
            <a:ext cx="5605532" cy="28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선형순차적 모델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폭</a:t>
            </a:r>
            <a:r>
              <a:rPr lang="ko-KR" altLang="en-US" sz="2400" b="1" dirty="0" smtClean="0"/>
              <a:t>포수 모델</a:t>
            </a:r>
            <a:r>
              <a:rPr lang="en-US" altLang="ko-KR" sz="2400" b="1" dirty="0" smtClean="0"/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626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>
                <a:solidFill>
                  <a:srgbClr val="FF0000"/>
                </a:solidFill>
              </a:rPr>
              <a:t>&lt;</a:t>
            </a:r>
            <a:r>
              <a:rPr lang="ko-KR" altLang="en-US" sz="2300" dirty="0" smtClean="0">
                <a:solidFill>
                  <a:srgbClr val="FF0000"/>
                </a:solidFill>
              </a:rPr>
              <a:t>장점</a:t>
            </a:r>
            <a:r>
              <a:rPr lang="en-US" altLang="ko-KR" sz="2300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sz="2300" dirty="0" smtClean="0">
              <a:solidFill>
                <a:srgbClr val="FF0000"/>
              </a:solidFill>
            </a:endParaRPr>
          </a:p>
          <a:p>
            <a:r>
              <a:rPr lang="ko-KR" altLang="en-US" sz="2300" dirty="0" smtClean="0"/>
              <a:t>각 단계별로 정형화 된 접근방법 가능</a:t>
            </a:r>
            <a:r>
              <a:rPr lang="en-US" altLang="ko-KR" sz="2300" dirty="0" smtClean="0"/>
              <a:t>.</a:t>
            </a:r>
          </a:p>
          <a:p>
            <a:r>
              <a:rPr lang="ko-KR" altLang="en-US" sz="2300" dirty="0"/>
              <a:t>폭포수 모델은 각 단계마다 요구 분석 명세서</a:t>
            </a:r>
            <a:r>
              <a:rPr lang="en-US" altLang="ko-KR" sz="2300" dirty="0"/>
              <a:t>, </a:t>
            </a:r>
            <a:r>
              <a:rPr lang="ko-KR" altLang="en-US" sz="2300" dirty="0"/>
              <a:t>설계 사양서</a:t>
            </a:r>
            <a:r>
              <a:rPr lang="en-US" altLang="ko-KR" sz="2300" dirty="0"/>
              <a:t>, </a:t>
            </a:r>
            <a:r>
              <a:rPr lang="ko-KR" altLang="en-US" sz="2300" dirty="0"/>
              <a:t>코드 문서</a:t>
            </a:r>
            <a:r>
              <a:rPr lang="en-US" altLang="ko-KR" sz="2300" dirty="0"/>
              <a:t>, </a:t>
            </a:r>
            <a:r>
              <a:rPr lang="ko-KR" altLang="en-US" sz="2300" dirty="0"/>
              <a:t>데이터베이스 매뉴얼</a:t>
            </a:r>
            <a:r>
              <a:rPr lang="en-US" altLang="ko-KR" sz="2300" dirty="0"/>
              <a:t>, </a:t>
            </a:r>
            <a:r>
              <a:rPr lang="ko-KR" altLang="en-US" sz="2300" dirty="0"/>
              <a:t>사용자 매뉴얼</a:t>
            </a:r>
            <a:r>
              <a:rPr lang="en-US" altLang="ko-KR" sz="2300" dirty="0"/>
              <a:t>, </a:t>
            </a:r>
            <a:r>
              <a:rPr lang="ko-KR" altLang="en-US" sz="2300" dirty="0"/>
              <a:t>운영 매뉴얼 등의 상세한 문서가 생성되는 </a:t>
            </a:r>
            <a:r>
              <a:rPr lang="ko-KR" altLang="en-US" sz="2300" dirty="0">
                <a:solidFill>
                  <a:srgbClr val="FF0000"/>
                </a:solidFill>
              </a:rPr>
              <a:t>문서 중심의 모델</a:t>
            </a:r>
            <a:r>
              <a:rPr lang="ko-KR" altLang="en-US" sz="2300" dirty="0"/>
              <a:t>이라 할 수 있다</a:t>
            </a:r>
            <a:r>
              <a:rPr lang="en-US" altLang="ko-KR" sz="2300" dirty="0"/>
              <a:t>.</a:t>
            </a:r>
            <a:endParaRPr lang="en-US" altLang="ko-KR" sz="2300" dirty="0" smtClean="0"/>
          </a:p>
          <a:p>
            <a:r>
              <a:rPr lang="ko-KR" altLang="en-US" sz="2300" dirty="0" smtClean="0">
                <a:solidFill>
                  <a:srgbClr val="FF0000"/>
                </a:solidFill>
              </a:rPr>
              <a:t>체계적인 문서화</a:t>
            </a:r>
            <a:r>
              <a:rPr lang="ko-KR" altLang="en-US" sz="2300" dirty="0" smtClean="0"/>
              <a:t>가 가능하여 프로젝트 진행을 명확히 할 수 있음</a:t>
            </a:r>
            <a:r>
              <a:rPr lang="en-US" altLang="ko-KR" sz="2300" dirty="0" smtClean="0"/>
              <a:t>.</a:t>
            </a:r>
          </a:p>
          <a:p>
            <a:endParaRPr lang="en-US" altLang="ko-KR" sz="2300" dirty="0"/>
          </a:p>
          <a:p>
            <a:r>
              <a:rPr lang="en-US" altLang="ko-KR" sz="2300" dirty="0" smtClean="0">
                <a:solidFill>
                  <a:srgbClr val="FF0000"/>
                </a:solidFill>
              </a:rPr>
              <a:t>&lt;</a:t>
            </a:r>
            <a:r>
              <a:rPr lang="ko-KR" altLang="en-US" sz="2300" dirty="0" smtClean="0">
                <a:solidFill>
                  <a:srgbClr val="FF0000"/>
                </a:solidFill>
              </a:rPr>
              <a:t>단점</a:t>
            </a:r>
            <a:r>
              <a:rPr lang="en-US" altLang="ko-KR" sz="2300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sz="2300" dirty="0" smtClean="0">
              <a:solidFill>
                <a:srgbClr val="FF0000"/>
              </a:solidFill>
            </a:endParaRPr>
          </a:p>
          <a:p>
            <a:r>
              <a:rPr lang="ko-KR" altLang="en-US" sz="2300" dirty="0" smtClean="0"/>
              <a:t>앞 단계가 완료될 때까지 다음 단계들은 대기 상태여야 함</a:t>
            </a:r>
            <a:r>
              <a:rPr lang="en-US" altLang="ko-KR" sz="2300" dirty="0" smtClean="0"/>
              <a:t>.</a:t>
            </a:r>
          </a:p>
          <a:p>
            <a:r>
              <a:rPr lang="ko-KR" altLang="en-US" sz="2300" b="1" dirty="0">
                <a:solidFill>
                  <a:srgbClr val="FF0000"/>
                </a:solidFill>
              </a:rPr>
              <a:t>폭포가 위에서 아래로 흐르듯이 각 단계는 앞 단계가 완료되어야 수행할 수 </a:t>
            </a:r>
            <a:r>
              <a:rPr lang="ko-KR" altLang="en-US" sz="2300" b="1" dirty="0" smtClean="0">
                <a:solidFill>
                  <a:srgbClr val="FF0000"/>
                </a:solidFill>
              </a:rPr>
              <a:t>있다</a:t>
            </a:r>
            <a:r>
              <a:rPr lang="en-US" altLang="ko-KR" sz="2300" b="1" dirty="0" smtClean="0">
                <a:solidFill>
                  <a:srgbClr val="FF0000"/>
                </a:solidFill>
              </a:rPr>
              <a:t>.</a:t>
            </a:r>
            <a:endParaRPr lang="en-US" altLang="ko-KR" sz="2300" dirty="0" smtClean="0">
              <a:solidFill>
                <a:srgbClr val="FF0000"/>
              </a:solidFill>
            </a:endParaRPr>
          </a:p>
          <a:p>
            <a:r>
              <a:rPr lang="ko-KR" altLang="en-US" sz="2300" dirty="0" smtClean="0"/>
              <a:t>실제 작동되는 시스템을 개발 후반부에 확인 가능하기 때문에 고객이 요구사항을 확인하는데 많은 시간이 걸린다</a:t>
            </a:r>
            <a:r>
              <a:rPr lang="en-US" altLang="ko-KR" sz="2300" dirty="0" smtClean="0"/>
              <a:t>.</a:t>
            </a:r>
            <a:r>
              <a:rPr lang="ko-KR" altLang="en-US" sz="2300" dirty="0" smtClean="0"/>
              <a:t>즉 </a:t>
            </a:r>
            <a:r>
              <a:rPr lang="ko-KR" altLang="en-US" sz="2300" b="1" dirty="0">
                <a:solidFill>
                  <a:srgbClr val="FF0000"/>
                </a:solidFill>
              </a:rPr>
              <a:t>사용자가 중간에 가시적인 결과를 볼 수 없어 답답해할 수 있다</a:t>
            </a:r>
            <a:r>
              <a:rPr lang="en-US" altLang="ko-KR" sz="2300" b="1" dirty="0">
                <a:solidFill>
                  <a:srgbClr val="FF0000"/>
                </a:solidFill>
              </a:rPr>
              <a:t>.</a:t>
            </a:r>
            <a:endParaRPr lang="en-US" altLang="ko-KR" sz="2300" dirty="0" smtClean="0">
              <a:solidFill>
                <a:srgbClr val="FF0000"/>
              </a:solidFill>
            </a:endParaRP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991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 </a:t>
            </a:r>
            <a:r>
              <a:rPr lang="ko-KR" altLang="en-US" sz="2800" dirty="0"/>
              <a:t>모델은 폭포수 모델의 변형으로</a:t>
            </a:r>
            <a:r>
              <a:rPr lang="en-US" altLang="ko-KR" sz="2800" dirty="0"/>
              <a:t>, </a:t>
            </a:r>
            <a:r>
              <a:rPr lang="ko-KR" altLang="en-US" sz="2800" dirty="0">
                <a:hlinkClick r:id="rId7"/>
              </a:rPr>
              <a:t>테스트</a:t>
            </a:r>
            <a:r>
              <a:rPr lang="ko-KR" altLang="en-US" sz="2800" dirty="0"/>
              <a:t> 단계를 추가 확장하여 테스트 단계가 분석 및 </a:t>
            </a:r>
            <a:r>
              <a:rPr lang="ko-KR" altLang="en-US" sz="2800" dirty="0">
                <a:hlinkClick r:id="rId8"/>
              </a:rPr>
              <a:t>설계</a:t>
            </a:r>
            <a:r>
              <a:rPr lang="ko-KR" altLang="en-US" sz="2800" dirty="0"/>
              <a:t>와 어떻게 관련되어 있는지를 나타낸다</a:t>
            </a:r>
            <a:r>
              <a:rPr lang="en-US" altLang="ko-KR" sz="2800" dirty="0"/>
              <a:t>. </a:t>
            </a:r>
            <a:r>
              <a:rPr lang="ko-KR" altLang="en-US" sz="2800" dirty="0"/>
              <a:t>폭포수 모델이 산출물 중심이라면 </a:t>
            </a:r>
            <a:r>
              <a:rPr lang="en-US" altLang="ko-KR" sz="2800" dirty="0"/>
              <a:t>V </a:t>
            </a:r>
            <a:r>
              <a:rPr lang="ko-KR" altLang="en-US" sz="2800" dirty="0"/>
              <a:t>모델은 각 개발 단계를 검증하는 데 초점을 두므로 오류를 줄일 수 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07" y="3027423"/>
            <a:ext cx="5804119" cy="315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■ </a:t>
            </a:r>
            <a:r>
              <a:rPr lang="ko-KR" altLang="en-US" sz="1500" b="1" dirty="0">
                <a:hlinkClick r:id="rId7"/>
              </a:rPr>
              <a:t>단위 테스트</a:t>
            </a:r>
            <a:r>
              <a:rPr lang="en-US" altLang="ko-KR" sz="1500" b="1" dirty="0"/>
              <a:t>(unit test)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b="1" dirty="0"/>
              <a:t>• </a:t>
            </a:r>
            <a:r>
              <a:rPr lang="ko-KR" altLang="en-US" sz="1500" b="1" dirty="0"/>
              <a:t>목표 </a:t>
            </a:r>
            <a:r>
              <a:rPr lang="en-US" altLang="ko-KR" sz="1500" b="1" dirty="0"/>
              <a:t>: </a:t>
            </a:r>
            <a:r>
              <a:rPr lang="ko-KR" altLang="en-US" sz="1500" dirty="0"/>
              <a:t>개별 모듈 검증</a:t>
            </a:r>
            <a:br>
              <a:rPr lang="ko-KR" altLang="en-US" sz="1500" dirty="0"/>
            </a:br>
            <a:r>
              <a:rPr lang="en-US" altLang="ko-KR" sz="1500" b="1" dirty="0"/>
              <a:t>• </a:t>
            </a:r>
            <a:r>
              <a:rPr lang="ko-KR" altLang="en-US" sz="1500" b="1" dirty="0"/>
              <a:t>내용 </a:t>
            </a:r>
            <a:r>
              <a:rPr lang="en-US" altLang="ko-KR" sz="1500" b="1" dirty="0"/>
              <a:t>: </a:t>
            </a:r>
            <a:r>
              <a:rPr lang="ko-KR" altLang="en-US" sz="1500" dirty="0"/>
              <a:t>단위 테스트는 모듈 테스트라고도 하며</a:t>
            </a:r>
            <a:r>
              <a:rPr lang="en-US" altLang="ko-KR" sz="1500" dirty="0"/>
              <a:t>, </a:t>
            </a:r>
            <a:r>
              <a:rPr lang="ko-KR" altLang="en-US" sz="1500" dirty="0"/>
              <a:t>시스템을 구성하는 </a:t>
            </a:r>
            <a:r>
              <a:rPr lang="ko-KR" altLang="en-US" sz="1500" dirty="0">
                <a:solidFill>
                  <a:srgbClr val="FF0000"/>
                </a:solidFill>
              </a:rPr>
              <a:t>모듈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ko-KR" altLang="en-US" sz="1500" dirty="0">
                <a:solidFill>
                  <a:srgbClr val="FF0000"/>
                </a:solidFill>
              </a:rPr>
              <a:t>함수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서브루틴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컴포넌트 등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r>
              <a:rPr lang="ko-KR" altLang="en-US" sz="1500" dirty="0">
                <a:solidFill>
                  <a:srgbClr val="FF0000"/>
                </a:solidFill>
              </a:rPr>
              <a:t>이 기능을 올바르게 수행하는지 판별한다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b="1" dirty="0"/>
          </a:p>
          <a:p>
            <a:r>
              <a:rPr lang="ko-KR" altLang="en-US" sz="1500" b="1" dirty="0" smtClean="0"/>
              <a:t>■ </a:t>
            </a:r>
            <a:r>
              <a:rPr lang="ko-KR" altLang="en-US" sz="1500" b="1" dirty="0">
                <a:hlinkClick r:id="rId8"/>
              </a:rPr>
              <a:t>통합 테스트</a:t>
            </a:r>
            <a:r>
              <a:rPr lang="en-US" altLang="ko-KR" sz="1500" b="1" dirty="0"/>
              <a:t>(integration test)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b="1" dirty="0"/>
              <a:t>• </a:t>
            </a:r>
            <a:r>
              <a:rPr lang="ko-KR" altLang="en-US" sz="1500" b="1" dirty="0"/>
              <a:t>목표 </a:t>
            </a:r>
            <a:r>
              <a:rPr lang="en-US" altLang="ko-KR" sz="1500" b="1" dirty="0"/>
              <a:t>: </a:t>
            </a:r>
            <a:r>
              <a:rPr lang="ko-KR" altLang="en-US" sz="1500" dirty="0"/>
              <a:t>모듈 간의 인터페이스 확인</a:t>
            </a:r>
            <a:br>
              <a:rPr lang="ko-KR" altLang="en-US" sz="1500" dirty="0"/>
            </a:br>
            <a:r>
              <a:rPr lang="en-US" altLang="ko-KR" sz="1500" b="1" dirty="0"/>
              <a:t>• </a:t>
            </a:r>
            <a:r>
              <a:rPr lang="ko-KR" altLang="en-US" sz="1500" b="1" dirty="0"/>
              <a:t>내용 </a:t>
            </a:r>
            <a:r>
              <a:rPr lang="en-US" altLang="ko-KR" sz="1500" b="1" dirty="0"/>
              <a:t>: </a:t>
            </a:r>
            <a:r>
              <a:rPr lang="ko-KR" altLang="en-US" sz="1500" dirty="0"/>
              <a:t>통합 테스트에서는 단위 테스트를 마친 각 모듈을 통합하는 과정에서 발생할 수 있는 오류를 찾는다</a:t>
            </a:r>
            <a:r>
              <a:rPr lang="en-US" altLang="ko-KR" sz="1500" dirty="0"/>
              <a:t>. </a:t>
            </a:r>
            <a:r>
              <a:rPr lang="ko-KR" altLang="en-US" sz="1500" dirty="0"/>
              <a:t>주로 모듈 사이에 인터페이스 오류는 없는지</a:t>
            </a:r>
            <a:r>
              <a:rPr lang="en-US" altLang="ko-KR" sz="1500" dirty="0"/>
              <a:t>, </a:t>
            </a:r>
            <a:r>
              <a:rPr lang="ko-KR" altLang="en-US" sz="1500" dirty="0"/>
              <a:t>모듈 사이의 상호작용이 적절하게 수행되는지</a:t>
            </a:r>
            <a:r>
              <a:rPr lang="en-US" altLang="ko-KR" sz="1500" dirty="0"/>
              <a:t>, </a:t>
            </a:r>
            <a:r>
              <a:rPr lang="ko-KR" altLang="en-US" sz="1500" dirty="0"/>
              <a:t>또 모듈이 올바르게 연계되어 동작하고 있는지를 확인한다</a:t>
            </a:r>
            <a:r>
              <a:rPr lang="en-US" altLang="ko-KR" sz="1500" dirty="0"/>
              <a:t>. </a:t>
            </a:r>
            <a:r>
              <a:rPr lang="ko-KR" altLang="en-US" sz="1500" dirty="0" smtClean="0">
                <a:solidFill>
                  <a:srgbClr val="FF0000"/>
                </a:solidFill>
              </a:rPr>
              <a:t>모듈 </a:t>
            </a:r>
            <a:r>
              <a:rPr lang="ko-KR" altLang="en-US" sz="1500" dirty="0">
                <a:solidFill>
                  <a:srgbClr val="FF0000"/>
                </a:solidFill>
              </a:rPr>
              <a:t>상호 간에 잘 결합되었는지를 확인하는 것이 주요 목표이다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500" b="1" dirty="0" smtClean="0"/>
          </a:p>
          <a:p>
            <a:r>
              <a:rPr lang="ko-KR" altLang="en-US" sz="1500" b="1" dirty="0" smtClean="0"/>
              <a:t>■ </a:t>
            </a:r>
            <a:r>
              <a:rPr lang="ko-KR" altLang="en-US" sz="1500" b="1" dirty="0" smtClean="0">
                <a:hlinkClick r:id="rId9"/>
              </a:rPr>
              <a:t>시스템 테스트</a:t>
            </a:r>
            <a:r>
              <a:rPr lang="en-US" altLang="ko-KR" sz="1500" b="1" dirty="0" smtClean="0"/>
              <a:t>(system test)</a:t>
            </a:r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en-US" altLang="ko-KR" sz="1500" b="1" dirty="0" smtClean="0"/>
              <a:t>• </a:t>
            </a:r>
            <a:r>
              <a:rPr lang="ko-KR" altLang="en-US" sz="1500" b="1" dirty="0" smtClean="0"/>
              <a:t>목표 </a:t>
            </a:r>
            <a:r>
              <a:rPr lang="en-US" altLang="ko-KR" sz="1500" b="1" dirty="0" smtClean="0"/>
              <a:t>:</a:t>
            </a:r>
            <a:r>
              <a:rPr lang="ko-KR" altLang="en-US" sz="1500" dirty="0" smtClean="0"/>
              <a:t> 모듈이 모두 통합된 후 </a:t>
            </a:r>
            <a:r>
              <a:rPr lang="ko-KR" altLang="en-US" sz="1500" dirty="0" smtClean="0">
                <a:solidFill>
                  <a:srgbClr val="FF0000"/>
                </a:solidFill>
              </a:rPr>
              <a:t>사용자의 요구 사항</a:t>
            </a:r>
            <a:r>
              <a:rPr lang="ko-KR" altLang="en-US" sz="1500" dirty="0" smtClean="0"/>
              <a:t>들을 만족하는지 확인</a:t>
            </a:r>
            <a:br>
              <a:rPr lang="ko-KR" altLang="en-US" sz="1500" dirty="0" smtClean="0"/>
            </a:br>
            <a:r>
              <a:rPr lang="en-US" altLang="ko-KR" sz="1500" b="1" dirty="0" smtClean="0"/>
              <a:t>• </a:t>
            </a:r>
            <a:r>
              <a:rPr lang="ko-KR" altLang="en-US" sz="1500" b="1" dirty="0" smtClean="0"/>
              <a:t>내용 </a:t>
            </a:r>
            <a:r>
              <a:rPr lang="en-US" altLang="ko-KR" sz="1500" b="1" dirty="0" smtClean="0"/>
              <a:t>:</a:t>
            </a:r>
            <a:r>
              <a:rPr lang="ko-KR" altLang="en-US" sz="1500" dirty="0" smtClean="0"/>
              <a:t> 개별 모듈의 단위 테스트가 끝나고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모듈 간의 인터페이스에 문제가 없는지 확인하는 통합 테스트까지 끝나면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시스템 테스트를 통해 </a:t>
            </a:r>
            <a:r>
              <a:rPr lang="ko-KR" altLang="en-US" sz="1500" dirty="0" smtClean="0">
                <a:solidFill>
                  <a:srgbClr val="FF0000"/>
                </a:solidFill>
              </a:rPr>
              <a:t>시스템 전체가 정상적으로 작동하는지 테스트한다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b="1" dirty="0" smtClean="0"/>
          </a:p>
          <a:p>
            <a:r>
              <a:rPr lang="ko-KR" altLang="en-US" sz="1500" b="1" dirty="0" smtClean="0"/>
              <a:t>■ </a:t>
            </a:r>
            <a:r>
              <a:rPr lang="ko-KR" altLang="en-US" sz="1500" b="1" dirty="0">
                <a:hlinkClick r:id="rId10"/>
              </a:rPr>
              <a:t>인수 테스트</a:t>
            </a:r>
            <a:r>
              <a:rPr lang="en-US" altLang="ko-KR" sz="1500" b="1" dirty="0"/>
              <a:t>(acceptance test)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b="1" dirty="0"/>
              <a:t>• </a:t>
            </a:r>
            <a:r>
              <a:rPr lang="ko-KR" altLang="en-US" sz="1500" b="1" dirty="0"/>
              <a:t>목표 </a:t>
            </a:r>
            <a:r>
              <a:rPr lang="en-US" altLang="ko-KR" sz="1500" b="1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시스템이 예상대로 동작하고 요구 사항에 부합하는지 확인</a:t>
            </a:r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b="1" dirty="0"/>
              <a:t>• </a:t>
            </a:r>
            <a:r>
              <a:rPr lang="ko-KR" altLang="en-US" sz="1500" b="1" dirty="0"/>
              <a:t>내용 </a:t>
            </a:r>
            <a:r>
              <a:rPr lang="en-US" altLang="ko-KR" sz="1500" b="1" dirty="0"/>
              <a:t>:</a:t>
            </a:r>
            <a:r>
              <a:rPr lang="ko-KR" altLang="en-US" sz="1500" dirty="0"/>
              <a:t> 인수 테스트는 시스템을 사용자에게 인수하기 전 </a:t>
            </a:r>
            <a:r>
              <a:rPr lang="ko-KR" altLang="en-US" sz="1500" dirty="0">
                <a:solidFill>
                  <a:srgbClr val="FF0000"/>
                </a:solidFill>
              </a:rPr>
              <a:t>사용자가 요구 분석 명세서에 명시된 사항을 모두 충족하는지 테스트한다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/>
              <a:t>인수 테스트가 끝나면 사용자는 인수하겠다고 허락한 것이므로 시스템을 사용자에게 정상적으로 인수한 후 프로젝트를 종료한다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9388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진화적 프로세스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선형 순차적 모델</a:t>
            </a:r>
            <a:r>
              <a:rPr lang="ko-KR" altLang="en-US" sz="2800" dirty="0"/>
              <a:t>의 대표적인 방법이 </a:t>
            </a:r>
            <a:r>
              <a:rPr lang="ko-KR" altLang="en-US" sz="2800" dirty="0">
                <a:solidFill>
                  <a:srgbClr val="FF0000"/>
                </a:solidFill>
              </a:rPr>
              <a:t>폭포수 모델</a:t>
            </a:r>
            <a:r>
              <a:rPr lang="ko-KR" altLang="en-US" sz="2800" dirty="0"/>
              <a:t>이었다면</a:t>
            </a:r>
            <a:r>
              <a:rPr lang="en-US" altLang="ko-KR" sz="2800" dirty="0"/>
              <a:t>, </a:t>
            </a:r>
            <a:endParaRPr lang="en-US" altLang="ko-KR" sz="2800" dirty="0" smtClean="0"/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진화적 </a:t>
            </a:r>
            <a:r>
              <a:rPr lang="ko-KR" altLang="en-US" sz="2800" dirty="0">
                <a:solidFill>
                  <a:srgbClr val="FF0000"/>
                </a:solidFill>
              </a:rPr>
              <a:t>프로세스</a:t>
            </a:r>
            <a:r>
              <a:rPr lang="en-US" altLang="ko-KR" sz="2800" dirty="0">
                <a:solidFill>
                  <a:srgbClr val="FF0000"/>
                </a:solidFill>
              </a:rPr>
              <a:t>(evolutionary process) </a:t>
            </a:r>
            <a:r>
              <a:rPr lang="ko-KR" altLang="en-US" sz="2800" dirty="0">
                <a:solidFill>
                  <a:srgbClr val="FF0000"/>
                </a:solidFill>
              </a:rPr>
              <a:t>모델의 </a:t>
            </a:r>
            <a:r>
              <a:rPr lang="ko-KR" altLang="en-US" sz="2800" dirty="0"/>
              <a:t>대표적인 방법은 </a:t>
            </a:r>
            <a:endParaRPr lang="en-US" altLang="ko-KR" sz="2800" dirty="0" smtClean="0"/>
          </a:p>
          <a:p>
            <a:r>
              <a:rPr lang="ko-KR" altLang="en-US" sz="2800" dirty="0" err="1" smtClean="0">
                <a:solidFill>
                  <a:srgbClr val="FF0000"/>
                </a:solidFill>
              </a:rPr>
              <a:t>프로토타입</a:t>
            </a:r>
            <a:r>
              <a:rPr lang="en-US" altLang="ko-KR" sz="2800" dirty="0" smtClean="0">
                <a:solidFill>
                  <a:srgbClr val="FF0000"/>
                </a:solidFill>
              </a:rPr>
              <a:t>(prototype</a:t>
            </a:r>
            <a:r>
              <a:rPr lang="en-US" altLang="ko-KR" sz="2800" dirty="0">
                <a:solidFill>
                  <a:srgbClr val="FF0000"/>
                </a:solidFill>
              </a:rPr>
              <a:t>) </a:t>
            </a:r>
            <a:r>
              <a:rPr lang="ko-KR" altLang="en-US" sz="2800" dirty="0">
                <a:solidFill>
                  <a:srgbClr val="FF0000"/>
                </a:solidFill>
              </a:rPr>
              <a:t>모델이라 </a:t>
            </a:r>
            <a:r>
              <a:rPr lang="ko-KR" altLang="en-US" sz="2800" dirty="0"/>
              <a:t>할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폭포수 모델의 가장 큰 단점 중 하나가 단계를 거슬러 올라가 작업하는 것이 쉽지 않은 구조라는 것이다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r>
              <a:rPr lang="ko-KR" altLang="en-US" sz="2800" dirty="0" smtClean="0"/>
              <a:t>하지만 </a:t>
            </a:r>
            <a:r>
              <a:rPr lang="ko-KR" altLang="en-US" sz="2800" dirty="0"/>
              <a:t>현실에서는 </a:t>
            </a:r>
            <a:r>
              <a:rPr lang="ko-KR" altLang="en-US" sz="2800" dirty="0">
                <a:solidFill>
                  <a:srgbClr val="FF0000"/>
                </a:solidFill>
              </a:rPr>
              <a:t>새로운 요구가 수시로 발생해 </a:t>
            </a:r>
            <a:r>
              <a:rPr lang="ko-KR" altLang="en-US" sz="2800" dirty="0"/>
              <a:t>이에 민첩하게 대응할 수 있는 방법이 필요하다</a:t>
            </a:r>
            <a:r>
              <a:rPr lang="en-US" altLang="ko-KR" sz="2800" dirty="0"/>
              <a:t>. </a:t>
            </a:r>
            <a:r>
              <a:rPr lang="ko-KR" altLang="en-US" sz="2800" dirty="0"/>
              <a:t>그래서 나온 것이 바로 </a:t>
            </a:r>
            <a:r>
              <a:rPr lang="ko-KR" altLang="en-US" sz="2800" dirty="0">
                <a:solidFill>
                  <a:srgbClr val="FF0000"/>
                </a:solidFill>
              </a:rPr>
              <a:t>진화적 프로세스 </a:t>
            </a:r>
            <a:r>
              <a:rPr lang="ko-KR" altLang="en-US" sz="2800" dirty="0" smtClean="0">
                <a:solidFill>
                  <a:srgbClr val="FF0000"/>
                </a:solidFill>
              </a:rPr>
              <a:t>모델</a:t>
            </a:r>
            <a:r>
              <a:rPr lang="ko-KR" altLang="en-US" sz="2800" dirty="0" smtClean="0"/>
              <a:t>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544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진화적 프로세스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선형 순차적 모델</a:t>
            </a:r>
            <a:r>
              <a:rPr lang="ko-KR" altLang="en-US" sz="2800" dirty="0"/>
              <a:t>의 대표적인 방법이 </a:t>
            </a:r>
            <a:r>
              <a:rPr lang="ko-KR" altLang="en-US" sz="2800" dirty="0">
                <a:solidFill>
                  <a:srgbClr val="FF0000"/>
                </a:solidFill>
              </a:rPr>
              <a:t>폭포수 모델</a:t>
            </a:r>
            <a:r>
              <a:rPr lang="ko-KR" altLang="en-US" sz="2800" dirty="0"/>
              <a:t>이었다면</a:t>
            </a:r>
            <a:r>
              <a:rPr lang="en-US" altLang="ko-KR" sz="2800" dirty="0"/>
              <a:t>, </a:t>
            </a:r>
            <a:endParaRPr lang="en-US" altLang="ko-KR" sz="2800" dirty="0" smtClean="0"/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진화적 </a:t>
            </a:r>
            <a:r>
              <a:rPr lang="ko-KR" altLang="en-US" sz="2800" dirty="0">
                <a:solidFill>
                  <a:srgbClr val="FF0000"/>
                </a:solidFill>
              </a:rPr>
              <a:t>프로세스</a:t>
            </a:r>
            <a:r>
              <a:rPr lang="en-US" altLang="ko-KR" sz="2800" dirty="0">
                <a:solidFill>
                  <a:srgbClr val="FF0000"/>
                </a:solidFill>
              </a:rPr>
              <a:t>(evolutionary process) </a:t>
            </a:r>
            <a:r>
              <a:rPr lang="ko-KR" altLang="en-US" sz="2800" dirty="0">
                <a:solidFill>
                  <a:srgbClr val="FF0000"/>
                </a:solidFill>
              </a:rPr>
              <a:t>모델의 </a:t>
            </a:r>
            <a:r>
              <a:rPr lang="ko-KR" altLang="en-US" sz="2800" dirty="0"/>
              <a:t>대표적인 방법은 </a:t>
            </a:r>
            <a:endParaRPr lang="en-US" altLang="ko-KR" sz="2800" dirty="0" smtClean="0"/>
          </a:p>
          <a:p>
            <a:r>
              <a:rPr lang="ko-KR" altLang="en-US" sz="2800" dirty="0" err="1" smtClean="0">
                <a:solidFill>
                  <a:srgbClr val="FF0000"/>
                </a:solidFill>
              </a:rPr>
              <a:t>프로토타입</a:t>
            </a:r>
            <a:r>
              <a:rPr lang="en-US" altLang="ko-KR" sz="2800" dirty="0" smtClean="0">
                <a:solidFill>
                  <a:srgbClr val="FF0000"/>
                </a:solidFill>
              </a:rPr>
              <a:t>(prototype</a:t>
            </a:r>
            <a:r>
              <a:rPr lang="en-US" altLang="ko-KR" sz="2800" dirty="0">
                <a:solidFill>
                  <a:srgbClr val="FF0000"/>
                </a:solidFill>
              </a:rPr>
              <a:t>) </a:t>
            </a:r>
            <a:r>
              <a:rPr lang="ko-KR" altLang="en-US" sz="2800" dirty="0">
                <a:solidFill>
                  <a:srgbClr val="FF0000"/>
                </a:solidFill>
              </a:rPr>
              <a:t>모델이라 </a:t>
            </a:r>
            <a:r>
              <a:rPr lang="ko-KR" altLang="en-US" sz="2800" dirty="0"/>
              <a:t>할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폭포수 모델의 가장 큰 단점 중 하나가 단계를 거슬러 올라가 작업하는 것이 쉽지 않은 구조라는 것이다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r>
              <a:rPr lang="ko-KR" altLang="en-US" sz="2800" dirty="0" smtClean="0"/>
              <a:t>하지만 </a:t>
            </a:r>
            <a:r>
              <a:rPr lang="ko-KR" altLang="en-US" sz="2800" dirty="0"/>
              <a:t>현실에서는 </a:t>
            </a:r>
            <a:r>
              <a:rPr lang="ko-KR" altLang="en-US" sz="2800" dirty="0">
                <a:solidFill>
                  <a:srgbClr val="FF0000"/>
                </a:solidFill>
              </a:rPr>
              <a:t>새로운 요구가 수시로 발생해 </a:t>
            </a:r>
            <a:r>
              <a:rPr lang="ko-KR" altLang="en-US" sz="2800" dirty="0"/>
              <a:t>이에 민첩하게 대응할 수 있는 방법이 필요하다</a:t>
            </a:r>
            <a:r>
              <a:rPr lang="en-US" altLang="ko-KR" sz="2800" dirty="0"/>
              <a:t>. </a:t>
            </a:r>
            <a:r>
              <a:rPr lang="ko-KR" altLang="en-US" sz="2800" dirty="0"/>
              <a:t>그래서 나온 것이 바로 </a:t>
            </a:r>
            <a:r>
              <a:rPr lang="ko-KR" altLang="en-US" sz="2800" dirty="0">
                <a:solidFill>
                  <a:srgbClr val="FF0000"/>
                </a:solidFill>
              </a:rPr>
              <a:t>진화적 프로세스 </a:t>
            </a:r>
            <a:r>
              <a:rPr lang="ko-KR" altLang="en-US" sz="2800" dirty="0" smtClean="0">
                <a:solidFill>
                  <a:srgbClr val="FF0000"/>
                </a:solidFill>
              </a:rPr>
              <a:t>모델</a:t>
            </a:r>
            <a:r>
              <a:rPr lang="ko-KR" altLang="en-US" sz="2800" dirty="0" smtClean="0"/>
              <a:t>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010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진화적 프로세스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90" y="1204867"/>
            <a:ext cx="5833509" cy="48508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03700" y="1204867"/>
            <a:ext cx="467804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err="1" smtClean="0">
                <a:solidFill>
                  <a:srgbClr val="FF0000"/>
                </a:solidFill>
              </a:rPr>
              <a:t>프로토타입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dirty="0" smtClean="0"/>
              <a:t>본격적인 </a:t>
            </a:r>
            <a:r>
              <a:rPr lang="ko-KR" altLang="en-US" dirty="0"/>
              <a:t>상품화에 앞서 성능을 </a:t>
            </a:r>
            <a:r>
              <a:rPr lang="ko-KR" altLang="en-US" dirty="0" smtClean="0"/>
              <a:t>검증 개선하기 </a:t>
            </a:r>
            <a:r>
              <a:rPr lang="ko-KR" altLang="en-US" dirty="0"/>
              <a:t>위해 핵심 기능만 넣어 제작한 기본 모델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우선 </a:t>
            </a:r>
            <a:r>
              <a:rPr lang="ko-KR" altLang="en-US" dirty="0"/>
              <a:t>초기의 사용자 요구에 따라 가상으로 실행되는 초기 버전의 </a:t>
            </a:r>
            <a:r>
              <a:rPr lang="ko-KR" altLang="en-US" dirty="0" err="1">
                <a:solidFill>
                  <a:srgbClr val="FF0000"/>
                </a:solidFill>
              </a:rPr>
              <a:t>프로토타입</a:t>
            </a:r>
            <a:r>
              <a:rPr lang="ko-KR" altLang="en-US" dirty="0" err="1"/>
              <a:t>을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사용자는 사용자 인터페이스 중심의 화면과 실행 후 나타나는 가상의 결과 화면을 본다</a:t>
            </a:r>
            <a:r>
              <a:rPr lang="en-US" altLang="ko-KR" dirty="0"/>
              <a:t>. </a:t>
            </a:r>
            <a:r>
              <a:rPr lang="ko-KR" altLang="en-US" dirty="0"/>
              <a:t>그런 다음 </a:t>
            </a:r>
            <a:r>
              <a:rPr lang="ko-KR" altLang="en-US" dirty="0">
                <a:solidFill>
                  <a:srgbClr val="FF0000"/>
                </a:solidFill>
              </a:rPr>
              <a:t>변경된 요구 사항을 반영하거나 추가해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프로토타입을</a:t>
            </a:r>
            <a:r>
              <a:rPr lang="ko-KR" altLang="en-US" dirty="0"/>
              <a:t> 만들어 사용자에게 보여준다</a:t>
            </a:r>
            <a:r>
              <a:rPr lang="en-US" altLang="ko-KR" dirty="0"/>
              <a:t>. </a:t>
            </a:r>
            <a:r>
              <a:rPr lang="ko-KR" altLang="en-US" dirty="0"/>
              <a:t>이 같은 작업을 반복하여 최종 제품을 완성한다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/>
              <a:t>이처럼 </a:t>
            </a:r>
            <a:r>
              <a:rPr lang="ko-KR" altLang="en-US" dirty="0" err="1"/>
              <a:t>프로토타입을</a:t>
            </a:r>
            <a:r>
              <a:rPr lang="ko-KR" altLang="en-US" dirty="0"/>
              <a:t> 활용하면 반복적인 추가 및 수정 </a:t>
            </a:r>
            <a:r>
              <a:rPr lang="ko-KR" altLang="en-US" dirty="0">
                <a:solidFill>
                  <a:srgbClr val="FF0000"/>
                </a:solidFill>
              </a:rPr>
              <a:t>요구가 </a:t>
            </a:r>
            <a:r>
              <a:rPr lang="ko-KR" altLang="en-US" dirty="0" smtClean="0">
                <a:solidFill>
                  <a:srgbClr val="FF0000"/>
                </a:solidFill>
              </a:rPr>
              <a:t>그때 그때 </a:t>
            </a:r>
            <a:r>
              <a:rPr lang="ko-KR" altLang="en-US" dirty="0">
                <a:solidFill>
                  <a:srgbClr val="FF0000"/>
                </a:solidFill>
              </a:rPr>
              <a:t>반영되므로 </a:t>
            </a:r>
            <a:r>
              <a:rPr lang="ko-KR" altLang="en-US" dirty="0"/>
              <a:t>완성 제품을 대폭 수정해야 하는 대형 사고를 막을 수 있다</a:t>
            </a:r>
            <a:r>
              <a:rPr lang="en-US" altLang="ko-KR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66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프로토타입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</a:rPr>
              <a:t>프로토타입</a:t>
            </a:r>
            <a:r>
              <a:rPr lang="en-US" altLang="ko-KR" sz="2000" dirty="0">
                <a:solidFill>
                  <a:srgbClr val="FF0000"/>
                </a:solidFill>
              </a:rPr>
              <a:t>(prototype)</a:t>
            </a:r>
            <a:r>
              <a:rPr lang="ko-KR" altLang="en-US" sz="2000" dirty="0"/>
              <a:t>의 사전적 의미는 </a:t>
            </a:r>
            <a:r>
              <a:rPr lang="ko-KR" altLang="en-US" sz="2000" dirty="0">
                <a:solidFill>
                  <a:srgbClr val="FF0000"/>
                </a:solidFill>
              </a:rPr>
              <a:t>대량 생산에 앞서 미리 제작해보는 원형 또는 시제품으로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제작물의 모형이라 할 수 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2000" dirty="0" smtClean="0"/>
              <a:t>소프트웨어 </a:t>
            </a:r>
            <a:r>
              <a:rPr lang="ko-KR" altLang="en-US" sz="2000" dirty="0"/>
              <a:t>개발에서는 정식 절차에 따라 완전한 소프트웨어를 만들기 전에 사용자의 요구를 받아 일단 모형을 만들고 이 모형을 사용자와 </a:t>
            </a:r>
            <a:r>
              <a:rPr lang="ko-KR" altLang="en-US" sz="2000" dirty="0" err="1"/>
              <a:t>의사소통하는</a:t>
            </a:r>
            <a:r>
              <a:rPr lang="ko-KR" altLang="en-US" sz="2000" dirty="0"/>
              <a:t> 도구로 활용한다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err="1"/>
              <a:t>프로토타입의</a:t>
            </a:r>
            <a:r>
              <a:rPr lang="ko-KR" altLang="en-US" sz="2000" dirty="0"/>
              <a:t> 대표적인 예가 </a:t>
            </a:r>
            <a:r>
              <a:rPr lang="ko-KR" altLang="en-US" sz="2000" dirty="0">
                <a:solidFill>
                  <a:srgbClr val="FF0000"/>
                </a:solidFill>
              </a:rPr>
              <a:t>아파트 모델하우스이다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/>
              <a:t>모델을 만드는 것을 모델링이라고 하듯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프로토타입을</a:t>
            </a:r>
            <a:r>
              <a:rPr lang="ko-KR" altLang="en-US" sz="2000" dirty="0"/>
              <a:t> 만드는 것을 </a:t>
            </a:r>
            <a:r>
              <a:rPr lang="ko-KR" altLang="en-US" sz="2000" dirty="0" err="1">
                <a:solidFill>
                  <a:srgbClr val="FF0000"/>
                </a:solidFill>
              </a:rPr>
              <a:t>프로토타이핑</a:t>
            </a:r>
            <a:r>
              <a:rPr lang="en-US" altLang="ko-KR" sz="2000" dirty="0"/>
              <a:t>(prototyping)</a:t>
            </a:r>
            <a:r>
              <a:rPr lang="ko-KR" altLang="en-US" sz="2000" dirty="0"/>
              <a:t>이라 </a:t>
            </a:r>
            <a:r>
              <a:rPr lang="ko-KR" altLang="en-US" sz="2000" dirty="0" smtClean="0"/>
              <a:t>한다</a:t>
            </a:r>
            <a:endParaRPr lang="en-US" altLang="ko-KR" sz="2000" dirty="0" smtClean="0"/>
          </a:p>
          <a:p>
            <a:r>
              <a:rPr lang="ko-KR" altLang="en-US" sz="2000" dirty="0" err="1">
                <a:solidFill>
                  <a:srgbClr val="FF0000"/>
                </a:solidFill>
              </a:rPr>
              <a:t>프로토타입</a:t>
            </a:r>
            <a:r>
              <a:rPr lang="ko-KR" altLang="en-US" sz="2000" dirty="0">
                <a:solidFill>
                  <a:srgbClr val="FF0000"/>
                </a:solidFill>
              </a:rPr>
              <a:t> 모델은 사용자의 요구가 불투명하고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요구 사항의 변화가 계속 많이 발생하는 경우에 적합하다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76" y="4062862"/>
            <a:ext cx="605842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소프트웨어 공학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920" y="3735884"/>
            <a:ext cx="103088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r>
              <a:rPr lang="en-US" altLang="ko-KR" sz="2800" dirty="0" smtClean="0">
                <a:solidFill>
                  <a:srgbClr val="0070C0"/>
                </a:solidFill>
              </a:rPr>
              <a:t>Software Engineering(</a:t>
            </a:r>
            <a:r>
              <a:rPr lang="ko-KR" altLang="en-US" sz="2800" dirty="0" smtClean="0">
                <a:solidFill>
                  <a:srgbClr val="0070C0"/>
                </a:solidFill>
              </a:rPr>
              <a:t>소프트웨어 공학</a:t>
            </a:r>
            <a:r>
              <a:rPr lang="en-US" altLang="ko-KR" sz="2800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'</a:t>
            </a:r>
            <a:r>
              <a:rPr lang="ko-KR" altLang="en-US" sz="2400" dirty="0"/>
              <a:t>소프트웨어를 개발하는 과정에 </a:t>
            </a:r>
            <a:r>
              <a:rPr lang="ko-KR" altLang="en-US" sz="2400" dirty="0">
                <a:solidFill>
                  <a:srgbClr val="FF0000"/>
                </a:solidFill>
              </a:rPr>
              <a:t>공학적인 원리를 </a:t>
            </a:r>
            <a:r>
              <a:rPr lang="ko-KR" altLang="en-US" sz="2400" dirty="0" smtClean="0">
                <a:solidFill>
                  <a:srgbClr val="FF0000"/>
                </a:solidFill>
              </a:rPr>
              <a:t>적용</a:t>
            </a:r>
            <a:r>
              <a:rPr lang="ko-KR" altLang="en-US" sz="2400" dirty="0" smtClean="0"/>
              <a:t>하여 </a:t>
            </a:r>
            <a:r>
              <a:rPr lang="ko-KR" altLang="en-US" sz="2400" dirty="0"/>
              <a:t>소프트웨어를 개발해보자</a:t>
            </a:r>
            <a:r>
              <a:rPr lang="en-US" altLang="ko-KR" sz="2400" dirty="0" smtClean="0"/>
              <a:t>' . </a:t>
            </a:r>
            <a:r>
              <a:rPr lang="ko-KR" altLang="en-US" sz="2400" dirty="0" smtClean="0"/>
              <a:t>소프트웨어 개발의 </a:t>
            </a:r>
            <a:r>
              <a:rPr lang="ko-KR" altLang="en-US" sz="2400" dirty="0" smtClean="0">
                <a:solidFill>
                  <a:srgbClr val="FF0000"/>
                </a:solidFill>
              </a:rPr>
              <a:t>어려움</a:t>
            </a:r>
            <a:r>
              <a:rPr lang="ko-KR" altLang="en-US" sz="2400" dirty="0" smtClean="0"/>
              <a:t> 해결하고</a:t>
            </a:r>
            <a:r>
              <a:rPr lang="en-US" altLang="ko-KR" sz="2400" dirty="0"/>
              <a:t>, </a:t>
            </a:r>
            <a:r>
              <a:rPr lang="ko-KR" altLang="en-US" sz="2400" dirty="0"/>
              <a:t>효율적인 개발을 통해 생산성을 향상시켜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사용자가 만족하는 고품질의 소프트웨어 제품을 만들기 위해서이다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어려움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r>
              <a:rPr lang="ko-KR" altLang="en-US" sz="2400" dirty="0" smtClean="0">
                <a:solidFill>
                  <a:srgbClr val="FF0000"/>
                </a:solidFill>
              </a:rPr>
              <a:t>개발과정복잡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참여인력 많다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개발기간 길다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Engineering(</a:t>
            </a:r>
            <a:r>
              <a:rPr lang="ko-KR" altLang="en-US" sz="2800" dirty="0" smtClean="0">
                <a:solidFill>
                  <a:srgbClr val="0070C0"/>
                </a:solidFill>
              </a:rPr>
              <a:t>공학</a:t>
            </a:r>
            <a:r>
              <a:rPr lang="en-US" altLang="ko-KR" sz="2800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ko-KR" sz="2800" dirty="0" smtClean="0">
              <a:solidFill>
                <a:srgbClr val="0070C0"/>
              </a:solidFill>
            </a:endParaRPr>
          </a:p>
          <a:p>
            <a:r>
              <a:rPr lang="ko-KR" altLang="en-US" sz="2400" dirty="0" smtClean="0"/>
              <a:t>문제를 </a:t>
            </a:r>
            <a:r>
              <a:rPr lang="ko-KR" altLang="en-US" sz="2400" dirty="0"/>
              <a:t>해결할 때 무한정의 시간과 비용이 드는 것이 아니라 </a:t>
            </a:r>
            <a:r>
              <a:rPr lang="ko-KR" altLang="en-US" sz="2400" dirty="0">
                <a:solidFill>
                  <a:srgbClr val="FF0000"/>
                </a:solidFill>
              </a:rPr>
              <a:t>정해진 기간과 주어진 비용</a:t>
            </a:r>
            <a:r>
              <a:rPr lang="ko-KR" altLang="en-US" sz="2400" dirty="0"/>
              <a:t>이라는 </a:t>
            </a:r>
            <a:r>
              <a:rPr lang="ko-KR" altLang="en-US" sz="2400" dirty="0" smtClean="0"/>
              <a:t>제한이 있다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즉 공학은 과학적 지식을 활용하여 문제를 해결하는 데 </a:t>
            </a:r>
            <a:r>
              <a:rPr lang="ko-KR" altLang="en-US" sz="2400" dirty="0">
                <a:solidFill>
                  <a:srgbClr val="FF0000"/>
                </a:solidFill>
              </a:rPr>
              <a:t>한정된 기간과 비용의 제약을 </a:t>
            </a:r>
            <a:r>
              <a:rPr lang="ko-KR" altLang="en-US" sz="2400" dirty="0" smtClean="0">
                <a:solidFill>
                  <a:srgbClr val="FF0000"/>
                </a:solidFill>
              </a:rPr>
              <a:t>받는다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/>
          </a:p>
          <a:p>
            <a:r>
              <a:rPr lang="ko-KR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한정된 기간과 비용의 제약 </a:t>
            </a:r>
            <a:r>
              <a:rPr lang="en-US" altLang="ko-KR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lang="ko-KR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프로토타입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프로토타입</a:t>
            </a:r>
            <a:r>
              <a:rPr lang="ko-KR" altLang="en-US" sz="2000" dirty="0"/>
              <a:t> 모델은 최종 </a:t>
            </a:r>
            <a:r>
              <a:rPr lang="ko-KR" altLang="en-US" sz="2000" dirty="0" err="1">
                <a:solidFill>
                  <a:srgbClr val="FF0000"/>
                </a:solidFill>
              </a:rPr>
              <a:t>프로토타입을</a:t>
            </a:r>
            <a:r>
              <a:rPr lang="ko-KR" altLang="en-US" sz="2000" dirty="0">
                <a:solidFill>
                  <a:srgbClr val="FF0000"/>
                </a:solidFill>
              </a:rPr>
              <a:t> 어떻게 활용하느냐</a:t>
            </a:r>
            <a:r>
              <a:rPr lang="ko-KR" altLang="en-US" sz="2000" dirty="0"/>
              <a:t>에 따라 두 가지 형태로 나눌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하나는 최종 </a:t>
            </a:r>
            <a:r>
              <a:rPr lang="ko-KR" altLang="en-US" sz="2000" dirty="0" err="1"/>
              <a:t>프로토타입을</a:t>
            </a:r>
            <a:r>
              <a:rPr lang="ko-KR" altLang="en-US" sz="2000" dirty="0"/>
              <a:t> 버리고 처음부터 새로 소프트웨어를 개발하는 </a:t>
            </a:r>
            <a:r>
              <a:rPr lang="ko-KR" altLang="en-US" sz="2000" dirty="0">
                <a:solidFill>
                  <a:srgbClr val="FF0000"/>
                </a:solidFill>
              </a:rPr>
              <a:t>실험적 </a:t>
            </a:r>
            <a:r>
              <a:rPr lang="ko-KR" altLang="en-US" sz="2000" dirty="0" err="1">
                <a:solidFill>
                  <a:srgbClr val="FF0000"/>
                </a:solidFill>
              </a:rPr>
              <a:t>프로토타입</a:t>
            </a:r>
            <a:r>
              <a:rPr lang="ko-KR" altLang="en-US" sz="2000" dirty="0">
                <a:solidFill>
                  <a:srgbClr val="FF0000"/>
                </a:solidFill>
              </a:rPr>
              <a:t> 모델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하나는 최종 </a:t>
            </a:r>
            <a:r>
              <a:rPr lang="ko-KR" altLang="en-US" sz="2000" dirty="0" err="1"/>
              <a:t>프로토타입을</a:t>
            </a:r>
            <a:r>
              <a:rPr lang="ko-KR" altLang="en-US" sz="2000" dirty="0"/>
              <a:t> 버리지 않고 지속적으로 발전시켜 개발해 가는 </a:t>
            </a:r>
            <a:r>
              <a:rPr lang="ko-KR" altLang="en-US" sz="2000" dirty="0">
                <a:solidFill>
                  <a:srgbClr val="FF0000"/>
                </a:solidFill>
              </a:rPr>
              <a:t>진화적 </a:t>
            </a:r>
            <a:r>
              <a:rPr lang="ko-KR" altLang="en-US" sz="2000" dirty="0" err="1">
                <a:solidFill>
                  <a:srgbClr val="FF0000"/>
                </a:solidFill>
              </a:rPr>
              <a:t>프로토타입</a:t>
            </a:r>
            <a:r>
              <a:rPr lang="ko-KR" altLang="en-US" sz="2000" dirty="0">
                <a:solidFill>
                  <a:srgbClr val="FF0000"/>
                </a:solidFill>
              </a:rPr>
              <a:t> 모델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프로토타입을</a:t>
            </a:r>
            <a:r>
              <a:rPr lang="ko-KR" altLang="en-US" sz="2000" dirty="0" smtClean="0"/>
              <a:t> 버려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sym typeface="Wingdings" panose="05000000000000000000" pitchFamily="2" charset="2"/>
              </a:rPr>
              <a:t>실험적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프로토타입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000" dirty="0" err="1" smtClean="0"/>
              <a:t>프로토타입을</a:t>
            </a:r>
            <a:r>
              <a:rPr lang="ko-KR" altLang="en-US" sz="2000" dirty="0" smtClean="0"/>
              <a:t> 발전</a:t>
            </a:r>
            <a:r>
              <a:rPr lang="en-US" altLang="ko-KR" sz="2000" dirty="0" smtClean="0"/>
              <a:t>?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sym typeface="Wingdings" panose="05000000000000000000" pitchFamily="2" charset="2"/>
              </a:rPr>
              <a:t>진화적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프로토타입</a:t>
            </a:r>
            <a:r>
              <a:rPr lang="ko-KR" altLang="en-US" sz="2000" dirty="0" smtClean="0">
                <a:sym typeface="Wingdings" panose="05000000000000000000" pitchFamily="2" charset="2"/>
              </a:rPr>
              <a:t> 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나선형 모델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09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프로토타입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2322" y="1124756"/>
            <a:ext cx="97852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ym typeface="Wingdings" panose="05000000000000000000" pitchFamily="2" charset="2"/>
              </a:rPr>
              <a:t>&lt;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프로토타입</a:t>
            </a:r>
            <a:r>
              <a:rPr lang="ko-KR" altLang="en-US" sz="2000" dirty="0" smtClean="0">
                <a:sym typeface="Wingdings" panose="05000000000000000000" pitchFamily="2" charset="2"/>
              </a:rPr>
              <a:t> 모델의 장단점</a:t>
            </a:r>
            <a:r>
              <a:rPr lang="en-US" altLang="ko-KR" sz="2000" dirty="0" smtClean="0">
                <a:sym typeface="Wingdings" panose="05000000000000000000" pitchFamily="2" charset="2"/>
              </a:rPr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ko-KR" altLang="en-US" sz="1600" dirty="0" smtClean="0">
                <a:solidFill>
                  <a:srgbClr val="FF0000"/>
                </a:solidFill>
              </a:rPr>
              <a:t>장점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가시적인 </a:t>
            </a:r>
            <a:r>
              <a:rPr lang="ko-KR" altLang="en-US" sz="1600" dirty="0"/>
              <a:t>결과인 </a:t>
            </a:r>
            <a:r>
              <a:rPr lang="ko-KR" altLang="en-US" sz="1600" dirty="0" err="1"/>
              <a:t>프로토타입이</a:t>
            </a:r>
            <a:r>
              <a:rPr lang="ko-KR" altLang="en-US" sz="1600" dirty="0"/>
              <a:t> 개발자와 사용자 간의 의사소통 도구로 사용되어 구체적이고 원활하게 대화할 수 </a:t>
            </a:r>
            <a:r>
              <a:rPr lang="ko-KR" altLang="en-US" sz="1600" dirty="0" smtClean="0"/>
              <a:t>있다는 </a:t>
            </a:r>
            <a:r>
              <a:rPr lang="ko-KR" altLang="en-US" sz="1600" dirty="0"/>
              <a:t>것이다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요구 </a:t>
            </a:r>
            <a:r>
              <a:rPr lang="ko-KR" altLang="en-US" sz="1600" dirty="0"/>
              <a:t>사항을 한 번에 정의하지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여러 번 반복하는 과정을 통해 사용자의 요구가 충분히 반영된 요구 분석 명세서를 만들 수 있다는 것이다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사용자는 </a:t>
            </a:r>
            <a:r>
              <a:rPr lang="ko-KR" altLang="en-US" sz="1600" dirty="0"/>
              <a:t>초기 </a:t>
            </a:r>
            <a:r>
              <a:rPr lang="ko-KR" altLang="en-US" sz="1600" dirty="0" err="1"/>
              <a:t>프로토타입을</a:t>
            </a:r>
            <a:r>
              <a:rPr lang="ko-KR" altLang="en-US" sz="1600" dirty="0"/>
              <a:t> 사용해봄으로써 예상치 못한 새로운 요구 사항들을 발견할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개발되는 소프트웨어가 어떤 모습인지 예측할 수 있으므로 개발 초기에 만족감을 가져 개발 과정에 더욱 적극적으로 참여하려는 의지를 보일 수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사용자의 </a:t>
            </a:r>
            <a:r>
              <a:rPr lang="ko-KR" altLang="en-US" sz="1600" dirty="0"/>
              <a:t>요구가 충분히 반영되어 최종 제품이 나오므로 유지보수에 필요한 노력과 시간을 많이 줄일 수 있다</a:t>
            </a:r>
            <a:r>
              <a:rPr lang="en-US" altLang="ko-KR" sz="1600" dirty="0"/>
              <a:t>. 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ko-KR" altLang="en-US" sz="1600" dirty="0" smtClean="0">
                <a:solidFill>
                  <a:srgbClr val="FF0000"/>
                </a:solidFill>
              </a:rPr>
              <a:t>단점</a:t>
            </a:r>
            <a:r>
              <a:rPr lang="en-US" altLang="ko-KR" sz="1600" dirty="0" smtClean="0">
                <a:solidFill>
                  <a:srgbClr val="FF0000"/>
                </a:solidFill>
              </a:rPr>
              <a:t>&gt;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반복적인 </a:t>
            </a:r>
            <a:r>
              <a:rPr lang="ko-KR" altLang="en-US" sz="1600" dirty="0"/>
              <a:t>소프트웨어 개발 단계로 인해 필요한 투입 인력과 비용 산정이 어렵다는 것이다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개발된 </a:t>
            </a:r>
            <a:r>
              <a:rPr lang="ko-KR" altLang="en-US" sz="1600" dirty="0" err="1"/>
              <a:t>프로토타입으로는</a:t>
            </a:r>
            <a:r>
              <a:rPr lang="ko-KR" altLang="en-US" sz="1600" dirty="0"/>
              <a:t> 완전히 동작할 수 없는데도 사용자에게 빠른 시간 안에 최종 결과가 나올 것처럼 착각을 줄 수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개발자 </a:t>
            </a:r>
            <a:r>
              <a:rPr lang="ko-KR" altLang="en-US" sz="1600" dirty="0"/>
              <a:t>입장에서는 </a:t>
            </a:r>
            <a:r>
              <a:rPr lang="ko-KR" altLang="en-US" sz="1600" dirty="0" err="1"/>
              <a:t>프로토타이핑</a:t>
            </a:r>
            <a:r>
              <a:rPr lang="ko-KR" altLang="en-US" sz="1600" dirty="0"/>
              <a:t> 과정을 관리</a:t>
            </a:r>
            <a:r>
              <a:rPr lang="en-US" altLang="ko-KR" sz="1600" dirty="0"/>
              <a:t>·</a:t>
            </a:r>
            <a:r>
              <a:rPr lang="ko-KR" altLang="en-US" sz="1600" dirty="0"/>
              <a:t>통제하기 어렵다</a:t>
            </a:r>
            <a:r>
              <a:rPr lang="en-US" altLang="ko-KR" sz="1600" dirty="0"/>
              <a:t>. </a:t>
            </a:r>
            <a:r>
              <a:rPr lang="ko-KR" altLang="en-US" sz="1600" dirty="0"/>
              <a:t>폭포수 모델같이 중간 점검할 수 있는 이정표</a:t>
            </a:r>
            <a:r>
              <a:rPr lang="en-US" altLang="ko-KR" sz="1600" dirty="0"/>
              <a:t>(milestone)</a:t>
            </a:r>
            <a:r>
              <a:rPr lang="ko-KR" altLang="en-US" sz="1600" dirty="0"/>
              <a:t>나 산출물을 생성하기가 쉽지 않기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개발 범위가 명확하지 않아 개발 종료나 개발될 소프트웨어의 목표가 불명확해질 수 있고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프로토타입에</a:t>
            </a:r>
            <a:r>
              <a:rPr lang="ko-KR" altLang="en-US" sz="1600" dirty="0"/>
              <a:t> 따른 추가 비용이 들 수 있다는 단점이 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635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나선형 모델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(Spiral Model)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13" y="1348842"/>
            <a:ext cx="4439744" cy="44481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03343" y="1415901"/>
            <a:ext cx="6096000" cy="54014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/>
              <a:t>나선형 모델의 개발 방식은 </a:t>
            </a:r>
            <a:r>
              <a:rPr lang="ko-KR" altLang="en-US" sz="1500" dirty="0" err="1"/>
              <a:t>프로토타입</a:t>
            </a:r>
            <a:r>
              <a:rPr lang="ko-KR" altLang="en-US" sz="1500" dirty="0"/>
              <a:t> 모델에서 최종 </a:t>
            </a:r>
            <a:r>
              <a:rPr lang="ko-KR" altLang="en-US" sz="1500" dirty="0" err="1"/>
              <a:t>프로토타입을</a:t>
            </a:r>
            <a:r>
              <a:rPr lang="ko-KR" altLang="en-US" sz="1500" dirty="0"/>
              <a:t> 만들어 버리지 않고</a:t>
            </a:r>
            <a:r>
              <a:rPr lang="en-US" altLang="ko-KR" sz="1500" dirty="0"/>
              <a:t>, </a:t>
            </a:r>
            <a:r>
              <a:rPr lang="ko-KR" altLang="en-US" sz="1500" dirty="0"/>
              <a:t>이것을 계속 개발하여 최종 완성시키는 </a:t>
            </a:r>
            <a:r>
              <a:rPr lang="ko-KR" altLang="en-US" sz="1500" dirty="0">
                <a:solidFill>
                  <a:srgbClr val="FF0000"/>
                </a:solidFill>
              </a:rPr>
              <a:t>진화적 </a:t>
            </a:r>
            <a:r>
              <a:rPr lang="ko-KR" altLang="en-US" sz="1500" dirty="0" err="1">
                <a:solidFill>
                  <a:srgbClr val="FF0000"/>
                </a:solidFill>
              </a:rPr>
              <a:t>프로토타입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ko-KR" altLang="en-US" sz="1500" dirty="0"/>
              <a:t>모델 절차를 따른다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 smtClean="0"/>
              <a:t>진화적 </a:t>
            </a:r>
            <a:r>
              <a:rPr lang="ko-KR" altLang="en-US" sz="1500" dirty="0" err="1"/>
              <a:t>프로토타입</a:t>
            </a:r>
            <a:r>
              <a:rPr lang="ko-KR" altLang="en-US" sz="1500" dirty="0"/>
              <a:t> 모델과 조금 다른 점은 </a:t>
            </a:r>
            <a:r>
              <a:rPr lang="ko-KR" altLang="en-US" sz="1500" dirty="0" smtClean="0">
                <a:solidFill>
                  <a:srgbClr val="FF0000"/>
                </a:solidFill>
              </a:rPr>
              <a:t>위험 </a:t>
            </a:r>
            <a:r>
              <a:rPr lang="ko-KR" altLang="en-US" sz="1500" dirty="0">
                <a:solidFill>
                  <a:srgbClr val="FF0000"/>
                </a:solidFill>
              </a:rPr>
              <a:t>분석 단계</a:t>
            </a:r>
            <a:r>
              <a:rPr lang="ko-KR" altLang="en-US" sz="1500" dirty="0"/>
              <a:t>가 추가되었다는 것이다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나선형 모델의 위험 분석 단계에서 </a:t>
            </a:r>
            <a:r>
              <a:rPr lang="ko-KR" altLang="en-US" sz="1500" dirty="0">
                <a:solidFill>
                  <a:srgbClr val="FF0000"/>
                </a:solidFill>
              </a:rPr>
              <a:t>위험 요소는 소프트웨어 개발 과정이 순조롭게 진행되는데 방해되는 모든 것을 말한다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dirty="0"/>
          </a:p>
          <a:p>
            <a:r>
              <a:rPr lang="ko-KR" altLang="en-US" sz="1500" dirty="0"/>
              <a:t>이러한 위험 요소들을 확인하고 해결하려면 프로젝트 초기부터 실행이 가능하고 테스트가 가능한 시스템을 개발하여 계속 확인해야 한다</a:t>
            </a:r>
            <a:r>
              <a:rPr lang="en-US" altLang="ko-KR" sz="1500" dirty="0"/>
              <a:t>. </a:t>
            </a:r>
            <a:r>
              <a:rPr lang="ko-KR" altLang="en-US" sz="1500" dirty="0"/>
              <a:t>이 점이 폭포수 모델과 다르며 또 </a:t>
            </a:r>
            <a:r>
              <a:rPr lang="ko-KR" altLang="en-US" sz="1500" dirty="0" err="1"/>
              <a:t>프로토타입</a:t>
            </a:r>
            <a:r>
              <a:rPr lang="ko-KR" altLang="en-US" sz="1500" dirty="0"/>
              <a:t> 모델과도 조금 다른 부분이다</a:t>
            </a:r>
            <a:r>
              <a:rPr lang="en-US" altLang="ko-KR" sz="1500" dirty="0"/>
              <a:t>. </a:t>
            </a:r>
            <a:r>
              <a:rPr lang="ko-KR" altLang="en-US" sz="1500" dirty="0"/>
              <a:t>즉 나선형 모델에는 </a:t>
            </a:r>
            <a:r>
              <a:rPr lang="ko-KR" altLang="en-US" sz="1500" dirty="0">
                <a:solidFill>
                  <a:srgbClr val="FF0000"/>
                </a:solidFill>
              </a:rPr>
              <a:t>위험 요소를 최소화하기 위한 방법으로 개발 단계에 위험을 분석할 수 있는 과정이 존재한다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소프트웨어 개발 과정 초기에 잠재하는 실패 요인과 위험 요소를 찾고 관리하여 위험을 최소화하려고 한다</a:t>
            </a:r>
            <a:r>
              <a:rPr lang="en-US" altLang="ko-KR" sz="1500" dirty="0"/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결국 나선형 모델은 폭포수 모델과 </a:t>
            </a:r>
            <a:r>
              <a:rPr lang="ko-KR" altLang="en-US" sz="1500" dirty="0" err="1">
                <a:solidFill>
                  <a:srgbClr val="FF0000"/>
                </a:solidFill>
              </a:rPr>
              <a:t>프로토타입</a:t>
            </a:r>
            <a:r>
              <a:rPr lang="ko-KR" altLang="en-US" sz="1500" dirty="0">
                <a:solidFill>
                  <a:srgbClr val="FF0000"/>
                </a:solidFill>
              </a:rPr>
              <a:t> 모델의 장점을 중심으로 위험 분석 단계를 추가하여 위험에 대한 문제를 식별하고 그 해결 방법을 강조한 반복적</a:t>
            </a:r>
            <a:r>
              <a:rPr lang="en-US" altLang="ko-KR" sz="1500" dirty="0">
                <a:solidFill>
                  <a:srgbClr val="FF0000"/>
                </a:solidFill>
              </a:rPr>
              <a:t>(iterative) </a:t>
            </a:r>
            <a:r>
              <a:rPr lang="ko-KR" altLang="en-US" sz="1500" dirty="0">
                <a:solidFill>
                  <a:srgbClr val="FF0000"/>
                </a:solidFill>
              </a:rPr>
              <a:t>개발 모델이다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또한 </a:t>
            </a:r>
            <a:r>
              <a:rPr lang="ko-KR" altLang="en-US" sz="1500" dirty="0" err="1">
                <a:solidFill>
                  <a:srgbClr val="FF0000"/>
                </a:solidFill>
              </a:rPr>
              <a:t>프로토타입</a:t>
            </a:r>
            <a:r>
              <a:rPr lang="ko-KR" altLang="en-US" sz="1500" dirty="0">
                <a:solidFill>
                  <a:srgbClr val="FF0000"/>
                </a:solidFill>
              </a:rPr>
              <a:t> 모델 중에서 진화적 </a:t>
            </a:r>
            <a:r>
              <a:rPr lang="ko-KR" altLang="en-US" sz="1500" dirty="0" err="1">
                <a:solidFill>
                  <a:srgbClr val="FF0000"/>
                </a:solidFill>
              </a:rPr>
              <a:t>프로토타입</a:t>
            </a:r>
            <a:r>
              <a:rPr lang="ko-KR" altLang="en-US" sz="1500" dirty="0">
                <a:solidFill>
                  <a:srgbClr val="FF0000"/>
                </a:solidFill>
              </a:rPr>
              <a:t> 모델의 한 형태로 볼 수 있다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9712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나선형 모델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(Spiral Model)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위험 </a:t>
            </a:r>
            <a:r>
              <a:rPr lang="ko-KR" altLang="en-US" sz="2000" b="1" dirty="0"/>
              <a:t>분석</a:t>
            </a:r>
            <a:r>
              <a:rPr lang="en-US" altLang="ko-KR" sz="2000" b="1" dirty="0"/>
              <a:t>(risk analysis) </a:t>
            </a:r>
            <a:r>
              <a:rPr lang="ko-KR" altLang="en-US" sz="2000" b="1" dirty="0"/>
              <a:t>단계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위험 분석 단계에서는 프로젝트 수행에 방해되는 위험 요소를 찾아 목록을 작성하고 위험에 대한 예방 대책을 논의한다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 </a:t>
            </a:r>
            <a:r>
              <a:rPr lang="ko-KR" altLang="en-US" sz="2000" dirty="0" smtClean="0"/>
              <a:t>또한 </a:t>
            </a:r>
            <a:r>
              <a:rPr lang="ko-KR" altLang="en-US" sz="2000" dirty="0"/>
              <a:t>위험 요소를 평가하여 개발에 얼마나 영향을 주는지</a:t>
            </a:r>
            <a:r>
              <a:rPr lang="en-US" altLang="ko-KR" sz="2000" dirty="0"/>
              <a:t>, </a:t>
            </a:r>
            <a:r>
              <a:rPr lang="ko-KR" altLang="en-US" sz="2000" dirty="0"/>
              <a:t>대안은 없는지 등을 </a:t>
            </a:r>
            <a:r>
              <a:rPr lang="ko-KR" altLang="en-US" sz="2000" dirty="0" smtClean="0"/>
              <a:t>분석하여 </a:t>
            </a:r>
            <a:r>
              <a:rPr lang="ko-KR" altLang="en-US" sz="2000" dirty="0"/>
              <a:t>심각한 위험이 존재하는 경우에는 해당 프로젝트를 계속 진행해도 되는지를 결정한다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12" y="3334783"/>
            <a:ext cx="6660457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나선형 모델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(Spiral Model)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장점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1.</a:t>
            </a:r>
            <a:r>
              <a:rPr lang="ko-KR" altLang="en-US" sz="2000" dirty="0" smtClean="0"/>
              <a:t>위험 </a:t>
            </a:r>
            <a:r>
              <a:rPr lang="ko-KR" altLang="en-US" sz="2000" dirty="0"/>
              <a:t>분석 단계가 존재하여 처음부터 위험에 대한 고려를 하면서 개발이 진행된다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사전에 위험을 의식하고 개발하기 때문에 </a:t>
            </a:r>
            <a:r>
              <a:rPr lang="ko-KR" altLang="en-US" sz="2000" dirty="0">
                <a:solidFill>
                  <a:srgbClr val="FF0000"/>
                </a:solidFill>
              </a:rPr>
              <a:t>개발 후반에 들어가서도 갑작스럽게 돌출되는 위험으로 인해 프로젝트가 중단되는 심각한 사태가 발생할 확률이 비교적 적다</a:t>
            </a:r>
            <a:r>
              <a:rPr lang="ko-KR" altLang="en-US" sz="2000" dirty="0"/>
              <a:t>는 장점이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2.</a:t>
            </a:r>
            <a:r>
              <a:rPr lang="ko-KR" altLang="en-US" sz="2000" dirty="0" smtClean="0"/>
              <a:t>사용자 </a:t>
            </a:r>
            <a:r>
              <a:rPr lang="ko-KR" altLang="en-US" sz="2000" dirty="0"/>
              <a:t>평가가 반영된 반복적 개발 방식에 의해 </a:t>
            </a:r>
            <a:r>
              <a:rPr lang="ko-KR" altLang="en-US" sz="2000" dirty="0">
                <a:solidFill>
                  <a:srgbClr val="FF0000"/>
                </a:solidFill>
              </a:rPr>
              <a:t>사용자의 요구가 충분히 반영된</a:t>
            </a:r>
            <a:r>
              <a:rPr lang="ko-KR" altLang="en-US" sz="2000" dirty="0"/>
              <a:t> 소프트웨어가 만들어져 최종 제품이 만들어졌을 때도 사용자의 불만이 별로 없을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이처럼 나선형 모델은 소프트웨어 개발 중에 </a:t>
            </a:r>
            <a:r>
              <a:rPr lang="ko-KR" altLang="en-US" sz="2000" dirty="0">
                <a:solidFill>
                  <a:srgbClr val="FF0000"/>
                </a:solidFill>
              </a:rPr>
              <a:t>일어나는 변경에 대해 유연하게 대응할 수 있고 사용자의 요구도 충분히 반영되는 매우 유용한 소프트웨어 프로세스 모델이라 할 수 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단점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ko-KR" altLang="en-US" sz="2000" dirty="0" smtClean="0"/>
              <a:t>나선형 </a:t>
            </a:r>
            <a:r>
              <a:rPr lang="ko-KR" altLang="en-US" sz="2000" dirty="0"/>
              <a:t>모델은 요구 분석</a:t>
            </a:r>
            <a:r>
              <a:rPr lang="en-US" altLang="ko-KR" sz="2000" dirty="0"/>
              <a:t>, </a:t>
            </a:r>
            <a:r>
              <a:rPr lang="ko-KR" altLang="en-US" sz="2000" dirty="0"/>
              <a:t>위험 분석</a:t>
            </a:r>
            <a:r>
              <a:rPr lang="en-US" altLang="ko-KR" sz="2000" dirty="0"/>
              <a:t>, </a:t>
            </a:r>
            <a:r>
              <a:rPr lang="ko-KR" altLang="en-US" sz="2000" dirty="0"/>
              <a:t>개발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평가가 반복적으로 계속 진행되기 때문에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길어질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반복 횟수가 많아질수록 프로젝트 관리가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위험 관리가 중요한 만큼 </a:t>
            </a:r>
            <a:r>
              <a:rPr lang="ko-KR" altLang="en-US" sz="2000" dirty="0">
                <a:solidFill>
                  <a:srgbClr val="FF0000"/>
                </a:solidFill>
              </a:rPr>
              <a:t>위험 관리 전문가를 필요로 한다는 </a:t>
            </a:r>
            <a:r>
              <a:rPr lang="ko-KR" altLang="en-US" sz="2000" dirty="0"/>
              <a:t>부담감이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32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단계적 개발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단계적 개발</a:t>
            </a:r>
            <a:r>
              <a:rPr lang="en-US" altLang="ko-KR" sz="2000" dirty="0"/>
              <a:t>(phased development) </a:t>
            </a:r>
            <a:r>
              <a:rPr lang="ko-KR" altLang="en-US" sz="2000" dirty="0"/>
              <a:t>모델에서는 </a:t>
            </a:r>
            <a:r>
              <a:rPr lang="ko-KR" altLang="en-US" sz="2000" dirty="0" smtClean="0"/>
              <a:t>개발자가 </a:t>
            </a:r>
            <a:r>
              <a:rPr lang="ko-KR" altLang="en-US" sz="2000" dirty="0"/>
              <a:t>먼저 릴리스 </a:t>
            </a:r>
            <a:r>
              <a:rPr lang="en-US" altLang="ko-KR" sz="2000" dirty="0"/>
              <a:t>1</a:t>
            </a:r>
            <a:r>
              <a:rPr lang="ko-KR" altLang="en-US" sz="2000" dirty="0"/>
              <a:t>을 개발하여 사용자에게 제공하면 사용자가 개발된 릴리스 </a:t>
            </a:r>
            <a:r>
              <a:rPr lang="en-US" altLang="ko-KR" sz="2000" dirty="0"/>
              <a:t>1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사용자가 릴리스 </a:t>
            </a:r>
            <a:r>
              <a:rPr lang="en-US" altLang="ko-KR" sz="2000" dirty="0"/>
              <a:t>1</a:t>
            </a:r>
            <a:r>
              <a:rPr lang="ko-KR" altLang="en-US" sz="2000" dirty="0"/>
              <a:t>을 사용하는 동안 개발자가 다음 버전인 릴리스 </a:t>
            </a:r>
            <a:r>
              <a:rPr lang="en-US" altLang="ko-KR" sz="2000" dirty="0"/>
              <a:t>2</a:t>
            </a:r>
            <a:r>
              <a:rPr lang="ko-KR" altLang="en-US" sz="2000" dirty="0"/>
              <a:t>를 개발한다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이처럼 </a:t>
            </a:r>
            <a:r>
              <a:rPr lang="ko-KR" altLang="en-US" sz="2000" dirty="0">
                <a:solidFill>
                  <a:srgbClr val="FF0000"/>
                </a:solidFill>
              </a:rPr>
              <a:t>개발과 사용을 병행하는 과정</a:t>
            </a:r>
            <a:r>
              <a:rPr lang="ko-KR" altLang="en-US" sz="2000" dirty="0"/>
              <a:t>을 반복하여 진행하면서 완료한다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/>
              <a:t>단계적 개발 모델은 </a:t>
            </a:r>
            <a:r>
              <a:rPr lang="ko-KR" altLang="en-US" sz="2000" dirty="0">
                <a:solidFill>
                  <a:srgbClr val="FF0000"/>
                </a:solidFill>
              </a:rPr>
              <a:t>릴리스를 구성하는 방법</a:t>
            </a:r>
            <a:r>
              <a:rPr lang="ko-KR" altLang="en-US" sz="2000" dirty="0"/>
              <a:t>에 따라 </a:t>
            </a:r>
            <a:r>
              <a:rPr lang="ko-KR" altLang="en-US" sz="2000" dirty="0">
                <a:solidFill>
                  <a:srgbClr val="FF0000"/>
                </a:solidFill>
              </a:rPr>
              <a:t>점증적 개발</a:t>
            </a:r>
            <a:r>
              <a:rPr lang="en-US" altLang="ko-KR" sz="2000" dirty="0">
                <a:solidFill>
                  <a:srgbClr val="FF0000"/>
                </a:solidFill>
              </a:rPr>
              <a:t>(incremental development) </a:t>
            </a:r>
            <a:r>
              <a:rPr lang="ko-KR" altLang="en-US" sz="2000" dirty="0">
                <a:solidFill>
                  <a:srgbClr val="FF0000"/>
                </a:solidFill>
              </a:rPr>
              <a:t>방법</a:t>
            </a:r>
            <a:r>
              <a:rPr lang="ko-KR" altLang="en-US" sz="2000" dirty="0"/>
              <a:t>과 </a:t>
            </a:r>
            <a:r>
              <a:rPr lang="ko-KR" altLang="en-US" sz="2000" dirty="0">
                <a:solidFill>
                  <a:srgbClr val="FF0000"/>
                </a:solidFill>
              </a:rPr>
              <a:t>반복적 개발</a:t>
            </a:r>
            <a:r>
              <a:rPr lang="en-US" altLang="ko-KR" sz="2000" dirty="0">
                <a:solidFill>
                  <a:srgbClr val="FF0000"/>
                </a:solidFill>
              </a:rPr>
              <a:t>(iterative development) </a:t>
            </a:r>
            <a:r>
              <a:rPr lang="ko-KR" altLang="en-US" sz="2000" dirty="0">
                <a:solidFill>
                  <a:srgbClr val="FF0000"/>
                </a:solidFill>
              </a:rPr>
              <a:t>방법</a:t>
            </a:r>
            <a:r>
              <a:rPr lang="ko-KR" altLang="en-US" sz="2000" dirty="0"/>
              <a:t>으로 나눌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80" y="3752311"/>
            <a:ext cx="6209943" cy="23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점증적 개발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 개발에서 점증적 방법은 </a:t>
            </a:r>
            <a:r>
              <a:rPr lang="ko-KR" altLang="en-US" sz="2000" dirty="0">
                <a:solidFill>
                  <a:srgbClr val="FF0000"/>
                </a:solidFill>
              </a:rPr>
              <a:t>중요하다고 생각되는 부분부터 차례로 개발한 후 그 일부를 사용하면서 개발 범위를 점차 늘려가는 방식이다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/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총 </a:t>
            </a:r>
            <a:r>
              <a:rPr lang="en-US" altLang="ko-KR" sz="2000" dirty="0"/>
              <a:t>10</a:t>
            </a:r>
            <a:r>
              <a:rPr lang="ko-KR" altLang="en-US" sz="2000" dirty="0"/>
              <a:t>장으로 구성된 소프트웨어 공학 책을 집필할 때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ko-KR" altLang="en-US" sz="2000" dirty="0">
                <a:solidFill>
                  <a:srgbClr val="FF0000"/>
                </a:solidFill>
              </a:rPr>
              <a:t>장을 완벽히 쓰고</a:t>
            </a:r>
            <a:r>
              <a:rPr lang="en-US" altLang="ko-KR" sz="2000" dirty="0"/>
              <a:t>, 2</a:t>
            </a:r>
            <a:r>
              <a:rPr lang="ko-KR" altLang="en-US" sz="2000" dirty="0"/>
              <a:t>장</a:t>
            </a:r>
            <a:r>
              <a:rPr lang="en-US" altLang="ko-KR" sz="2000" dirty="0"/>
              <a:t>, 3</a:t>
            </a:r>
            <a:r>
              <a:rPr lang="ko-KR" altLang="en-US" sz="2000" dirty="0"/>
              <a:t>장</a:t>
            </a:r>
            <a:r>
              <a:rPr lang="en-US" altLang="ko-KR" sz="2000" dirty="0"/>
              <a:t>, ···, 10</a:t>
            </a:r>
            <a:r>
              <a:rPr lang="ko-KR" altLang="en-US" sz="2000" dirty="0"/>
              <a:t>장까지 완성해나가는 방식으로 책을 집필하는 경우이다</a:t>
            </a:r>
            <a:r>
              <a:rPr lang="en-US" altLang="ko-KR" sz="2000" dirty="0"/>
              <a:t>. </a:t>
            </a:r>
            <a:r>
              <a:rPr lang="ko-KR" altLang="en-US" sz="2000" dirty="0"/>
              <a:t>또는 </a:t>
            </a:r>
            <a:r>
              <a:rPr lang="en-US" altLang="ko-KR" sz="2000" dirty="0"/>
              <a:t>1</a:t>
            </a:r>
            <a:r>
              <a:rPr lang="ko-KR" altLang="en-US" sz="2000" dirty="0"/>
              <a:t>장부터 순차적으로 집필하지 않고 저자가 가장 중요하다고 생각하는 부분</a:t>
            </a:r>
            <a:r>
              <a:rPr lang="en-US" altLang="ko-KR" sz="2000" dirty="0"/>
              <a:t>(</a:t>
            </a:r>
            <a:r>
              <a:rPr lang="ko-KR" altLang="en-US" sz="2000" dirty="0"/>
              <a:t>또는 원고가 준비된 순서</a:t>
            </a:r>
            <a:r>
              <a:rPr lang="en-US" altLang="ko-KR" sz="2000" dirty="0"/>
              <a:t>)</a:t>
            </a:r>
            <a:r>
              <a:rPr lang="ko-KR" altLang="en-US" sz="2000" dirty="0"/>
              <a:t>부터 원고를 집필하는 것이다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919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반복적 개발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장부터 </a:t>
            </a:r>
            <a:r>
              <a:rPr lang="en-US" altLang="ko-KR" sz="2000" dirty="0"/>
              <a:t>10</a:t>
            </a:r>
            <a:r>
              <a:rPr lang="ko-KR" altLang="en-US" sz="2000" dirty="0"/>
              <a:t>장까지 큰 줄거리를 중심으로 </a:t>
            </a:r>
            <a:r>
              <a:rPr lang="ko-KR" altLang="en-US" sz="2000" dirty="0">
                <a:solidFill>
                  <a:srgbClr val="FF0000"/>
                </a:solidFill>
              </a:rPr>
              <a:t>개괄적인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ko-KR" altLang="en-US" sz="2000" dirty="0">
                <a:solidFill>
                  <a:srgbClr val="FF0000"/>
                </a:solidFill>
              </a:rPr>
              <a:t>차 원고를 작성한다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그러고 나서 다시 전체적으로 내용을 보강한다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이런 과정을 몇 번 반복하여 만족할 만한 수준으로 원고가 완성되면 책으로 출간하는 것이다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초기에 </a:t>
            </a:r>
            <a:r>
              <a:rPr lang="ko-KR" altLang="en-US" sz="2000" dirty="0">
                <a:solidFill>
                  <a:srgbClr val="FF0000"/>
                </a:solidFill>
              </a:rPr>
              <a:t>시스템 전체를 일차적으로 개발하여 인도한 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각 서브시스템의 기능과 성능을 변경 및 보강하여 완성도를 높인다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이렇게 업그레이드된 릴리스 버전을 다시 내놓는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방식은 초기의 요구 사항이 불분명한 경우에 적합하다</a:t>
            </a:r>
            <a:r>
              <a:rPr lang="en-US" altLang="ko-KR" sz="2000" dirty="0"/>
              <a:t>. </a:t>
            </a:r>
            <a:r>
              <a:rPr lang="ko-KR" altLang="en-US" sz="2000" dirty="0"/>
              <a:t>실제 개발에서는 점증적 개발 방법과 반복적 개발 방법을 함께 사용하는 경우가 많다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점증적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반복적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코스요리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한정식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334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단계적 개발 모델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점증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장점</a:t>
            </a:r>
            <a:r>
              <a:rPr lang="en-US" altLang="ko-KR" sz="2000" dirty="0" smtClean="0"/>
              <a:t>&gt;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한꺼번에 </a:t>
            </a:r>
            <a:r>
              <a:rPr lang="ko-KR" altLang="en-US" sz="2000" dirty="0">
                <a:solidFill>
                  <a:srgbClr val="FF0000"/>
                </a:solidFill>
              </a:rPr>
              <a:t>많은 비용을 들이지 않아도 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/>
              <a:t>또한 완전히 새로운 시스템 전체를 한 번에 주었을 때 조직이 받는 충격을 완화시킬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소프트웨어를 </a:t>
            </a:r>
            <a:r>
              <a:rPr lang="ko-KR" altLang="en-US" sz="2000" dirty="0"/>
              <a:t>단계적으로 도입하면 조직에 자연스럽게 변화를 줄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 개발 측면에서는 이미 사용하고 있는 서브시스템이 있어 어떤 유형으로 개발해야 하는지 잘 알 수 있으므로 사용자에게 원하는 결과를 </a:t>
            </a:r>
            <a:r>
              <a:rPr lang="ko-KR" altLang="en-US" sz="2000" dirty="0" err="1"/>
              <a:t>가져다줄</a:t>
            </a:r>
            <a:r>
              <a:rPr lang="ko-KR" altLang="en-US" sz="2000" dirty="0"/>
              <a:t>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단점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ko-KR" altLang="en-US" sz="2000" dirty="0" smtClean="0"/>
              <a:t>서브시스템들이 </a:t>
            </a:r>
            <a:r>
              <a:rPr lang="ko-KR" altLang="en-US" sz="2000" dirty="0"/>
              <a:t>서로 관련이 있어 처음 설계할 때부터 이후에 개발할 다른 서브시스템과의 </a:t>
            </a:r>
            <a:r>
              <a:rPr lang="ko-KR" altLang="en-US" sz="2000" dirty="0">
                <a:solidFill>
                  <a:srgbClr val="FF0000"/>
                </a:solidFill>
              </a:rPr>
              <a:t>연관성을 고려해야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두 번째</a:t>
            </a:r>
            <a:r>
              <a:rPr lang="en-US" altLang="ko-KR" sz="2000" dirty="0"/>
              <a:t>, </a:t>
            </a:r>
            <a:r>
              <a:rPr lang="ko-KR" altLang="en-US" sz="2000" dirty="0"/>
              <a:t>세 번째</a:t>
            </a:r>
            <a:r>
              <a:rPr lang="en-US" altLang="ko-KR" sz="2000" dirty="0"/>
              <a:t>, ··· n</a:t>
            </a:r>
            <a:r>
              <a:rPr lang="ko-KR" altLang="en-US" sz="2000" dirty="0"/>
              <a:t>번째 서브시스템들을 개발할 때는 이미 개발된 서브시스템들과 </a:t>
            </a:r>
            <a:r>
              <a:rPr lang="ko-KR" altLang="en-US" sz="2000" dirty="0">
                <a:solidFill>
                  <a:srgbClr val="FF0000"/>
                </a:solidFill>
              </a:rPr>
              <a:t>통합하는 데 어려움을 겪을 수도 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127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 프로세스 모델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(UP)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통합 프로세스 모델</a:t>
            </a:r>
            <a:r>
              <a:rPr lang="ko-KR" altLang="en-US" sz="2000" dirty="0"/>
              <a:t>의 개발 과정은 크게 </a:t>
            </a:r>
            <a:r>
              <a:rPr lang="en-US" altLang="ko-KR" sz="2000" dirty="0">
                <a:solidFill>
                  <a:srgbClr val="FF0000"/>
                </a:solidFill>
              </a:rPr>
              <a:t>4</a:t>
            </a:r>
            <a:r>
              <a:rPr lang="ko-KR" altLang="en-US" sz="2000" dirty="0">
                <a:solidFill>
                  <a:srgbClr val="FF0000"/>
                </a:solidFill>
              </a:rPr>
              <a:t>단계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도입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구체화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구축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전이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/>
              <a:t>로 나뉘고 각 단계도 여러 개의 작은 단위</a:t>
            </a:r>
            <a:r>
              <a:rPr lang="en-US" altLang="ko-KR" sz="2000" dirty="0"/>
              <a:t>(</a:t>
            </a:r>
            <a:r>
              <a:rPr lang="ko-KR" altLang="en-US" sz="2000" dirty="0"/>
              <a:t>반복</a:t>
            </a:r>
            <a:r>
              <a:rPr lang="en-US" altLang="ko-KR" sz="2000" dirty="0"/>
              <a:t>, iteration)</a:t>
            </a:r>
            <a:r>
              <a:rPr lang="ko-KR" altLang="en-US" sz="2000" dirty="0"/>
              <a:t>로 나뉘어 각 반복 구간을 하나씩 정복해간다</a:t>
            </a:r>
            <a:r>
              <a:rPr lang="en-US" altLang="ko-KR" sz="2000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53" y="2213429"/>
            <a:ext cx="639373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소프트웨어 개발과정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B0F0"/>
                </a:solidFill>
              </a:rPr>
              <a:t>Software Development Process(</a:t>
            </a:r>
            <a:r>
              <a:rPr lang="ko-KR" altLang="en-US" sz="2800" dirty="0" smtClean="0">
                <a:solidFill>
                  <a:srgbClr val="00B0F0"/>
                </a:solidFill>
              </a:rPr>
              <a:t>소프트웨어 </a:t>
            </a:r>
            <a:r>
              <a:rPr lang="ko-KR" altLang="en-US" sz="2800" dirty="0">
                <a:solidFill>
                  <a:srgbClr val="00B0F0"/>
                </a:solidFill>
              </a:rPr>
              <a:t>개발 </a:t>
            </a:r>
            <a:r>
              <a:rPr lang="ko-KR" altLang="en-US" sz="2800" dirty="0" smtClean="0">
                <a:solidFill>
                  <a:srgbClr val="00B0F0"/>
                </a:solidFill>
              </a:rPr>
              <a:t>과정</a:t>
            </a:r>
            <a:r>
              <a:rPr lang="en-US" altLang="ko-KR" sz="2800" dirty="0" smtClean="0">
                <a:solidFill>
                  <a:srgbClr val="00B0F0"/>
                </a:solidFill>
              </a:rPr>
              <a:t>)</a:t>
            </a:r>
          </a:p>
          <a:p>
            <a:endParaRPr lang="en-US" altLang="ko-KR" sz="2800" dirty="0" smtClean="0">
              <a:solidFill>
                <a:srgbClr val="00B0F0"/>
              </a:solidFill>
            </a:endParaRPr>
          </a:p>
          <a:p>
            <a:r>
              <a:rPr lang="ko-KR" altLang="en-US" sz="2800" dirty="0" smtClean="0"/>
              <a:t>하나의 </a:t>
            </a:r>
            <a:r>
              <a:rPr lang="ko-KR" altLang="en-US" sz="2800" dirty="0"/>
              <a:t>제품인 소프트웨어를 만들기 위해 </a:t>
            </a:r>
            <a:r>
              <a:rPr lang="ko-KR" altLang="en-US" sz="2800" dirty="0" smtClean="0"/>
              <a:t>계획 </a:t>
            </a:r>
            <a:r>
              <a:rPr lang="ko-KR" altLang="en-US" sz="2800" dirty="0"/>
              <a:t>단계에서 유지보수 단계에 이르기까지 일어나는 </a:t>
            </a:r>
            <a:r>
              <a:rPr lang="ko-KR" altLang="en-US" sz="2800" dirty="0">
                <a:solidFill>
                  <a:srgbClr val="FF0000"/>
                </a:solidFill>
              </a:rPr>
              <a:t>일련의 과정</a:t>
            </a:r>
            <a:r>
              <a:rPr lang="en-US" altLang="ko-KR" sz="2800" dirty="0"/>
              <a:t>(</a:t>
            </a:r>
            <a:r>
              <a:rPr lang="ko-KR" altLang="en-US" sz="2800" dirty="0"/>
              <a:t>계획</a:t>
            </a:r>
            <a:r>
              <a:rPr lang="en-US" altLang="ko-KR" sz="2800" dirty="0"/>
              <a:t>, </a:t>
            </a:r>
            <a:r>
              <a:rPr lang="ko-KR" altLang="en-US" sz="2800" dirty="0"/>
              <a:t>분석</a:t>
            </a:r>
            <a:r>
              <a:rPr lang="en-US" altLang="ko-KR" sz="2800" dirty="0"/>
              <a:t>, </a:t>
            </a:r>
            <a:r>
              <a:rPr lang="ko-KR" altLang="en-US" sz="2800" dirty="0"/>
              <a:t>설계</a:t>
            </a:r>
            <a:r>
              <a:rPr lang="en-US" altLang="ko-KR" sz="2800" dirty="0"/>
              <a:t>, </a:t>
            </a:r>
            <a:r>
              <a:rPr lang="ko-KR" altLang="en-US" sz="2800" dirty="0"/>
              <a:t>구현</a:t>
            </a:r>
            <a:r>
              <a:rPr lang="en-US" altLang="ko-KR" sz="2800" dirty="0"/>
              <a:t>, </a:t>
            </a:r>
            <a:r>
              <a:rPr lang="ko-KR" altLang="en-US" sz="2800" dirty="0"/>
              <a:t>테스트</a:t>
            </a:r>
            <a:r>
              <a:rPr lang="en-US" altLang="ko-KR" sz="2800" dirty="0"/>
              <a:t>, </a:t>
            </a:r>
            <a:r>
              <a:rPr lang="ko-KR" altLang="en-US" sz="2800" dirty="0"/>
              <a:t>유지보수</a:t>
            </a:r>
            <a:r>
              <a:rPr lang="en-US" altLang="ko-KR" sz="2800" dirty="0"/>
              <a:t>)'</a:t>
            </a:r>
            <a:r>
              <a:rPr lang="ko-KR" altLang="en-US" sz="2800" dirty="0"/>
              <a:t>을 말한다</a:t>
            </a:r>
            <a:r>
              <a:rPr lang="en-US" altLang="ko-KR" sz="2800" dirty="0"/>
              <a:t>. </a:t>
            </a:r>
            <a:r>
              <a:rPr lang="ko-KR" altLang="en-US" sz="2800" dirty="0"/>
              <a:t>이를 소프트웨어 공학에서는 </a:t>
            </a:r>
            <a:r>
              <a:rPr lang="en-US" altLang="ko-KR" sz="2800" dirty="0">
                <a:solidFill>
                  <a:srgbClr val="FF0000"/>
                </a:solidFill>
              </a:rPr>
              <a:t>'</a:t>
            </a:r>
            <a:r>
              <a:rPr lang="ko-KR" altLang="en-US" sz="2800" dirty="0">
                <a:solidFill>
                  <a:srgbClr val="FF0000"/>
                </a:solidFill>
              </a:rPr>
              <a:t>소프트웨어 개발 생명주기</a:t>
            </a:r>
            <a:r>
              <a:rPr lang="en-US" altLang="ko-KR" sz="2800" dirty="0">
                <a:solidFill>
                  <a:srgbClr val="FF0000"/>
                </a:solidFill>
              </a:rPr>
              <a:t>'</a:t>
            </a:r>
            <a:r>
              <a:rPr lang="ko-KR" altLang="en-US" sz="2800" dirty="0"/>
              <a:t>라 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20" y="3752311"/>
            <a:ext cx="5019761" cy="25192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8618" y="3427345"/>
            <a:ext cx="568978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&lt;SDLC</a:t>
            </a:r>
            <a:r>
              <a:rPr lang="en-US" altLang="ko-KR" sz="2400" dirty="0">
                <a:solidFill>
                  <a:srgbClr val="FF0000"/>
                </a:solidFill>
              </a:rPr>
              <a:t>&gt;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Software Development Life Cycle</a:t>
            </a: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000" i="1" dirty="0" smtClean="0">
                <a:hlinkClick r:id="rId8"/>
              </a:rPr>
              <a:t>품질</a:t>
            </a:r>
            <a:r>
              <a:rPr lang="ko-KR" altLang="en-US" sz="2000" i="1" dirty="0" smtClean="0"/>
              <a:t> </a:t>
            </a:r>
            <a:r>
              <a:rPr lang="ko-KR" altLang="en-US" sz="2000" i="1" dirty="0"/>
              <a:t>좋은 소프트웨어를 경제적으로 개발하기 위해 계획을 세우고</a:t>
            </a:r>
            <a:r>
              <a:rPr lang="en-US" altLang="ko-KR" sz="2000" i="1" dirty="0"/>
              <a:t>, </a:t>
            </a:r>
            <a:r>
              <a:rPr lang="ko-KR" altLang="en-US" sz="2000" i="1" dirty="0"/>
              <a:t>개발하며</a:t>
            </a:r>
            <a:r>
              <a:rPr lang="en-US" altLang="ko-KR" sz="2000" i="1" dirty="0"/>
              <a:t>, </a:t>
            </a:r>
            <a:r>
              <a:rPr lang="ko-KR" altLang="en-US" sz="2000" i="1" dirty="0"/>
              <a:t>유지 및 관리하는 전 과정에서 공학</a:t>
            </a:r>
            <a:r>
              <a:rPr lang="en-US" altLang="ko-KR" sz="2000" i="1" dirty="0"/>
              <a:t>, </a:t>
            </a:r>
            <a:r>
              <a:rPr lang="ko-KR" altLang="en-US" sz="2000" i="1" dirty="0"/>
              <a:t>과학 및 수학적 원리와 방법을 적용하여 필요한 이론과 기술 및 도구들에 관해 연구하는 학문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EAAA68-266B-4D2A-A387-28622A3DF44C}" type="slidenum">
              <a:rPr lang="en-US" altLang="ko-KR">
                <a:solidFill>
                  <a:srgbClr val="000000"/>
                </a:solidFill>
              </a:rPr>
              <a:pPr/>
              <a:t>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 (Unified Process) (3/7)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도입</a:t>
            </a:r>
            <a:r>
              <a:rPr lang="en-US" altLang="ko-KR"/>
              <a:t>(Inception)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 algn="ctr">
              <a:buFont typeface="HY헤드라인M" panose="02030600000101010101" pitchFamily="18" charset="-127"/>
              <a:buNone/>
            </a:pP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도입 단계의 반복 워크 플로우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전체 요구사항을 대략적으로 이해하는데 중점을 둠 </a:t>
            </a:r>
          </a:p>
          <a:p>
            <a:pPr lvl="1"/>
            <a:r>
              <a:rPr lang="ko-KR" altLang="en-US"/>
              <a:t>구현 및 평가에 대한 비중은 상대적으로 낮음</a:t>
            </a:r>
          </a:p>
          <a:p>
            <a:pPr lvl="1"/>
            <a:r>
              <a:rPr lang="ko-KR" altLang="en-US"/>
              <a:t>프로젝트 목표와 실현 가능성 그리고 대략적인 비용 평가를 통해 프로젝트 개발 여부를 결정하는 단계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3884613" y="2062163"/>
            <a:ext cx="4659312" cy="1079500"/>
            <a:chOff x="1487" y="1117"/>
            <a:chExt cx="2935" cy="680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1487" y="1117"/>
              <a:ext cx="576" cy="680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요구사항</a:t>
              </a:r>
            </a:p>
          </p:txBody>
        </p:sp>
        <p:sp>
          <p:nvSpPr>
            <p:cNvPr id="560134" name="Rectangle 6"/>
            <p:cNvSpPr>
              <a:spLocks noChangeArrowheads="1"/>
            </p:cNvSpPr>
            <p:nvPr/>
          </p:nvSpPr>
          <p:spPr bwMode="auto">
            <a:xfrm>
              <a:off x="2077" y="1435"/>
              <a:ext cx="576" cy="362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분석</a:t>
              </a:r>
            </a:p>
          </p:txBody>
        </p:sp>
        <p:sp>
          <p:nvSpPr>
            <p:cNvPr id="560135" name="Rectangle 7"/>
            <p:cNvSpPr>
              <a:spLocks noChangeArrowheads="1"/>
            </p:cNvSpPr>
            <p:nvPr/>
          </p:nvSpPr>
          <p:spPr bwMode="auto">
            <a:xfrm>
              <a:off x="3846" y="1616"/>
              <a:ext cx="576" cy="181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평가</a:t>
              </a:r>
            </a:p>
          </p:txBody>
        </p:sp>
        <p:sp>
          <p:nvSpPr>
            <p:cNvPr id="560136" name="Rectangle 8"/>
            <p:cNvSpPr>
              <a:spLocks noChangeArrowheads="1"/>
            </p:cNvSpPr>
            <p:nvPr/>
          </p:nvSpPr>
          <p:spPr bwMode="auto">
            <a:xfrm>
              <a:off x="3256" y="1616"/>
              <a:ext cx="576" cy="181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</a:p>
          </p:txBody>
        </p:sp>
        <p:sp>
          <p:nvSpPr>
            <p:cNvPr id="560137" name="Rectangle 9"/>
            <p:cNvSpPr>
              <a:spLocks noChangeArrowheads="1"/>
            </p:cNvSpPr>
            <p:nvPr/>
          </p:nvSpPr>
          <p:spPr bwMode="auto">
            <a:xfrm>
              <a:off x="2666" y="1435"/>
              <a:ext cx="576" cy="362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04351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2688C-E83F-4168-8BE1-80D805913A53}" type="slidenum">
              <a:rPr lang="en-US" altLang="ko-KR">
                <a:solidFill>
                  <a:srgbClr val="000000"/>
                </a:solidFill>
              </a:rPr>
              <a:pPr/>
              <a:t>31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 (Unified Process) (4/7)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상세</a:t>
            </a:r>
            <a:r>
              <a:rPr lang="en-US" altLang="ko-KR"/>
              <a:t>(Elaboration)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 algn="ctr">
              <a:buFont typeface="HY헤드라인M" panose="02030600000101010101" pitchFamily="18" charset="-127"/>
              <a:buNone/>
            </a:pP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상세 단계의 반복 워크 플로우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요구사항 분석 및 아키텍처를 확정하고</a:t>
            </a:r>
            <a:r>
              <a:rPr lang="en-US" altLang="ko-KR"/>
              <a:t>, </a:t>
            </a:r>
            <a:r>
              <a:rPr lang="ko-KR" altLang="en-US"/>
              <a:t>위험 요소를 해결하는데 중점을 둠</a:t>
            </a:r>
          </a:p>
          <a:p>
            <a:pPr lvl="1"/>
            <a:r>
              <a:rPr lang="ko-KR" altLang="en-US"/>
              <a:t>아키텍처를 실행 가능한 수준으로 확장하며</a:t>
            </a:r>
            <a:r>
              <a:rPr lang="en-US" altLang="ko-KR"/>
              <a:t>, </a:t>
            </a:r>
            <a:r>
              <a:rPr lang="ko-KR" altLang="en-US"/>
              <a:t>구축 단계에 대한 계획을 수립</a:t>
            </a:r>
          </a:p>
          <a:p>
            <a:pPr lvl="1"/>
            <a:r>
              <a:rPr lang="ko-KR" altLang="en-US"/>
              <a:t>구현 및 평가에 대한 비중은 상대적으로 낮으나</a:t>
            </a:r>
            <a:r>
              <a:rPr lang="en-US" altLang="ko-KR"/>
              <a:t>, </a:t>
            </a:r>
            <a:r>
              <a:rPr lang="ko-KR" altLang="en-US"/>
              <a:t>시스템의 중요한 기능에 대한 구현 및 평가는 이루어짐</a:t>
            </a:r>
          </a:p>
        </p:txBody>
      </p:sp>
      <p:grpSp>
        <p:nvGrpSpPr>
          <p:cNvPr id="562180" name="Group 4"/>
          <p:cNvGrpSpPr>
            <a:grpSpLocks/>
          </p:cNvGrpSpPr>
          <p:nvPr/>
        </p:nvGrpSpPr>
        <p:grpSpPr bwMode="auto">
          <a:xfrm>
            <a:off x="3884613" y="2205038"/>
            <a:ext cx="4659312" cy="863600"/>
            <a:chOff x="1487" y="1389"/>
            <a:chExt cx="2935" cy="544"/>
          </a:xfrm>
        </p:grpSpPr>
        <p:sp>
          <p:nvSpPr>
            <p:cNvPr id="562181" name="Rectangle 5"/>
            <p:cNvSpPr>
              <a:spLocks noChangeArrowheads="1"/>
            </p:cNvSpPr>
            <p:nvPr/>
          </p:nvSpPr>
          <p:spPr bwMode="auto">
            <a:xfrm>
              <a:off x="1487" y="1389"/>
              <a:ext cx="576" cy="544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요구사항</a:t>
              </a:r>
            </a:p>
          </p:txBody>
        </p:sp>
        <p:sp>
          <p:nvSpPr>
            <p:cNvPr id="562182" name="Rectangle 6"/>
            <p:cNvSpPr>
              <a:spLocks noChangeArrowheads="1"/>
            </p:cNvSpPr>
            <p:nvPr/>
          </p:nvSpPr>
          <p:spPr bwMode="auto">
            <a:xfrm>
              <a:off x="2077" y="1389"/>
              <a:ext cx="576" cy="544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분석</a:t>
              </a:r>
            </a:p>
          </p:txBody>
        </p:sp>
        <p:sp>
          <p:nvSpPr>
            <p:cNvPr id="562183" name="Rectangle 7"/>
            <p:cNvSpPr>
              <a:spLocks noChangeArrowheads="1"/>
            </p:cNvSpPr>
            <p:nvPr/>
          </p:nvSpPr>
          <p:spPr bwMode="auto">
            <a:xfrm>
              <a:off x="3846" y="1752"/>
              <a:ext cx="576" cy="181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평가</a:t>
              </a:r>
            </a:p>
          </p:txBody>
        </p:sp>
        <p:sp>
          <p:nvSpPr>
            <p:cNvPr id="562184" name="Rectangle 8"/>
            <p:cNvSpPr>
              <a:spLocks noChangeArrowheads="1"/>
            </p:cNvSpPr>
            <p:nvPr/>
          </p:nvSpPr>
          <p:spPr bwMode="auto">
            <a:xfrm>
              <a:off x="3256" y="1752"/>
              <a:ext cx="576" cy="181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구현</a:t>
              </a:r>
            </a:p>
          </p:txBody>
        </p:sp>
        <p:sp>
          <p:nvSpPr>
            <p:cNvPr id="562185" name="Rectangle 9"/>
            <p:cNvSpPr>
              <a:spLocks noChangeArrowheads="1"/>
            </p:cNvSpPr>
            <p:nvPr/>
          </p:nvSpPr>
          <p:spPr bwMode="auto">
            <a:xfrm>
              <a:off x="2666" y="1389"/>
              <a:ext cx="576" cy="544"/>
            </a:xfrm>
            <a:prstGeom prst="rect">
              <a:avLst/>
            </a:prstGeom>
            <a:solidFill>
              <a:srgbClr val="8EBDC2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96758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285538-A2F4-40A8-98AF-12F058FE4AB7}" type="slidenum">
              <a:rPr lang="en-US" altLang="ko-KR">
                <a:solidFill>
                  <a:srgbClr val="000000"/>
                </a:solidFill>
              </a:rPr>
              <a:pPr/>
              <a:t>32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 (Unified Process) (5/7)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구축</a:t>
            </a:r>
            <a:r>
              <a:rPr lang="en-US" altLang="ko-KR"/>
              <a:t>(Construction)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 algn="ctr">
              <a:buFont typeface="HY헤드라인M" panose="02030600000101010101" pitchFamily="18" charset="-127"/>
              <a:buNone/>
            </a:pP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구축 단계의 반복 워크 플로우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/>
          </a:p>
          <a:p>
            <a:pPr lvl="1" algn="ctr"/>
            <a:endParaRPr lang="en-US" altLang="ko-KR"/>
          </a:p>
          <a:p>
            <a:pPr lvl="1"/>
            <a:r>
              <a:rPr lang="ko-KR" altLang="en-US"/>
              <a:t>사용자의 환경에서 실행 가능한 시스템을 구축하고 평가하는 데 중점을 둠</a:t>
            </a:r>
          </a:p>
          <a:p>
            <a:pPr lvl="2"/>
            <a:r>
              <a:rPr lang="ko-KR" altLang="en-US"/>
              <a:t>시스템에 필요한 모든 컴포넌트 및 기능 등이 개발되고 평가됨</a:t>
            </a:r>
          </a:p>
          <a:p>
            <a:pPr lvl="1"/>
            <a:r>
              <a:rPr lang="ko-KR" altLang="en-US"/>
              <a:t>요구사항 분석 및 설계에 대한 비중은 상대적으로 낮음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 lvl="1"/>
            <a:endParaRPr lang="ko-KR" altLang="en-US"/>
          </a:p>
          <a:p>
            <a:pPr>
              <a:buFont typeface="Wingdings" panose="05000000000000000000" pitchFamily="2" charset="2"/>
              <a:buNone/>
            </a:pPr>
            <a:endParaRPr lang="en-US" altLang="ko-KR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3884613" y="2781300"/>
            <a:ext cx="914400" cy="287338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요구사항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4821238" y="2781300"/>
            <a:ext cx="914400" cy="287338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</a:t>
            </a: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7629525" y="1989138"/>
            <a:ext cx="914400" cy="1079500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평가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6692900" y="1989138"/>
            <a:ext cx="914400" cy="1077912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5756275" y="2493964"/>
            <a:ext cx="914400" cy="574675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20539261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BFD1FA-D352-49AB-91FF-8B5F826D7171}" type="slidenum">
              <a:rPr lang="en-US" altLang="ko-KR">
                <a:solidFill>
                  <a:srgbClr val="000000"/>
                </a:solidFill>
              </a:rPr>
              <a:pPr/>
              <a:t>33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 (Unified Process) (6/7)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이행</a:t>
            </a:r>
            <a:r>
              <a:rPr lang="en-US" altLang="ko-KR"/>
              <a:t>(Transition)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 algn="ctr">
              <a:buFont typeface="HY헤드라인M" panose="02030600000101010101" pitchFamily="18" charset="-127"/>
              <a:buNone/>
            </a:pP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1200">
                <a:latin typeface="돋움" panose="020B0600000101010101" pitchFamily="50" charset="-127"/>
                <a:ea typeface="돋움" panose="020B0600000101010101" pitchFamily="50" charset="-127"/>
              </a:rPr>
              <a:t>이행 단계의 반복 워크 플로우</a:t>
            </a:r>
            <a:r>
              <a:rPr lang="en-US" altLang="ko-KR" sz="1200"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제품 릴리즈 완성 단계로서 시스템 개발을 완료하고 그에 따른 품질을 보장하여 사용자에게 인도하는데 중점을 둠</a:t>
            </a:r>
          </a:p>
          <a:p>
            <a:pPr lvl="1"/>
            <a:r>
              <a:rPr lang="ko-KR" altLang="en-US"/>
              <a:t>사용자 환경에서 인수 테스트가 수행되고 시스템에 대한 사용자 교육 및 훈련이 수행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884613" y="2781300"/>
            <a:ext cx="914400" cy="287338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요구사항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4821238" y="2781300"/>
            <a:ext cx="914400" cy="287338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</a:t>
            </a:r>
          </a:p>
        </p:txBody>
      </p:sp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7629525" y="2492376"/>
            <a:ext cx="914400" cy="576263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평가</a:t>
            </a: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6692900" y="2492376"/>
            <a:ext cx="914400" cy="574675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</a:p>
        </p:txBody>
      </p:sp>
      <p:sp>
        <p:nvSpPr>
          <p:cNvPr id="566280" name="Rectangle 8"/>
          <p:cNvSpPr>
            <a:spLocks noChangeArrowheads="1"/>
          </p:cNvSpPr>
          <p:nvPr/>
        </p:nvSpPr>
        <p:spPr bwMode="auto">
          <a:xfrm>
            <a:off x="5756275" y="2493964"/>
            <a:ext cx="914400" cy="574675"/>
          </a:xfrm>
          <a:prstGeom prst="rect">
            <a:avLst/>
          </a:prstGeom>
          <a:solidFill>
            <a:srgbClr val="8EBDC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64879000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0625EB-36B8-4030-9FF2-158AF5256B87}" type="slidenum">
              <a:rPr lang="en-US" altLang="ko-KR">
                <a:solidFill>
                  <a:srgbClr val="000000"/>
                </a:solidFill>
              </a:rPr>
              <a:pPr/>
              <a:t>34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 (Unified Process) (7/7)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5329237"/>
          </a:xfrm>
        </p:spPr>
        <p:txBody>
          <a:bodyPr/>
          <a:lstStyle/>
          <a:p>
            <a:r>
              <a:rPr lang="ko-KR" altLang="en-US"/>
              <a:t>이점</a:t>
            </a:r>
          </a:p>
          <a:p>
            <a:pPr lvl="1"/>
            <a:r>
              <a:rPr lang="ko-KR" altLang="en-US"/>
              <a:t>기술적 또는 요구사항 변경 등에 관한 위험요소를 초기에 완화 시킬 수 있음</a:t>
            </a:r>
          </a:p>
          <a:p>
            <a:pPr lvl="1"/>
            <a:r>
              <a:rPr lang="ko-KR" altLang="en-US"/>
              <a:t>진척 사항을 가시화할 수 있음</a:t>
            </a:r>
          </a:p>
          <a:p>
            <a:pPr lvl="1"/>
            <a:r>
              <a:rPr lang="ko-KR" altLang="en-US"/>
              <a:t>발주자의 실제 요구사항에 근접한 시스템을 만들 수 있음</a:t>
            </a:r>
          </a:p>
          <a:p>
            <a:pPr lvl="1"/>
            <a:r>
              <a:rPr lang="ko-KR" altLang="en-US"/>
              <a:t>이전 반복을 통해 얻은 교훈은 다음 반복의 피드백으로 작용하여 반복이 거듭될 수록 개선된 소프트웨어 개발이 가능</a:t>
            </a:r>
          </a:p>
        </p:txBody>
      </p:sp>
    </p:spTree>
    <p:extLst>
      <p:ext uri="{BB962C8B-B14F-4D97-AF65-F5344CB8AC3E}">
        <p14:creationId xmlns:p14="http://schemas.microsoft.com/office/powerpoint/2010/main" val="219095804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에자일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프로세스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애자일</a:t>
            </a:r>
            <a:r>
              <a:rPr lang="en-US" altLang="ko-KR" sz="2000" dirty="0">
                <a:solidFill>
                  <a:srgbClr val="FF0000"/>
                </a:solidFill>
              </a:rPr>
              <a:t>(agile)</a:t>
            </a:r>
            <a:r>
              <a:rPr lang="ko-KR" altLang="en-US" sz="2000" dirty="0"/>
              <a:t>의 사전적 의미는 </a:t>
            </a:r>
            <a:r>
              <a:rPr lang="en-US" altLang="ko-KR" sz="2000" dirty="0"/>
              <a:t>'</a:t>
            </a:r>
            <a:r>
              <a:rPr lang="ko-KR" altLang="en-US" sz="2000" dirty="0"/>
              <a:t>날렵한</a:t>
            </a:r>
            <a:r>
              <a:rPr lang="en-US" altLang="ko-KR" sz="2000" dirty="0"/>
              <a:t>', '</a:t>
            </a:r>
            <a:r>
              <a:rPr lang="ko-KR" altLang="en-US" sz="2000" dirty="0" smtClean="0"/>
              <a:t>민첩한</a:t>
            </a:r>
            <a:r>
              <a:rPr lang="en-US" altLang="ko-KR" sz="2000" dirty="0" smtClean="0"/>
              <a:t>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애자일 </a:t>
            </a:r>
            <a:r>
              <a:rPr lang="ko-KR" altLang="en-US" sz="2000" dirty="0">
                <a:solidFill>
                  <a:srgbClr val="FF0000"/>
                </a:solidFill>
              </a:rPr>
              <a:t>프로세스</a:t>
            </a:r>
            <a:r>
              <a:rPr lang="en-US" altLang="ko-KR" sz="2000" dirty="0">
                <a:solidFill>
                  <a:srgbClr val="FF0000"/>
                </a:solidFill>
              </a:rPr>
              <a:t>(agile process) </a:t>
            </a:r>
            <a:r>
              <a:rPr lang="ko-KR" altLang="en-US" sz="2000" dirty="0">
                <a:solidFill>
                  <a:srgbClr val="FF0000"/>
                </a:solidFill>
              </a:rPr>
              <a:t>모델</a:t>
            </a:r>
            <a:r>
              <a:rPr lang="ko-KR" altLang="en-US" sz="2000" dirty="0"/>
              <a:t>은 고객의 요구에 민첩하게 대응하고 그때그때 주어지는 문제를 풀어나가는 방법론을 말한다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solidFill>
                <a:prstClr val="black"/>
              </a:solidFill>
            </a:endParaRPr>
          </a:p>
          <a:p>
            <a:r>
              <a:rPr lang="ko-KR" altLang="en-US" sz="2000" dirty="0"/>
              <a:t>폭포수 모델처럼 계획을 기반으로 하는 프로세스 중심의 전통적인 모델은 산출물 위주의 거대하고 무거운 방법론에 해당한다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방법론은 </a:t>
            </a:r>
            <a:r>
              <a:rPr lang="ko-KR" altLang="en-US" sz="2000" dirty="0">
                <a:solidFill>
                  <a:srgbClr val="FF0000"/>
                </a:solidFill>
              </a:rPr>
              <a:t>요구 사항의 변화에 유연하게 대처하기 어렵다는 큰 문제점이 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따라서 </a:t>
            </a:r>
            <a:r>
              <a:rPr lang="ko-KR" altLang="en-US" sz="2000" dirty="0">
                <a:solidFill>
                  <a:srgbClr val="FF0000"/>
                </a:solidFill>
              </a:rPr>
              <a:t>가볍고 비교적 변화를 수용하기 쉬운 방법론</a:t>
            </a:r>
            <a:r>
              <a:rPr lang="ko-KR" altLang="en-US" sz="2000" dirty="0"/>
              <a:t>이 필요하게 됐는데 이것이 </a:t>
            </a:r>
            <a:r>
              <a:rPr lang="ko-KR" altLang="en-US" sz="2000" dirty="0" err="1">
                <a:solidFill>
                  <a:srgbClr val="FF0000"/>
                </a:solidFill>
              </a:rPr>
              <a:t>익스트림</a:t>
            </a:r>
            <a:r>
              <a:rPr lang="ko-KR" altLang="en-US" sz="2000" dirty="0">
                <a:solidFill>
                  <a:srgbClr val="FF0000"/>
                </a:solidFill>
              </a:rPr>
              <a:t> 프로그래밍</a:t>
            </a:r>
            <a:r>
              <a:rPr lang="en-US" altLang="ko-KR" sz="2000" dirty="0">
                <a:solidFill>
                  <a:srgbClr val="FF0000"/>
                </a:solidFill>
              </a:rPr>
              <a:t>(XP: </a:t>
            </a:r>
            <a:r>
              <a:rPr lang="en-US" altLang="ko-KR" sz="2000" dirty="0" err="1">
                <a:solidFill>
                  <a:srgbClr val="FF0000"/>
                </a:solidFill>
              </a:rPr>
              <a:t>eXtreme</a:t>
            </a:r>
            <a:r>
              <a:rPr lang="en-US" altLang="ko-KR" sz="2000" dirty="0">
                <a:solidFill>
                  <a:srgbClr val="FF0000"/>
                </a:solidFill>
              </a:rPr>
              <a:t> Programming), </a:t>
            </a:r>
            <a:r>
              <a:rPr lang="ko-KR" altLang="en-US" sz="2000" dirty="0">
                <a:solidFill>
                  <a:srgbClr val="FF0000"/>
                </a:solidFill>
              </a:rPr>
              <a:t>스크럼</a:t>
            </a:r>
            <a:r>
              <a:rPr lang="en-US" altLang="ko-KR" sz="2000" dirty="0">
                <a:solidFill>
                  <a:srgbClr val="FF0000"/>
                </a:solidFill>
              </a:rPr>
              <a:t>(scrum), </a:t>
            </a:r>
            <a:r>
              <a:rPr lang="ko-KR" altLang="en-US" sz="2000" dirty="0">
                <a:solidFill>
                  <a:srgbClr val="FF0000"/>
                </a:solidFill>
              </a:rPr>
              <a:t>크리스털</a:t>
            </a:r>
            <a:r>
              <a:rPr lang="en-US" altLang="ko-KR" sz="2000" dirty="0">
                <a:solidFill>
                  <a:srgbClr val="FF0000"/>
                </a:solidFill>
              </a:rPr>
              <a:t>(crystal)</a:t>
            </a:r>
            <a:r>
              <a:rPr lang="ko-KR" altLang="en-US" sz="2000" dirty="0"/>
              <a:t>과 같은 방법론들이다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>
                <a:solidFill>
                  <a:srgbClr val="FF0000"/>
                </a:solidFill>
              </a:rPr>
              <a:t>애자일은</a:t>
            </a:r>
            <a:r>
              <a:rPr lang="ko-KR" altLang="en-US" sz="2000" dirty="0">
                <a:solidFill>
                  <a:srgbClr val="FF0000"/>
                </a:solidFill>
              </a:rPr>
              <a:t> 가벼운 프로세스 방법론의 공통적인 특성을 정의하는 말인데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/>
              <a:t>2001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월에 각 방법론의 전문가들이 모인 </a:t>
            </a:r>
            <a:r>
              <a:rPr lang="en-US" altLang="ko-KR" sz="2000" dirty="0">
                <a:solidFill>
                  <a:srgbClr val="FF0000"/>
                </a:solidFill>
              </a:rPr>
              <a:t>'</a:t>
            </a:r>
            <a:r>
              <a:rPr lang="ko-KR" altLang="en-US" sz="2000" dirty="0">
                <a:solidFill>
                  <a:srgbClr val="FF0000"/>
                </a:solidFill>
              </a:rPr>
              <a:t>애자일 연합</a:t>
            </a:r>
            <a:r>
              <a:rPr lang="en-US" altLang="ko-KR" sz="2000" dirty="0">
                <a:solidFill>
                  <a:srgbClr val="FF0000"/>
                </a:solidFill>
              </a:rPr>
              <a:t>(agile alliance)' </a:t>
            </a:r>
            <a:r>
              <a:rPr lang="ko-KR" altLang="en-US" sz="2000" dirty="0"/>
              <a:t>그룹에서 서로의 공통점을 찾아 </a:t>
            </a:r>
            <a:r>
              <a:rPr lang="en-US" altLang="ko-KR" sz="2000" dirty="0">
                <a:solidFill>
                  <a:srgbClr val="FF0000"/>
                </a:solidFill>
              </a:rPr>
              <a:t>'</a:t>
            </a:r>
            <a:r>
              <a:rPr lang="ko-KR" altLang="en-US" sz="2000" dirty="0">
                <a:solidFill>
                  <a:srgbClr val="FF0000"/>
                </a:solidFill>
              </a:rPr>
              <a:t>애자일 선언문</a:t>
            </a:r>
            <a:r>
              <a:rPr lang="en-US" altLang="ko-KR" sz="2000" dirty="0">
                <a:solidFill>
                  <a:srgbClr val="FF0000"/>
                </a:solidFill>
              </a:rPr>
              <a:t>'</a:t>
            </a:r>
            <a:r>
              <a:rPr lang="ko-KR" altLang="en-US" sz="2000" dirty="0"/>
              <a:t>이라는 공동 선언서를 발표한다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이때를 기점으로 애자일 프로세스가 주목을 받으면서 여러 회사에서 채택하기 시작했다</a:t>
            </a:r>
            <a:r>
              <a:rPr lang="en-US" altLang="ko-KR" sz="2000" dirty="0"/>
              <a:t>. </a:t>
            </a:r>
          </a:p>
          <a:p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에자일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프로세스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3994" y="1197766"/>
            <a:ext cx="978523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애자일은</a:t>
            </a:r>
            <a:r>
              <a:rPr lang="ko-KR" altLang="en-US" sz="2000" dirty="0" smtClean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고객과의 협업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빠른 시간 안에 고객이 작동해볼 수 있는 소프트웨어</a:t>
            </a:r>
            <a:r>
              <a:rPr lang="en-US" altLang="ko-KR" sz="2000" dirty="0"/>
              <a:t>, </a:t>
            </a:r>
            <a:r>
              <a:rPr lang="ko-KR" altLang="en-US" sz="2000" dirty="0"/>
              <a:t>환경과 고객의 변화에 </a:t>
            </a:r>
            <a:r>
              <a:rPr lang="ko-KR" altLang="en-US" sz="2000" dirty="0">
                <a:solidFill>
                  <a:srgbClr val="FF0000"/>
                </a:solidFill>
              </a:rPr>
              <a:t>능동적으로 대처</a:t>
            </a:r>
            <a:r>
              <a:rPr lang="ko-KR" altLang="en-US" sz="2000" dirty="0"/>
              <a:t>하는 것을 강조하고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애자일 선언문은 </a:t>
            </a:r>
            <a:r>
              <a:rPr lang="ko-KR" altLang="en-US" sz="2000" dirty="0"/>
              <a:t>다음과 같은 가치를 추구한다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>
                <a:hlinkClick r:id="rId7"/>
              </a:rPr>
              <a:t>프로세스</a:t>
            </a:r>
            <a:r>
              <a:rPr lang="ko-KR" altLang="en-US" sz="2000" dirty="0"/>
              <a:t>와 도구 중심이 아닌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개개인과의 상호 소통</a:t>
            </a:r>
            <a:r>
              <a:rPr lang="ko-KR" altLang="en-US" sz="2000" dirty="0"/>
              <a:t>을 중시한다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문서 중심이 아닌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실행 가능한 소프트웨어를 </a:t>
            </a:r>
            <a:r>
              <a:rPr lang="ko-KR" altLang="en-US" sz="2000" dirty="0"/>
              <a:t>중시한다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계약과 협상 중심이 아닌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고객과의 협력을 중시한다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계획 중심이 아닌</a:t>
            </a:r>
            <a:r>
              <a:rPr lang="en-US" altLang="ko-KR" sz="2000" dirty="0"/>
              <a:t>, </a:t>
            </a:r>
            <a:r>
              <a:rPr lang="ko-KR" altLang="en-US" sz="2000" dirty="0"/>
              <a:t>변화에 대한 </a:t>
            </a:r>
            <a:r>
              <a:rPr lang="ko-KR" altLang="en-US" sz="2000" dirty="0">
                <a:solidFill>
                  <a:srgbClr val="FF0000"/>
                </a:solidFill>
              </a:rPr>
              <a:t>민첩한 대응을 중시한다</a:t>
            </a:r>
            <a:r>
              <a:rPr lang="en-US" altLang="ko-KR" sz="2000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애자일 개발 방법을 문서 편집기 만드는 과정에 비유해보자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우선 </a:t>
            </a:r>
            <a:r>
              <a:rPr lang="ko-KR" altLang="en-US" dirty="0"/>
              <a:t>문서를 작성하는 데 가장 기본이 되는 기능만 </a:t>
            </a:r>
            <a:r>
              <a:rPr lang="en-US" altLang="ko-KR" dirty="0"/>
              <a:t>1</a:t>
            </a:r>
            <a:r>
              <a:rPr lang="ko-KR" altLang="en-US" dirty="0">
                <a:solidFill>
                  <a:srgbClr val="FF0000"/>
                </a:solidFill>
              </a:rPr>
              <a:t>차 요구 사항으로 분석</a:t>
            </a:r>
            <a:r>
              <a:rPr lang="en-US" altLang="ko-KR" dirty="0"/>
              <a:t>(</a:t>
            </a:r>
            <a:r>
              <a:rPr lang="ko-KR" altLang="en-US" dirty="0"/>
              <a:t>문서 작성</a:t>
            </a:r>
            <a:r>
              <a:rPr lang="en-US" altLang="ko-KR" dirty="0"/>
              <a:t>, </a:t>
            </a:r>
            <a:r>
              <a:rPr lang="ko-KR" altLang="en-US" dirty="0"/>
              <a:t>단순 편집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기존 문서 불러오기 등</a:t>
            </a:r>
            <a:r>
              <a:rPr lang="en-US" altLang="ko-KR" dirty="0"/>
              <a:t>)</a:t>
            </a:r>
            <a:r>
              <a:rPr lang="ko-KR" altLang="en-US" dirty="0"/>
              <a:t>하고 이를 </a:t>
            </a:r>
            <a:r>
              <a:rPr lang="ko-KR" altLang="en-US" dirty="0">
                <a:solidFill>
                  <a:srgbClr val="FF0000"/>
                </a:solidFill>
              </a:rPr>
              <a:t>반복으로 나누어 </a:t>
            </a:r>
            <a:r>
              <a:rPr lang="ko-KR" altLang="en-US" dirty="0"/>
              <a:t>개발한다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ko-KR" altLang="en-US" dirty="0">
                <a:solidFill>
                  <a:srgbClr val="FF0000"/>
                </a:solidFill>
              </a:rPr>
              <a:t>사용자는 기본 기능을 빨리 확인하고 사용할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 err="1">
                <a:solidFill>
                  <a:srgbClr val="FF0000"/>
                </a:solidFill>
              </a:rPr>
              <a:t>그동안에</a:t>
            </a:r>
            <a:r>
              <a:rPr lang="ko-KR" altLang="en-US" dirty="0">
                <a:solidFill>
                  <a:srgbClr val="FF0000"/>
                </a:solidFill>
              </a:rPr>
              <a:t> 개발자는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차 개발을 진행한다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이때 좀 더 복잡한 편집 기능과 여러 기능을 추가하여 마찬가지로 이를 반복으로 나누어 개발한다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이처럼 애자일 개발 방법은 </a:t>
            </a:r>
            <a:r>
              <a:rPr lang="ko-KR" altLang="en-US" dirty="0">
                <a:solidFill>
                  <a:srgbClr val="FF0000"/>
                </a:solidFill>
              </a:rPr>
              <a:t>반복적인 개발을 통한 잦은 출시를 목표로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실행 가능한 </a:t>
            </a:r>
            <a:r>
              <a:rPr lang="ko-KR" altLang="en-US" dirty="0" err="1">
                <a:solidFill>
                  <a:srgbClr val="FF0000"/>
                </a:solidFill>
              </a:rPr>
              <a:t>프로토타입을</a:t>
            </a:r>
            <a:r>
              <a:rPr lang="ko-KR" altLang="en-US" dirty="0">
                <a:solidFill>
                  <a:srgbClr val="FF0000"/>
                </a:solidFill>
              </a:rPr>
              <a:t> 만들어 사용자에게 </a:t>
            </a:r>
            <a:r>
              <a:rPr lang="ko-KR" altLang="en-US" dirty="0" err="1">
                <a:solidFill>
                  <a:srgbClr val="FF0000"/>
                </a:solidFill>
              </a:rPr>
              <a:t>확인받고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좀 더 빠른 시간 안에 일부이지만 소프트웨어를 사용할 수 있게 하는 것을 중요하게 생각한다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에자일</a:t>
            </a:r>
            <a:r>
              <a:rPr lang="ko-KR" altLang="en-US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프로세스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3782" y="1032727"/>
            <a:ext cx="978523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애자일은</a:t>
            </a:r>
            <a:r>
              <a:rPr lang="ko-KR" altLang="en-US" sz="2000" dirty="0"/>
              <a:t> 변화에 민감하게 대처할 수 있는 개발 방법론으로 다음과 같이 여러 방법론이 </a:t>
            </a:r>
            <a:r>
              <a:rPr lang="ko-KR" altLang="en-US" sz="2000" dirty="0" smtClean="0"/>
              <a:t>존재한다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/>
              <a:t>스크럼</a:t>
            </a:r>
            <a:r>
              <a:rPr lang="en-US" altLang="ko-KR" sz="2000" dirty="0"/>
              <a:t>(scrum)</a:t>
            </a:r>
            <a:br>
              <a:rPr lang="en-US" altLang="ko-KR" sz="2000" dirty="0"/>
            </a:br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 err="1"/>
              <a:t>익스트림</a:t>
            </a:r>
            <a:r>
              <a:rPr lang="ko-KR" altLang="en-US" sz="2000" dirty="0"/>
              <a:t> 프로그래밍</a:t>
            </a:r>
            <a:r>
              <a:rPr lang="en-US" altLang="ko-KR" sz="2000" dirty="0"/>
              <a:t>(XP: </a:t>
            </a:r>
            <a:r>
              <a:rPr lang="en-US" altLang="ko-KR" sz="2000" dirty="0" err="1"/>
              <a:t>eXtreme</a:t>
            </a:r>
            <a:r>
              <a:rPr lang="en-US" altLang="ko-KR" sz="2000" dirty="0"/>
              <a:t> Programming)</a:t>
            </a:r>
            <a:br>
              <a:rPr lang="en-US" altLang="ko-KR" sz="2000" dirty="0"/>
            </a:br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 err="1"/>
              <a:t>적응형</a:t>
            </a:r>
            <a:r>
              <a:rPr lang="ko-KR" altLang="en-US" sz="2000" dirty="0"/>
              <a:t> 소프트웨어 개발 방법론</a:t>
            </a:r>
            <a:r>
              <a:rPr lang="en-US" altLang="ko-KR" sz="2000" dirty="0"/>
              <a:t>(adaptive software development)</a:t>
            </a:r>
            <a:br>
              <a:rPr lang="en-US" altLang="ko-KR" sz="2000" dirty="0"/>
            </a:br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/>
              <a:t>린 소프트웨어 개발 방법론</a:t>
            </a:r>
            <a:r>
              <a:rPr lang="en-US" altLang="ko-KR" sz="2000" dirty="0"/>
              <a:t>(lean software development)</a:t>
            </a:r>
            <a:br>
              <a:rPr lang="en-US" altLang="ko-KR" sz="2000" dirty="0"/>
            </a:br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/>
              <a:t>크리스털 패밀리</a:t>
            </a:r>
            <a:r>
              <a:rPr lang="en-US" altLang="ko-KR" sz="2000" dirty="0"/>
              <a:t>(crystal family)</a:t>
            </a:r>
            <a:br>
              <a:rPr lang="en-US" altLang="ko-KR" sz="2000" dirty="0"/>
            </a:br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/>
              <a:t>기능 주도 개발 방법론</a:t>
            </a:r>
            <a:r>
              <a:rPr lang="en-US" altLang="ko-KR" sz="2000" dirty="0"/>
              <a:t>(FDD: Feature Driven Development)</a:t>
            </a:r>
            <a:br>
              <a:rPr lang="en-US" altLang="ko-KR" sz="2000" dirty="0"/>
            </a:br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/>
              <a:t>동적 시스템 개발 방법론</a:t>
            </a:r>
            <a:r>
              <a:rPr lang="en-US" altLang="ko-KR" sz="2000" dirty="0"/>
              <a:t>(DSDM: Dynamic Systems Development Method)</a:t>
            </a:r>
            <a:br>
              <a:rPr lang="en-US" altLang="ko-KR" sz="2000" dirty="0"/>
            </a:br>
            <a:endParaRPr lang="en-US" altLang="ko-KR" sz="2000" dirty="0" smtClean="0"/>
          </a:p>
          <a:p>
            <a:r>
              <a:rPr lang="en-US" altLang="ko-KR" sz="2000" dirty="0" smtClean="0"/>
              <a:t>• </a:t>
            </a:r>
            <a:r>
              <a:rPr lang="ko-KR" altLang="en-US" sz="2000" dirty="0"/>
              <a:t>애자일 </a:t>
            </a:r>
            <a:r>
              <a:rPr lang="en-US" altLang="ko-KR" sz="2000" dirty="0"/>
              <a:t>UP(AUP: Agile Unified Process)</a:t>
            </a:r>
          </a:p>
          <a:p>
            <a:endParaRPr lang="en-US" altLang="ko-K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3994" y="1210342"/>
            <a:ext cx="97852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01.</a:t>
            </a:r>
            <a:r>
              <a:rPr lang="ko-KR" altLang="en-US" sz="2000" b="1" dirty="0"/>
              <a:t> 소프트웨어 개발 프로세스</a:t>
            </a:r>
          </a:p>
          <a:p>
            <a:r>
              <a:rPr lang="ko-KR" altLang="en-US" sz="2000" dirty="0">
                <a:hlinkClick r:id="rId7"/>
              </a:rPr>
              <a:t>소프트웨어 개발 프로세스</a:t>
            </a:r>
            <a:r>
              <a:rPr lang="ko-KR" altLang="en-US" sz="2000" dirty="0"/>
              <a:t>란 소프트웨어 제품을 개발할 때 필요한 절차</a:t>
            </a:r>
            <a:r>
              <a:rPr lang="en-US" altLang="ko-KR" sz="2000" dirty="0"/>
              <a:t>, </a:t>
            </a:r>
            <a:r>
              <a:rPr lang="ko-KR" altLang="en-US" sz="2000" dirty="0"/>
              <a:t>과정 그리고 구조를 일컫는 말로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사용자의 요구 사항을 소프트웨어 시스템으로 </a:t>
            </a:r>
            <a:r>
              <a:rPr lang="ko-KR" altLang="en-US" sz="2000" dirty="0">
                <a:hlinkClick r:id="rId8"/>
              </a:rPr>
              <a:t>구현</a:t>
            </a:r>
            <a:r>
              <a:rPr lang="ko-KR" altLang="en-US" sz="2000" dirty="0"/>
              <a:t>하기 위한 일련의 활동이라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이러한 절차나 구조뿐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그 작업을 수행하는 데 필요한 방법과 도구</a:t>
            </a:r>
            <a:r>
              <a:rPr lang="en-US" altLang="ko-KR" sz="2000" dirty="0"/>
              <a:t>, </a:t>
            </a:r>
            <a:r>
              <a:rPr lang="ko-KR" altLang="en-US" sz="2000" dirty="0"/>
              <a:t>개발 관련 참여자들까지도 포함하는 통합적인 개념이다</a:t>
            </a:r>
            <a:r>
              <a:rPr lang="en-US" altLang="ko-KR" sz="2000" dirty="0"/>
              <a:t>. </a:t>
            </a:r>
          </a:p>
          <a:p>
            <a:endParaRPr lang="en-US" altLang="ko-KR" sz="2000" b="1" i="1" dirty="0" smtClean="0"/>
          </a:p>
          <a:p>
            <a:r>
              <a:rPr lang="en-US" altLang="ko-KR" sz="2000" b="1" i="1" dirty="0" smtClean="0"/>
              <a:t>02</a:t>
            </a:r>
            <a:r>
              <a:rPr lang="en-US" altLang="ko-KR" sz="2000" b="1" i="1" dirty="0"/>
              <a:t>.</a:t>
            </a:r>
            <a:r>
              <a:rPr lang="ko-KR" altLang="en-US" sz="2000" b="1" dirty="0"/>
              <a:t> 소프트웨어 프로세스 모델</a:t>
            </a:r>
          </a:p>
          <a:p>
            <a:r>
              <a:rPr lang="ko-KR" altLang="en-US" sz="2000" dirty="0"/>
              <a:t>소프트웨어 프로세스 모델은 소프트웨어 개발 생명주기</a:t>
            </a:r>
            <a:r>
              <a:rPr lang="en-US" altLang="ko-KR" sz="2000" dirty="0"/>
              <a:t>(SDLC: Software Development Life Cycle)</a:t>
            </a:r>
            <a:r>
              <a:rPr lang="ko-KR" altLang="en-US" sz="2000" dirty="0"/>
              <a:t>라고도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소프트웨어 개발 방법에 대한 전체적인 흐름을 체계화한 개념으로</a:t>
            </a:r>
            <a:r>
              <a:rPr lang="en-US" altLang="ko-KR" sz="2000" dirty="0"/>
              <a:t>, </a:t>
            </a:r>
            <a:r>
              <a:rPr lang="ko-KR" altLang="en-US" sz="2000" dirty="0"/>
              <a:t>개발 계획 수립부터 최종 폐기 때까지의 전 과정을 다루고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순차적인 단계로 이루어져 있다</a:t>
            </a:r>
            <a:r>
              <a:rPr lang="en-US" altLang="ko-KR" sz="2000" dirty="0"/>
              <a:t>. </a:t>
            </a:r>
          </a:p>
          <a:p>
            <a:endParaRPr lang="en-US" altLang="ko-KR" sz="2000" b="1" i="1" dirty="0" smtClean="0"/>
          </a:p>
          <a:p>
            <a:r>
              <a:rPr lang="en-US" altLang="ko-KR" sz="2000" b="1" i="1" dirty="0" smtClean="0"/>
              <a:t>03</a:t>
            </a:r>
            <a:r>
              <a:rPr lang="en-US" altLang="ko-KR" sz="2000" b="1" i="1" dirty="0"/>
              <a:t>.</a:t>
            </a:r>
            <a:r>
              <a:rPr lang="ko-KR" altLang="en-US" sz="2000" b="1" dirty="0"/>
              <a:t> 주먹구구식 모델</a:t>
            </a:r>
          </a:p>
          <a:p>
            <a:r>
              <a:rPr lang="ko-KR" altLang="en-US" sz="2000" dirty="0">
                <a:hlinkClick r:id="rId9"/>
              </a:rPr>
              <a:t>주먹구구식 모델</a:t>
            </a:r>
            <a:r>
              <a:rPr lang="ko-KR" altLang="en-US" sz="2000" dirty="0"/>
              <a:t>은 공식적인 가이드라인이나 </a:t>
            </a:r>
            <a:r>
              <a:rPr lang="ko-KR" altLang="en-US" sz="2000" dirty="0">
                <a:hlinkClick r:id="rId10"/>
              </a:rPr>
              <a:t>프로세스</a:t>
            </a:r>
            <a:r>
              <a:rPr lang="ko-KR" altLang="en-US" sz="2000" dirty="0"/>
              <a:t>가 없는 개발 방식이다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 요구 분석 명세서나 </a:t>
            </a:r>
            <a:r>
              <a:rPr lang="ko-KR" altLang="en-US" sz="2000" dirty="0">
                <a:hlinkClick r:id="rId11"/>
              </a:rPr>
              <a:t>설계</a:t>
            </a:r>
            <a:r>
              <a:rPr lang="ko-KR" altLang="en-US" sz="2000" dirty="0"/>
              <a:t> 단계 없이 간단한 기능만을 정리하여 개발하는 형태를 말한다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73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8590" y="1087232"/>
            <a:ext cx="978523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04.</a:t>
            </a:r>
            <a:r>
              <a:rPr lang="ko-KR" altLang="en-US" b="1" dirty="0"/>
              <a:t> 폭포수 모델</a:t>
            </a:r>
          </a:p>
          <a:p>
            <a:r>
              <a:rPr lang="ko-KR" altLang="en-US" dirty="0"/>
              <a:t>폭포에서 물이 떨어지듯이 앞 단계에서 다음 단계로 넘어가는 개발 방식을 폭포수 모델</a:t>
            </a:r>
            <a:r>
              <a:rPr lang="en-US" altLang="ko-KR" dirty="0"/>
              <a:t>(Waterfall Model)</a:t>
            </a:r>
            <a:r>
              <a:rPr lang="ko-KR" altLang="en-US" dirty="0"/>
              <a:t>이라고 하며</a:t>
            </a:r>
            <a:r>
              <a:rPr lang="en-US" altLang="ko-KR" dirty="0"/>
              <a:t>, </a:t>
            </a:r>
            <a:r>
              <a:rPr lang="ko-KR" altLang="en-US" dirty="0"/>
              <a:t>고전적 생명주기</a:t>
            </a:r>
            <a:r>
              <a:rPr lang="en-US" altLang="ko-KR" dirty="0"/>
              <a:t>(Classic Life Cycle)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  <a:r>
              <a:rPr lang="ko-KR" altLang="en-US" dirty="0"/>
              <a:t>이 모델은 소프트웨어 공학의 대명사로 여겨질 만큼 소프트웨어 프로세스 개발 초기에 등장한 전통적인 모델이다</a:t>
            </a:r>
            <a:r>
              <a:rPr lang="en-US" altLang="ko-KR" dirty="0"/>
              <a:t>. </a:t>
            </a:r>
            <a:r>
              <a:rPr lang="ko-KR" altLang="en-US" dirty="0"/>
              <a:t>공장 생산 라인의 작업 프로세스와 유사한데</a:t>
            </a:r>
            <a:r>
              <a:rPr lang="en-US" altLang="ko-KR" dirty="0"/>
              <a:t>, </a:t>
            </a:r>
            <a:r>
              <a:rPr lang="ko-KR" altLang="en-US" dirty="0"/>
              <a:t>소프트웨어 개발의 표준적인 프로세스를 정하여 소프트웨어를 순차적으로 개발한다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05</a:t>
            </a:r>
            <a:r>
              <a:rPr lang="en-US" altLang="ko-KR" b="1" i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V </a:t>
            </a:r>
            <a:r>
              <a:rPr lang="ko-KR" altLang="en-US" b="1" dirty="0"/>
              <a:t>모델</a:t>
            </a:r>
          </a:p>
          <a:p>
            <a:r>
              <a:rPr lang="en-US" altLang="ko-KR" dirty="0">
                <a:hlinkClick r:id="rId7"/>
              </a:rPr>
              <a:t>V </a:t>
            </a:r>
            <a:r>
              <a:rPr lang="ko-KR" altLang="en-US" dirty="0">
                <a:hlinkClick r:id="rId7"/>
              </a:rPr>
              <a:t>모델</a:t>
            </a:r>
            <a:r>
              <a:rPr lang="ko-KR" altLang="en-US" dirty="0"/>
              <a:t>은 폭포수 모델의 변형으로</a:t>
            </a:r>
            <a:r>
              <a:rPr lang="en-US" altLang="ko-KR" dirty="0"/>
              <a:t>, </a:t>
            </a:r>
            <a:r>
              <a:rPr lang="ko-KR" altLang="en-US" dirty="0">
                <a:hlinkClick r:id="rId8"/>
              </a:rPr>
              <a:t>테스트</a:t>
            </a:r>
            <a:r>
              <a:rPr lang="ko-KR" altLang="en-US" dirty="0"/>
              <a:t> 단계를 추가</a:t>
            </a:r>
            <a:r>
              <a:rPr lang="en-US" altLang="ko-KR" dirty="0"/>
              <a:t>·</a:t>
            </a:r>
            <a:r>
              <a:rPr lang="ko-KR" altLang="en-US" dirty="0"/>
              <a:t>확장하여 테스트 단계가 분석 및 </a:t>
            </a:r>
            <a:r>
              <a:rPr lang="ko-KR" altLang="en-US" dirty="0">
                <a:hlinkClick r:id="rId9"/>
              </a:rPr>
              <a:t>설계</a:t>
            </a:r>
            <a:r>
              <a:rPr lang="ko-KR" altLang="en-US" dirty="0"/>
              <a:t>와 어떻게 관련되어 있는지를 나타낸다</a:t>
            </a:r>
            <a:r>
              <a:rPr lang="en-US" altLang="ko-KR" dirty="0"/>
              <a:t>. </a:t>
            </a:r>
            <a:r>
              <a:rPr lang="ko-KR" altLang="en-US" dirty="0"/>
              <a:t>폭포수 모델이 산출물 중심이라면 </a:t>
            </a:r>
            <a:r>
              <a:rPr lang="en-US" altLang="ko-KR" dirty="0"/>
              <a:t>V </a:t>
            </a:r>
            <a:r>
              <a:rPr lang="ko-KR" altLang="en-US" dirty="0"/>
              <a:t>모델은 각 개발 단계를 검증하는 데 초점을 둔 모델이다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06</a:t>
            </a:r>
            <a:r>
              <a:rPr lang="en-US" altLang="ko-KR" b="1" i="1" dirty="0"/>
              <a:t>.</a:t>
            </a:r>
            <a:r>
              <a:rPr lang="ko-KR" altLang="en-US" b="1" dirty="0"/>
              <a:t> 진화적 프로세스 모델</a:t>
            </a:r>
          </a:p>
          <a:p>
            <a:r>
              <a:rPr lang="ko-KR" altLang="en-US" dirty="0">
                <a:hlinkClick r:id="rId10"/>
              </a:rPr>
              <a:t>진화적 프로세스 모델</a:t>
            </a:r>
            <a:r>
              <a:rPr lang="ko-KR" altLang="en-US" dirty="0"/>
              <a:t>의 특징은 </a:t>
            </a:r>
            <a:r>
              <a:rPr lang="ko-KR" altLang="en-US" dirty="0" err="1">
                <a:hlinkClick r:id="rId11"/>
              </a:rPr>
              <a:t>프로토타입</a:t>
            </a:r>
            <a:r>
              <a:rPr lang="ko-KR" altLang="en-US" dirty="0" err="1"/>
              <a:t>을</a:t>
            </a:r>
            <a:r>
              <a:rPr lang="ko-KR" altLang="en-US" dirty="0"/>
              <a:t> 만들어 사용자 요구 사항을 점증적으로 반영한다는 것이다</a:t>
            </a:r>
            <a:r>
              <a:rPr lang="en-US" altLang="ko-KR" dirty="0"/>
              <a:t>. </a:t>
            </a:r>
            <a:r>
              <a:rPr lang="ko-KR" altLang="en-US" dirty="0"/>
              <a:t>우선 개발자는 사용자 요구 사항에 따라 가상으로 실행되는 초기 버전의 </a:t>
            </a:r>
            <a:r>
              <a:rPr lang="ko-KR" altLang="en-US" dirty="0" err="1"/>
              <a:t>프로토타입을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사용자는 사용자 인터페이스 중심의 화면과 실행 후 나타나는 가상의 결과 화면을 확인한다</a:t>
            </a:r>
            <a:r>
              <a:rPr lang="en-US" altLang="ko-KR" dirty="0"/>
              <a:t>. </a:t>
            </a:r>
            <a:r>
              <a:rPr lang="ko-KR" altLang="en-US" dirty="0"/>
              <a:t>그런 다음 개발자는 변경</a:t>
            </a:r>
            <a:r>
              <a:rPr lang="en-US" altLang="ko-KR" dirty="0"/>
              <a:t>·</a:t>
            </a:r>
            <a:r>
              <a:rPr lang="ko-KR" altLang="en-US" dirty="0"/>
              <a:t>추가된 사용자 요구 사항을 반영하여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프로토타입을</a:t>
            </a:r>
            <a:r>
              <a:rPr lang="ko-KR" altLang="en-US" dirty="0"/>
              <a:t> 만들어 사용자에게 보여준다</a:t>
            </a:r>
            <a:r>
              <a:rPr lang="en-US" altLang="ko-KR" dirty="0"/>
              <a:t>. </a:t>
            </a:r>
            <a:r>
              <a:rPr lang="ko-KR" altLang="en-US" dirty="0"/>
              <a:t>이 같은 작업을 반복하여 최종 제품을 완성시키는 모델이다</a:t>
            </a:r>
            <a:r>
              <a:rPr lang="en-US" altLang="ko-KR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755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프로세스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B0F0"/>
                </a:solidFill>
              </a:rPr>
              <a:t>Process(</a:t>
            </a:r>
            <a:r>
              <a:rPr lang="ko-KR" altLang="en-US" sz="2800" dirty="0" smtClean="0">
                <a:solidFill>
                  <a:srgbClr val="00B0F0"/>
                </a:solidFill>
              </a:rPr>
              <a:t>프로세스</a:t>
            </a:r>
            <a:r>
              <a:rPr lang="en-US" altLang="ko-KR" sz="2800" dirty="0" smtClean="0">
                <a:solidFill>
                  <a:srgbClr val="00B0F0"/>
                </a:solidFill>
              </a:rPr>
              <a:t>)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일을 </a:t>
            </a:r>
            <a:r>
              <a:rPr lang="ko-KR" altLang="en-US" sz="2800" dirty="0">
                <a:solidFill>
                  <a:srgbClr val="FF0000"/>
                </a:solidFill>
              </a:rPr>
              <a:t>처리하는 과정 또는 순서를 </a:t>
            </a:r>
            <a:r>
              <a:rPr lang="ko-KR" altLang="en-US" sz="2800" dirty="0"/>
              <a:t>일컬어 프로세스라고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공장에서 자동차나 세탁기 등이 조립되어 완제품이 되는 과정도 프로세스이다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프로세스는 </a:t>
            </a:r>
            <a:r>
              <a:rPr lang="ko-KR" altLang="en-US" sz="2800" dirty="0">
                <a:solidFill>
                  <a:srgbClr val="FF0000"/>
                </a:solidFill>
              </a:rPr>
              <a:t>일이 처리되는 과정이나 공정이다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r>
              <a:rPr lang="ko-KR" altLang="en-US" sz="2800" dirty="0" smtClean="0"/>
              <a:t>즉 </a:t>
            </a:r>
            <a:r>
              <a:rPr lang="ko-KR" altLang="en-US" sz="2800" b="1" dirty="0">
                <a:solidFill>
                  <a:srgbClr val="00B0F0"/>
                </a:solidFill>
              </a:rPr>
              <a:t>프로세스는 </a:t>
            </a:r>
            <a:r>
              <a:rPr lang="en-US" altLang="ko-KR" sz="2800" b="1" dirty="0">
                <a:solidFill>
                  <a:srgbClr val="00B0F0"/>
                </a:solidFill>
              </a:rPr>
              <a:t>'</a:t>
            </a:r>
            <a:r>
              <a:rPr lang="ko-KR" altLang="en-US" sz="2800" b="1" dirty="0">
                <a:solidFill>
                  <a:srgbClr val="00B0F0"/>
                </a:solidFill>
              </a:rPr>
              <a:t>주어진 일을 해결하기 위한 목적으로 그 순서가 정해져 수행되는 일련의 절차</a:t>
            </a:r>
            <a:r>
              <a:rPr lang="en-US" altLang="ko-KR" sz="2800" b="1" dirty="0">
                <a:solidFill>
                  <a:srgbClr val="00B0F0"/>
                </a:solidFill>
              </a:rPr>
              <a:t>'</a:t>
            </a:r>
            <a:r>
              <a:rPr lang="ko-KR" altLang="en-US" sz="2800" dirty="0"/>
              <a:t>라고 정의할 수 있다</a:t>
            </a:r>
            <a:r>
              <a:rPr lang="en-US" altLang="ko-KR" sz="2800" dirty="0"/>
              <a:t>. 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어떤 </a:t>
            </a:r>
            <a:r>
              <a:rPr lang="ko-KR" altLang="en-US" sz="2800" dirty="0"/>
              <a:t>일을 해결하고자 할 때는 해당 프로세스만 잘 따르면 목적을 달성할 수 있다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60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3738" y="1124756"/>
            <a:ext cx="97852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07.</a:t>
            </a:r>
            <a:r>
              <a:rPr lang="ko-KR" altLang="en-US" sz="2000" b="1" dirty="0"/>
              <a:t> 나선형 모델</a:t>
            </a:r>
          </a:p>
          <a:p>
            <a:r>
              <a:rPr lang="ko-KR" altLang="en-US" sz="2000" dirty="0"/>
              <a:t>나선형 모델은 초기 요구 정의 및 분석 후 </a:t>
            </a:r>
            <a:r>
              <a:rPr lang="ko-KR" altLang="en-US" sz="2000" dirty="0" err="1">
                <a:hlinkClick r:id="rId7"/>
              </a:rPr>
              <a:t>프로토타입</a:t>
            </a:r>
            <a:r>
              <a:rPr lang="ko-KR" altLang="en-US" sz="2000" dirty="0"/>
              <a:t> 개발 이전에 위험 분석 단계를 거치는 모델이다</a:t>
            </a:r>
            <a:r>
              <a:rPr lang="en-US" altLang="ko-KR" sz="2000" dirty="0"/>
              <a:t>. </a:t>
            </a:r>
            <a:r>
              <a:rPr lang="ko-KR" altLang="en-US" sz="2000" dirty="0"/>
              <a:t>개발자는 </a:t>
            </a:r>
            <a:r>
              <a:rPr lang="en-US" altLang="ko-KR" sz="2000" dirty="0"/>
              <a:t>1</a:t>
            </a:r>
            <a:r>
              <a:rPr lang="ko-KR" altLang="en-US" sz="2000" dirty="0"/>
              <a:t>차 </a:t>
            </a:r>
            <a:r>
              <a:rPr lang="ko-KR" altLang="en-US" sz="2000" dirty="0" err="1"/>
              <a:t>프로토타입을</a:t>
            </a:r>
            <a:r>
              <a:rPr lang="ko-KR" altLang="en-US" sz="2000" dirty="0"/>
              <a:t> 만들어 사용자의 평가와 추가</a:t>
            </a:r>
            <a:r>
              <a:rPr lang="en-US" altLang="ko-KR" sz="2000" dirty="0"/>
              <a:t>·</a:t>
            </a:r>
            <a:r>
              <a:rPr lang="ko-KR" altLang="en-US" sz="2000" dirty="0"/>
              <a:t>수정 요구를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다시 위험 분석을 거쳐 </a:t>
            </a:r>
            <a:r>
              <a:rPr lang="en-US" altLang="ko-KR" sz="2000" dirty="0"/>
              <a:t>2</a:t>
            </a:r>
            <a:r>
              <a:rPr lang="ko-KR" altLang="en-US" sz="2000" dirty="0"/>
              <a:t>차 </a:t>
            </a:r>
            <a:r>
              <a:rPr lang="ko-KR" altLang="en-US" sz="2000" dirty="0" err="1"/>
              <a:t>프로토타입을</a:t>
            </a:r>
            <a:r>
              <a:rPr lang="ko-KR" altLang="en-US" sz="2000" dirty="0"/>
              <a:t> 만든다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</a:t>
            </a:r>
            <a:r>
              <a:rPr lang="en-US" altLang="ko-KR" sz="2000" dirty="0"/>
              <a:t>3</a:t>
            </a:r>
            <a:r>
              <a:rPr lang="ko-KR" altLang="en-US" sz="2000" dirty="0"/>
              <a:t>차</a:t>
            </a:r>
            <a:r>
              <a:rPr lang="en-US" altLang="ko-KR" sz="2000" dirty="0"/>
              <a:t>, 4</a:t>
            </a:r>
            <a:r>
              <a:rPr lang="ko-KR" altLang="en-US" sz="2000" dirty="0"/>
              <a:t>차</a:t>
            </a:r>
            <a:r>
              <a:rPr lang="en-US" altLang="ko-KR" sz="2000" dirty="0"/>
              <a:t>, ··· n</a:t>
            </a:r>
            <a:r>
              <a:rPr lang="ko-KR" altLang="en-US" sz="2000" dirty="0"/>
              <a:t>차를 거치는 동안 사용자의 요구가 충분히 반영되어</a:t>
            </a:r>
            <a:r>
              <a:rPr lang="en-US" altLang="ko-KR" sz="2000" dirty="0"/>
              <a:t>, </a:t>
            </a:r>
            <a:r>
              <a:rPr lang="ko-KR" altLang="en-US" sz="2000" dirty="0"/>
              <a:t>만족할 만한 최종 제품이 만들어진다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b="1" i="1" dirty="0"/>
              <a:t>08.</a:t>
            </a:r>
            <a:r>
              <a:rPr lang="ko-KR" altLang="en-US" sz="2000" b="1" dirty="0"/>
              <a:t> 단계적 개발 모델</a:t>
            </a:r>
          </a:p>
          <a:p>
            <a:r>
              <a:rPr lang="ko-KR" altLang="en-US" sz="2000" dirty="0">
                <a:hlinkClick r:id="rId8"/>
              </a:rPr>
              <a:t>단계적 개발 모델</a:t>
            </a:r>
            <a:r>
              <a:rPr lang="ko-KR" altLang="en-US" sz="2000" dirty="0"/>
              <a:t>은 개발과 사용을 병행하면서 진행하는 모델이다</a:t>
            </a:r>
            <a:r>
              <a:rPr lang="en-US" altLang="ko-KR" sz="2000" dirty="0"/>
              <a:t>. </a:t>
            </a:r>
            <a:r>
              <a:rPr lang="ko-KR" altLang="en-US" sz="2000" dirty="0"/>
              <a:t>개발자가 릴리스 </a:t>
            </a:r>
            <a:r>
              <a:rPr lang="en-US" altLang="ko-KR" sz="2000" dirty="0"/>
              <a:t>1</a:t>
            </a:r>
            <a:r>
              <a:rPr lang="ko-KR" altLang="en-US" sz="2000" dirty="0"/>
              <a:t>을 개발하여 사용자에게 제공하면 사용자는 릴리스 </a:t>
            </a:r>
            <a:r>
              <a:rPr lang="en-US" altLang="ko-KR" sz="2000" dirty="0"/>
              <a:t>1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그동안</a:t>
            </a:r>
            <a:r>
              <a:rPr lang="ko-KR" altLang="en-US" sz="2000" dirty="0"/>
              <a:t> 개발자는 다음 버전인 릴리스 </a:t>
            </a:r>
            <a:r>
              <a:rPr lang="en-US" altLang="ko-KR" sz="2000" dirty="0"/>
              <a:t>2</a:t>
            </a:r>
            <a:r>
              <a:rPr lang="ko-KR" altLang="en-US" sz="2000" dirty="0"/>
              <a:t>를 개발한다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이와 같은 과정을 반복</a:t>
            </a:r>
            <a:r>
              <a:rPr lang="en-US" altLang="ko-KR" sz="2000" dirty="0"/>
              <a:t>·</a:t>
            </a:r>
            <a:r>
              <a:rPr lang="ko-KR" altLang="en-US" sz="2000" dirty="0"/>
              <a:t>진행하여 완성한다</a:t>
            </a:r>
            <a:r>
              <a:rPr lang="en-US" altLang="ko-KR" sz="2000" dirty="0"/>
              <a:t>. </a:t>
            </a:r>
          </a:p>
          <a:p>
            <a:endParaRPr lang="en-US" altLang="ko-KR" sz="2000" b="1" i="1" dirty="0" smtClean="0"/>
          </a:p>
          <a:p>
            <a:r>
              <a:rPr lang="en-US" altLang="ko-KR" sz="2000" b="1" i="1" dirty="0" smtClean="0"/>
              <a:t>09</a:t>
            </a:r>
            <a:r>
              <a:rPr lang="en-US" altLang="ko-KR" sz="2000" b="1" i="1" dirty="0"/>
              <a:t>.</a:t>
            </a:r>
            <a:r>
              <a:rPr lang="ko-KR" altLang="en-US" sz="2000" b="1" dirty="0"/>
              <a:t> 통합 프로세스 모델</a:t>
            </a:r>
          </a:p>
          <a:p>
            <a:r>
              <a:rPr lang="ko-KR" altLang="en-US" sz="2000" dirty="0"/>
              <a:t>통합 프로세스</a:t>
            </a:r>
            <a:r>
              <a:rPr lang="en-US" altLang="ko-KR" sz="2000" dirty="0"/>
              <a:t>(UP) </a:t>
            </a:r>
            <a:r>
              <a:rPr lang="ko-KR" altLang="en-US" sz="2000" dirty="0"/>
              <a:t>모델은 크게 </a:t>
            </a:r>
            <a:r>
              <a:rPr lang="en-US" altLang="ko-KR" sz="2000" dirty="0"/>
              <a:t>4</a:t>
            </a:r>
            <a:r>
              <a:rPr lang="ko-KR" altLang="en-US" sz="2000" dirty="0"/>
              <a:t>단계</a:t>
            </a:r>
            <a:r>
              <a:rPr lang="en-US" altLang="ko-KR" sz="2000" dirty="0"/>
              <a:t>(</a:t>
            </a:r>
            <a:r>
              <a:rPr lang="ko-KR" altLang="en-US" sz="2000" dirty="0"/>
              <a:t>도입</a:t>
            </a:r>
            <a:r>
              <a:rPr lang="en-US" altLang="ko-KR" sz="2000" dirty="0"/>
              <a:t>, </a:t>
            </a:r>
            <a:r>
              <a:rPr lang="ko-KR" altLang="en-US" sz="2000" dirty="0"/>
              <a:t>구체화</a:t>
            </a:r>
            <a:r>
              <a:rPr lang="en-US" altLang="ko-KR" sz="2000" dirty="0"/>
              <a:t>, </a:t>
            </a:r>
            <a:r>
              <a:rPr lang="ko-KR" altLang="en-US" sz="2000" dirty="0"/>
              <a:t>구축</a:t>
            </a:r>
            <a:r>
              <a:rPr lang="en-US" altLang="ko-KR" sz="2000" dirty="0"/>
              <a:t>, </a:t>
            </a:r>
            <a:r>
              <a:rPr lang="ko-KR" altLang="en-US" sz="2000" dirty="0"/>
              <a:t>전이</a:t>
            </a:r>
            <a:r>
              <a:rPr lang="en-US" altLang="ko-KR" sz="2000" dirty="0"/>
              <a:t>)</a:t>
            </a:r>
            <a:r>
              <a:rPr lang="ko-KR" altLang="en-US" sz="2000" dirty="0"/>
              <a:t>로 구성되어 있으며 각 단계도 여러 개의 작은 단위</a:t>
            </a:r>
            <a:r>
              <a:rPr lang="en-US" altLang="ko-KR" sz="2000" dirty="0"/>
              <a:t>(</a:t>
            </a:r>
            <a:r>
              <a:rPr lang="ko-KR" altLang="en-US" sz="2000" dirty="0"/>
              <a:t>반복</a:t>
            </a:r>
            <a:r>
              <a:rPr lang="en-US" altLang="ko-KR" sz="2000" dirty="0"/>
              <a:t>, iteration)</a:t>
            </a:r>
            <a:r>
              <a:rPr lang="ko-KR" altLang="en-US" sz="2000" dirty="0"/>
              <a:t>로 나뉜다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이러한 반복 구간을 하나씩 정복해나간다</a:t>
            </a:r>
            <a:r>
              <a:rPr lang="en-US" altLang="ko-KR" sz="2000" dirty="0"/>
              <a:t>. </a:t>
            </a:r>
            <a:r>
              <a:rPr lang="ko-KR" altLang="en-US" sz="2000" dirty="0"/>
              <a:t>각각의 반복 주기가 시작되기 전에 기준선</a:t>
            </a:r>
            <a:r>
              <a:rPr lang="en-US" altLang="ko-KR" sz="2000" dirty="0"/>
              <a:t>(</a:t>
            </a:r>
            <a:r>
              <a:rPr lang="ko-KR" altLang="en-US" sz="2000" dirty="0"/>
              <a:t>베이스라인</a:t>
            </a:r>
            <a:r>
              <a:rPr lang="en-US" altLang="ko-KR" sz="2000" dirty="0"/>
              <a:t>) </a:t>
            </a:r>
            <a:r>
              <a:rPr lang="ko-KR" altLang="en-US" sz="2000" dirty="0"/>
              <a:t>계획이 세워지고</a:t>
            </a:r>
            <a:r>
              <a:rPr lang="en-US" altLang="ko-KR" sz="2000" dirty="0"/>
              <a:t>, </a:t>
            </a:r>
            <a:r>
              <a:rPr lang="ko-KR" altLang="en-US" sz="2000" dirty="0"/>
              <a:t>반복 주기가 끝난 수행 결과에는 실행 가능한 산출물이 도출된다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0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3994" y="1210342"/>
            <a:ext cx="9785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10.</a:t>
            </a:r>
            <a:r>
              <a:rPr lang="ko-KR" altLang="en-US" sz="2000" b="1" dirty="0"/>
              <a:t> 애자일 프로세스 모델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폭포수 </a:t>
            </a:r>
            <a:r>
              <a:rPr lang="ko-KR" altLang="en-US" sz="2000" dirty="0"/>
              <a:t>모델처럼 </a:t>
            </a:r>
            <a:r>
              <a:rPr lang="ko-KR" altLang="en-US" sz="2000" dirty="0">
                <a:hlinkClick r:id="rId7"/>
              </a:rPr>
              <a:t>계획</a:t>
            </a:r>
            <a:r>
              <a:rPr lang="ko-KR" altLang="en-US" sz="2000" dirty="0"/>
              <a:t>을 기반으로 하는 </a:t>
            </a:r>
            <a:r>
              <a:rPr lang="ko-KR" altLang="en-US" sz="2000" dirty="0">
                <a:hlinkClick r:id="rId8"/>
              </a:rPr>
              <a:t>프로세스</a:t>
            </a:r>
            <a:r>
              <a:rPr lang="ko-KR" altLang="en-US" sz="2000" dirty="0"/>
              <a:t> 중심의 전통적인 모델은 산출물 위주의 거대하고 무거운 방법론에 해당한다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방법론의 가장 큰 문제점은 요구 사항의 변화에 유연하게 대처하기 어렵다는 점이다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가볍고</a:t>
            </a:r>
            <a:r>
              <a:rPr lang="en-US" altLang="ko-KR" sz="2000" dirty="0"/>
              <a:t>, </a:t>
            </a:r>
            <a:r>
              <a:rPr lang="ko-KR" altLang="en-US" sz="2000" dirty="0"/>
              <a:t>비교적 변화를 수용하기 쉬운 방법론이 필요하다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필요에 따라 등장한 모델이 애자일 프로세스 모델로</a:t>
            </a:r>
            <a:r>
              <a:rPr lang="en-US" altLang="ko-KR" sz="2000" dirty="0"/>
              <a:t>, </a:t>
            </a:r>
            <a:r>
              <a:rPr lang="ko-KR" altLang="en-US" sz="2000" dirty="0"/>
              <a:t>스크럼</a:t>
            </a:r>
            <a:r>
              <a:rPr lang="en-US" altLang="ko-KR" sz="2000" dirty="0"/>
              <a:t>(scrum), </a:t>
            </a:r>
            <a:r>
              <a:rPr lang="ko-KR" altLang="en-US" sz="2000" dirty="0" err="1"/>
              <a:t>익스트림</a:t>
            </a:r>
            <a:r>
              <a:rPr lang="ko-KR" altLang="en-US" sz="2000" dirty="0"/>
              <a:t> 프로그래밍</a:t>
            </a:r>
            <a:r>
              <a:rPr lang="en-US" altLang="ko-KR" sz="2000" dirty="0"/>
              <a:t>(XP), </a:t>
            </a:r>
            <a:r>
              <a:rPr lang="ko-KR" altLang="en-US" sz="2000" dirty="0"/>
              <a:t>크리스털 패밀리</a:t>
            </a:r>
            <a:r>
              <a:rPr lang="en-US" altLang="ko-KR" sz="2000" dirty="0"/>
              <a:t>(crystal family)</a:t>
            </a:r>
            <a:r>
              <a:rPr lang="ko-KR" altLang="en-US" sz="2000" dirty="0"/>
              <a:t>와 같은 방법론이다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553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3380700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34" y="1509745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소프트웨어 개발 프로세스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B0F0"/>
                </a:solidFill>
              </a:rPr>
              <a:t>Software Development Process(</a:t>
            </a:r>
            <a:r>
              <a:rPr lang="ko-KR" altLang="en-US" sz="2800" dirty="0" smtClean="0">
                <a:solidFill>
                  <a:srgbClr val="00B0F0"/>
                </a:solidFill>
              </a:rPr>
              <a:t>소프트웨어 개발 프로세스</a:t>
            </a:r>
            <a:r>
              <a:rPr lang="en-US" altLang="ko-KR" sz="2800" dirty="0" smtClean="0">
                <a:solidFill>
                  <a:srgbClr val="00B0F0"/>
                </a:solidFill>
              </a:rPr>
              <a:t>)</a:t>
            </a:r>
          </a:p>
          <a:p>
            <a:endParaRPr lang="en-US" altLang="ko-KR" sz="2800" dirty="0" smtClean="0"/>
          </a:p>
          <a:p>
            <a:r>
              <a:rPr lang="ko-KR" altLang="en-US" sz="2800" dirty="0"/>
              <a:t>소프트웨어를 개발할 때 일을 수행하는 작은 단위를 </a:t>
            </a:r>
            <a:r>
              <a:rPr lang="ko-KR" altLang="en-US" sz="2800" dirty="0">
                <a:solidFill>
                  <a:srgbClr val="FF0000"/>
                </a:solidFill>
              </a:rPr>
              <a:t>작업</a:t>
            </a:r>
            <a:r>
              <a:rPr lang="en-US" altLang="ko-KR" sz="2800" dirty="0">
                <a:solidFill>
                  <a:srgbClr val="FF0000"/>
                </a:solidFill>
              </a:rPr>
              <a:t>(task)</a:t>
            </a:r>
            <a:r>
              <a:rPr lang="ko-KR" altLang="en-US" sz="2800" dirty="0"/>
              <a:t>이라 하는데</a:t>
            </a:r>
            <a:r>
              <a:rPr lang="en-US" altLang="ko-KR" sz="2800" dirty="0"/>
              <a:t>, </a:t>
            </a:r>
            <a:r>
              <a:rPr lang="ko-KR" altLang="en-US" sz="2800" dirty="0"/>
              <a:t>소프트웨어 개발에서 프로세스는 이 </a:t>
            </a:r>
            <a:r>
              <a:rPr lang="ko-KR" altLang="en-US" sz="2800" dirty="0">
                <a:solidFill>
                  <a:srgbClr val="FF0000"/>
                </a:solidFill>
              </a:rPr>
              <a:t>작업 순서의 집합</a:t>
            </a:r>
            <a:r>
              <a:rPr lang="ko-KR" altLang="en-US" sz="2800" dirty="0"/>
              <a:t>이라고 할 수 있다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단순히 작업 순서만이 아니라 일정</a:t>
            </a:r>
            <a:r>
              <a:rPr lang="en-US" altLang="ko-KR" sz="2800" dirty="0"/>
              <a:t>, </a:t>
            </a:r>
            <a:r>
              <a:rPr lang="ko-KR" altLang="en-US" sz="2800" dirty="0"/>
              <a:t>예산</a:t>
            </a:r>
            <a:r>
              <a:rPr lang="en-US" altLang="ko-KR" sz="2800" dirty="0"/>
              <a:t>, </a:t>
            </a:r>
            <a:r>
              <a:rPr lang="ko-KR" altLang="en-US" sz="2800" dirty="0"/>
              <a:t>자원과 같은 제약 조건</a:t>
            </a:r>
            <a:r>
              <a:rPr lang="en-US" altLang="ko-KR" sz="2800" dirty="0"/>
              <a:t>(constraint)</a:t>
            </a:r>
            <a:r>
              <a:rPr lang="ko-KR" altLang="en-US" sz="2800" dirty="0"/>
              <a:t>을 포함하는 일련의 활동</a:t>
            </a:r>
            <a:r>
              <a:rPr lang="en-US" altLang="ko-KR" sz="2800" dirty="0"/>
              <a:t>(activity)</a:t>
            </a:r>
            <a:r>
              <a:rPr lang="ko-KR" altLang="en-US" sz="2800" dirty="0"/>
              <a:t>을 말한다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10" y="3856049"/>
            <a:ext cx="3422676" cy="26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소프트웨어 개발 프로세스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B0F0"/>
                </a:solidFill>
              </a:rPr>
              <a:t>Software Development Process(</a:t>
            </a:r>
            <a:r>
              <a:rPr lang="ko-KR" altLang="en-US" sz="2800" dirty="0" smtClean="0">
                <a:solidFill>
                  <a:srgbClr val="00B0F0"/>
                </a:solidFill>
              </a:rPr>
              <a:t>소프트웨어 개발 프로세스</a:t>
            </a:r>
            <a:r>
              <a:rPr lang="en-US" altLang="ko-KR" sz="2800" dirty="0" smtClean="0">
                <a:solidFill>
                  <a:srgbClr val="00B0F0"/>
                </a:solidFill>
              </a:rPr>
              <a:t>)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넓은 의미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/>
              <a:t>절차나 구조뿐 아니라 그 작업을 수행하는 데 필요한 방법과 도구를 비롯해 개발과 관련된 실제 절차를 따라 작업을 수행하는 참여자들까지도 포함된다</a:t>
            </a:r>
            <a:r>
              <a:rPr lang="en-US" altLang="ko-KR" sz="2800" dirty="0"/>
              <a:t>. </a:t>
            </a:r>
            <a:r>
              <a:rPr lang="ko-KR" altLang="en-US" sz="2800" dirty="0"/>
              <a:t>즉 </a:t>
            </a:r>
            <a:r>
              <a:rPr lang="ko-KR" altLang="en-US" sz="2800" dirty="0">
                <a:solidFill>
                  <a:srgbClr val="FF0000"/>
                </a:solidFill>
              </a:rPr>
              <a:t>소프트웨어 개발 목적을 이루는 데 필요한 통합적 수단</a:t>
            </a:r>
            <a:r>
              <a:rPr lang="ko-KR" altLang="en-US" sz="2800" dirty="0"/>
              <a:t>이라 할 수 있다</a:t>
            </a:r>
            <a:r>
              <a:rPr lang="en-US" altLang="ko-KR" sz="2800" dirty="0"/>
              <a:t>. </a:t>
            </a:r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err="1" smtClean="0">
                <a:solidFill>
                  <a:srgbClr val="FF0000"/>
                </a:solidFill>
              </a:rPr>
              <a:t>좁은의미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/>
              <a:t>소프트웨어 </a:t>
            </a:r>
            <a:r>
              <a:rPr lang="ko-KR" altLang="en-US" sz="2800" dirty="0"/>
              <a:t>제품을 개발할 때 필요한 절차</a:t>
            </a:r>
            <a:r>
              <a:rPr lang="en-US" altLang="ko-KR" sz="2800" dirty="0"/>
              <a:t>, </a:t>
            </a:r>
            <a:r>
              <a:rPr lang="ko-KR" altLang="en-US" sz="2800" dirty="0"/>
              <a:t>과정 그리고 구조를 일컫는 말로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사용자의 요구 사항을 소프트웨어 시스템으로 구현하기 위한 일련의 활동</a:t>
            </a:r>
            <a:r>
              <a:rPr lang="ko-KR" altLang="en-US" sz="2800" dirty="0"/>
              <a:t>이라고 볼 수 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969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소프트웨어 개발 프로세스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B0F0"/>
                </a:solidFill>
              </a:rPr>
              <a:t>Software Development Process(</a:t>
            </a:r>
            <a:r>
              <a:rPr lang="ko-KR" altLang="en-US" sz="2800" dirty="0" smtClean="0">
                <a:solidFill>
                  <a:srgbClr val="00B0F0"/>
                </a:solidFill>
              </a:rPr>
              <a:t>소프트웨어 개발 프로세스</a:t>
            </a:r>
            <a:r>
              <a:rPr lang="en-US" altLang="ko-KR" sz="2800" dirty="0" smtClean="0">
                <a:solidFill>
                  <a:srgbClr val="00B0F0"/>
                </a:solidFill>
              </a:rPr>
              <a:t>)</a:t>
            </a:r>
          </a:p>
          <a:p>
            <a:endParaRPr lang="en-US" altLang="ko-KR" sz="2800" dirty="0" smtClean="0"/>
          </a:p>
          <a:p>
            <a:endParaRPr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13" y="2249396"/>
            <a:ext cx="8488990" cy="36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소프트웨어 프로세스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920" y="1087232"/>
            <a:ext cx="1081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B0F0"/>
                </a:solidFill>
              </a:rPr>
              <a:t>Software Process Model(</a:t>
            </a:r>
            <a:r>
              <a:rPr lang="ko-KR" altLang="en-US" sz="2800" dirty="0" smtClean="0">
                <a:solidFill>
                  <a:srgbClr val="00B0F0"/>
                </a:solidFill>
              </a:rPr>
              <a:t>소프트웨어 프로세스 모델</a:t>
            </a:r>
            <a:r>
              <a:rPr lang="en-US" altLang="ko-KR" sz="2800" dirty="0" smtClean="0">
                <a:solidFill>
                  <a:srgbClr val="00B0F0"/>
                </a:solidFill>
              </a:rPr>
              <a:t>)</a:t>
            </a:r>
          </a:p>
          <a:p>
            <a:endParaRPr lang="en-US" altLang="ko-KR" sz="2800" dirty="0" smtClean="0"/>
          </a:p>
          <a:p>
            <a:r>
              <a:rPr lang="ko-KR" altLang="en-US" sz="2000" dirty="0"/>
              <a:t>소프트웨어 프로세스 모델은 </a:t>
            </a:r>
            <a:r>
              <a:rPr lang="ko-KR" altLang="en-US" sz="2000" dirty="0">
                <a:solidFill>
                  <a:srgbClr val="FF0000"/>
                </a:solidFill>
              </a:rPr>
              <a:t>소프트웨어 개발 생명주기</a:t>
            </a:r>
            <a:r>
              <a:rPr lang="en-US" altLang="ko-KR" sz="2000" dirty="0">
                <a:solidFill>
                  <a:srgbClr val="FF0000"/>
                </a:solidFill>
              </a:rPr>
              <a:t>(SDLC: Software Development Life Cycle)</a:t>
            </a:r>
            <a:r>
              <a:rPr lang="ko-KR" altLang="en-US" sz="2000" dirty="0"/>
              <a:t>라고도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소프트웨어를 </a:t>
            </a:r>
            <a:r>
              <a:rPr lang="ko-KR" altLang="en-US" sz="2000" dirty="0"/>
              <a:t>어떻게 개발할 것인가에 대한 </a:t>
            </a:r>
            <a:r>
              <a:rPr lang="ko-KR" altLang="en-US" sz="2000" dirty="0">
                <a:solidFill>
                  <a:srgbClr val="FF0000"/>
                </a:solidFill>
              </a:rPr>
              <a:t>전체적인 흐름을 체계화한 개념</a:t>
            </a:r>
            <a:r>
              <a:rPr lang="ko-KR" altLang="en-US" sz="2000" dirty="0"/>
              <a:t>으로 개발 계획 수립부터 최종 폐기 때까지의 전 과정을 다루고 있다</a:t>
            </a:r>
            <a:r>
              <a:rPr lang="en-US" altLang="ko-KR" sz="2000" dirty="0"/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순차적인 단계로 </a:t>
            </a:r>
            <a:r>
              <a:rPr lang="ko-KR" altLang="en-US" sz="2000" dirty="0"/>
              <a:t>이루어진다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소프트웨어 프로세스 모델은 프로젝트에 대한 </a:t>
            </a:r>
            <a:r>
              <a:rPr lang="ko-KR" altLang="en-US" sz="2000" dirty="0">
                <a:solidFill>
                  <a:srgbClr val="FF0000"/>
                </a:solidFill>
              </a:rPr>
              <a:t>전체적인 기본 골격을 </a:t>
            </a:r>
            <a:r>
              <a:rPr lang="ko-KR" altLang="en-US" sz="2000" dirty="0"/>
              <a:t>세워준다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따라서 </a:t>
            </a:r>
            <a:r>
              <a:rPr lang="ko-KR" altLang="en-US" sz="2000" dirty="0"/>
              <a:t>일정 계획을 수립할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개발 비용 산정뿐 아니라 여러 자원을 산정하고 분배할 수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또 참여자 간에 의사소통의 기준을 정할 수 있고 용어의 표준화를 가능케 할 뿐만 아니라 개발 진행 상황도 명확히 파악할 수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그리고 </a:t>
            </a:r>
            <a:r>
              <a:rPr lang="ko-KR" altLang="en-US" sz="2000" dirty="0"/>
              <a:t>각 단계별로 생성되는 문서를 포함한 산출물을 활용하여 검토할 수 있게 해준다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731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소프트웨어 프로세스 모델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82" y="1397745"/>
            <a:ext cx="5823660" cy="45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3117</Words>
  <Application>Microsoft Office PowerPoint</Application>
  <PresentationFormat>와이드스크린</PresentationFormat>
  <Paragraphs>337</Paragraphs>
  <Slides>42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맑은 고딕</vt:lpstr>
      <vt:lpstr>Verdana</vt:lpstr>
      <vt:lpstr>나눔고딕</vt:lpstr>
      <vt:lpstr>Wingdings</vt:lpstr>
      <vt:lpstr>굴림</vt:lpstr>
      <vt:lpstr>HY헤드라인M</vt:lpstr>
      <vt:lpstr>Arial</vt:lpstr>
      <vt:lpstr>돋움</vt:lpstr>
      <vt:lpstr>Office 테마</vt:lpstr>
      <vt:lpstr>1_[템플릿]책_수업자료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UP (Unified Process) (3/7)</vt:lpstr>
      <vt:lpstr>UP (Unified Process) (4/7)</vt:lpstr>
      <vt:lpstr>UP (Unified Process) (5/7)</vt:lpstr>
      <vt:lpstr>UP (Unified Process) (6/7)</vt:lpstr>
      <vt:lpstr>UP (Unified Process) (7/7)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Parkchanjun</cp:lastModifiedBy>
  <cp:revision>372</cp:revision>
  <dcterms:created xsi:type="dcterms:W3CDTF">2014-11-01T08:10:02Z</dcterms:created>
  <dcterms:modified xsi:type="dcterms:W3CDTF">2018-03-15T13:57:52Z</dcterms:modified>
</cp:coreProperties>
</file>