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40"/>
  </p:notesMasterIdLst>
  <p:handoutMasterIdLst>
    <p:handoutMasterId r:id="rId41"/>
  </p:handoutMasterIdLst>
  <p:sldIdLst>
    <p:sldId id="259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265" r:id="rId39"/>
  </p:sldIdLst>
  <p:sldSz cx="12192000" cy="6858000"/>
  <p:notesSz cx="6858000" cy="9144000"/>
  <p:embeddedFontLst>
    <p:embeddedFont>
      <p:font typeface="맑은 고딕" panose="020B0503020000020004" pitchFamily="50" charset="-127"/>
      <p:regular r:id="rId42"/>
      <p:bold r:id="rId43"/>
    </p:embeddedFont>
    <p:embeddedFont>
      <p:font typeface="나눔고딕" panose="020B0600000101010101" charset="-127"/>
      <p:regular r:id="rId44"/>
      <p:bold r:id="rId45"/>
    </p:embeddedFont>
    <p:embeddedFont>
      <p:font typeface="Verdana" panose="020B0604030504040204" pitchFamily="34" charset="0"/>
      <p:regular r:id="rId46"/>
      <p:bold r:id="rId47"/>
      <p:italic r:id="rId48"/>
      <p:boldItalic r:id="rId49"/>
    </p:embeddedFont>
    <p:embeddedFont>
      <p:font typeface="HY헤드라인M" panose="02030600000101010101" pitchFamily="18" charset="-127"/>
      <p:regular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8179"/>
    <a:srgbClr val="0E161F"/>
    <a:srgbClr val="523F3E"/>
    <a:srgbClr val="EFBF90"/>
    <a:srgbClr val="DA9B0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5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6B4FA-A879-4992-89BF-E6D379899C90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8D0C5-A61D-430D-932B-111165EE6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0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447492" name="Line 4"/>
          <p:cNvSpPr>
            <a:spLocks noChangeShapeType="1"/>
          </p:cNvSpPr>
          <p:nvPr/>
        </p:nvSpPr>
        <p:spPr bwMode="auto">
          <a:xfrm>
            <a:off x="624418" y="3284538"/>
            <a:ext cx="10943167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749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4474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BB7DE49-2BE5-455D-BBC6-AB7CE8487966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2658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48123E-204C-4E76-A122-17EFFC15F2C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926209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185FD8-9C3F-44C3-ACB6-0B621761B8C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255918"/>
      </p:ext>
    </p:extLst>
  </p:cSld>
  <p:clrMapOvr>
    <a:masterClrMapping/>
  </p:clrMapOvr>
  <p:transition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384800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50403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6A9BE8-EBD0-4CCF-A4E2-BBFFEC47FC2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28236"/>
      </p:ext>
    </p:extLst>
  </p:cSld>
  <p:clrMapOvr>
    <a:masterClrMapping/>
  </p:clrMapOvr>
  <p:transition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86F809-B882-4E8B-B1DF-DB1BEA89A682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40894"/>
      </p:ext>
    </p:extLst>
  </p:cSld>
  <p:clrMapOvr>
    <a:masterClrMapping/>
  </p:clrMapOvr>
  <p:transition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1EBA1C-93B6-48F0-AC1A-2E50C0CFB3A5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55701"/>
      </p:ext>
    </p:extLst>
  </p:cSld>
  <p:clrMapOvr>
    <a:masterClrMapping/>
  </p:clrMapOvr>
  <p:transition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C55AB3-6E72-4553-9ED5-717DB7900AFA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88171"/>
      </p:ext>
    </p:extLst>
  </p:cSld>
  <p:clrMapOvr>
    <a:masterClrMapping/>
  </p:clrMapOvr>
  <p:transition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1A6031-E636-4A94-B3E0-32EAA1B6419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25444"/>
      </p:ext>
    </p:extLst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E20D90-DA4C-440A-8193-4F2A420DDA4C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79233"/>
      </p:ext>
    </p:extLst>
  </p:cSld>
  <p:clrMapOvr>
    <a:masterClrMapping/>
  </p:clrMapOvr>
  <p:transition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9AD05B-5BA6-4DD8-B05B-D50638DEA93F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15535"/>
      </p:ext>
    </p:extLst>
  </p:cSld>
  <p:clrMapOvr>
    <a:masterClrMapping/>
  </p:clrMapOvr>
  <p:transition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60340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60340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© 2008 Software Engineering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CB8639-FDF8-4DBF-8650-9E7D2F222453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78676"/>
      </p:ext>
    </p:extLst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 smtClean="0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친절한 </a:t>
            </a:r>
            <a:r>
              <a:rPr lang="ko-KR" altLang="en-US" dirty="0" err="1" smtClean="0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7951" y="6473825"/>
            <a:ext cx="3860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>
                <a:solidFill>
                  <a:srgbClr val="000000"/>
                </a:solidFill>
                <a:ea typeface="굴림" panose="020B0600000101010101" pitchFamily="50" charset="-127"/>
              </a:rPr>
              <a:t>© 2008 Software Engineering</a:t>
            </a:r>
          </a:p>
        </p:txBody>
      </p:sp>
      <p:sp>
        <p:nvSpPr>
          <p:cNvPr id="4464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81763"/>
            <a:ext cx="2844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36953B-1024-4C1C-A236-93D920F81D3C}" type="slidenum">
              <a:rPr kumimoji="1" lang="en-US" altLang="ko-KR">
                <a:solidFill>
                  <a:srgbClr val="000000"/>
                </a:solidFill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446470" name="Line 6"/>
          <p:cNvSpPr>
            <a:spLocks noChangeShapeType="1"/>
          </p:cNvSpPr>
          <p:nvPr/>
        </p:nvSpPr>
        <p:spPr bwMode="auto">
          <a:xfrm>
            <a:off x="624418" y="1052513"/>
            <a:ext cx="10943167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24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over/>
  </p:transition>
  <p:timing>
    <p:tnLst>
      <p:par>
        <p:cTn id="1" dur="indefinite" restart="never" nodeType="tmRoot"/>
      </p:par>
    </p:tnLst>
  </p:timing>
  <p:hf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헤드라인M" panose="02030600000101010101" pitchFamily="18" charset="-127"/>
          <a:ea typeface="HY헤드라인M" panose="02030600000101010101" pitchFamily="18" charset="-127"/>
        </a:defRPr>
      </a:lvl9pPr>
    </p:titleStyle>
    <p:bodyStyle>
      <a:lvl1pPr marL="342900" indent="-342900" algn="l" rtl="0" fontAlgn="base" latinLnBrk="1">
        <a:lnSpc>
          <a:spcPct val="140000"/>
        </a:lnSpc>
        <a:spcBef>
          <a:spcPct val="20000"/>
        </a:spcBef>
        <a:spcAft>
          <a:spcPct val="0"/>
        </a:spcAft>
        <a:buClr>
          <a:srgbClr val="C40000"/>
        </a:buClr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lnSpc>
          <a:spcPct val="120000"/>
        </a:lnSpc>
        <a:spcBef>
          <a:spcPct val="20000"/>
        </a:spcBef>
        <a:spcAft>
          <a:spcPct val="0"/>
        </a:spcAft>
        <a:buFont typeface="HY헤드라인M" panose="02030600000101010101" pitchFamily="18" charset="-127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lnSpc>
          <a:spcPct val="11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Arial" panose="020B0604020202020204" pitchFamily="34" charset="0"/>
          <a:ea typeface="돋움" panose="020B0600000101010101" pitchFamily="50" charset="-127"/>
          <a:cs typeface="+mn-cs"/>
        </a:defRPr>
      </a:lvl3pPr>
      <a:lvl4pPr marL="1600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12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Verdana" panose="020B0604030504040204" pitchFamily="34" charset="0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4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4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09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35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34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58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3043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59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://terms.naver.com/entry.nhn?docId=3532858&amp;ref=y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60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58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://terms.naver.com/entry.nhn?docId=3533043&amp;ref=y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59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58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857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4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3043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terms.naver.com/entry.nhn?docId=3532934&amp;ref=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35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://terms.naver.com/entry.nhn?docId=3532859&amp;ref=y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terms.naver.com/entry.nhn?docId=3532858&amp;ref=y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59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984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terms.naver.com/entry.nhn?docId=3532857&amp;ref=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974227" y="2709401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endParaRPr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923096" y="1526044"/>
            <a:ext cx="13629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</a:t>
            </a:r>
            <a:r>
              <a:rPr lang="ko-KR" altLang="en-US" sz="6000" b="1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요구분석</a:t>
            </a:r>
            <a:endParaRPr lang="en-US" altLang="ko-KR" sz="60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58183" y="4346395"/>
            <a:ext cx="56212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과목명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oftware 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ngineering</a:t>
            </a:r>
          </a:p>
        </p:txBody>
      </p:sp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요구 분석 절차와 요구 사항 분류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087232"/>
            <a:ext cx="1081142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① 자료 수집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</a:t>
            </a:r>
            <a:r>
              <a:rPr lang="ko-KR" altLang="en-US" sz="2400" dirty="0"/>
              <a:t> 현행 시스템을 파악해 문제점 도출</a:t>
            </a:r>
            <a:r>
              <a:rPr lang="en-US" altLang="ko-KR" sz="2400" dirty="0"/>
              <a:t>, </a:t>
            </a:r>
            <a:r>
              <a:rPr lang="ko-KR" altLang="en-US" sz="2400" dirty="0"/>
              <a:t>실무 담당자와 인터뷰</a:t>
            </a:r>
            <a:r>
              <a:rPr lang="en-US" altLang="ko-KR" sz="2400" dirty="0"/>
              <a:t>, </a:t>
            </a:r>
            <a:r>
              <a:rPr lang="ko-KR" altLang="en-US" sz="2400" dirty="0"/>
              <a:t>현재 사용하는 서류 검토 등을 통해 가능한 모든 자료를 수집한다</a:t>
            </a:r>
            <a:r>
              <a:rPr lang="en-US" altLang="ko-KR" sz="2400" dirty="0"/>
              <a:t>.</a:t>
            </a:r>
          </a:p>
          <a:p>
            <a:r>
              <a:rPr lang="ko-KR" altLang="en-US" sz="2400" b="1" dirty="0">
                <a:solidFill>
                  <a:srgbClr val="FF0000"/>
                </a:solidFill>
              </a:rPr>
              <a:t>② 요구 사항 도출 </a:t>
            </a:r>
            <a:r>
              <a:rPr lang="en-US" altLang="ko-KR" sz="2400" b="1" dirty="0"/>
              <a:t>:</a:t>
            </a:r>
            <a:r>
              <a:rPr lang="ko-KR" altLang="en-US" sz="2400" dirty="0"/>
              <a:t> 수집한 자료를 정리하여 적절히 분류하고 여기서 개발에 반영할 요구 사항을 도출한다</a:t>
            </a:r>
            <a:r>
              <a:rPr lang="en-US" altLang="ko-KR" sz="2400" dirty="0"/>
              <a:t>.</a:t>
            </a:r>
          </a:p>
          <a:p>
            <a:r>
              <a:rPr lang="ko-KR" altLang="en-US" sz="2400" b="1" dirty="0">
                <a:solidFill>
                  <a:srgbClr val="FF0000"/>
                </a:solidFill>
              </a:rPr>
              <a:t>③ 문서화 </a:t>
            </a:r>
            <a:r>
              <a:rPr lang="en-US" altLang="ko-KR" sz="2400" b="1" dirty="0"/>
              <a:t>:</a:t>
            </a:r>
            <a:r>
              <a:rPr lang="ko-KR" altLang="en-US" sz="2400" dirty="0"/>
              <a:t> 도출한 요구 사항을 요구 분석 명세서로 문서화한다</a:t>
            </a:r>
            <a:r>
              <a:rPr lang="en-US" altLang="ko-KR" sz="2400" dirty="0"/>
              <a:t>.</a:t>
            </a:r>
          </a:p>
          <a:p>
            <a:r>
              <a:rPr lang="ko-KR" altLang="en-US" sz="2400" b="1" dirty="0">
                <a:solidFill>
                  <a:srgbClr val="FF0000"/>
                </a:solidFill>
              </a:rPr>
              <a:t>④ 검증 </a:t>
            </a:r>
            <a:r>
              <a:rPr lang="en-US" altLang="ko-KR" sz="2400" b="1" dirty="0"/>
              <a:t>:</a:t>
            </a:r>
            <a:r>
              <a:rPr lang="ko-KR" altLang="en-US" sz="2400" dirty="0"/>
              <a:t> 요구 분석 명세서를 검토한다</a:t>
            </a:r>
            <a:r>
              <a:rPr lang="en-US" altLang="ko-KR" sz="2400" dirty="0"/>
              <a:t>. </a:t>
            </a:r>
            <a:r>
              <a:rPr lang="ko-KR" altLang="en-US" sz="2400" dirty="0"/>
              <a:t>사용자의 요구가 정확히 기록되어 서로 모순되는 사항은 없는지</a:t>
            </a:r>
            <a:r>
              <a:rPr lang="en-US" altLang="ko-KR" sz="2400" dirty="0"/>
              <a:t>, </a:t>
            </a:r>
            <a:r>
              <a:rPr lang="ko-KR" altLang="en-US" sz="2400" dirty="0"/>
              <a:t>빠뜨리지 않고 전부 기록하고 있는지 등을 점검한다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eriod"/>
            </a:pPr>
            <a:endParaRPr lang="en-US" altLang="ko-KR" sz="22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79" y="4604043"/>
            <a:ext cx="8707259" cy="14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1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요구 분석 절차와 요구 사항 분류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087232"/>
            <a:ext cx="108114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사용자 요구 사항은 </a:t>
            </a:r>
            <a:r>
              <a:rPr lang="ko-KR" altLang="en-US" sz="2400" dirty="0" smtClean="0"/>
              <a:t>크게 </a:t>
            </a:r>
            <a:r>
              <a:rPr lang="ko-KR" altLang="en-US" sz="2400" dirty="0"/>
              <a:t>두 가지로 나눌 수 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즉 </a:t>
            </a:r>
            <a:r>
              <a:rPr lang="ko-KR" altLang="en-US" sz="2400" dirty="0"/>
              <a:t>개발될 소프트웨어가 제공해야 할 기능과 관련된 </a:t>
            </a:r>
            <a:r>
              <a:rPr lang="ko-KR" altLang="en-US" sz="2400" dirty="0">
                <a:solidFill>
                  <a:srgbClr val="FF0000"/>
                </a:solidFill>
              </a:rPr>
              <a:t>기능적 요구 사항</a:t>
            </a:r>
            <a:r>
              <a:rPr lang="ko-KR" altLang="en-US" sz="2400" dirty="0"/>
              <a:t>과 </a:t>
            </a:r>
            <a:endParaRPr lang="en-US" altLang="ko-KR" sz="2400" dirty="0" smtClean="0"/>
          </a:p>
          <a:p>
            <a:r>
              <a:rPr lang="ko-KR" altLang="en-US" sz="2400" dirty="0" smtClean="0"/>
              <a:t>성능</a:t>
            </a:r>
            <a:r>
              <a:rPr lang="en-US" altLang="ko-KR" sz="2400" dirty="0"/>
              <a:t>·</a:t>
            </a:r>
            <a:r>
              <a:rPr lang="ko-KR" altLang="en-US" sz="2400" dirty="0"/>
              <a:t>제약 사항</a:t>
            </a:r>
            <a:r>
              <a:rPr lang="en-US" altLang="ko-KR" sz="2400" dirty="0"/>
              <a:t>·</a:t>
            </a:r>
            <a:r>
              <a:rPr lang="ko-KR" altLang="en-US" sz="2400" dirty="0">
                <a:hlinkClick r:id="rId7"/>
              </a:rPr>
              <a:t>품질</a:t>
            </a:r>
            <a:r>
              <a:rPr lang="ko-KR" altLang="en-US" sz="2400" dirty="0"/>
              <a:t>과 같은 </a:t>
            </a:r>
            <a:r>
              <a:rPr lang="ko-KR" altLang="en-US" sz="2400" dirty="0">
                <a:solidFill>
                  <a:srgbClr val="FF0000"/>
                </a:solidFill>
              </a:rPr>
              <a:t>비기능적 요구 사항</a:t>
            </a:r>
            <a:r>
              <a:rPr lang="ko-KR" altLang="en-US" sz="2400" dirty="0"/>
              <a:t>으로 나누거나</a:t>
            </a:r>
            <a:r>
              <a:rPr lang="en-US" altLang="ko-KR" sz="2400" dirty="0"/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사용자 요구 사항과 시스템 요구 사항</a:t>
            </a:r>
            <a:r>
              <a:rPr lang="ko-KR" altLang="en-US" sz="2400" dirty="0"/>
              <a:t>으로 나눌 수 있다</a:t>
            </a:r>
            <a:r>
              <a:rPr lang="en-US" altLang="ko-KR" sz="2400" dirty="0"/>
              <a:t>. </a:t>
            </a:r>
          </a:p>
          <a:p>
            <a:pPr marL="457200" indent="-457200">
              <a:buAutoNum type="arabicPeriod"/>
            </a:pPr>
            <a:endParaRPr lang="en-US" altLang="ko-KR" sz="2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14" y="3572162"/>
            <a:ext cx="7107844" cy="244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6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기능적 요구 사항과 비기능적 요구 사항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308140"/>
            <a:ext cx="1081142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기능적 요구 사항은 단어의 뜻대로 </a:t>
            </a:r>
            <a:r>
              <a:rPr lang="ko-KR" altLang="en-US" sz="2400" dirty="0">
                <a:solidFill>
                  <a:srgbClr val="FF0000"/>
                </a:solidFill>
              </a:rPr>
              <a:t>사용자가 원하는 기능</a:t>
            </a:r>
            <a:r>
              <a:rPr lang="ko-KR" altLang="en-US" sz="2400" dirty="0"/>
              <a:t>을 말한다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사용자는 </a:t>
            </a:r>
            <a:r>
              <a:rPr lang="ko-KR" altLang="en-US" sz="2400" dirty="0"/>
              <a:t>그 기능을 시스템을 통해 제공받기를 원하며</a:t>
            </a:r>
            <a:r>
              <a:rPr lang="en-US" altLang="ko-KR" sz="2400" dirty="0"/>
              <a:t>, </a:t>
            </a:r>
            <a:r>
              <a:rPr lang="ko-KR" altLang="en-US" sz="2400" dirty="0"/>
              <a:t>시스템은 사용자에게 필요한 기능을 제공해줘야 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이를 </a:t>
            </a:r>
            <a:r>
              <a:rPr lang="ko-KR" altLang="en-US" sz="2400" dirty="0"/>
              <a:t>위해서는 사용자의 </a:t>
            </a:r>
            <a:r>
              <a:rPr lang="ko-KR" altLang="en-US" sz="2400" dirty="0">
                <a:solidFill>
                  <a:srgbClr val="FF0000"/>
                </a:solidFill>
              </a:rPr>
              <a:t>요구를 빠진 것 없이 정확하게 도출하고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도출된 기능을 요구 분석 명세서에 완전하고 일관성 있게 표현해야 하며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시스템에도 전부 반영하여 사용자에게 </a:t>
            </a:r>
            <a:r>
              <a:rPr lang="en-US" altLang="ko-KR" sz="2400" dirty="0">
                <a:solidFill>
                  <a:srgbClr val="FF0000"/>
                </a:solidFill>
              </a:rPr>
              <a:t>100% </a:t>
            </a:r>
            <a:r>
              <a:rPr lang="ko-KR" altLang="en-US" sz="2400" dirty="0">
                <a:solidFill>
                  <a:srgbClr val="FF0000"/>
                </a:solidFill>
              </a:rPr>
              <a:t>제공해야 한다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여기서 </a:t>
            </a:r>
            <a:r>
              <a:rPr lang="en-US" altLang="ko-KR" sz="2400" dirty="0"/>
              <a:t>'</a:t>
            </a:r>
            <a:r>
              <a:rPr lang="ko-KR" altLang="en-US" sz="2400" dirty="0">
                <a:solidFill>
                  <a:srgbClr val="FF0000"/>
                </a:solidFill>
              </a:rPr>
              <a:t>완전</a:t>
            </a:r>
            <a:r>
              <a:rPr lang="en-US" altLang="ko-KR" sz="2400" dirty="0">
                <a:solidFill>
                  <a:srgbClr val="FF0000"/>
                </a:solidFill>
              </a:rPr>
              <a:t>'</a:t>
            </a:r>
            <a:r>
              <a:rPr lang="ko-KR" altLang="en-US" sz="2400" dirty="0">
                <a:solidFill>
                  <a:srgbClr val="FF0000"/>
                </a:solidFill>
              </a:rPr>
              <a:t>이란 사용자가 원하는 모든 기능이 포함되어 있어야 한다는 완전성</a:t>
            </a:r>
            <a:r>
              <a:rPr lang="en-US" altLang="ko-KR" sz="2400" dirty="0">
                <a:solidFill>
                  <a:srgbClr val="FF0000"/>
                </a:solidFill>
              </a:rPr>
              <a:t>(completeness)</a:t>
            </a:r>
            <a:r>
              <a:rPr lang="ko-KR" altLang="en-US" sz="2400" dirty="0">
                <a:solidFill>
                  <a:srgbClr val="FF0000"/>
                </a:solidFill>
              </a:rPr>
              <a:t>을 말한다</a:t>
            </a:r>
            <a:r>
              <a:rPr lang="en-US" altLang="ko-KR" sz="2400" dirty="0">
                <a:solidFill>
                  <a:srgbClr val="FF0000"/>
                </a:solidFill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</a:rPr>
              <a:t>또 </a:t>
            </a:r>
            <a:r>
              <a:rPr lang="en-US" altLang="ko-KR" sz="2400" dirty="0">
                <a:solidFill>
                  <a:srgbClr val="FF0000"/>
                </a:solidFill>
              </a:rPr>
              <a:t>'</a:t>
            </a:r>
            <a:r>
              <a:rPr lang="ko-KR" altLang="en-US" sz="2400" dirty="0">
                <a:solidFill>
                  <a:srgbClr val="FF0000"/>
                </a:solidFill>
              </a:rPr>
              <a:t>일관성</a:t>
            </a:r>
            <a:r>
              <a:rPr lang="en-US" altLang="ko-KR" sz="2400" dirty="0">
                <a:solidFill>
                  <a:srgbClr val="FF0000"/>
                </a:solidFill>
              </a:rPr>
              <a:t>(consistency)'</a:t>
            </a:r>
            <a:r>
              <a:rPr lang="ko-KR" altLang="en-US" sz="2400" dirty="0">
                <a:solidFill>
                  <a:srgbClr val="FF0000"/>
                </a:solidFill>
              </a:rPr>
              <a:t>이란 요구 사항들이 서로 간에 모순이 있어서는 안 된다는 것</a:t>
            </a:r>
            <a:r>
              <a:rPr lang="ko-KR" altLang="en-US" sz="2400" dirty="0"/>
              <a:t>을 말한다</a:t>
            </a:r>
            <a:r>
              <a:rPr lang="en-US" altLang="ko-KR" sz="2400" dirty="0"/>
              <a:t>. </a:t>
            </a:r>
          </a:p>
          <a:p>
            <a:pPr marL="457200" indent="-457200">
              <a:buAutoNum type="arabicPeriod"/>
            </a:pP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321399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기능적 요구 사항과 비기능적 요구 사항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308140"/>
            <a:ext cx="1081142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기능적 요구 사항이 소프트웨어가 제공하는 기능이라면</a:t>
            </a:r>
            <a:r>
              <a:rPr lang="en-US" altLang="ko-KR" sz="2400" dirty="0"/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비기능적 요구 사항은 수행 가능한 환경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hlinkClick r:id="rId7"/>
              </a:rPr>
              <a:t>품질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제약 사항이다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400" dirty="0"/>
              <a:t>기능적 요구 사항은 요구 항목을 빠트리지 않으려고 철저히 분석하고 검증하는 과정도 거치지만</a:t>
            </a:r>
            <a:r>
              <a:rPr lang="en-US" altLang="ko-KR" sz="2400" dirty="0"/>
              <a:t>, </a:t>
            </a:r>
            <a:r>
              <a:rPr lang="ko-KR" altLang="en-US" sz="2400" dirty="0"/>
              <a:t>비기능적 요구 사항은 자칫 소홀해질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그러나 비기능적 요구 사항이 매우 중요한 소프트웨어가 있다</a:t>
            </a:r>
            <a:r>
              <a:rPr lang="en-US" altLang="ko-KR" sz="2400" dirty="0"/>
              <a:t>. </a:t>
            </a:r>
            <a:r>
              <a:rPr lang="ko-KR" altLang="en-US" sz="2400" dirty="0"/>
              <a:t>미세한 오차도 큰 문제를 일으킬 수 있는 미사일과 같은 군사 무기</a:t>
            </a:r>
            <a:r>
              <a:rPr lang="en-US" altLang="ko-KR" sz="2400" dirty="0"/>
              <a:t>, </a:t>
            </a:r>
            <a:r>
              <a:rPr lang="ko-KR" altLang="en-US" sz="2400" dirty="0"/>
              <a:t>환자 치료에 사용되는 의료 장비 등이 이에 해당하는 소프트웨어이다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158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기능적 요구 사항과 비기능적 요구 사항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308140"/>
            <a:ext cx="1081142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■ 제약 사항</a:t>
            </a: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sz="2400" dirty="0">
                <a:solidFill>
                  <a:srgbClr val="FF0000"/>
                </a:solidFill>
              </a:rPr>
              <a:t>제약 사항은 개발된 소프트웨어가 수행되는 환경과 같은 조건을 말한다</a:t>
            </a:r>
            <a:r>
              <a:rPr lang="en-US" altLang="ko-KR" sz="2400" dirty="0"/>
              <a:t>. </a:t>
            </a:r>
            <a:r>
              <a:rPr lang="ko-KR" altLang="en-US" sz="2400" dirty="0"/>
              <a:t>제약 사항의 예를 들면 다음과 같다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• </a:t>
            </a:r>
            <a:r>
              <a:rPr lang="ko-KR" altLang="en-US" sz="2400" dirty="0">
                <a:hlinkClick r:id="rId7"/>
              </a:rPr>
              <a:t>자바</a:t>
            </a:r>
            <a:r>
              <a:rPr lang="ko-KR" altLang="en-US" sz="2400" dirty="0"/>
              <a:t> 언어를 사용해 개발하고</a:t>
            </a:r>
            <a:r>
              <a:rPr lang="en-US" altLang="ko-KR" sz="2400" dirty="0"/>
              <a:t>, CBD </a:t>
            </a:r>
            <a:r>
              <a:rPr lang="ko-KR" altLang="en-US" sz="2400" dirty="0"/>
              <a:t>개발 방법론을 적용해야 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• </a:t>
            </a:r>
            <a:r>
              <a:rPr lang="ko-KR" altLang="en-US" sz="2400" dirty="0" err="1"/>
              <a:t>레드햇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리눅스</a:t>
            </a:r>
            <a:r>
              <a:rPr lang="ko-KR" altLang="en-US" sz="2400" dirty="0"/>
              <a:t> 엔터프라이즈 버전에서 실행해야 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• </a:t>
            </a:r>
            <a:r>
              <a:rPr lang="ko-KR" altLang="en-US" sz="2400" dirty="0" err="1"/>
              <a:t>웹로직</a:t>
            </a:r>
            <a:r>
              <a:rPr lang="ko-KR" altLang="en-US" sz="2400" dirty="0"/>
              <a:t> 서버</a:t>
            </a:r>
            <a:r>
              <a:rPr lang="en-US" altLang="ko-KR" sz="2400" dirty="0"/>
              <a:t>(WebLogic Server)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미들웨어로</a:t>
            </a:r>
            <a:r>
              <a:rPr lang="ko-KR" altLang="en-US" sz="2400" dirty="0"/>
              <a:t> 사용해야 한다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• </a:t>
            </a:r>
            <a:r>
              <a:rPr lang="ko-KR" altLang="en-US" sz="2400" dirty="0" err="1"/>
              <a:t>윈도우즈</a:t>
            </a:r>
            <a:r>
              <a:rPr lang="ko-KR" altLang="en-US" sz="2400" dirty="0"/>
              <a:t> 운영체제와 </a:t>
            </a:r>
            <a:r>
              <a:rPr lang="ko-KR" altLang="en-US" sz="2400" dirty="0" err="1"/>
              <a:t>리눅스</a:t>
            </a:r>
            <a:r>
              <a:rPr lang="ko-KR" altLang="en-US" sz="2400" dirty="0"/>
              <a:t> 운영체제에서 모두 실행할 수 있어야 한다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b="1" dirty="0"/>
              <a:t>■ 품질</a:t>
            </a:r>
            <a:r>
              <a:rPr lang="ko-KR" altLang="en-US" sz="2400" dirty="0"/>
              <a:t/>
            </a:r>
            <a:br>
              <a:rPr lang="ko-KR" altLang="en-US" sz="2400" dirty="0"/>
            </a:br>
            <a:r>
              <a:rPr lang="ko-KR" altLang="en-US" sz="2400" dirty="0" err="1"/>
              <a:t>비기능</a:t>
            </a:r>
            <a:r>
              <a:rPr lang="ko-KR" altLang="en-US" sz="2400" dirty="0"/>
              <a:t> 요구 사항 중에는 소프트웨어 </a:t>
            </a:r>
            <a:r>
              <a:rPr lang="ko-KR" altLang="en-US" sz="2400" dirty="0">
                <a:solidFill>
                  <a:srgbClr val="FF0000"/>
                </a:solidFill>
              </a:rPr>
              <a:t>품질</a:t>
            </a:r>
            <a:r>
              <a:rPr lang="ko-KR" altLang="en-US" sz="2400" dirty="0"/>
              <a:t>과 관련 있는 내용들이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예를 들면 </a:t>
            </a:r>
            <a:r>
              <a:rPr lang="en-US" altLang="ko-KR" sz="2400" dirty="0"/>
              <a:t>'24</a:t>
            </a:r>
            <a:r>
              <a:rPr lang="ko-KR" altLang="en-US" sz="2400" dirty="0"/>
              <a:t>시간 중단되지 않아야 한다</a:t>
            </a:r>
            <a:r>
              <a:rPr lang="en-US" altLang="ko-KR" sz="2400" dirty="0"/>
              <a:t>. </a:t>
            </a:r>
            <a:r>
              <a:rPr lang="ko-KR" altLang="en-US" sz="2400" dirty="0"/>
              <a:t>보안 등급을 정해 </a:t>
            </a:r>
            <a:r>
              <a:rPr lang="ko-KR" altLang="en-US" sz="2400" dirty="0" err="1"/>
              <a:t>허가받은</a:t>
            </a:r>
            <a:r>
              <a:rPr lang="ko-KR" altLang="en-US" sz="2400" dirty="0"/>
              <a:t> 사람만 접근하게 한다</a:t>
            </a:r>
            <a:r>
              <a:rPr lang="en-US" altLang="ko-KR" sz="2400" dirty="0"/>
              <a:t>, </a:t>
            </a:r>
            <a:r>
              <a:rPr lang="ko-KR" altLang="en-US" sz="2400" dirty="0"/>
              <a:t>초보자와 </a:t>
            </a:r>
            <a:r>
              <a:rPr lang="ko-KR" altLang="en-US" sz="2400" dirty="0" err="1"/>
              <a:t>숙련자</a:t>
            </a:r>
            <a:r>
              <a:rPr lang="ko-KR" altLang="en-US" sz="2400" dirty="0"/>
              <a:t> 모두가 편리하게 사용할 수 있어야 한다</a:t>
            </a:r>
            <a:r>
              <a:rPr lang="en-US" altLang="ko-KR" sz="2400" dirty="0"/>
              <a:t>'</a:t>
            </a:r>
            <a:r>
              <a:rPr lang="ko-KR" altLang="en-US" sz="2400" dirty="0"/>
              <a:t>와 같은 것들이다</a:t>
            </a:r>
            <a:r>
              <a:rPr lang="en-US" altLang="ko-KR" sz="2400" dirty="0"/>
              <a:t>. </a:t>
            </a:r>
          </a:p>
          <a:p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3859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기능적 요구 사항과 비기능적 요구 사항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308140"/>
            <a:ext cx="108114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비기능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요구 사항 중 </a:t>
            </a:r>
            <a:r>
              <a:rPr lang="ko-KR" altLang="en-US" sz="2000" dirty="0">
                <a:solidFill>
                  <a:srgbClr val="FF0000"/>
                </a:solidFill>
              </a:rPr>
              <a:t>품질</a:t>
            </a:r>
            <a:r>
              <a:rPr lang="ko-KR" altLang="en-US" sz="2000" dirty="0"/>
              <a:t>에 관한 항목들은 다음과 같다</a:t>
            </a:r>
            <a:r>
              <a:rPr lang="en-US" altLang="ko-KR" sz="2000" dirty="0"/>
              <a:t>. 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• </a:t>
            </a:r>
            <a:r>
              <a:rPr lang="ko-KR" altLang="en-US" sz="2000" b="1" dirty="0">
                <a:solidFill>
                  <a:srgbClr val="FF0000"/>
                </a:solidFill>
              </a:rPr>
              <a:t>신뢰성</a:t>
            </a:r>
            <a:r>
              <a:rPr lang="en-US" altLang="ko-KR" sz="2000" b="1" dirty="0">
                <a:solidFill>
                  <a:srgbClr val="FF0000"/>
                </a:solidFill>
              </a:rPr>
              <a:t>(reliability) </a:t>
            </a:r>
            <a:r>
              <a:rPr lang="en-US" altLang="ko-KR" sz="2000" b="1" dirty="0"/>
              <a:t>:</a:t>
            </a:r>
            <a:r>
              <a:rPr lang="ko-KR" altLang="en-US" sz="2000" dirty="0"/>
              <a:t> 소프트웨어에서 신뢰란 </a:t>
            </a:r>
            <a:r>
              <a:rPr lang="en-US" altLang="ko-KR" sz="2000" dirty="0"/>
              <a:t>'</a:t>
            </a:r>
            <a:r>
              <a:rPr lang="ko-KR" altLang="en-US" sz="2000" dirty="0">
                <a:solidFill>
                  <a:srgbClr val="FF0000"/>
                </a:solidFill>
              </a:rPr>
              <a:t>소프트웨어를 믿고 사용할 수 있는 것</a:t>
            </a:r>
            <a:r>
              <a:rPr lang="en-US" altLang="ko-KR" sz="2000" dirty="0"/>
              <a:t>'</a:t>
            </a:r>
            <a:r>
              <a:rPr lang="ko-KR" altLang="en-US" sz="2000" dirty="0"/>
              <a:t>을 뜻한다</a:t>
            </a:r>
            <a:r>
              <a:rPr lang="en-US" altLang="ko-KR" sz="2000" dirty="0"/>
              <a:t>. </a:t>
            </a:r>
            <a:r>
              <a:rPr lang="ko-KR" altLang="en-US" sz="2000" dirty="0"/>
              <a:t>구체적으로 말하면 사용자가 주어진 시간과 주어진 환경에서 소프트웨어를 고장 없이 사용할 수 있어야 한다는 것이다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b="1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• </a:t>
            </a:r>
            <a:r>
              <a:rPr lang="ko-KR" altLang="en-US" sz="2000" b="1" dirty="0">
                <a:solidFill>
                  <a:srgbClr val="FF0000"/>
                </a:solidFill>
              </a:rPr>
              <a:t>성능</a:t>
            </a:r>
            <a:r>
              <a:rPr lang="en-US" altLang="ko-KR" sz="2000" b="1" dirty="0">
                <a:solidFill>
                  <a:srgbClr val="FF0000"/>
                </a:solidFill>
              </a:rPr>
              <a:t>(performance) </a:t>
            </a:r>
            <a:r>
              <a:rPr lang="en-US" altLang="ko-KR" sz="2000" b="1" dirty="0"/>
              <a:t>:</a:t>
            </a:r>
            <a:r>
              <a:rPr lang="ko-KR" altLang="en-US" sz="2000" dirty="0"/>
              <a:t> 사용자가 시스템에 어떤 요구를 했을 때 해당 기능을 정상적으로 수행하는 것은 물론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사용자가 원하는 조건</a:t>
            </a:r>
            <a:r>
              <a:rPr lang="en-US" altLang="ko-KR" sz="2000" dirty="0"/>
              <a:t>(</a:t>
            </a:r>
            <a:r>
              <a:rPr lang="ko-KR" altLang="en-US" sz="2000" dirty="0"/>
              <a:t>응답 시간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데이터의 처리량 등</a:t>
            </a:r>
            <a:r>
              <a:rPr lang="en-US" altLang="ko-KR" sz="2000" dirty="0"/>
              <a:t>)</a:t>
            </a:r>
            <a:r>
              <a:rPr lang="ko-KR" altLang="en-US" sz="2000" dirty="0"/>
              <a:t>을 만족시키는 것이다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endParaRPr lang="en-US" altLang="ko-KR" sz="2000" b="1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• </a:t>
            </a:r>
            <a:r>
              <a:rPr lang="ko-KR" altLang="en-US" sz="2000" b="1" dirty="0" err="1">
                <a:solidFill>
                  <a:srgbClr val="FF0000"/>
                </a:solidFill>
              </a:rPr>
              <a:t>보안성</a:t>
            </a:r>
            <a:r>
              <a:rPr lang="en-US" altLang="ko-KR" sz="2000" b="1" dirty="0">
                <a:solidFill>
                  <a:srgbClr val="FF0000"/>
                </a:solidFill>
              </a:rPr>
              <a:t>(security) </a:t>
            </a:r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sz="2000" b="1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• </a:t>
            </a:r>
            <a:r>
              <a:rPr lang="ko-KR" altLang="en-US" sz="2000" b="1" dirty="0">
                <a:solidFill>
                  <a:srgbClr val="FF0000"/>
                </a:solidFill>
              </a:rPr>
              <a:t>안전성</a:t>
            </a:r>
            <a:r>
              <a:rPr lang="en-US" altLang="ko-KR" sz="2000" b="1" dirty="0">
                <a:solidFill>
                  <a:srgbClr val="FF0000"/>
                </a:solidFill>
              </a:rPr>
              <a:t>(safety) </a:t>
            </a:r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sz="2000" b="1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• </a:t>
            </a:r>
            <a:r>
              <a:rPr lang="ko-KR" altLang="en-US" sz="2000" b="1" dirty="0" err="1">
                <a:solidFill>
                  <a:srgbClr val="FF0000"/>
                </a:solidFill>
              </a:rPr>
              <a:t>사용성</a:t>
            </a:r>
            <a:r>
              <a:rPr lang="en-US" altLang="ko-KR" sz="2000" b="1" dirty="0">
                <a:solidFill>
                  <a:srgbClr val="FF0000"/>
                </a:solidFill>
              </a:rPr>
              <a:t>(usability) :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/>
              <a:t>소프트웨어를 사용할 때 혼란스러워하거나 사용하는 순간에 고민하지 않게 하는 편의성을 나타낸다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29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사용자 요구 사항과 시스템 요구 사항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308140"/>
            <a:ext cx="1081142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smtClean="0"/>
              <a:t>사용자 </a:t>
            </a:r>
            <a:r>
              <a:rPr lang="ko-KR" altLang="en-US" sz="2000" b="1" dirty="0"/>
              <a:t>요구 </a:t>
            </a:r>
            <a:r>
              <a:rPr lang="ko-KR" altLang="en-US" sz="2000" b="1" dirty="0" smtClean="0"/>
              <a:t>사항</a:t>
            </a:r>
            <a:endParaRPr lang="en-US" altLang="ko-KR" sz="2000" b="1" dirty="0" smtClean="0"/>
          </a:p>
          <a:p>
            <a:r>
              <a:rPr lang="ko-KR" altLang="en-US" sz="2000" dirty="0" smtClean="0"/>
              <a:t>사용자 </a:t>
            </a:r>
            <a:r>
              <a:rPr lang="ko-KR" altLang="en-US" sz="2000" dirty="0"/>
              <a:t>요구 사항을 담은 사용자 요구 분석 명세서는 건축에서 사용자를 위한 기본 설계도와 같다</a:t>
            </a:r>
            <a:r>
              <a:rPr lang="en-US" altLang="ko-KR" sz="2000" dirty="0"/>
              <a:t>. </a:t>
            </a:r>
            <a:r>
              <a:rPr lang="ko-KR" altLang="en-US" sz="2000" dirty="0"/>
              <a:t>이 사용자 요구 분석 명세서는 사용자에게 설명할 때 좀 더 </a:t>
            </a:r>
            <a:r>
              <a:rPr lang="ko-KR" altLang="en-US" sz="2000" dirty="0">
                <a:solidFill>
                  <a:srgbClr val="FF0000"/>
                </a:solidFill>
              </a:rPr>
              <a:t>친숙한 표현</a:t>
            </a:r>
            <a:r>
              <a:rPr lang="ko-KR" altLang="en-US" sz="2000" dirty="0"/>
              <a:t>을 사용해 거부감을 줄이고 충분히 이해할 수 있도록 하려는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문서는 개발할 시스템에 대해 </a:t>
            </a:r>
            <a:r>
              <a:rPr lang="ko-KR" altLang="en-US" sz="2000" dirty="0">
                <a:solidFill>
                  <a:srgbClr val="FF0000"/>
                </a:solidFill>
              </a:rPr>
              <a:t>사용자가 원하는 것을 알 수 있도록 이해를 돕고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개발자에게 필요한 문서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시스템 요구 사항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를 작성하는 데 기초</a:t>
            </a:r>
            <a:r>
              <a:rPr lang="ko-KR" altLang="en-US" sz="2000" dirty="0"/>
              <a:t>로 활용할 수 있도록 만들어진다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>
                <a:solidFill>
                  <a:srgbClr val="FF0000"/>
                </a:solidFill>
              </a:rPr>
              <a:t>사용자의 요구는 소프트웨어가 갖추어야 할 속성이다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따라서 사용자 요구 분석 명세서에는 소프트웨어 개발과 관련된 전문 지식이 없는 사용자도 이해할 수 있도록 전문 용어보다는 쉬운 용어를 사용해야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위해 사용자의 요구가 충분히 반영된 기능과 제약 조건 등을 </a:t>
            </a:r>
            <a:r>
              <a:rPr lang="ko-KR" altLang="en-US" sz="2000" dirty="0">
                <a:solidFill>
                  <a:srgbClr val="FF0000"/>
                </a:solidFill>
              </a:rPr>
              <a:t>자연어 또는 다이어그램</a:t>
            </a:r>
            <a:r>
              <a:rPr lang="ko-KR" altLang="en-US" sz="2000" dirty="0"/>
              <a:t>을 사용해 쉽게 표현하는 것도 좋은 방법이다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사용자와 분석가 간의 오해의 소지를 줄일 수 있는 사용자 요구 분석 명세서를 작성하기 위한 방법은 다음과 같다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b="1" dirty="0">
                <a:solidFill>
                  <a:srgbClr val="FF0000"/>
                </a:solidFill>
              </a:rPr>
              <a:t>■ 유사한 프로젝트 경험을 가진 분석가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선정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ko-KR" altLang="en-US" sz="2000" b="1" dirty="0">
                <a:solidFill>
                  <a:srgbClr val="FF0000"/>
                </a:solidFill>
              </a:rPr>
              <a:t>■ 표준 양식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사용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ko-KR" altLang="en-US" sz="2000" b="1" dirty="0">
                <a:solidFill>
                  <a:srgbClr val="FF0000"/>
                </a:solidFill>
              </a:rPr>
              <a:t>■ 수집한 요구 사항에 대한 근거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출처</a:t>
            </a:r>
            <a:r>
              <a:rPr lang="en-US" altLang="ko-KR" sz="2000" b="1" dirty="0">
                <a:solidFill>
                  <a:srgbClr val="FF0000"/>
                </a:solidFill>
              </a:rPr>
              <a:t>) </a:t>
            </a:r>
            <a:r>
              <a:rPr lang="ko-KR" altLang="en-US" sz="2000" b="1" dirty="0">
                <a:solidFill>
                  <a:srgbClr val="FF0000"/>
                </a:solidFill>
              </a:rPr>
              <a:t>마련</a:t>
            </a:r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49271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사용자 요구 사항과 시스템 요구 사항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308140"/>
            <a:ext cx="108114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/>
              <a:t>2.</a:t>
            </a:r>
            <a:r>
              <a:rPr lang="ko-KR" altLang="en-US" sz="2000" b="1" dirty="0"/>
              <a:t> 시스템 요구 사항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시스템 </a:t>
            </a:r>
            <a:r>
              <a:rPr lang="ko-KR" altLang="en-US" sz="2000" dirty="0"/>
              <a:t>요구 사항은 설계자가 설계하는 데 도움이 되도록 </a:t>
            </a:r>
            <a:r>
              <a:rPr lang="ko-KR" altLang="en-US" sz="2000" dirty="0">
                <a:solidFill>
                  <a:srgbClr val="FF0000"/>
                </a:solidFill>
              </a:rPr>
              <a:t>기술적 용어나 전문적인 표현을 써서 시스템 요구 분석 명세서로 작성한다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r>
              <a:rPr lang="en-US" altLang="ko-KR" sz="2000" dirty="0"/>
              <a:t> </a:t>
            </a:r>
            <a:r>
              <a:rPr lang="ko-KR" altLang="en-US" sz="2000" dirty="0"/>
              <a:t>건축에서 실시 설계도와 같다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시스템 요구 분석 명세서는 설계를 위해 사용되므로 완전하고 일관성 있게 작성되어야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이 명세서는 계약서와 같은 효력을 발휘하는 문서로 볼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구조적 방법론의 구조적 언어나 객체지향 방법론의 </a:t>
            </a:r>
            <a:r>
              <a:rPr lang="ko-KR" altLang="en-US" sz="2000" dirty="0" err="1"/>
              <a:t>유스케이스</a:t>
            </a:r>
            <a:r>
              <a:rPr lang="ko-KR" altLang="en-US" sz="2000" dirty="0"/>
              <a:t> 다이어그램</a:t>
            </a:r>
            <a:r>
              <a:rPr lang="en-US" altLang="ko-KR" sz="2000" dirty="0"/>
              <a:t>, </a:t>
            </a:r>
            <a:r>
              <a:rPr lang="ko-KR" altLang="en-US" sz="2000" dirty="0"/>
              <a:t>검증에 강한 </a:t>
            </a:r>
            <a:r>
              <a:rPr lang="en-US" altLang="ko-KR" sz="2000" dirty="0"/>
              <a:t>Z </a:t>
            </a:r>
            <a:r>
              <a:rPr lang="ko-KR" altLang="en-US" sz="2000" dirty="0"/>
              <a:t>명세와 같은 정형화된 수학적 명세 언어를 사용해 표현한다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그런데 사용자 요구 분석 명세서와 시스템 요구 분석 명세서를 이렇게 분리하는 경우 주의할 사항이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사용자 요구 분석 명세서를 시스템 요구 분석 명세서로 </a:t>
            </a:r>
            <a:r>
              <a:rPr lang="ko-KR" altLang="en-US" sz="2000" dirty="0" err="1"/>
              <a:t>재작성할</a:t>
            </a:r>
            <a:r>
              <a:rPr lang="ko-KR" altLang="en-US" sz="2000" dirty="0"/>
              <a:t> 때 내용이 변경되거나 누락되면 안 된다는 것이다</a:t>
            </a:r>
            <a:r>
              <a:rPr lang="en-US" altLang="ko-KR" sz="2000" dirty="0"/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두 명세서에는 일관성이 있어야 한다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458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요구 사항의 표현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308140"/>
            <a:ext cx="108114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요구 사항이 정리되면 어떠한 형태로든 정리된 내용을 한눈에 파악할 수 있도록 </a:t>
            </a:r>
            <a:r>
              <a:rPr lang="ko-KR" altLang="en-US" sz="2000" dirty="0">
                <a:solidFill>
                  <a:srgbClr val="FF0000"/>
                </a:solidFill>
              </a:rPr>
              <a:t>기록하거나 표현</a:t>
            </a:r>
            <a:r>
              <a:rPr lang="ko-KR" altLang="en-US" sz="2000" dirty="0"/>
              <a:t>해놓아야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기록 및 표현 방법은 다양하다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자연어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한글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로 작성하여 </a:t>
            </a:r>
            <a:r>
              <a:rPr lang="ko-KR" altLang="en-US" sz="2000" dirty="0" err="1">
                <a:solidFill>
                  <a:srgbClr val="FF0000"/>
                </a:solidFill>
              </a:rPr>
              <a:t>문서화해놓을</a:t>
            </a:r>
            <a:r>
              <a:rPr lang="ko-KR" altLang="en-US" sz="2000" dirty="0">
                <a:solidFill>
                  <a:srgbClr val="FF0000"/>
                </a:solidFill>
              </a:rPr>
              <a:t> 수도 있고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도표나 그래프로 표현할 수도 있다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일상에서 </a:t>
            </a:r>
            <a:r>
              <a:rPr lang="ko-KR" altLang="en-US" sz="2000" dirty="0"/>
              <a:t>사용하는 표현과 소프트웨어 개발의 표현을 비교하여 설명함으로써 소프트웨어 개발에서 사용하는 </a:t>
            </a:r>
            <a:r>
              <a:rPr lang="ko-KR" altLang="en-US" sz="2000" dirty="0">
                <a:solidFill>
                  <a:srgbClr val="FF0000"/>
                </a:solidFill>
              </a:rPr>
              <a:t>모델의 개념</a:t>
            </a:r>
            <a:r>
              <a:rPr lang="ko-KR" altLang="en-US" sz="2000" dirty="0"/>
              <a:t>을 이해해본다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그런 다음 </a:t>
            </a:r>
            <a:r>
              <a:rPr lang="ko-KR" altLang="en-US" sz="2000" dirty="0">
                <a:solidFill>
                  <a:srgbClr val="FF0000"/>
                </a:solidFill>
                <a:hlinkClick r:id="rId7"/>
              </a:rPr>
              <a:t>모델링</a:t>
            </a:r>
            <a:r>
              <a:rPr lang="ko-KR" altLang="en-US" sz="2000" dirty="0">
                <a:solidFill>
                  <a:srgbClr val="FF0000"/>
                </a:solidFill>
              </a:rPr>
              <a:t> 방법과 </a:t>
            </a:r>
            <a:r>
              <a:rPr lang="ko-KR" altLang="en-US" sz="2000" dirty="0">
                <a:solidFill>
                  <a:srgbClr val="FF0000"/>
                </a:solidFill>
                <a:hlinkClick r:id="rId8"/>
              </a:rPr>
              <a:t>모델링 언어</a:t>
            </a:r>
            <a:r>
              <a:rPr lang="ko-KR" altLang="en-US" sz="2000" dirty="0">
                <a:solidFill>
                  <a:srgbClr val="FF0000"/>
                </a:solidFill>
              </a:rPr>
              <a:t>의 종류</a:t>
            </a:r>
            <a:r>
              <a:rPr lang="ko-KR" altLang="en-US" sz="2000" dirty="0"/>
              <a:t>에 대해 살펴본다</a:t>
            </a:r>
            <a:r>
              <a:rPr lang="en-US" altLang="ko-KR" sz="2000" dirty="0"/>
              <a:t>. </a:t>
            </a:r>
          </a:p>
          <a:p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표현과 모델의 이해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308140"/>
            <a:ext cx="108114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일상에서 표현은 매우 중요하다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/>
              <a:t>잘 표현해야 소통이 쉽고 서로 이해하는 데 큰 도움이 된다</a:t>
            </a:r>
            <a:r>
              <a:rPr lang="en-US" altLang="ko-KR" sz="2000" dirty="0"/>
              <a:t>. </a:t>
            </a:r>
            <a:r>
              <a:rPr lang="ko-KR" altLang="en-US" sz="2000" dirty="0"/>
              <a:t>사랑한다고 생각만 하는 것보다 말로</a:t>
            </a:r>
            <a:r>
              <a:rPr lang="en-US" altLang="ko-KR" sz="2000" dirty="0"/>
              <a:t>, </a:t>
            </a:r>
            <a:r>
              <a:rPr lang="ko-KR" altLang="en-US" sz="2000" dirty="0"/>
              <a:t>행동으로</a:t>
            </a:r>
            <a:r>
              <a:rPr lang="en-US" altLang="ko-KR" sz="2000" dirty="0"/>
              <a:t>, </a:t>
            </a:r>
            <a:r>
              <a:rPr lang="ko-KR" altLang="en-US" sz="2000" dirty="0"/>
              <a:t>이벤트로</a:t>
            </a:r>
            <a:r>
              <a:rPr lang="en-US" altLang="ko-KR" sz="2000" dirty="0"/>
              <a:t>, </a:t>
            </a:r>
            <a:r>
              <a:rPr lang="ko-KR" altLang="en-US" sz="2000" dirty="0"/>
              <a:t>선물로 표현해야 충분히 전달된다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 </a:t>
            </a:r>
            <a:endParaRPr lang="en-US" altLang="ko-KR" sz="2000" dirty="0"/>
          </a:p>
          <a:p>
            <a:r>
              <a:rPr lang="ko-KR" altLang="en-US" sz="2000" dirty="0"/>
              <a:t>생각하거나 느낀 것을 표현하는 방법은 많다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음악은 쉽게 접할 수 있는 표현 수단이다</a:t>
            </a:r>
            <a:r>
              <a:rPr lang="en-US" altLang="ko-KR" sz="2000" dirty="0"/>
              <a:t>. </a:t>
            </a:r>
            <a:r>
              <a:rPr lang="ko-KR" altLang="en-US" sz="2000" dirty="0"/>
              <a:t>어떤 사람은 감정을 악보로 표현해 작곡하고</a:t>
            </a:r>
            <a:r>
              <a:rPr lang="en-US" altLang="ko-KR" sz="2000" dirty="0"/>
              <a:t>, </a:t>
            </a:r>
            <a:r>
              <a:rPr lang="ko-KR" altLang="en-US" sz="2000" dirty="0"/>
              <a:t>어떤 사람은 글로 표현해 작사를 하며</a:t>
            </a:r>
            <a:r>
              <a:rPr lang="en-US" altLang="ko-KR" sz="2000" dirty="0"/>
              <a:t>, </a:t>
            </a:r>
            <a:r>
              <a:rPr lang="ko-KR" altLang="en-US" sz="2000" dirty="0"/>
              <a:t>어떤 사람은 목소리로 표현해 노래를 부른다</a:t>
            </a:r>
            <a:r>
              <a:rPr lang="en-US" altLang="ko-KR" sz="2000" dirty="0"/>
              <a:t>. </a:t>
            </a:r>
            <a:r>
              <a:rPr lang="ko-KR" altLang="en-US" sz="2000" dirty="0"/>
              <a:t>미술도 대표적인 표현 수단이다</a:t>
            </a:r>
            <a:r>
              <a:rPr lang="en-US" altLang="ko-KR" sz="2000" dirty="0"/>
              <a:t>. </a:t>
            </a:r>
            <a:r>
              <a:rPr lang="ko-KR" altLang="en-US" sz="2000" dirty="0"/>
              <a:t>화가는 붓과 물감을 이용해 그림으로 표현하고</a:t>
            </a:r>
            <a:r>
              <a:rPr lang="en-US" altLang="ko-KR" sz="2000" dirty="0"/>
              <a:t>, </a:t>
            </a:r>
            <a:r>
              <a:rPr lang="ko-KR" altLang="en-US" sz="2000" dirty="0"/>
              <a:t>조형 작가는 조형물로 표현한다</a:t>
            </a:r>
            <a:r>
              <a:rPr lang="en-US" altLang="ko-KR" sz="2000" dirty="0"/>
              <a:t>. </a:t>
            </a:r>
            <a:r>
              <a:rPr lang="ko-KR" altLang="en-US" sz="2000" dirty="0"/>
              <a:t>아이들도 자기 생각이나 감정을 그림으로 표현한다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수학 공식은 또 다른 표현 수단이다</a:t>
            </a:r>
            <a:r>
              <a:rPr lang="en-US" altLang="ko-KR" sz="2000" dirty="0"/>
              <a:t>. </a:t>
            </a:r>
            <a:r>
              <a:rPr lang="ko-KR" altLang="en-US" sz="2000" dirty="0"/>
              <a:t>글로 표현하면 너무 길고 불분명해지는 내용을 공통으로 이해할 수 있고 오해의 소지가 없는 특정 기호로 표현한 것이다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이런 일상의 다양한 표현에서 </a:t>
            </a:r>
            <a:r>
              <a:rPr lang="ko-KR" altLang="en-US" sz="2000" dirty="0">
                <a:solidFill>
                  <a:srgbClr val="FF0000"/>
                </a:solidFill>
              </a:rPr>
              <a:t>악보나 수학 공식은 하나의 모델</a:t>
            </a:r>
            <a:r>
              <a:rPr lang="ko-KR" altLang="en-US" sz="2000" dirty="0"/>
              <a:t>이라 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이외에도 우리 주변에는 모델의 예가 많다</a:t>
            </a:r>
            <a:r>
              <a:rPr lang="en-US" altLang="ko-KR" sz="2000" dirty="0"/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아파트를 짓기 전에 고객에게 지어진 후의 모습을 미리 보여주는 모델하우스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아이들이 갖고 노는 플라스틱 자동차나 로봇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생명 과학자들이 사용하는 </a:t>
            </a:r>
            <a:r>
              <a:rPr lang="en-US" altLang="ko-KR" sz="2000" dirty="0">
                <a:solidFill>
                  <a:srgbClr val="FF0000"/>
                </a:solidFill>
              </a:rPr>
              <a:t>DNA </a:t>
            </a:r>
            <a:r>
              <a:rPr lang="ko-KR" altLang="en-US" sz="2000" dirty="0">
                <a:solidFill>
                  <a:srgbClr val="FF0000"/>
                </a:solidFill>
              </a:rPr>
              <a:t>분자 모델 등이 그 예이다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49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63782" y="3143757"/>
            <a:ext cx="10308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▶ </a:t>
            </a:r>
            <a:r>
              <a:rPr lang="ko-KR" altLang="en-US" sz="2800" dirty="0">
                <a:solidFill>
                  <a:srgbClr val="FF0000"/>
                </a:solidFill>
              </a:rPr>
              <a:t>요구 분석의 필요성과 어려운 점</a:t>
            </a:r>
            <a:r>
              <a:rPr lang="ko-KR" altLang="en-US" sz="2800" dirty="0"/>
              <a:t>을 알아본다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▶ </a:t>
            </a:r>
            <a:r>
              <a:rPr lang="ko-KR" altLang="en-US" sz="2800" dirty="0">
                <a:solidFill>
                  <a:srgbClr val="FF0000"/>
                </a:solidFill>
              </a:rPr>
              <a:t>요구 사항을 표현하는 방법</a:t>
            </a:r>
            <a:r>
              <a:rPr lang="ko-KR" altLang="en-US" sz="2800" dirty="0"/>
              <a:t>을 익힌다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r>
              <a:rPr lang="en-US" altLang="ko-KR" sz="2800" dirty="0"/>
              <a:t>▶ </a:t>
            </a:r>
            <a:r>
              <a:rPr lang="ko-KR" altLang="en-US" sz="2800" dirty="0">
                <a:solidFill>
                  <a:srgbClr val="FF0000"/>
                </a:solidFill>
              </a:rPr>
              <a:t>요구 분석 명세서</a:t>
            </a:r>
            <a:r>
              <a:rPr lang="ko-KR" altLang="en-US" sz="2800" dirty="0"/>
              <a:t>를 살펴본다</a:t>
            </a:r>
            <a:r>
              <a:rPr lang="en-US" altLang="ko-KR" sz="2800" dirty="0"/>
              <a:t>.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0070C0"/>
                </a:solidFill>
              </a:rPr>
              <a:t>요구분석</a:t>
            </a:r>
            <a:endParaRPr lang="en-US" altLang="ko-KR" sz="2800" dirty="0" smtClean="0">
              <a:solidFill>
                <a:srgbClr val="0070C0"/>
              </a:solidFill>
            </a:endParaRPr>
          </a:p>
          <a:p>
            <a:endParaRPr lang="en-US" altLang="ko-KR" sz="2800" dirty="0" smtClean="0">
              <a:solidFill>
                <a:srgbClr val="0070C0"/>
              </a:solidFill>
            </a:endParaRPr>
          </a:p>
          <a:p>
            <a:r>
              <a:rPr lang="en-US" altLang="ko-KR" sz="2800" b="1" dirty="0"/>
              <a:t>needs </a:t>
            </a:r>
            <a:r>
              <a:rPr lang="en-US" altLang="ko-KR" sz="2800" b="1" dirty="0" smtClean="0"/>
              <a:t>analysis,</a:t>
            </a:r>
            <a:r>
              <a:rPr lang="en-US" altLang="ko-KR" sz="2400" b="1" dirty="0"/>
              <a:t> Requirement Analysis</a:t>
            </a:r>
            <a:endParaRPr lang="ko-KR" alt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36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모델의 정의와 필요성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308140"/>
            <a:ext cx="108114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모델</a:t>
            </a:r>
            <a:r>
              <a:rPr lang="en-US" altLang="ko-K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ko-KR" altLang="en-US" sz="2000" dirty="0" smtClean="0">
                <a:solidFill>
                  <a:srgbClr val="FF0000"/>
                </a:solidFill>
              </a:rPr>
              <a:t> 어떤 </a:t>
            </a:r>
            <a:r>
              <a:rPr lang="ko-KR" altLang="en-US" sz="2000" dirty="0">
                <a:solidFill>
                  <a:srgbClr val="FF0000"/>
                </a:solidFill>
              </a:rPr>
              <a:t>복잡한 대상의 핵심 특징만 선별하여 일정한 관점으로 단순화시켜 기호나 그림 등을 사용해 체계적으로 표현한 </a:t>
            </a:r>
            <a:r>
              <a:rPr lang="ko-KR" altLang="en-US" sz="2000" dirty="0" smtClean="0">
                <a:solidFill>
                  <a:srgbClr val="FF0000"/>
                </a:solidFill>
              </a:rPr>
              <a:t>것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dirty="0"/>
          </a:p>
          <a:p>
            <a:r>
              <a:rPr lang="ko-KR" altLang="en-US" sz="2000" dirty="0" smtClean="0"/>
              <a:t>따라서 </a:t>
            </a:r>
            <a:r>
              <a:rPr lang="ko-KR" altLang="en-US" sz="2000" dirty="0"/>
              <a:t>너무 많은 것을 표현하려고 하면 일정한 기준도 없어지고 이해할 수 없는 모델이 될 수도 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그렇다면 </a:t>
            </a:r>
            <a:r>
              <a:rPr lang="ko-KR" altLang="en-US" sz="2000" dirty="0"/>
              <a:t>모델은 왜 필요할까</a:t>
            </a:r>
            <a:r>
              <a:rPr lang="en-US" altLang="ko-KR" sz="2000" dirty="0"/>
              <a:t>? </a:t>
            </a:r>
            <a:r>
              <a:rPr lang="ko-KR" altLang="en-US" sz="2000" dirty="0">
                <a:solidFill>
                  <a:srgbClr val="FF0000"/>
                </a:solidFill>
              </a:rPr>
              <a:t>가장 큰 이유는 모델을 통해 실제 모습을 생각하고 확인해볼 수 있기 때문이다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r>
              <a:rPr lang="en-US" altLang="ko-KR" sz="2000" dirty="0"/>
              <a:t> </a:t>
            </a:r>
            <a:r>
              <a:rPr lang="ko-KR" altLang="en-US" sz="2000" dirty="0"/>
              <a:t>모델하우스를 통해 실제 아파트의 모습을 확인하고 분양 여부를 결정할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아이들은 장난감 자동차를 통해 실제 자동차를 상상할 수 있다</a:t>
            </a:r>
            <a:r>
              <a:rPr lang="en-US" altLang="ko-KR" sz="2000" dirty="0"/>
              <a:t>. DNA </a:t>
            </a:r>
            <a:r>
              <a:rPr lang="ko-KR" altLang="en-US" sz="2000" dirty="0"/>
              <a:t>분자 모델도 마찬가지이다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0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모델의 정의와 필요성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308140"/>
            <a:ext cx="108114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소프트웨어 </a:t>
            </a:r>
            <a:r>
              <a:rPr lang="ko-KR" altLang="en-US" sz="2000" b="1" dirty="0"/>
              <a:t>개발에서의 모델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건축에 </a:t>
            </a:r>
            <a:r>
              <a:rPr lang="ko-KR" altLang="en-US" sz="2000" dirty="0"/>
              <a:t>여러 도면이 필요하듯이 소프트웨어를 개발할 때도 모델이 필요하다</a:t>
            </a:r>
            <a:r>
              <a:rPr lang="en-US" altLang="ko-KR" sz="2000" dirty="0"/>
              <a:t>. </a:t>
            </a:r>
            <a:r>
              <a:rPr lang="ko-KR" altLang="en-US" sz="2000" dirty="0"/>
              <a:t>즉 여러 설계 도면을 보고 건물을 시공하는 것처럼 소프트웨어를 개발할 때도 여러 관점의 모델에서 필요한 정보를 얻어 개발한다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/>
              <a:t>객체지향 개발에서는 </a:t>
            </a:r>
            <a:r>
              <a:rPr lang="en-US" altLang="ko-KR" sz="2000" dirty="0">
                <a:solidFill>
                  <a:srgbClr val="FF0000"/>
                </a:solidFill>
              </a:rPr>
              <a:t>UML</a:t>
            </a:r>
            <a:r>
              <a:rPr lang="ko-KR" altLang="en-US" sz="2000" dirty="0"/>
              <a:t>의 다양한 다이어그램을 통해 개발하려는 소프트웨어의 범위나 개략적인 구조와 기능을 이해할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이해 당사자들이 그들만의 관점에서 필요한 다이어그램들을 보며 개발될 소프트웨어를 이해할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이와 같이 </a:t>
            </a:r>
            <a:r>
              <a:rPr lang="en-US" altLang="ko-KR" sz="2000" dirty="0">
                <a:solidFill>
                  <a:srgbClr val="FF0000"/>
                </a:solidFill>
              </a:rPr>
              <a:t>UML</a:t>
            </a:r>
            <a:r>
              <a:rPr lang="ko-KR" altLang="en-US" sz="2000" dirty="0">
                <a:solidFill>
                  <a:srgbClr val="FF0000"/>
                </a:solidFill>
              </a:rPr>
              <a:t>의 수많은 다이어그램들이 소프트웨어 개발 과정에서 하나의 모델로 사용된다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2000" dirty="0"/>
          </a:p>
          <a:p>
            <a:endParaRPr lang="en-US" altLang="ko-KR" sz="20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279" y="4329213"/>
            <a:ext cx="2965122" cy="203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모델의 정의와 필요성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308140"/>
            <a:ext cx="108114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소프트웨어 개발에서 모델을 사용하면 어떤 장점과 단점이 있는지 살펴보자</a:t>
            </a:r>
            <a:r>
              <a:rPr lang="en-US" altLang="ko-KR" sz="2000" dirty="0"/>
              <a:t>.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장점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• </a:t>
            </a:r>
            <a:r>
              <a:rPr lang="ko-KR" altLang="en-US" sz="2000" b="1" dirty="0">
                <a:solidFill>
                  <a:srgbClr val="FF0000"/>
                </a:solidFill>
              </a:rPr>
              <a:t>개발될 소프트웨어에 대한 이해도 향상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이해 당사자 간의 의사소통 향상 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FF0000"/>
                </a:solidFill>
              </a:rPr>
              <a:t>• </a:t>
            </a:r>
            <a:r>
              <a:rPr lang="ko-KR" altLang="en-US" sz="2000" b="1" dirty="0">
                <a:solidFill>
                  <a:srgbClr val="FF0000"/>
                </a:solidFill>
              </a:rPr>
              <a:t>유지보수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용이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단점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• </a:t>
            </a:r>
            <a:r>
              <a:rPr lang="ko-KR" altLang="en-US" sz="2000" b="1" dirty="0">
                <a:solidFill>
                  <a:srgbClr val="FF0000"/>
                </a:solidFill>
              </a:rPr>
              <a:t>과도한 문서 작업으로 인한 일정 지연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가능성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FF0000"/>
                </a:solidFill>
              </a:rPr>
              <a:t>• </a:t>
            </a:r>
            <a:r>
              <a:rPr lang="ko-KR" altLang="en-US" sz="2000" b="1" dirty="0">
                <a:solidFill>
                  <a:srgbClr val="FF0000"/>
                </a:solidFill>
              </a:rPr>
              <a:t>형식적인 산출물로 전락할 가능성 </a:t>
            </a:r>
            <a:endParaRPr lang="en-US" altLang="ko-K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8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모델링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308140"/>
            <a:ext cx="108114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>
                <a:solidFill>
                  <a:srgbClr val="FF0000"/>
                </a:solidFill>
              </a:rPr>
              <a:t>모델링은 앞서 설명한 모델을 제작하는 과정 또는 작업이다</a:t>
            </a:r>
            <a:r>
              <a:rPr lang="en-US" altLang="ko-KR" sz="1700" dirty="0" smtClean="0">
                <a:solidFill>
                  <a:srgbClr val="FF0000"/>
                </a:solidFill>
              </a:rPr>
              <a:t>.</a:t>
            </a:r>
            <a:r>
              <a:rPr lang="en-US" altLang="ko-KR" sz="1700" dirty="0" smtClean="0"/>
              <a:t> </a:t>
            </a:r>
            <a:r>
              <a:rPr lang="ko-KR" altLang="en-US" sz="1700" dirty="0" smtClean="0">
                <a:solidFill>
                  <a:srgbClr val="FF0000"/>
                </a:solidFill>
              </a:rPr>
              <a:t>다른 말로는 현실 세계를 단순화하여 표현하는 기법이라 할 수도 있다</a:t>
            </a:r>
            <a:r>
              <a:rPr lang="en-US" altLang="ko-KR" sz="1700" dirty="0" smtClean="0">
                <a:solidFill>
                  <a:srgbClr val="FF0000"/>
                </a:solidFill>
              </a:rPr>
              <a:t>. </a:t>
            </a:r>
            <a:r>
              <a:rPr lang="ko-KR" altLang="en-US" sz="1700" dirty="0" smtClean="0"/>
              <a:t>모델링을 전문가들이나 하는 것으로 생각할 수 있으나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연필로 종이에 간단한 콘티를 작성한다거나 스토리보드같이 자기가 표현하고 싶은 것을 문장으로 서술하는 것도 모델링이다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또 오선지에 음표를 그리는 것도 모델링이다</a:t>
            </a:r>
            <a:endParaRPr lang="en-US" altLang="ko-KR" sz="1700" dirty="0" smtClean="0"/>
          </a:p>
          <a:p>
            <a:endParaRPr lang="en-US" altLang="ko-KR" sz="1700" dirty="0" smtClean="0"/>
          </a:p>
          <a:p>
            <a:r>
              <a:rPr lang="ko-KR" altLang="en-US" sz="1700" dirty="0" smtClean="0">
                <a:solidFill>
                  <a:srgbClr val="FF0000"/>
                </a:solidFill>
              </a:rPr>
              <a:t>소프트웨어 개발에서 모델링은 </a:t>
            </a:r>
            <a:r>
              <a:rPr lang="en-US" altLang="ko-KR" sz="1700" dirty="0" smtClean="0">
                <a:solidFill>
                  <a:srgbClr val="FF0000"/>
                </a:solidFill>
              </a:rPr>
              <a:t>UML </a:t>
            </a:r>
            <a:r>
              <a:rPr lang="ko-KR" altLang="en-US" sz="1700" dirty="0" smtClean="0">
                <a:solidFill>
                  <a:srgbClr val="FF0000"/>
                </a:solidFill>
              </a:rPr>
              <a:t>다이어그램을 이용하여 표현한다</a:t>
            </a:r>
            <a:r>
              <a:rPr lang="en-US" altLang="ko-KR" sz="1700" dirty="0" smtClean="0">
                <a:solidFill>
                  <a:srgbClr val="FF0000"/>
                </a:solidFill>
              </a:rPr>
              <a:t>. </a:t>
            </a:r>
            <a:r>
              <a:rPr lang="ko-KR" altLang="en-US" sz="1700" dirty="0" smtClean="0"/>
              <a:t>예를 들어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요구 사항을 표현할 때는 </a:t>
            </a:r>
            <a:r>
              <a:rPr lang="en-US" altLang="ko-KR" sz="1700" dirty="0" smtClean="0">
                <a:solidFill>
                  <a:srgbClr val="FF0000"/>
                </a:solidFill>
              </a:rPr>
              <a:t>UML</a:t>
            </a:r>
            <a:r>
              <a:rPr lang="ko-KR" altLang="en-US" sz="1700" dirty="0" smtClean="0">
                <a:solidFill>
                  <a:srgbClr val="FF0000"/>
                </a:solidFill>
              </a:rPr>
              <a:t>의 </a:t>
            </a:r>
            <a:r>
              <a:rPr lang="ko-KR" altLang="en-US" sz="1700" dirty="0" err="1" smtClean="0">
                <a:solidFill>
                  <a:srgbClr val="FF0000"/>
                </a:solidFill>
              </a:rPr>
              <a:t>유스케이스</a:t>
            </a:r>
            <a:r>
              <a:rPr lang="ko-KR" altLang="en-US" sz="1700" dirty="0" smtClean="0">
                <a:solidFill>
                  <a:srgbClr val="FF0000"/>
                </a:solidFill>
              </a:rPr>
              <a:t> 다이어그램</a:t>
            </a:r>
            <a:r>
              <a:rPr lang="ko-KR" altLang="en-US" sz="1700" dirty="0" smtClean="0"/>
              <a:t>을 사용한다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그러면 개발할 소프트웨어를 가시적으로 볼 수 있고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가시화된 다이어그램을 명세함으로써 개발될 소프트웨어에 대한 문서화가 이루어진다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이 문서들은 분석</a:t>
            </a:r>
            <a:r>
              <a:rPr lang="en-US" altLang="ko-KR" sz="1700" dirty="0" smtClean="0"/>
              <a:t>·</a:t>
            </a:r>
            <a:r>
              <a:rPr lang="ko-KR" altLang="en-US" sz="1700" dirty="0" smtClean="0">
                <a:hlinkClick r:id="rId7"/>
              </a:rPr>
              <a:t>설계</a:t>
            </a:r>
            <a:r>
              <a:rPr lang="ko-KR" altLang="en-US" sz="1700" dirty="0" smtClean="0"/>
              <a:t> 과정에서 유용하게 사용되며 검증 자료로도 활용된다</a:t>
            </a:r>
            <a:r>
              <a:rPr lang="en-US" altLang="ko-KR" sz="1700" dirty="0" smtClean="0"/>
              <a:t>. </a:t>
            </a:r>
          </a:p>
          <a:p>
            <a:endParaRPr lang="en-US" altLang="ko-KR" sz="1700" dirty="0" smtClean="0"/>
          </a:p>
          <a:p>
            <a:r>
              <a:rPr lang="ko-KR" altLang="en-US" sz="1700" dirty="0" smtClean="0"/>
              <a:t>사용자의 요구 사항을 </a:t>
            </a:r>
            <a:r>
              <a:rPr lang="ko-KR" altLang="en-US" sz="1700" dirty="0" smtClean="0">
                <a:solidFill>
                  <a:srgbClr val="FF0000"/>
                </a:solidFill>
              </a:rPr>
              <a:t>자연어</a:t>
            </a:r>
            <a:r>
              <a:rPr lang="ko-KR" altLang="en-US" sz="1700" dirty="0" smtClean="0"/>
              <a:t>로 표현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모델링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하면 표현 방법을 따로 익힐 필요가 없고 사용자와 대화할 때도 이해하기 쉽다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그러나 너무 길어질 수 있고 애매모호한 표현으로 달리 해석할 수도 있으며 표현된 내용을 검증하기가 어렵다</a:t>
            </a:r>
            <a:r>
              <a:rPr lang="en-US" altLang="ko-KR" sz="1700" dirty="0" smtClean="0"/>
              <a:t>. </a:t>
            </a:r>
          </a:p>
          <a:p>
            <a:endParaRPr lang="en-US" altLang="ko-KR" sz="1700" dirty="0" smtClean="0"/>
          </a:p>
          <a:p>
            <a:r>
              <a:rPr lang="ko-KR" altLang="en-US" sz="1700" dirty="0" smtClean="0"/>
              <a:t>반면 형식 언어는 사용자에게 친숙하지 않지만 </a:t>
            </a:r>
            <a:r>
              <a:rPr lang="ko-KR" altLang="en-US" sz="1700" dirty="0" smtClean="0">
                <a:solidFill>
                  <a:srgbClr val="FF0000"/>
                </a:solidFill>
              </a:rPr>
              <a:t>문법과 의미가 수학을 기초로 작성되어 간결하고</a:t>
            </a:r>
            <a:r>
              <a:rPr lang="en-US" altLang="ko-KR" sz="1700" dirty="0" smtClean="0">
                <a:solidFill>
                  <a:srgbClr val="FF0000"/>
                </a:solidFill>
              </a:rPr>
              <a:t>, </a:t>
            </a:r>
            <a:r>
              <a:rPr lang="ko-KR" altLang="en-US" sz="1700" dirty="0" smtClean="0">
                <a:solidFill>
                  <a:srgbClr val="FF0000"/>
                </a:solidFill>
              </a:rPr>
              <a:t>애매모호한 표현으로 인해 발생할 수 있는 오류를 줄일 수 있다</a:t>
            </a:r>
            <a:r>
              <a:rPr lang="en-US" altLang="ko-KR" sz="1700" dirty="0" smtClean="0">
                <a:solidFill>
                  <a:srgbClr val="FF0000"/>
                </a:solidFill>
              </a:rPr>
              <a:t>. </a:t>
            </a:r>
            <a:r>
              <a:rPr lang="ko-KR" altLang="en-US" sz="1700" dirty="0" smtClean="0">
                <a:solidFill>
                  <a:srgbClr val="FF0000"/>
                </a:solidFill>
              </a:rPr>
              <a:t>또한 표현된 내용을 검증할 수 있다</a:t>
            </a:r>
            <a:r>
              <a:rPr lang="ko-KR" altLang="en-US" sz="1700" dirty="0" smtClean="0"/>
              <a:t>는 큰 장점이 있다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1700" dirty="0" smtClean="0"/>
              <a:t>형식 언어와 같은 형식적 표기법에는 함의 방정식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순환 관계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대수 공리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정규 표현법을 사용하는 </a:t>
            </a:r>
            <a:r>
              <a:rPr lang="ko-KR" altLang="en-US" sz="1700" dirty="0" err="1" smtClean="0"/>
              <a:t>관계형</a:t>
            </a:r>
            <a:r>
              <a:rPr lang="ko-KR" altLang="en-US" sz="1700" dirty="0" smtClean="0"/>
              <a:t> 표기법과 의사결정 테이블</a:t>
            </a:r>
            <a:r>
              <a:rPr lang="en-US" altLang="ko-KR" sz="1700" dirty="0" smtClean="0"/>
              <a:t>(decision tables), </a:t>
            </a:r>
            <a:r>
              <a:rPr lang="ko-KR" altLang="en-US" sz="1700" dirty="0" smtClean="0"/>
              <a:t>이벤트 테이블</a:t>
            </a:r>
            <a:r>
              <a:rPr lang="en-US" altLang="ko-KR" sz="1700" dirty="0" smtClean="0"/>
              <a:t>(event tables), </a:t>
            </a:r>
            <a:r>
              <a:rPr lang="ko-KR" altLang="en-US" sz="1700" dirty="0" smtClean="0"/>
              <a:t>전이 테이블</a:t>
            </a:r>
            <a:r>
              <a:rPr lang="en-US" altLang="ko-KR" sz="1700" dirty="0" smtClean="0"/>
              <a:t>(transition tables), </a:t>
            </a:r>
            <a:r>
              <a:rPr lang="ko-KR" altLang="en-US" sz="1700" dirty="0" smtClean="0"/>
              <a:t>유한 상태 기계</a:t>
            </a:r>
            <a:r>
              <a:rPr lang="en-US" altLang="ko-KR" sz="1700" dirty="0" smtClean="0"/>
              <a:t>(finite state machine), </a:t>
            </a:r>
            <a:r>
              <a:rPr lang="ko-KR" altLang="en-US" sz="1700" dirty="0" err="1" smtClean="0"/>
              <a:t>페트리</a:t>
            </a:r>
            <a:r>
              <a:rPr lang="ko-KR" altLang="en-US" sz="1700" dirty="0" smtClean="0"/>
              <a:t> 넷</a:t>
            </a:r>
            <a:r>
              <a:rPr lang="en-US" altLang="ko-KR" sz="1700" dirty="0" smtClean="0"/>
              <a:t>(Petri Nets)</a:t>
            </a:r>
            <a:r>
              <a:rPr lang="ko-KR" altLang="en-US" sz="1700" dirty="0" smtClean="0"/>
              <a:t>을 사용하는 상태 위주 표기법이 있다</a:t>
            </a:r>
            <a:r>
              <a:rPr lang="en-US" altLang="ko-KR" sz="1700" dirty="0" smtClean="0"/>
              <a:t>.</a:t>
            </a:r>
          </a:p>
          <a:p>
            <a:endParaRPr lang="en-US" altLang="ko-KR" sz="17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모델링 언어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308140"/>
            <a:ext cx="108114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모델링 언어는 모델링을 할 때 사용하는 표현 도구이다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소프트웨어 </a:t>
            </a:r>
            <a:r>
              <a:rPr lang="ko-KR" altLang="en-US" sz="2000" dirty="0">
                <a:solidFill>
                  <a:srgbClr val="FF0000"/>
                </a:solidFill>
              </a:rPr>
              <a:t>개발에서 모델링 언어는 요구 사항 정의 및 분석</a:t>
            </a:r>
            <a:r>
              <a:rPr lang="en-US" altLang="ko-KR" sz="2000" dirty="0">
                <a:solidFill>
                  <a:srgbClr val="FF0000"/>
                </a:solidFill>
              </a:rPr>
              <a:t>·</a:t>
            </a:r>
            <a:r>
              <a:rPr lang="ko-KR" altLang="en-US" sz="2000" dirty="0">
                <a:solidFill>
                  <a:srgbClr val="FF0000"/>
                </a:solidFill>
              </a:rPr>
              <a:t>설계의 결과물을 다양한 다이어그램으로 표현하는 표기법이다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2000" b="1" i="1" dirty="0" smtClean="0"/>
          </a:p>
          <a:p>
            <a:pPr marL="457200" indent="-457200">
              <a:buAutoNum type="arabicPeriod"/>
            </a:pPr>
            <a:r>
              <a:rPr lang="en-US" altLang="ko-KR" sz="2000" b="1" dirty="0" smtClean="0"/>
              <a:t>DFD(Data </a:t>
            </a:r>
            <a:r>
              <a:rPr lang="en-US" altLang="ko-KR" sz="2000" b="1" dirty="0"/>
              <a:t>Flow Diagram)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/>
              <a:t>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구조적 </a:t>
            </a:r>
            <a:r>
              <a:rPr lang="ko-KR" altLang="en-US" sz="2000" dirty="0"/>
              <a:t>방법론에서는 요구 사항을 추출하여 정리할 때 </a:t>
            </a:r>
            <a:r>
              <a:rPr lang="en-US" altLang="ko-KR" sz="2000" dirty="0"/>
              <a:t>DFD(Data Flow Diagram)</a:t>
            </a:r>
            <a:r>
              <a:rPr lang="ko-KR" altLang="en-US" sz="2000" dirty="0"/>
              <a:t>를 사용해 </a:t>
            </a:r>
            <a:r>
              <a:rPr lang="ko-KR" altLang="en-US" sz="2000" dirty="0" smtClean="0"/>
              <a:t>표현한다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52" y="4021683"/>
            <a:ext cx="4308318" cy="241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모델링 언어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308140"/>
            <a:ext cx="10811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E-R </a:t>
            </a:r>
            <a:r>
              <a:rPr lang="ko-KR" altLang="en-US" sz="2000" b="1" dirty="0"/>
              <a:t>다이어그램</a:t>
            </a:r>
            <a:r>
              <a:rPr lang="en-US" altLang="ko-KR" sz="2000" b="1" dirty="0"/>
              <a:t>(ERD: Entity-Relationship Diagram</a:t>
            </a:r>
            <a:r>
              <a:rPr lang="en-US" altLang="ko-KR" sz="2000" b="1" dirty="0" smtClean="0"/>
              <a:t>)</a:t>
            </a:r>
          </a:p>
          <a:p>
            <a:r>
              <a:rPr lang="en-US" altLang="ko-KR" sz="2000" dirty="0"/>
              <a:t>E-R </a:t>
            </a:r>
            <a:r>
              <a:rPr lang="ko-KR" altLang="en-US" sz="2000" dirty="0"/>
              <a:t>다이어그램은 정보공학 방법론의 핵심으로 데이터베이스에 저장할 데이터를 개체</a:t>
            </a:r>
            <a:r>
              <a:rPr lang="en-US" altLang="ko-KR" sz="2000" dirty="0"/>
              <a:t>(entity)</a:t>
            </a:r>
            <a:r>
              <a:rPr lang="ko-KR" altLang="en-US" sz="2000" dirty="0"/>
              <a:t>와 관계</a:t>
            </a:r>
            <a:r>
              <a:rPr lang="en-US" altLang="ko-KR" sz="2000" dirty="0"/>
              <a:t>(relationship)</a:t>
            </a:r>
            <a:r>
              <a:rPr lang="ko-KR" altLang="en-US" sz="2000" dirty="0"/>
              <a:t>를 중심으로 작성한다</a:t>
            </a:r>
            <a:r>
              <a:rPr lang="en-US" altLang="ko-KR" sz="2000" dirty="0" smtClean="0"/>
              <a:t>.</a:t>
            </a:r>
          </a:p>
          <a:p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59" y="2364770"/>
            <a:ext cx="6530906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모델링 언어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308140"/>
            <a:ext cx="108114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유스케이스</a:t>
            </a:r>
            <a:r>
              <a:rPr lang="ko-KR" altLang="en-US" sz="2000" b="1" dirty="0" smtClean="0"/>
              <a:t> 다이어그램</a:t>
            </a:r>
            <a:endParaRPr lang="en-US" altLang="ko-KR" sz="2000" b="1" dirty="0" smtClean="0"/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ko-KR" altLang="en-US" sz="2000" dirty="0"/>
              <a:t>사용자 요구 사항을 구조적 방법론에서는 </a:t>
            </a:r>
            <a:r>
              <a:rPr lang="en-US" altLang="ko-KR" sz="2000" dirty="0"/>
              <a:t>DFD, </a:t>
            </a:r>
            <a:r>
              <a:rPr lang="ko-KR" altLang="en-US" sz="2000" dirty="0"/>
              <a:t>정보공학 방법론에서는 </a:t>
            </a:r>
            <a:r>
              <a:rPr lang="en-US" altLang="ko-KR" sz="2000" dirty="0"/>
              <a:t>E-R </a:t>
            </a:r>
            <a:r>
              <a:rPr lang="ko-KR" altLang="en-US" sz="2000" dirty="0"/>
              <a:t>다이어그램으로 표현했다면 객체지향 방법론에서는 </a:t>
            </a:r>
            <a:r>
              <a:rPr lang="en-US" altLang="ko-KR" sz="2000" dirty="0"/>
              <a:t>UML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유스케이스</a:t>
            </a:r>
            <a:r>
              <a:rPr lang="ko-KR" altLang="en-US" sz="2000" dirty="0"/>
              <a:t> 다이어그램으로 표현한다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/>
              <a:t>유스케이스는</a:t>
            </a:r>
            <a:r>
              <a:rPr lang="ko-KR" altLang="en-US" sz="2000" dirty="0"/>
              <a:t> 사용자의 요구를 나타내는 기능으로</a:t>
            </a:r>
            <a:r>
              <a:rPr lang="en-US" altLang="ko-KR" sz="2000" dirty="0"/>
              <a:t>, </a:t>
            </a:r>
            <a:r>
              <a:rPr lang="ko-KR" altLang="en-US" sz="2000" dirty="0"/>
              <a:t>실제로 </a:t>
            </a:r>
            <a:r>
              <a:rPr lang="ko-KR" altLang="en-US" sz="2000" dirty="0" err="1"/>
              <a:t>코딩할</a:t>
            </a:r>
            <a:r>
              <a:rPr lang="ko-KR" altLang="en-US" sz="2000" dirty="0"/>
              <a:t> 수 있을 만큼의 가장 작은 단위의 기능이다</a:t>
            </a:r>
            <a:endParaRPr lang="en-US" altLang="ko-KR" sz="2000" dirty="0" smtClean="0"/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endParaRPr lang="en-US" altLang="ko-KR" sz="2000" b="1" dirty="0" smtClean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342" y="2915280"/>
            <a:ext cx="5585313" cy="323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요구 분석 명세서의 이해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308140"/>
            <a:ext cx="1081142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요구 사항을 문서화할 때는 완성될 소프트웨어의 기능적 요구를 정확하게 서술해야 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r>
              <a:rPr lang="en-US" altLang="ko-KR" sz="2000" dirty="0"/>
              <a:t> </a:t>
            </a:r>
            <a:r>
              <a:rPr lang="ko-KR" altLang="en-US" sz="2000" dirty="0"/>
              <a:t>또한 </a:t>
            </a:r>
            <a:r>
              <a:rPr lang="ko-KR" altLang="en-US" sz="2000" dirty="0">
                <a:hlinkClick r:id="rId7"/>
              </a:rPr>
              <a:t>구현</a:t>
            </a:r>
            <a:r>
              <a:rPr lang="ko-KR" altLang="en-US" sz="2000" dirty="0"/>
              <a:t> 시의 제약 사항</a:t>
            </a:r>
            <a:r>
              <a:rPr lang="en-US" altLang="ko-KR" sz="2000" dirty="0"/>
              <a:t>, </a:t>
            </a:r>
            <a:r>
              <a:rPr lang="ko-KR" altLang="en-US" sz="2000" dirty="0">
                <a:hlinkClick r:id="rId8"/>
              </a:rPr>
              <a:t>품질</a:t>
            </a:r>
            <a:r>
              <a:rPr lang="ko-KR" altLang="en-US" sz="2000" dirty="0"/>
              <a:t> 등의 비기능적 요구 사항도 서술해야 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• </a:t>
            </a:r>
            <a:r>
              <a:rPr lang="ko-KR" altLang="en-US" sz="2000" dirty="0"/>
              <a:t>요구 분석 과정의 최종 산출물로 사용자와 개발자를 연결시키는 중요한 문서</a:t>
            </a:r>
            <a:br>
              <a:rPr lang="ko-KR" altLang="en-US" sz="2000" dirty="0"/>
            </a:br>
            <a:r>
              <a:rPr lang="en-US" altLang="ko-KR" sz="2000" dirty="0"/>
              <a:t>• </a:t>
            </a:r>
            <a:r>
              <a:rPr lang="ko-KR" altLang="en-US" sz="2000" dirty="0">
                <a:hlinkClick r:id="rId9"/>
              </a:rPr>
              <a:t>설계</a:t>
            </a:r>
            <a:r>
              <a:rPr lang="ko-KR" altLang="en-US" sz="2000" dirty="0"/>
              <a:t> 및 구현에서 참조할 사항</a:t>
            </a:r>
            <a:r>
              <a:rPr lang="en-US" altLang="ko-KR" sz="2000" dirty="0"/>
              <a:t>, </a:t>
            </a:r>
            <a:r>
              <a:rPr lang="ko-KR" altLang="en-US" sz="2000" dirty="0"/>
              <a:t>전반적으로 알아야 할 사항을 포함하는 문서</a:t>
            </a:r>
            <a:br>
              <a:rPr lang="ko-KR" altLang="en-US" sz="2000" dirty="0"/>
            </a:br>
            <a:r>
              <a:rPr lang="en-US" altLang="ko-KR" sz="2000" dirty="0"/>
              <a:t>• </a:t>
            </a:r>
            <a:r>
              <a:rPr lang="ko-KR" altLang="en-US" sz="2000" dirty="0"/>
              <a:t>사용자와 개발자 간의 </a:t>
            </a:r>
            <a:r>
              <a:rPr lang="ko-KR" altLang="en-US" sz="2000" dirty="0" smtClean="0"/>
              <a:t>계약서</a:t>
            </a:r>
            <a:endParaRPr lang="en-US" altLang="ko-KR" sz="2000" dirty="0" smtClean="0"/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ko-KR" altLang="en-US" sz="2000" dirty="0"/>
              <a:t>명세서 작성은 </a:t>
            </a:r>
            <a:r>
              <a:rPr lang="ko-KR" altLang="en-US" sz="2000" dirty="0">
                <a:solidFill>
                  <a:srgbClr val="FF0000"/>
                </a:solidFill>
              </a:rPr>
              <a:t>분석가</a:t>
            </a:r>
            <a:r>
              <a:rPr lang="ko-KR" altLang="en-US" sz="2000" dirty="0"/>
              <a:t>의 역할이다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그런데 분석가가 명세서를 작성하는 일이 쉽지 않다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사용자가 현재의 업무 상황과 문제점을 어느 정도 잘 파악하고 있지만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그러한 문제를 기술적으로 어떻게 해결하는가에 대한 이해가 부족하기 때문이다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반면 개발자는 기술적 능력은 있으나 업무 환경은 잘 모른다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</a:rPr>
              <a:t>분석가는 명세서를 작성할 때 사용자와 개발자의 두 가지 관점을 종합하여 작성해야 하고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정확하고 완벽하게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수정하기 쉽게 작성해야 한다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09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요구 분석 명세서 작성 시 주의 사항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308140"/>
            <a:ext cx="108114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■ 사용자가 읽기 쉽고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이해할 수 있도록 </a:t>
            </a:r>
            <a:r>
              <a:rPr lang="ko-KR" altLang="en-US" sz="2000" b="1" dirty="0" smtClean="0"/>
              <a:t>작성한다</a:t>
            </a:r>
            <a:endParaRPr lang="en-US" altLang="ko-KR" sz="2000" b="1" dirty="0" smtClean="0"/>
          </a:p>
          <a:p>
            <a:r>
              <a:rPr lang="ko-KR" altLang="en-US" sz="2000" b="1" dirty="0"/>
              <a:t>■ 개발자가 </a:t>
            </a:r>
            <a:r>
              <a:rPr lang="ko-KR" altLang="en-US" sz="2000" b="1" dirty="0">
                <a:hlinkClick r:id="rId7"/>
              </a:rPr>
              <a:t>설계</a:t>
            </a:r>
            <a:r>
              <a:rPr lang="ko-KR" altLang="en-US" sz="2000" b="1" dirty="0"/>
              <a:t>와 코딩에 효과적으로 사용할 수 있도록 </a:t>
            </a:r>
            <a:r>
              <a:rPr lang="ko-KR" altLang="en-US" sz="2000" b="1" dirty="0" smtClean="0"/>
              <a:t>작성한다</a:t>
            </a:r>
            <a:endParaRPr lang="en-US" altLang="ko-KR" sz="2000" b="1" dirty="0" smtClean="0"/>
          </a:p>
          <a:p>
            <a:r>
              <a:rPr lang="ko-KR" altLang="en-US" sz="2000" b="1" dirty="0"/>
              <a:t>■ 비기능적 요구를 명확히 </a:t>
            </a:r>
            <a:r>
              <a:rPr lang="ko-KR" altLang="en-US" sz="2000" b="1" dirty="0" smtClean="0"/>
              <a:t>작성한다</a:t>
            </a:r>
            <a:endParaRPr lang="en-US" altLang="ko-KR" sz="2000" b="1" dirty="0" smtClean="0"/>
          </a:p>
          <a:p>
            <a:r>
              <a:rPr lang="ko-KR" altLang="en-US" sz="2000" b="1" dirty="0"/>
              <a:t>■ </a:t>
            </a:r>
            <a:r>
              <a:rPr lang="ko-KR" altLang="en-US" sz="2000" b="1" dirty="0">
                <a:hlinkClick r:id="rId8"/>
              </a:rPr>
              <a:t>테스트</a:t>
            </a:r>
            <a:r>
              <a:rPr lang="ko-KR" altLang="en-US" sz="2000" b="1" dirty="0"/>
              <a:t> 기준 용도로 사용할 수 있도록 정량적으로 </a:t>
            </a:r>
            <a:r>
              <a:rPr lang="ko-KR" altLang="en-US" sz="2000" b="1" dirty="0" smtClean="0"/>
              <a:t>작성한다</a:t>
            </a:r>
            <a:endParaRPr lang="en-US" altLang="ko-KR" sz="2000" b="1" dirty="0" smtClean="0"/>
          </a:p>
          <a:p>
            <a:r>
              <a:rPr lang="ko-KR" altLang="en-US" sz="2000" dirty="0">
                <a:solidFill>
                  <a:srgbClr val="FF0000"/>
                </a:solidFill>
              </a:rPr>
              <a:t>시스템 요구 분석 명세서의 주된 목적은 사용자의 요구를 문서화하여 개발자들이 이 문서를 바탕으로 설계하고 </a:t>
            </a:r>
            <a:r>
              <a:rPr lang="ko-KR" altLang="en-US" sz="2000" dirty="0" err="1">
                <a:solidFill>
                  <a:srgbClr val="FF0000"/>
                </a:solidFill>
              </a:rPr>
              <a:t>코딩하는</a:t>
            </a:r>
            <a:r>
              <a:rPr lang="ko-KR" altLang="en-US" sz="2000" dirty="0">
                <a:solidFill>
                  <a:srgbClr val="FF0000"/>
                </a:solidFill>
              </a:rPr>
              <a:t> 데 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r>
              <a:rPr lang="en-US" altLang="ko-KR" sz="2000" dirty="0"/>
              <a:t> </a:t>
            </a:r>
            <a:r>
              <a:rPr lang="ko-KR" altLang="en-US" sz="2000" dirty="0"/>
              <a:t>하지만 이외에도 테스트의 기준을 작성하고 테스트 케이스를 만드는 데도 사용된다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원하는 기능과 </a:t>
            </a:r>
            <a:r>
              <a:rPr lang="ko-KR" altLang="en-US" sz="2000" dirty="0">
                <a:hlinkClick r:id="rId9"/>
              </a:rPr>
              <a:t>품질</a:t>
            </a:r>
            <a:r>
              <a:rPr lang="ko-KR" altLang="en-US" sz="2000" dirty="0"/>
              <a:t> 등을 가능하면 정량적으로 명확히 서술해야 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b="1" dirty="0"/>
              <a:t>■ 품질에 대한 우선순위를 </a:t>
            </a:r>
            <a:r>
              <a:rPr lang="ko-KR" altLang="en-US" sz="2000" b="1" dirty="0" smtClean="0"/>
              <a:t>명시한다</a:t>
            </a:r>
            <a:endParaRPr lang="en-US" altLang="ko-KR" sz="2000" b="1" dirty="0" smtClean="0"/>
          </a:p>
          <a:p>
            <a:r>
              <a:rPr lang="ko-KR" altLang="en-US" sz="2000" dirty="0"/>
              <a:t>품질은 두 가지 특성을 다 만족시키지 못하고 서로 상충되는 경우가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경우 어떤 품질 특성을 우선순위로 할 것인지를 명시해야 한다</a:t>
            </a:r>
            <a:r>
              <a:rPr lang="en-US" altLang="ko-KR" sz="2000" dirty="0"/>
              <a:t>. </a:t>
            </a:r>
          </a:p>
          <a:p>
            <a:endParaRPr lang="en-US" altLang="ko-K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7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잘 만든 요구 분석 명세서의 특성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308140"/>
            <a:ext cx="108114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■ 완전성</a:t>
            </a:r>
            <a:r>
              <a:rPr lang="en-US" altLang="ko-KR" b="1" dirty="0">
                <a:solidFill>
                  <a:srgbClr val="FF0000"/>
                </a:solidFill>
              </a:rPr>
              <a:t>(completeness)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'</a:t>
            </a:r>
            <a:r>
              <a:rPr lang="ko-KR" altLang="en-US" dirty="0"/>
              <a:t>완전하다</a:t>
            </a:r>
            <a:r>
              <a:rPr lang="en-US" altLang="ko-KR" dirty="0"/>
              <a:t>'</a:t>
            </a:r>
            <a:r>
              <a:rPr lang="ko-KR" altLang="en-US" dirty="0"/>
              <a:t>는 말은 빠진 부분 없이 모두 있다는 의미이다</a:t>
            </a:r>
            <a:r>
              <a:rPr lang="en-US" altLang="ko-KR" dirty="0"/>
              <a:t>. </a:t>
            </a:r>
            <a:r>
              <a:rPr lang="ko-KR" altLang="en-US" dirty="0"/>
              <a:t>요구 분석 명세서도 기능적 요구 사항뿐 아니라 성능</a:t>
            </a:r>
            <a:r>
              <a:rPr lang="en-US" altLang="ko-KR" dirty="0"/>
              <a:t>, </a:t>
            </a:r>
            <a:r>
              <a:rPr lang="ko-KR" altLang="en-US" dirty="0"/>
              <a:t>제약 사항 등 필요한 정보가 누락되지 않고 모두 서술되어야 완전하다고 할 수 있다</a:t>
            </a:r>
            <a:r>
              <a:rPr lang="en-US" altLang="ko-KR" dirty="0"/>
              <a:t>.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■ 명확성</a:t>
            </a:r>
            <a:r>
              <a:rPr lang="en-US" altLang="ko-KR" b="1" dirty="0">
                <a:solidFill>
                  <a:srgbClr val="FF0000"/>
                </a:solidFill>
              </a:rPr>
              <a:t>(unambiguity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■ 일관성</a:t>
            </a:r>
            <a:r>
              <a:rPr lang="en-US" altLang="ko-KR" b="1" dirty="0">
                <a:solidFill>
                  <a:srgbClr val="FF0000"/>
                </a:solidFill>
              </a:rPr>
              <a:t>(consistency, </a:t>
            </a:r>
            <a:r>
              <a:rPr lang="ko-KR" altLang="en-US" b="1" dirty="0" err="1">
                <a:solidFill>
                  <a:srgbClr val="FF0000"/>
                </a:solidFill>
              </a:rPr>
              <a:t>무모순성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■ 추적 가능성</a:t>
            </a:r>
            <a:r>
              <a:rPr lang="en-US" altLang="ko-KR" b="1" dirty="0">
                <a:solidFill>
                  <a:srgbClr val="FF0000"/>
                </a:solidFill>
              </a:rPr>
              <a:t>(traceability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추적 가능성이란 단어의 뜻대로 추적이 가능하도록 요구 분석 명세서를 작성하는 것이다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프로그램에 오류가 발생하면 그 부분이 설계 </a:t>
            </a:r>
            <a:r>
              <a:rPr lang="ko-KR" altLang="en-US" dirty="0" err="1"/>
              <a:t>사양서에서</a:t>
            </a:r>
            <a:r>
              <a:rPr lang="ko-KR" altLang="en-US" dirty="0"/>
              <a:t> 어디에 해당되는지 추적할 수 있어야 한다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■ 변경 용이성</a:t>
            </a:r>
            <a:r>
              <a:rPr lang="en-US" altLang="ko-KR" b="1" dirty="0">
                <a:solidFill>
                  <a:srgbClr val="FF0000"/>
                </a:solidFill>
              </a:rPr>
              <a:t>(modifiability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변경 가능성을 높이려면 요구 사항이 서로 의존적이지 않고 독립적으로 서술되어야 한다</a:t>
            </a:r>
            <a:r>
              <a:rPr lang="en-US" altLang="ko-KR" dirty="0"/>
              <a:t>. </a:t>
            </a:r>
            <a:r>
              <a:rPr lang="ko-KR" altLang="en-US" dirty="0"/>
              <a:t>그래야 변경으로 인하여 모순이나 불일치가 발생하지 않는다</a:t>
            </a:r>
            <a:r>
              <a:rPr lang="en-US" altLang="ko-KR" dirty="0"/>
              <a:t>. </a:t>
            </a:r>
            <a:r>
              <a:rPr lang="ko-KR" altLang="en-US" dirty="0"/>
              <a:t>따라서 변경 가능성은 변경하기 쉽게 요구 분석 명세서를 작성하는 것이다</a:t>
            </a:r>
            <a:r>
              <a:rPr lang="en-US" altLang="ko-KR" dirty="0"/>
              <a:t>. 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■ 검증 가능성</a:t>
            </a:r>
            <a:r>
              <a:rPr lang="en-US" altLang="ko-KR" b="1" dirty="0">
                <a:solidFill>
                  <a:srgbClr val="FF0000"/>
                </a:solidFill>
              </a:rPr>
              <a:t>(verifiability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개발된 시스템은 사용자의 요구 사항을 만족시켜야 한다</a:t>
            </a:r>
            <a:r>
              <a:rPr lang="en-US" altLang="ko-KR" dirty="0"/>
              <a:t>. </a:t>
            </a:r>
            <a:r>
              <a:rPr lang="ko-KR" altLang="en-US" dirty="0"/>
              <a:t>시스템이 요구 사항을 만족하는지에 대해 체계적으로 검사할 수 있게 요구 분석 명세서가 작성되었다면 검증 가능성은 높은 것이다</a:t>
            </a:r>
            <a:r>
              <a:rPr lang="en-US" altLang="ko-KR" dirty="0"/>
              <a:t>. </a:t>
            </a:r>
            <a:r>
              <a:rPr lang="ko-KR" altLang="en-US" dirty="0"/>
              <a:t>문장에 애매모호한 표현이 포함되어 있으면 검증 가능성은 낮다고 볼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87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요구 사항과 요구 분석 명세서의 이해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소프트웨어 개발의 궁극적인 목적은 개발된 소프트웨어를 사용하는 고객이 만족하도록 하는 것이다</a:t>
            </a:r>
            <a:r>
              <a:rPr lang="en-US" altLang="ko-KR" sz="2400" dirty="0">
                <a:solidFill>
                  <a:srgbClr val="FF0000"/>
                </a:solidFill>
              </a:rPr>
              <a:t>.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sz="2400" dirty="0"/>
          </a:p>
          <a:p>
            <a:r>
              <a:rPr lang="en-US" altLang="ko-KR" sz="2400" dirty="0" smtClean="0"/>
              <a:t>• </a:t>
            </a:r>
            <a:r>
              <a:rPr lang="ko-KR" altLang="en-US" sz="2400" dirty="0" err="1">
                <a:solidFill>
                  <a:srgbClr val="FF0000"/>
                </a:solidFill>
              </a:rPr>
              <a:t>적시성</a:t>
            </a:r>
            <a:r>
              <a:rPr lang="en-US" altLang="ko-KR" sz="2400" dirty="0">
                <a:solidFill>
                  <a:srgbClr val="FF0000"/>
                </a:solidFill>
              </a:rPr>
              <a:t>(time to market) </a:t>
            </a:r>
            <a:r>
              <a:rPr lang="en-US" altLang="ko-KR" sz="2400" dirty="0"/>
              <a:t>: </a:t>
            </a:r>
            <a:r>
              <a:rPr lang="ko-KR" altLang="en-US" sz="2400" dirty="0"/>
              <a:t>사용자는 매우 복잡한 업무라도 빠른 시간에 만들기를 원하고 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 smtClean="0"/>
          </a:p>
          <a:p>
            <a:r>
              <a:rPr lang="en-US" altLang="ko-KR" sz="2400" dirty="0" smtClean="0"/>
              <a:t>• </a:t>
            </a:r>
            <a:r>
              <a:rPr lang="ko-KR" altLang="en-US" sz="2400" dirty="0">
                <a:solidFill>
                  <a:srgbClr val="FF0000"/>
                </a:solidFill>
              </a:rPr>
              <a:t>유연성</a:t>
            </a:r>
            <a:r>
              <a:rPr lang="en-US" altLang="ko-KR" sz="2400" dirty="0">
                <a:solidFill>
                  <a:srgbClr val="FF0000"/>
                </a:solidFill>
              </a:rPr>
              <a:t>(flexibility) </a:t>
            </a:r>
            <a:r>
              <a:rPr lang="en-US" altLang="ko-KR" sz="2400" dirty="0"/>
              <a:t>: </a:t>
            </a:r>
            <a:r>
              <a:rPr lang="ko-KR" altLang="en-US" sz="2400" dirty="0"/>
              <a:t>급변하는 환경에도 잘 적응할 수 있는 시스템을 원하고 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 smtClean="0"/>
          </a:p>
          <a:p>
            <a:r>
              <a:rPr lang="en-US" altLang="ko-KR" sz="2400" dirty="0" smtClean="0"/>
              <a:t>• </a:t>
            </a:r>
            <a:r>
              <a:rPr lang="ko-KR" altLang="en-US" sz="2400" dirty="0">
                <a:solidFill>
                  <a:srgbClr val="FF0000"/>
                </a:solidFill>
              </a:rPr>
              <a:t>통합</a:t>
            </a:r>
            <a:r>
              <a:rPr lang="en-US" altLang="ko-KR" sz="2400" dirty="0">
                <a:solidFill>
                  <a:srgbClr val="FF0000"/>
                </a:solidFill>
              </a:rPr>
              <a:t>(integration) </a:t>
            </a:r>
            <a:r>
              <a:rPr lang="en-US" altLang="ko-KR" sz="2400" dirty="0"/>
              <a:t>: </a:t>
            </a:r>
            <a:r>
              <a:rPr lang="ko-KR" altLang="en-US" sz="2400" dirty="0"/>
              <a:t>기존의 시스템과도 쉽게 통합할 수 있어야 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또한 고객 만족을 위해서는 원하는 품질의 제품을 정해진 개발 기간과 주어진 예산 범위 안에서 개발해야 한다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그러려면 먼저 사용자의 요구 사항을 정확히 파악하고 분석하는 작업이 </a:t>
            </a:r>
            <a:r>
              <a:rPr lang="ko-KR" altLang="en-US" sz="2400" dirty="0" smtClean="0"/>
              <a:t>필요하다</a:t>
            </a:r>
            <a:endParaRPr lang="ko-KR" alt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97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요구 명세 기법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308140"/>
            <a:ext cx="108114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현행 시스템</a:t>
            </a:r>
            <a:r>
              <a:rPr lang="en-US" altLang="ko-KR" dirty="0"/>
              <a:t>, </a:t>
            </a:r>
            <a:r>
              <a:rPr lang="ko-KR" altLang="en-US" dirty="0"/>
              <a:t>인터뷰</a:t>
            </a:r>
            <a:r>
              <a:rPr lang="en-US" altLang="ko-KR" dirty="0"/>
              <a:t>, </a:t>
            </a:r>
            <a:r>
              <a:rPr lang="ko-KR" altLang="en-US" dirty="0"/>
              <a:t>설문 조사 등을 통해 수집된 </a:t>
            </a:r>
            <a:r>
              <a:rPr lang="ko-KR" altLang="en-US" dirty="0">
                <a:solidFill>
                  <a:srgbClr val="FF0000"/>
                </a:solidFill>
              </a:rPr>
              <a:t>사용자의 요구를 도구를 사용해 정리해놓아야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  <a:r>
              <a:rPr lang="ko-KR" altLang="en-US" dirty="0"/>
              <a:t>이때 도구는 일상 자연어가 될 수도 있고</a:t>
            </a:r>
            <a:r>
              <a:rPr lang="en-US" altLang="ko-KR" dirty="0"/>
              <a:t>, </a:t>
            </a:r>
            <a:r>
              <a:rPr lang="ko-KR" altLang="en-US" dirty="0"/>
              <a:t>요구 사항을 표현해줄 수 있는 여러 다이어그램이 될 수도 있다</a:t>
            </a:r>
            <a:r>
              <a:rPr lang="en-US" altLang="ko-KR" dirty="0"/>
              <a:t>. </a:t>
            </a:r>
            <a:r>
              <a:rPr lang="ko-KR" altLang="en-US" dirty="0"/>
              <a:t>또 일반 개발자들이 사용하기는 쉽지 않은 </a:t>
            </a:r>
            <a:r>
              <a:rPr lang="en-US" altLang="ko-KR" dirty="0"/>
              <a:t>Z </a:t>
            </a:r>
            <a:r>
              <a:rPr lang="ko-KR" altLang="en-US" dirty="0"/>
              <a:t>정형 명세 기법과 같은 것이 될 수도 있다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b="1" i="1" dirty="0"/>
              <a:t>1.</a:t>
            </a:r>
            <a:r>
              <a:rPr lang="ko-KR" altLang="en-US" b="1" dirty="0"/>
              <a:t> 비정형 명세 기법</a:t>
            </a:r>
          </a:p>
          <a:p>
            <a:r>
              <a:rPr lang="ko-KR" altLang="en-US" dirty="0"/>
              <a:t>비정형 명세 기법은 사용자의 요구를 표현할 때 자연어를 기반으로 서술하는 방법이다</a:t>
            </a:r>
            <a:r>
              <a:rPr lang="en-US" altLang="ko-KR" dirty="0"/>
              <a:t>. </a:t>
            </a:r>
            <a:r>
              <a:rPr lang="ko-KR" altLang="en-US" dirty="0"/>
              <a:t>또는 작업 흐름도와 같은 다이어그램을 사용해 작성한다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b="1" i="1" dirty="0"/>
              <a:t>2.</a:t>
            </a:r>
            <a:r>
              <a:rPr lang="ko-KR" altLang="en-US" b="1" dirty="0"/>
              <a:t> 정형 명세 기법</a:t>
            </a:r>
          </a:p>
          <a:p>
            <a:r>
              <a:rPr lang="ko-KR" altLang="en-US" dirty="0"/>
              <a:t>이 기법은 사용자의 요구를 표현할 때 수학적 원리와 표기법을 이용하는 것이다</a:t>
            </a:r>
            <a:r>
              <a:rPr lang="en-US" altLang="ko-KR" dirty="0"/>
              <a:t>. </a:t>
            </a:r>
            <a:r>
              <a:rPr lang="ko-KR" altLang="en-US" dirty="0"/>
              <a:t>대표적으로 사용되는 것이 </a:t>
            </a:r>
            <a:r>
              <a:rPr lang="en-US" altLang="ko-KR" dirty="0"/>
              <a:t>Z </a:t>
            </a:r>
            <a:r>
              <a:rPr lang="ko-KR" altLang="en-US" dirty="0"/>
              <a:t>정형 명세 언어 등이다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정형 </a:t>
            </a:r>
            <a:r>
              <a:rPr lang="ko-KR" altLang="en-US" dirty="0">
                <a:solidFill>
                  <a:srgbClr val="FF0000"/>
                </a:solidFill>
              </a:rPr>
              <a:t>명세 기법의 장점은 사용자의 요구를 정확하고 간결하게 표현할 수 있으며 수학에서 사용되고 있는 증명 기술을 이용하여 작성된 사용자의 요구가 일관성이 있는지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완전한지 등을 검증할 수 있다는 것이다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/>
              <a:t>또한 사용자의 요구를 정형화된 형태로 명세함으로써 효율적인 테스트 케이스를 생성할 수 있다</a:t>
            </a:r>
            <a:r>
              <a:rPr lang="en-US" altLang="ko-KR" dirty="0"/>
              <a:t>. </a:t>
            </a:r>
            <a:r>
              <a:rPr lang="ko-KR" altLang="en-US" dirty="0"/>
              <a:t>이 생성된 테스트 케이스는 명세 내용과 </a:t>
            </a:r>
            <a:r>
              <a:rPr lang="ko-KR" altLang="en-US" dirty="0">
                <a:hlinkClick r:id="rId7"/>
              </a:rPr>
              <a:t>구현</a:t>
            </a:r>
            <a:r>
              <a:rPr lang="ko-KR" altLang="en-US" dirty="0"/>
              <a:t>의 일치 여부를 확인하는 데 사용할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수학적 원리와 표기법을 사용하려면 요구 분석 명세서를 작성하는 분석가가 수학적인 표기법을 충분히 이해할 수 있어야 하고</a:t>
            </a:r>
            <a:r>
              <a:rPr lang="en-US" altLang="ko-KR" dirty="0"/>
              <a:t>, </a:t>
            </a:r>
            <a:r>
              <a:rPr lang="ko-KR" altLang="en-US" dirty="0"/>
              <a:t>이 표기법으로 사용자의 요구를 정확히 표현할 수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900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요구 </a:t>
            </a:r>
            <a:r>
              <a:rPr lang="ko-KR" altLang="en-US" sz="2400" b="1" dirty="0"/>
              <a:t>사항 검증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308140"/>
            <a:ext cx="108114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요구 사항 검증은 여러 방법을 통해 추출하고 정리한 사용자의 요구 분석 명세서가 정확하고 완전하게 서술되었는지 검토하는 활동이다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/>
              <a:t>즉 사용자의 요구 사항이 완전하게 서술되었는지 검증하고</a:t>
            </a:r>
            <a:r>
              <a:rPr lang="en-US" altLang="ko-KR" dirty="0"/>
              <a:t>, </a:t>
            </a:r>
            <a:r>
              <a:rPr lang="ko-KR" altLang="en-US" dirty="0"/>
              <a:t>요구 분석 명세서를 작성할 때 문서 표준을 따랐는지 확인한다</a:t>
            </a:r>
            <a:r>
              <a:rPr lang="en-US" altLang="ko-KR" dirty="0"/>
              <a:t>. </a:t>
            </a:r>
            <a:r>
              <a:rPr lang="ko-KR" altLang="en-US" dirty="0"/>
              <a:t>또한 이 요구 분석 명세서가 다음 단계인 </a:t>
            </a:r>
            <a:r>
              <a:rPr lang="ko-KR" altLang="en-US" dirty="0">
                <a:hlinkClick r:id="rId7"/>
              </a:rPr>
              <a:t>설계</a:t>
            </a:r>
            <a:r>
              <a:rPr lang="ko-KR" altLang="en-US" dirty="0"/>
              <a:t>에서 사용하기에 적합한지를 확인함으로써 요구 분석 명세서의 내부적 </a:t>
            </a:r>
            <a:r>
              <a:rPr lang="ko-KR" altLang="en-US" dirty="0" err="1"/>
              <a:t>일치성과</a:t>
            </a:r>
            <a:r>
              <a:rPr lang="ko-KR" altLang="en-US" dirty="0"/>
              <a:t> 완전성을 검증한다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• </a:t>
            </a:r>
            <a:r>
              <a:rPr lang="ko-KR" altLang="en-US" b="1" dirty="0">
                <a:solidFill>
                  <a:srgbClr val="FF0000"/>
                </a:solidFill>
              </a:rPr>
              <a:t>완전성</a:t>
            </a:r>
            <a:r>
              <a:rPr lang="en-US" altLang="ko-KR" b="1" dirty="0">
                <a:solidFill>
                  <a:srgbClr val="FF0000"/>
                </a:solidFill>
              </a:rPr>
              <a:t>(completeness) 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사용자의 모든 요구 사항이 누락되지 않고 완전하게 반영되고 있는가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b="1" dirty="0">
                <a:solidFill>
                  <a:srgbClr val="FF0000"/>
                </a:solidFill>
              </a:rPr>
              <a:t>• </a:t>
            </a:r>
            <a:r>
              <a:rPr lang="ko-KR" altLang="en-US" b="1" dirty="0">
                <a:solidFill>
                  <a:srgbClr val="FF0000"/>
                </a:solidFill>
              </a:rPr>
              <a:t>일관성</a:t>
            </a:r>
            <a:r>
              <a:rPr lang="en-US" altLang="ko-KR" b="1" dirty="0">
                <a:solidFill>
                  <a:srgbClr val="FF0000"/>
                </a:solidFill>
              </a:rPr>
              <a:t>(consistency) 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요구 사항이 서로 간에 모순되거나 충돌되는 점은 없는가</a:t>
            </a:r>
            <a:r>
              <a:rPr lang="en-US" altLang="ko-KR" dirty="0"/>
              <a:t>, </a:t>
            </a:r>
            <a:r>
              <a:rPr lang="ko-KR" altLang="en-US" dirty="0"/>
              <a:t>산출물 또는 요구 사항의 내용이 일관성을 유지하고 있는가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b="1" dirty="0">
                <a:solidFill>
                  <a:srgbClr val="FF0000"/>
                </a:solidFill>
              </a:rPr>
              <a:t>• </a:t>
            </a:r>
            <a:r>
              <a:rPr lang="ko-KR" altLang="en-US" b="1" dirty="0">
                <a:solidFill>
                  <a:srgbClr val="FF0000"/>
                </a:solidFill>
              </a:rPr>
              <a:t>명확성</a:t>
            </a:r>
            <a:r>
              <a:rPr lang="en-US" altLang="ko-KR" b="1" dirty="0">
                <a:solidFill>
                  <a:srgbClr val="FF0000"/>
                </a:solidFill>
              </a:rPr>
              <a:t>unambiguity 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서술된 명세서의 내용이 애매모호하지 않고 모든 참여자가 명확히 이해할 수 있는가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b="1" dirty="0">
                <a:solidFill>
                  <a:srgbClr val="FF0000"/>
                </a:solidFill>
              </a:rPr>
              <a:t>• </a:t>
            </a:r>
            <a:r>
              <a:rPr lang="ko-KR" altLang="en-US" b="1" dirty="0">
                <a:solidFill>
                  <a:srgbClr val="FF0000"/>
                </a:solidFill>
              </a:rPr>
              <a:t>기능성</a:t>
            </a:r>
            <a:r>
              <a:rPr lang="en-US" altLang="ko-KR" b="1" dirty="0">
                <a:solidFill>
                  <a:srgbClr val="FF0000"/>
                </a:solidFill>
              </a:rPr>
              <a:t>(functionality) 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서술된 명세서의 내용이 </a:t>
            </a:r>
            <a:r>
              <a:rPr lang="en-US" altLang="ko-KR" dirty="0"/>
              <a:t>'</a:t>
            </a:r>
            <a:r>
              <a:rPr lang="ko-KR" altLang="en-US" dirty="0"/>
              <a:t>어떻게</a:t>
            </a:r>
            <a:r>
              <a:rPr lang="en-US" altLang="ko-KR" dirty="0"/>
              <a:t>'</a:t>
            </a:r>
            <a:r>
              <a:rPr lang="ko-KR" altLang="en-US" dirty="0"/>
              <a:t>보다 </a:t>
            </a:r>
            <a:r>
              <a:rPr lang="en-US" altLang="ko-KR" dirty="0"/>
              <a:t>'</a:t>
            </a:r>
            <a:r>
              <a:rPr lang="ko-KR" altLang="en-US" dirty="0"/>
              <a:t>무엇을</a:t>
            </a:r>
            <a:r>
              <a:rPr lang="en-US" altLang="ko-KR" dirty="0"/>
              <a:t>'</a:t>
            </a:r>
            <a:r>
              <a:rPr lang="ko-KR" altLang="en-US" dirty="0"/>
              <a:t>에 관점을 두고 서술되었는가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b="1" dirty="0">
                <a:solidFill>
                  <a:srgbClr val="FF0000"/>
                </a:solidFill>
              </a:rPr>
              <a:t>• </a:t>
            </a:r>
            <a:r>
              <a:rPr lang="ko-KR" altLang="en-US" b="1" dirty="0">
                <a:solidFill>
                  <a:srgbClr val="FF0000"/>
                </a:solidFill>
              </a:rPr>
              <a:t>검증 가능성</a:t>
            </a:r>
            <a:r>
              <a:rPr lang="en-US" altLang="ko-KR" b="1" dirty="0">
                <a:solidFill>
                  <a:srgbClr val="FF0000"/>
                </a:solidFill>
              </a:rPr>
              <a:t>(verifiability) 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서술된 명세서의 내용이 사용자의 요구를 만족하는가</a:t>
            </a:r>
            <a:r>
              <a:rPr lang="en-US" altLang="ko-KR" dirty="0"/>
              <a:t>? </a:t>
            </a:r>
            <a:r>
              <a:rPr lang="ko-KR" altLang="en-US" dirty="0"/>
              <a:t>개발된 소프트웨어가 사용자가 요구하는 내용과 일치하는지를 검증할 수 있는가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b="1" dirty="0">
                <a:solidFill>
                  <a:srgbClr val="FF0000"/>
                </a:solidFill>
              </a:rPr>
              <a:t>• </a:t>
            </a:r>
            <a:r>
              <a:rPr lang="ko-KR" altLang="en-US" b="1" dirty="0">
                <a:solidFill>
                  <a:srgbClr val="FF0000"/>
                </a:solidFill>
              </a:rPr>
              <a:t>추적 가능성</a:t>
            </a:r>
            <a:r>
              <a:rPr lang="en-US" altLang="ko-KR" b="1" dirty="0">
                <a:solidFill>
                  <a:srgbClr val="FF0000"/>
                </a:solidFill>
              </a:rPr>
              <a:t>(traceability) 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사용자 요구 분석 명세서와 설계 </a:t>
            </a:r>
            <a:r>
              <a:rPr lang="ko-KR" altLang="en-US" dirty="0" err="1"/>
              <a:t>사양서를</a:t>
            </a:r>
            <a:r>
              <a:rPr lang="ko-KR" altLang="en-US" dirty="0"/>
              <a:t> 추적할 수 있는가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b="1" dirty="0">
                <a:solidFill>
                  <a:srgbClr val="FF0000"/>
                </a:solidFill>
              </a:rPr>
              <a:t>• </a:t>
            </a:r>
            <a:r>
              <a:rPr lang="ko-KR" altLang="en-US" b="1" dirty="0">
                <a:solidFill>
                  <a:srgbClr val="FF0000"/>
                </a:solidFill>
              </a:rPr>
              <a:t>변경 용이성</a:t>
            </a:r>
            <a:r>
              <a:rPr lang="en-US" altLang="ko-KR" b="1" dirty="0">
                <a:solidFill>
                  <a:srgbClr val="FF0000"/>
                </a:solidFill>
              </a:rPr>
              <a:t>(easily changeable) :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요구 분석 명세서의 내용을 변경하고자 할 때 쉽게 찾아 변경할 수 있도록 작성되었는가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320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요구 분석 명세서의 기본 항목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308140"/>
            <a:ext cx="10811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요구 분석 명세서는 소프트웨어 개발 전 과정에 걸쳐 공식적으로 사용할 문서이다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이 문서는 앞에서 설명한 사용자 요구 사항과 시스템 요구 사항을 각각 분리하여 작성할 수도 있고 통합하여 작성할 수도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</a:p>
          <a:p>
            <a:r>
              <a:rPr lang="en-US" altLang="ko-KR" dirty="0" smtClean="0"/>
              <a:t>IEEE </a:t>
            </a:r>
            <a:r>
              <a:rPr lang="en-US" altLang="ko-KR" dirty="0"/>
              <a:t>Std. 830-1998(IEEE Recommended Practice for Software Requirements Specifications)</a:t>
            </a:r>
            <a:r>
              <a:rPr lang="ko-KR" altLang="en-US" dirty="0"/>
              <a:t>에서 권고하는 요구 분석 명세서의 항목들을 나타내고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308" y="2902184"/>
            <a:ext cx="3315317" cy="34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225689"/>
            <a:ext cx="10811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smtClean="0"/>
              <a:t>01</a:t>
            </a:r>
            <a:r>
              <a:rPr lang="en-US" altLang="ko-KR" b="1" i="1" dirty="0"/>
              <a:t>.</a:t>
            </a:r>
            <a:r>
              <a:rPr lang="ko-KR" altLang="en-US" b="1" dirty="0"/>
              <a:t> 소프트웨어 개발 목적</a:t>
            </a:r>
          </a:p>
          <a:p>
            <a:r>
              <a:rPr lang="ko-KR" altLang="en-US" dirty="0"/>
              <a:t>소프트웨어 개발의 궁극적인 목적은 개발된 소프트웨어를 사용하는 고객이 만족하도록 하는 것이다</a:t>
            </a:r>
            <a:r>
              <a:rPr lang="en-US" altLang="ko-KR" dirty="0"/>
              <a:t>. </a:t>
            </a:r>
            <a:r>
              <a:rPr lang="ko-KR" altLang="en-US" dirty="0"/>
              <a:t>고객 만족을 위해서는 원하는 </a:t>
            </a:r>
            <a:r>
              <a:rPr lang="ko-KR" altLang="en-US" dirty="0">
                <a:hlinkClick r:id="rId7"/>
              </a:rPr>
              <a:t>품질</a:t>
            </a:r>
            <a:r>
              <a:rPr lang="ko-KR" altLang="en-US" dirty="0"/>
              <a:t>의 제품을 정해진 개발 기간과 주어진 예산 범위 안에서 개발해야 한다</a:t>
            </a:r>
            <a:r>
              <a:rPr lang="en-US" altLang="ko-KR" dirty="0"/>
              <a:t>. </a:t>
            </a:r>
            <a:r>
              <a:rPr lang="ko-KR" altLang="en-US" dirty="0"/>
              <a:t>그러려면 먼저 사용자의 요구 사항을 정확히 파악하고 분석하는 작업이 필요하다</a:t>
            </a:r>
            <a:r>
              <a:rPr lang="en-US" altLang="ko-KR" dirty="0"/>
              <a:t>. 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02</a:t>
            </a:r>
            <a:r>
              <a:rPr lang="en-US" altLang="ko-KR" b="1" i="1" dirty="0"/>
              <a:t>.</a:t>
            </a:r>
            <a:r>
              <a:rPr lang="ko-KR" altLang="en-US" b="1" dirty="0"/>
              <a:t> 요구 분석의 어려움</a:t>
            </a:r>
          </a:p>
          <a:p>
            <a:r>
              <a:rPr lang="ko-KR" altLang="en-US" dirty="0">
                <a:hlinkClick r:id="rId8"/>
              </a:rPr>
              <a:t>요구 분석</a:t>
            </a:r>
            <a:r>
              <a:rPr lang="ko-KR" altLang="en-US" dirty="0"/>
              <a:t>이 어려운 이유는 다음과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문제 영역에 대한 이해력 부족</a:t>
            </a:r>
            <a:br>
              <a:rPr lang="ko-KR" altLang="en-US" dirty="0"/>
            </a:br>
            <a:r>
              <a:rPr lang="en-US" altLang="ko-KR" dirty="0"/>
              <a:t>• </a:t>
            </a:r>
            <a:r>
              <a:rPr lang="ko-KR" altLang="en-US" dirty="0"/>
              <a:t>의사소통의 문제</a:t>
            </a:r>
            <a:br>
              <a:rPr lang="ko-KR" altLang="en-US" dirty="0"/>
            </a:br>
            <a:r>
              <a:rPr lang="en-US" altLang="ko-KR" dirty="0"/>
              <a:t>• </a:t>
            </a:r>
            <a:r>
              <a:rPr lang="ko-KR" altLang="en-US" dirty="0"/>
              <a:t>계속 변하는 요구 사항</a:t>
            </a:r>
            <a:br>
              <a:rPr lang="ko-KR" altLang="en-US" dirty="0"/>
            </a:br>
            <a:r>
              <a:rPr lang="en-US" altLang="ko-KR" dirty="0"/>
              <a:t>• </a:t>
            </a:r>
            <a:r>
              <a:rPr lang="ko-KR" altLang="en-US" dirty="0"/>
              <a:t>애매모호한 요구 사항</a:t>
            </a:r>
            <a:br>
              <a:rPr lang="ko-KR" altLang="en-US" dirty="0"/>
            </a:br>
            <a:r>
              <a:rPr lang="en-US" altLang="ko-KR" dirty="0"/>
              <a:t>• </a:t>
            </a:r>
            <a:r>
              <a:rPr lang="ko-KR" altLang="en-US" dirty="0"/>
              <a:t>사용자와 개발자 간의 마찰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03</a:t>
            </a:r>
            <a:r>
              <a:rPr lang="en-US" altLang="ko-KR" b="1" i="1" dirty="0"/>
              <a:t>.</a:t>
            </a:r>
            <a:r>
              <a:rPr lang="ko-KR" altLang="en-US" b="1" dirty="0"/>
              <a:t> 분석가에게 필요한 능력</a:t>
            </a:r>
          </a:p>
          <a:p>
            <a:r>
              <a:rPr lang="ko-KR" altLang="en-US" dirty="0"/>
              <a:t>분석가는 다음과 같은 능력을 갖추어야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의사소통과 협상 능력</a:t>
            </a:r>
            <a:br>
              <a:rPr lang="ko-KR" altLang="en-US" dirty="0"/>
            </a:br>
            <a:r>
              <a:rPr lang="en-US" altLang="ko-KR" dirty="0"/>
              <a:t>• </a:t>
            </a:r>
            <a:r>
              <a:rPr lang="ko-KR" altLang="en-US" dirty="0"/>
              <a:t>개발 업무 영역에 대한 지식</a:t>
            </a:r>
            <a:br>
              <a:rPr lang="ko-KR" altLang="en-US" dirty="0"/>
            </a:br>
            <a:r>
              <a:rPr lang="en-US" altLang="ko-KR" dirty="0"/>
              <a:t>• </a:t>
            </a:r>
            <a:r>
              <a:rPr lang="ko-KR" altLang="en-US" dirty="0"/>
              <a:t>개발 관련 기술에 대한 지식</a:t>
            </a:r>
            <a:br>
              <a:rPr lang="ko-KR" altLang="en-US" dirty="0"/>
            </a:br>
            <a:r>
              <a:rPr lang="en-US" altLang="ko-KR" dirty="0"/>
              <a:t>• </a:t>
            </a:r>
            <a:r>
              <a:rPr lang="ko-KR" altLang="en-US" dirty="0"/>
              <a:t>이해 관계자들의 상반된 요구에 대한 중재 능력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19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225689"/>
            <a:ext cx="108114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04.</a:t>
            </a:r>
            <a:r>
              <a:rPr lang="ko-KR" altLang="en-US" b="1" dirty="0"/>
              <a:t> 요구 사항 수집 방법</a:t>
            </a:r>
          </a:p>
          <a:p>
            <a:r>
              <a:rPr lang="ko-KR" altLang="en-US" dirty="0"/>
              <a:t>사용자의 요구 사항을 수집하는 방법에는 다음과 같은 것들이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자료 수집</a:t>
            </a:r>
            <a:br>
              <a:rPr lang="ko-KR" altLang="en-US" dirty="0"/>
            </a:br>
            <a:r>
              <a:rPr lang="en-US" altLang="ko-KR" dirty="0"/>
              <a:t>• </a:t>
            </a:r>
            <a:r>
              <a:rPr lang="ko-KR" altLang="en-US" dirty="0"/>
              <a:t>인터뷰</a:t>
            </a:r>
            <a:br>
              <a:rPr lang="ko-KR" altLang="en-US" dirty="0"/>
            </a:br>
            <a:r>
              <a:rPr lang="en-US" altLang="ko-KR" dirty="0"/>
              <a:t>• </a:t>
            </a:r>
            <a:r>
              <a:rPr lang="ko-KR" altLang="en-US" dirty="0"/>
              <a:t>설문 조사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05</a:t>
            </a:r>
            <a:r>
              <a:rPr lang="en-US" altLang="ko-KR" b="1" i="1" dirty="0"/>
              <a:t>.</a:t>
            </a:r>
            <a:r>
              <a:rPr lang="ko-KR" altLang="en-US" b="1" dirty="0"/>
              <a:t> 기능적 요구 사항</a:t>
            </a:r>
          </a:p>
          <a:p>
            <a:r>
              <a:rPr lang="ko-KR" altLang="en-US" dirty="0"/>
              <a:t>기능적 요구 사항은 단어의 뜻대로 사용자가 원하는 기능을 말한다</a:t>
            </a:r>
            <a:r>
              <a:rPr lang="en-US" altLang="ko-KR" dirty="0"/>
              <a:t>. </a:t>
            </a:r>
            <a:r>
              <a:rPr lang="ko-KR" altLang="en-US" dirty="0"/>
              <a:t>사용자는 그 기능을 시스템을 통해 제공받기를 원하며</a:t>
            </a:r>
            <a:r>
              <a:rPr lang="en-US" altLang="ko-KR" dirty="0"/>
              <a:t>, </a:t>
            </a:r>
            <a:r>
              <a:rPr lang="ko-KR" altLang="en-US" dirty="0"/>
              <a:t>시스템은 사용자에게 필요한 기능을 제공해줘야 한다</a:t>
            </a:r>
            <a:r>
              <a:rPr lang="en-US" altLang="ko-KR" dirty="0"/>
              <a:t>. </a:t>
            </a:r>
            <a:r>
              <a:rPr lang="ko-KR" altLang="en-US" dirty="0"/>
              <a:t>이를 위해서는 사용자의 요구를 빠진 것 없이 정확하게 도출하고</a:t>
            </a:r>
            <a:r>
              <a:rPr lang="en-US" altLang="ko-KR" dirty="0"/>
              <a:t>, </a:t>
            </a:r>
            <a:r>
              <a:rPr lang="ko-KR" altLang="en-US" dirty="0"/>
              <a:t>도출된 기능을 요구 분석 명세서에 완전하고 일관성 있게 표현해야 하며</a:t>
            </a:r>
            <a:r>
              <a:rPr lang="en-US" altLang="ko-KR" dirty="0"/>
              <a:t>, </a:t>
            </a:r>
            <a:r>
              <a:rPr lang="ko-KR" altLang="en-US" dirty="0"/>
              <a:t>시스템에도 전부 반영하여 사용자에게 </a:t>
            </a:r>
            <a:r>
              <a:rPr lang="en-US" altLang="ko-KR" dirty="0"/>
              <a:t>100% </a:t>
            </a:r>
            <a:r>
              <a:rPr lang="ko-KR" altLang="en-US" dirty="0"/>
              <a:t>제공해야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06</a:t>
            </a:r>
            <a:r>
              <a:rPr lang="en-US" altLang="ko-KR" b="1" i="1" dirty="0"/>
              <a:t>.</a:t>
            </a:r>
            <a:r>
              <a:rPr lang="ko-KR" altLang="en-US" b="1" dirty="0"/>
              <a:t> 품질</a:t>
            </a:r>
          </a:p>
          <a:p>
            <a:r>
              <a:rPr lang="ko-KR" altLang="en-US" dirty="0" err="1"/>
              <a:t>비기능</a:t>
            </a:r>
            <a:r>
              <a:rPr lang="ko-KR" altLang="en-US" dirty="0"/>
              <a:t> 요구 사항 중에서 </a:t>
            </a:r>
            <a:r>
              <a:rPr lang="ko-KR" altLang="en-US" dirty="0">
                <a:hlinkClick r:id="rId7"/>
              </a:rPr>
              <a:t>품질</a:t>
            </a:r>
            <a:r>
              <a:rPr lang="ko-KR" altLang="en-US" dirty="0"/>
              <a:t>은 매우 중요하다</a:t>
            </a:r>
            <a:r>
              <a:rPr lang="en-US" altLang="ko-KR" dirty="0"/>
              <a:t>. </a:t>
            </a:r>
            <a:r>
              <a:rPr lang="ko-KR" altLang="en-US" dirty="0"/>
              <a:t>요구 사항의 품질과 관련 있는 속성은 다음과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신뢰성</a:t>
            </a:r>
            <a:br>
              <a:rPr lang="ko-KR" altLang="en-US" dirty="0"/>
            </a:br>
            <a:r>
              <a:rPr lang="en-US" altLang="ko-KR" dirty="0"/>
              <a:t>• </a:t>
            </a:r>
            <a:r>
              <a:rPr lang="ko-KR" altLang="en-US" dirty="0"/>
              <a:t>성능</a:t>
            </a:r>
            <a:br>
              <a:rPr lang="ko-KR" altLang="en-US" dirty="0"/>
            </a:br>
            <a:r>
              <a:rPr lang="en-US" altLang="ko-KR" dirty="0"/>
              <a:t>• </a:t>
            </a:r>
            <a:r>
              <a:rPr lang="ko-KR" altLang="en-US" dirty="0" err="1"/>
              <a:t>보안성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• </a:t>
            </a:r>
            <a:r>
              <a:rPr lang="ko-KR" altLang="en-US" dirty="0"/>
              <a:t>안전성</a:t>
            </a:r>
            <a:br>
              <a:rPr lang="ko-KR" altLang="en-US" dirty="0"/>
            </a:br>
            <a:r>
              <a:rPr lang="en-US" altLang="ko-KR" dirty="0"/>
              <a:t>• </a:t>
            </a:r>
            <a:r>
              <a:rPr lang="ko-KR" altLang="en-US" dirty="0"/>
              <a:t>사용자 편의성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825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225689"/>
            <a:ext cx="108114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07.</a:t>
            </a:r>
            <a:r>
              <a:rPr lang="ko-KR" altLang="en-US" b="1" dirty="0"/>
              <a:t> 모델링 언어</a:t>
            </a:r>
          </a:p>
          <a:p>
            <a:r>
              <a:rPr lang="ko-KR" altLang="en-US" dirty="0">
                <a:hlinkClick r:id="rId7"/>
              </a:rPr>
              <a:t>모델링 언어</a:t>
            </a:r>
            <a:r>
              <a:rPr lang="ko-KR" altLang="en-US" dirty="0"/>
              <a:t>는 </a:t>
            </a:r>
            <a:r>
              <a:rPr lang="ko-KR" altLang="en-US" dirty="0">
                <a:hlinkClick r:id="rId8"/>
              </a:rPr>
              <a:t>모델링</a:t>
            </a:r>
            <a:r>
              <a:rPr lang="ko-KR" altLang="en-US" dirty="0"/>
              <a:t>을 할 때 사용하는 표현 도구이다</a:t>
            </a:r>
            <a:r>
              <a:rPr lang="en-US" altLang="ko-KR" dirty="0"/>
              <a:t>. </a:t>
            </a:r>
            <a:r>
              <a:rPr lang="ko-KR" altLang="en-US" dirty="0"/>
              <a:t>음악에서 사용하는 악보 기호</a:t>
            </a:r>
            <a:r>
              <a:rPr lang="en-US" altLang="ko-KR" dirty="0"/>
              <a:t>, </a:t>
            </a:r>
            <a:r>
              <a:rPr lang="ko-KR" altLang="en-US" dirty="0"/>
              <a:t>수학에서 사용하는 수학 기호 등과 소프트웨어에서 사용하는 </a:t>
            </a:r>
            <a:r>
              <a:rPr lang="en-US" altLang="ko-KR" dirty="0"/>
              <a:t>UML </a:t>
            </a:r>
            <a:r>
              <a:rPr lang="ko-KR" altLang="en-US" dirty="0"/>
              <a:t>다이어그램</a:t>
            </a:r>
            <a:r>
              <a:rPr lang="en-US" altLang="ko-KR" dirty="0"/>
              <a:t>, Z </a:t>
            </a:r>
            <a:r>
              <a:rPr lang="ko-KR" altLang="en-US" dirty="0"/>
              <a:t>언어와 같은 형식적 표기법 등이 모델링 언어라 할 수 있다</a:t>
            </a:r>
            <a:r>
              <a:rPr lang="en-US" altLang="ko-KR" dirty="0"/>
              <a:t>. </a:t>
            </a:r>
            <a:r>
              <a:rPr lang="ko-KR" altLang="en-US" dirty="0"/>
              <a:t>즉 애매모호한 표현 등의 문제점을 해결하기 위해 사용하는 기호</a:t>
            </a:r>
            <a:r>
              <a:rPr lang="en-US" altLang="ko-KR" dirty="0"/>
              <a:t>, </a:t>
            </a:r>
            <a:r>
              <a:rPr lang="ko-KR" altLang="en-US" dirty="0"/>
              <a:t>표기법</a:t>
            </a:r>
            <a:r>
              <a:rPr lang="en-US" altLang="ko-KR" dirty="0"/>
              <a:t>, </a:t>
            </a:r>
            <a:r>
              <a:rPr lang="ko-KR" altLang="en-US" dirty="0"/>
              <a:t>도구 등을 말한다</a:t>
            </a:r>
            <a:r>
              <a:rPr lang="en-US" altLang="ko-KR" dirty="0"/>
              <a:t>. 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08</a:t>
            </a:r>
            <a:r>
              <a:rPr lang="en-US" altLang="ko-KR" b="1" i="1" dirty="0"/>
              <a:t>.</a:t>
            </a:r>
            <a:r>
              <a:rPr lang="ko-KR" altLang="en-US" b="1" dirty="0"/>
              <a:t> 소프트웨어 모델링</a:t>
            </a:r>
          </a:p>
          <a:p>
            <a:r>
              <a:rPr lang="ko-KR" altLang="en-US" dirty="0"/>
              <a:t>소프트웨어 개발에서 </a:t>
            </a:r>
            <a:r>
              <a:rPr lang="ko-KR" altLang="en-US" dirty="0">
                <a:hlinkClick r:id="rId8"/>
              </a:rPr>
              <a:t>모델링</a:t>
            </a:r>
            <a:r>
              <a:rPr lang="ko-KR" altLang="en-US" dirty="0"/>
              <a:t>은 </a:t>
            </a:r>
            <a:r>
              <a:rPr lang="en-US" altLang="ko-KR" dirty="0"/>
              <a:t>UML </a:t>
            </a:r>
            <a:r>
              <a:rPr lang="ko-KR" altLang="en-US" dirty="0"/>
              <a:t>다이어그램을 이용하여 표현한다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요구 사항을 표현할 때는 </a:t>
            </a:r>
            <a:r>
              <a:rPr lang="en-US" altLang="ko-KR" dirty="0"/>
              <a:t>UML</a:t>
            </a:r>
            <a:r>
              <a:rPr lang="ko-KR" altLang="en-US" dirty="0"/>
              <a:t>의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다이어그램을 사용하여 표현한다</a:t>
            </a:r>
            <a:r>
              <a:rPr lang="en-US" altLang="ko-KR" dirty="0"/>
              <a:t>. </a:t>
            </a:r>
            <a:r>
              <a:rPr lang="ko-KR" altLang="en-US" dirty="0"/>
              <a:t>이로써 개발할 소프트웨어를 가시적으로 볼 수 있고</a:t>
            </a:r>
            <a:r>
              <a:rPr lang="en-US" altLang="ko-KR" dirty="0"/>
              <a:t>, </a:t>
            </a:r>
            <a:r>
              <a:rPr lang="ko-KR" altLang="en-US" dirty="0"/>
              <a:t>가시화된 다이어그램을 명세함으로써 개발될 소프트웨어에 대한 문서화가 이루어진다</a:t>
            </a:r>
            <a:r>
              <a:rPr lang="en-US" altLang="ko-KR" dirty="0"/>
              <a:t>. </a:t>
            </a:r>
            <a:r>
              <a:rPr lang="ko-KR" altLang="en-US" dirty="0"/>
              <a:t>이 문서들은 분석</a:t>
            </a:r>
            <a:r>
              <a:rPr lang="en-US" altLang="ko-KR" dirty="0"/>
              <a:t>, </a:t>
            </a:r>
            <a:r>
              <a:rPr lang="ko-KR" altLang="en-US" dirty="0">
                <a:hlinkClick r:id="rId9"/>
              </a:rPr>
              <a:t>설계</a:t>
            </a:r>
            <a:r>
              <a:rPr lang="ko-KR" altLang="en-US" dirty="0"/>
              <a:t> 과정에서 유용하게 사용되며 검증의 자료로도 활용된다</a:t>
            </a:r>
            <a:r>
              <a:rPr lang="en-US" altLang="ko-KR" dirty="0"/>
              <a:t>. </a:t>
            </a:r>
          </a:p>
          <a:p>
            <a:endParaRPr lang="en-US" altLang="ko-KR" b="1" i="1" dirty="0" smtClean="0"/>
          </a:p>
          <a:p>
            <a:r>
              <a:rPr lang="en-US" altLang="ko-KR" b="1" i="1" dirty="0" smtClean="0"/>
              <a:t>09</a:t>
            </a:r>
            <a:r>
              <a:rPr lang="en-US" altLang="ko-KR" b="1" i="1" dirty="0"/>
              <a:t>.</a:t>
            </a:r>
            <a:r>
              <a:rPr lang="ko-KR" altLang="en-US" b="1" dirty="0"/>
              <a:t> 요구 분석 명세서</a:t>
            </a:r>
          </a:p>
          <a:p>
            <a:r>
              <a:rPr lang="ko-KR" altLang="en-US" dirty="0"/>
              <a:t>요구 분석 명세서는 요구 분석 과정의 최종 산출물로</a:t>
            </a:r>
            <a:r>
              <a:rPr lang="en-US" altLang="ko-KR" dirty="0"/>
              <a:t>, </a:t>
            </a:r>
            <a:r>
              <a:rPr lang="ko-KR" altLang="en-US" dirty="0"/>
              <a:t>사용자와 개발자를 연결하는 중요한 문서이다</a:t>
            </a:r>
            <a:r>
              <a:rPr lang="en-US" altLang="ko-KR" dirty="0"/>
              <a:t>. </a:t>
            </a:r>
            <a:r>
              <a:rPr lang="ko-KR" altLang="en-US" dirty="0"/>
              <a:t>또한 이 명세서는 </a:t>
            </a:r>
            <a:r>
              <a:rPr lang="ko-KR" altLang="en-US" dirty="0">
                <a:hlinkClick r:id="rId9"/>
              </a:rPr>
              <a:t>설계</a:t>
            </a:r>
            <a:r>
              <a:rPr lang="ko-KR" altLang="en-US" dirty="0"/>
              <a:t> 및 </a:t>
            </a:r>
            <a:r>
              <a:rPr lang="ko-KR" altLang="en-US" dirty="0">
                <a:hlinkClick r:id="rId10"/>
              </a:rPr>
              <a:t>구현</a:t>
            </a:r>
            <a:r>
              <a:rPr lang="ko-KR" altLang="en-US" dirty="0"/>
              <a:t>에서 참조할 사항</a:t>
            </a:r>
            <a:r>
              <a:rPr lang="en-US" altLang="ko-KR" dirty="0"/>
              <a:t>, </a:t>
            </a:r>
            <a:r>
              <a:rPr lang="ko-KR" altLang="en-US" dirty="0"/>
              <a:t>전반적으로 알아야 할 사항을 포함하고 있다</a:t>
            </a:r>
            <a:r>
              <a:rPr lang="en-US" altLang="ko-KR" dirty="0"/>
              <a:t>. </a:t>
            </a:r>
            <a:r>
              <a:rPr lang="ko-KR" altLang="en-US" dirty="0"/>
              <a:t>사용자와 개발자 간의 계약서로도 활용된다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35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410210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727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225689"/>
            <a:ext cx="108114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/>
              <a:t>10.</a:t>
            </a:r>
            <a:r>
              <a:rPr lang="ko-KR" altLang="en-US" b="1" dirty="0"/>
              <a:t> 잘 만든 요구 분석 명세서의 특성</a:t>
            </a:r>
          </a:p>
          <a:p>
            <a:r>
              <a:rPr lang="ko-KR" altLang="en-US" dirty="0"/>
              <a:t>잘 만든 요구 분석 명세서라면 다음과 같은 특성이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완전성</a:t>
            </a:r>
            <a:br>
              <a:rPr lang="ko-KR" altLang="en-US" dirty="0"/>
            </a:br>
            <a:r>
              <a:rPr lang="en-US" altLang="ko-KR" dirty="0"/>
              <a:t>• </a:t>
            </a:r>
            <a:r>
              <a:rPr lang="ko-KR" altLang="en-US" dirty="0"/>
              <a:t>명확성</a:t>
            </a:r>
            <a:br>
              <a:rPr lang="ko-KR" altLang="en-US" dirty="0"/>
            </a:br>
            <a:r>
              <a:rPr lang="en-US" altLang="ko-KR" dirty="0"/>
              <a:t>• </a:t>
            </a:r>
            <a:r>
              <a:rPr lang="ko-KR" altLang="en-US" dirty="0"/>
              <a:t>일관성</a:t>
            </a:r>
            <a:br>
              <a:rPr lang="ko-KR" altLang="en-US" dirty="0"/>
            </a:br>
            <a:r>
              <a:rPr lang="en-US" altLang="ko-KR" dirty="0"/>
              <a:t>• </a:t>
            </a:r>
            <a:r>
              <a:rPr lang="ko-KR" altLang="en-US" dirty="0"/>
              <a:t>추적 가능성</a:t>
            </a:r>
            <a:br>
              <a:rPr lang="ko-KR" altLang="en-US" dirty="0"/>
            </a:br>
            <a:r>
              <a:rPr lang="en-US" altLang="ko-KR" dirty="0"/>
              <a:t>• </a:t>
            </a:r>
            <a:r>
              <a:rPr lang="ko-KR" altLang="en-US" dirty="0"/>
              <a:t>변경 용이성</a:t>
            </a:r>
            <a:br>
              <a:rPr lang="ko-KR" altLang="en-US" dirty="0"/>
            </a:br>
            <a:r>
              <a:rPr lang="en-US" altLang="ko-KR" dirty="0"/>
              <a:t>• </a:t>
            </a:r>
            <a:r>
              <a:rPr lang="ko-KR" altLang="en-US" dirty="0"/>
              <a:t>검증 가능성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74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7" y="3380700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34" y="1509745"/>
            <a:ext cx="1925011" cy="19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요구 사항과 요구 분석 명세서의 이해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컴퓨터 용어 사전에 정의된 </a:t>
            </a:r>
            <a:r>
              <a:rPr lang="ko-KR" altLang="en-US" sz="2400" dirty="0">
                <a:solidFill>
                  <a:srgbClr val="FF0000"/>
                </a:solidFill>
              </a:rPr>
              <a:t>요구 사항</a:t>
            </a:r>
            <a:r>
              <a:rPr lang="en-US" altLang="ko-KR" sz="2400" dirty="0">
                <a:solidFill>
                  <a:srgbClr val="FF0000"/>
                </a:solidFill>
              </a:rPr>
              <a:t>(requirement)</a:t>
            </a:r>
            <a:r>
              <a:rPr lang="ko-KR" altLang="en-US" sz="2400" dirty="0"/>
              <a:t>의 사전적 </a:t>
            </a:r>
            <a:r>
              <a:rPr lang="ko-KR" altLang="en-US" sz="2400" dirty="0" smtClean="0"/>
              <a:t>의미</a:t>
            </a:r>
            <a:endParaRPr lang="en-US" altLang="ko-KR" sz="2400" dirty="0" smtClean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400" dirty="0" smtClean="0">
                <a:solidFill>
                  <a:srgbClr val="FF0000"/>
                </a:solidFill>
              </a:rPr>
              <a:t>'</a:t>
            </a:r>
            <a:r>
              <a:rPr lang="ko-KR" altLang="en-US" sz="2400" dirty="0">
                <a:solidFill>
                  <a:srgbClr val="FF0000"/>
                </a:solidFill>
              </a:rPr>
              <a:t>이용자가 어떤 문제를 풀거나 목표를 달성하기 위해 필요한 조건이나 능력</a:t>
            </a:r>
            <a:r>
              <a:rPr lang="en-US" altLang="ko-KR" sz="2400" dirty="0">
                <a:solidFill>
                  <a:srgbClr val="FF0000"/>
                </a:solidFill>
              </a:rPr>
              <a:t>'</a:t>
            </a:r>
            <a:r>
              <a:rPr lang="ko-KR" altLang="en-US" sz="2400" dirty="0">
                <a:solidFill>
                  <a:srgbClr val="FF0000"/>
                </a:solidFill>
              </a:rPr>
              <a:t>이다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altLang="ko-KR" sz="2400" dirty="0"/>
          </a:p>
          <a:p>
            <a:r>
              <a:rPr lang="ko-KR" altLang="en-US" sz="2400" dirty="0" smtClean="0"/>
              <a:t>소프트웨어 </a:t>
            </a:r>
            <a:r>
              <a:rPr lang="ko-KR" altLang="en-US" sz="2400" dirty="0"/>
              <a:t>개발에서 요구 사항은 이와 유사하게 사용자와 개발자 간에 합의한 개발 범위에서 </a:t>
            </a:r>
            <a:r>
              <a:rPr lang="ko-KR" altLang="en-US" sz="2400" dirty="0" smtClean="0">
                <a:solidFill>
                  <a:srgbClr val="FF0000"/>
                </a:solidFill>
              </a:rPr>
              <a:t>시스템이 제공해야 하는 기능</a:t>
            </a:r>
            <a:r>
              <a:rPr lang="ko-KR" altLang="en-US" sz="2400" dirty="0" smtClean="0"/>
              <a:t>을 </a:t>
            </a:r>
            <a:r>
              <a:rPr lang="ko-KR" altLang="en-US" sz="2400" dirty="0"/>
              <a:t>말한다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이는 </a:t>
            </a:r>
            <a:r>
              <a:rPr lang="ko-KR" altLang="en-US" sz="2400" dirty="0" smtClean="0">
                <a:solidFill>
                  <a:srgbClr val="FF0000"/>
                </a:solidFill>
              </a:rPr>
              <a:t>기능 </a:t>
            </a:r>
            <a:r>
              <a:rPr lang="ko-KR" altLang="en-US" sz="2400" dirty="0">
                <a:solidFill>
                  <a:srgbClr val="FF0000"/>
                </a:solidFill>
              </a:rPr>
              <a:t>요구 사항</a:t>
            </a:r>
            <a:r>
              <a:rPr lang="ko-KR" altLang="en-US" sz="2400" dirty="0"/>
              <a:t>이며</a:t>
            </a:r>
            <a:r>
              <a:rPr lang="en-US" altLang="ko-KR" sz="2400" dirty="0"/>
              <a:t>, </a:t>
            </a:r>
            <a:r>
              <a:rPr lang="ko-KR" altLang="en-US" sz="2400" dirty="0"/>
              <a:t>이외에 </a:t>
            </a:r>
            <a:r>
              <a:rPr lang="ko-KR" altLang="en-US" sz="2400" dirty="0">
                <a:solidFill>
                  <a:srgbClr val="FF0000"/>
                </a:solidFill>
              </a:rPr>
              <a:t>성능 관련 요구 사항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비기능</a:t>
            </a:r>
            <a:r>
              <a:rPr lang="ko-KR" altLang="en-US" sz="2400" dirty="0">
                <a:solidFill>
                  <a:srgbClr val="FF0000"/>
                </a:solidFill>
              </a:rPr>
              <a:t> 요구 사항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ko-KR" altLang="en-US" sz="2400" dirty="0"/>
              <a:t>도 있다</a:t>
            </a:r>
            <a:r>
              <a:rPr lang="en-US" altLang="ko-KR" sz="2400" dirty="0"/>
              <a:t>. 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요구분석명세서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ko-KR" altLang="en-US" sz="2400" dirty="0" smtClean="0">
                <a:solidFill>
                  <a:srgbClr val="FF0000"/>
                </a:solidFill>
              </a:rPr>
              <a:t>개발 </a:t>
            </a:r>
            <a:r>
              <a:rPr lang="ko-KR" altLang="en-US" sz="2400" dirty="0">
                <a:solidFill>
                  <a:srgbClr val="FF0000"/>
                </a:solidFill>
              </a:rPr>
              <a:t>초기에 사용자의 요구 사항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비기능</a:t>
            </a:r>
            <a:r>
              <a:rPr lang="ko-KR" altLang="en-US" sz="2400" dirty="0">
                <a:solidFill>
                  <a:srgbClr val="FF0000"/>
                </a:solidFill>
              </a:rPr>
              <a:t> 요구 사항 포함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ko-KR" altLang="en-US" sz="2400" dirty="0">
                <a:solidFill>
                  <a:srgbClr val="FF0000"/>
                </a:solidFill>
              </a:rPr>
              <a:t>을 추출하여 정리한 </a:t>
            </a:r>
            <a:r>
              <a:rPr lang="ko-KR" altLang="en-US" sz="2400" dirty="0" smtClean="0">
                <a:solidFill>
                  <a:srgbClr val="FF0000"/>
                </a:solidFill>
              </a:rPr>
              <a:t>문서</a:t>
            </a:r>
            <a:r>
              <a:rPr lang="en-US" altLang="ko-KR" sz="2400" dirty="0" smtClean="0">
                <a:solidFill>
                  <a:srgbClr val="FF0000"/>
                </a:solidFill>
              </a:rPr>
              <a:t>. </a:t>
            </a:r>
            <a:r>
              <a:rPr lang="ko-KR" altLang="en-US" sz="2400" dirty="0" smtClean="0">
                <a:solidFill>
                  <a:srgbClr val="FF0000"/>
                </a:solidFill>
              </a:rPr>
              <a:t>요구 </a:t>
            </a:r>
            <a:r>
              <a:rPr lang="ko-KR" altLang="en-US" sz="2400" dirty="0">
                <a:solidFill>
                  <a:srgbClr val="FF0000"/>
                </a:solidFill>
              </a:rPr>
              <a:t>분석 명세서에는 시스템의 기능이 무엇인지</a:t>
            </a:r>
            <a:r>
              <a:rPr lang="en-US" altLang="ko-KR" sz="2400" dirty="0">
                <a:solidFill>
                  <a:srgbClr val="FF0000"/>
                </a:solidFill>
              </a:rPr>
              <a:t>(what)</a:t>
            </a:r>
            <a:r>
              <a:rPr lang="ko-KR" altLang="en-US" sz="2400" dirty="0">
                <a:solidFill>
                  <a:srgbClr val="FF0000"/>
                </a:solidFill>
              </a:rPr>
              <a:t>에만 초점을 두어 정리하고 어떻게</a:t>
            </a:r>
            <a:r>
              <a:rPr lang="en-US" altLang="ko-KR" sz="2400" dirty="0">
                <a:solidFill>
                  <a:srgbClr val="FF0000"/>
                </a:solidFill>
              </a:rPr>
              <a:t>(how) </a:t>
            </a:r>
            <a:r>
              <a:rPr lang="ko-KR" altLang="en-US" sz="2400" dirty="0">
                <a:solidFill>
                  <a:srgbClr val="FF0000"/>
                </a:solidFill>
              </a:rPr>
              <a:t>구현할지는 기술하지 않는다</a:t>
            </a:r>
            <a:r>
              <a:rPr lang="en-US" altLang="ko-KR" sz="2400" dirty="0">
                <a:solidFill>
                  <a:srgbClr val="FF0000"/>
                </a:solidFill>
              </a:rPr>
              <a:t>.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ADT </a:t>
            </a:r>
            <a:r>
              <a:rPr lang="ko-KR" altLang="en-US" sz="2400" dirty="0" smtClean="0">
                <a:solidFill>
                  <a:srgbClr val="FF0000"/>
                </a:solidFill>
              </a:rPr>
              <a:t>즉 추상 데이터 타입과 비슷하다</a:t>
            </a:r>
            <a:r>
              <a:rPr lang="en-US" altLang="ko-KR" sz="2400" dirty="0" smtClean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42032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요구 분석의 정의와 목적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124756"/>
            <a:ext cx="1081142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소프트웨어 개발에는 이처럼 사용자가 원하는 것을 파악하여 개발될 소프트웨어의 목표를 확립하고 </a:t>
            </a:r>
            <a:r>
              <a:rPr lang="ko-KR" altLang="en-US" sz="2400" dirty="0" smtClean="0"/>
              <a:t>분석 </a:t>
            </a:r>
            <a:r>
              <a:rPr lang="ko-KR" altLang="en-US" sz="2400" dirty="0"/>
              <a:t>결과를 </a:t>
            </a:r>
            <a:r>
              <a:rPr lang="ko-KR" altLang="en-US" sz="2400" dirty="0">
                <a:solidFill>
                  <a:srgbClr val="FF0000"/>
                </a:solidFill>
              </a:rPr>
              <a:t>요구 분석 명세서</a:t>
            </a:r>
            <a:r>
              <a:rPr lang="ko-KR" altLang="en-US" sz="2400" dirty="0"/>
              <a:t>로 만들어 내는 </a:t>
            </a:r>
            <a:r>
              <a:rPr lang="ko-KR" altLang="en-US" sz="2400" dirty="0">
                <a:solidFill>
                  <a:srgbClr val="FF0000"/>
                </a:solidFill>
              </a:rPr>
              <a:t>요구 분석 과정</a:t>
            </a:r>
            <a:r>
              <a:rPr lang="ko-KR" altLang="en-US" sz="2400" dirty="0"/>
              <a:t>이 존재한다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/>
              <a:t>요구 분석</a:t>
            </a:r>
            <a:r>
              <a:rPr lang="en-US" altLang="ko-KR" sz="2400" dirty="0"/>
              <a:t>(requirement analysis)</a:t>
            </a:r>
            <a:r>
              <a:rPr lang="ko-KR" altLang="en-US" sz="2400" dirty="0"/>
              <a:t>의 사전적 의미는 </a:t>
            </a:r>
            <a:r>
              <a:rPr lang="en-US" altLang="ko-KR" sz="2400" dirty="0">
                <a:solidFill>
                  <a:srgbClr val="FF0000"/>
                </a:solidFill>
              </a:rPr>
              <a:t>'</a:t>
            </a:r>
            <a:r>
              <a:rPr lang="ko-KR" altLang="en-US" sz="2400" dirty="0">
                <a:solidFill>
                  <a:srgbClr val="FF0000"/>
                </a:solidFill>
              </a:rPr>
              <a:t>시스템이나 소프트웨어 요구 사항을 정의하기 위해 사용자의 요구 사항을 조사하고 확인하는 과정</a:t>
            </a:r>
            <a:r>
              <a:rPr lang="en-US" altLang="ko-KR" sz="2400" dirty="0">
                <a:solidFill>
                  <a:srgbClr val="FF0000"/>
                </a:solidFill>
              </a:rPr>
              <a:t>'</a:t>
            </a:r>
            <a:r>
              <a:rPr lang="ko-KR" altLang="en-US" sz="2400" dirty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/>
              <a:t>소프트웨어 개발이 성공하려면 먼저 사용자의 요구를 빠짐없이 정확하게 정의해야 한다</a:t>
            </a:r>
            <a:r>
              <a:rPr lang="en-US" altLang="ko-KR" sz="2400" dirty="0"/>
              <a:t>. </a:t>
            </a:r>
            <a:r>
              <a:rPr lang="ko-KR" altLang="en-US" sz="2400" dirty="0" smtClean="0"/>
              <a:t>사용자의 </a:t>
            </a:r>
            <a:r>
              <a:rPr lang="ko-KR" altLang="en-US" sz="2400" dirty="0"/>
              <a:t>요구를 잘못 반영하면 설계와 </a:t>
            </a:r>
            <a:r>
              <a:rPr lang="ko-KR" altLang="en-US" sz="2400" dirty="0">
                <a:hlinkClick r:id="rId7"/>
              </a:rPr>
              <a:t>구현</a:t>
            </a:r>
            <a:r>
              <a:rPr lang="ko-KR" altLang="en-US" sz="2400" dirty="0"/>
              <a:t>을 잘해도 실패한 소프트웨어가 된다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그러므로 요구를 정의하는 일은 소프트웨어 개발에서 중요한 첫 번째 단계이다</a:t>
            </a:r>
            <a:r>
              <a:rPr lang="en-US" altLang="ko-KR" sz="2400" dirty="0"/>
              <a:t>. </a:t>
            </a:r>
            <a:r>
              <a:rPr lang="ko-KR" altLang="en-US" sz="2400" dirty="0"/>
              <a:t>이런 의미에서 요구 분석을 다시 정의하면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FF0000"/>
                </a:solidFill>
              </a:rPr>
              <a:t>'</a:t>
            </a:r>
            <a:r>
              <a:rPr lang="ko-KR" altLang="en-US" sz="2400" dirty="0">
                <a:solidFill>
                  <a:srgbClr val="FF0000"/>
                </a:solidFill>
              </a:rPr>
              <a:t>소프트웨어 개발 생명주기의 첫 단계로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현재의 상태를 파악하고 사용자가 잠재적으로 또는 명시적으로 원하는 요구를 파악한 후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소프트웨어에 반영할 사용자의 요구를 결정하는 것</a:t>
            </a:r>
            <a:r>
              <a:rPr lang="en-US" altLang="ko-KR" sz="2400" dirty="0">
                <a:solidFill>
                  <a:srgbClr val="FF0000"/>
                </a:solidFill>
              </a:rPr>
              <a:t>'</a:t>
            </a:r>
            <a:r>
              <a:rPr lang="ko-KR" altLang="en-US" sz="2400" dirty="0"/>
              <a:t>이다</a:t>
            </a:r>
            <a:r>
              <a:rPr lang="en-US" altLang="ko-KR" sz="2400" dirty="0"/>
              <a:t>. </a:t>
            </a:r>
          </a:p>
          <a:p>
            <a:endParaRPr lang="en-US" altLang="ko-KR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요구 분석의 정의와 목적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087232"/>
            <a:ext cx="1081142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요구 분석을 하는 이유는 사용자에게서 필요한 요구 사항을 추출하여 목표하는 시스템의 모델을 만들고 </a:t>
            </a:r>
            <a:r>
              <a:rPr lang="ko-KR" altLang="en-US" sz="2400" dirty="0">
                <a:solidFill>
                  <a:srgbClr val="FF0000"/>
                </a:solidFill>
              </a:rPr>
              <a:t>요구 분석 명세서</a:t>
            </a:r>
            <a:r>
              <a:rPr lang="ko-KR" altLang="en-US" sz="2400" dirty="0"/>
              <a:t>를 작성하기 위해서이다</a:t>
            </a:r>
            <a:r>
              <a:rPr lang="en-US" altLang="ko-KR" sz="2400" dirty="0"/>
              <a:t>. </a:t>
            </a:r>
            <a:r>
              <a:rPr lang="ko-KR" altLang="en-US" sz="2400" dirty="0"/>
              <a:t>명세서에는 시스템이 만족시켜야 할 기능</a:t>
            </a:r>
            <a:r>
              <a:rPr lang="en-US" altLang="ko-KR" sz="2400" dirty="0"/>
              <a:t>, </a:t>
            </a:r>
            <a:r>
              <a:rPr lang="ko-KR" altLang="en-US" sz="2400" dirty="0"/>
              <a:t>성능</a:t>
            </a:r>
            <a:r>
              <a:rPr lang="en-US" altLang="ko-KR" sz="2400" dirty="0"/>
              <a:t>, </a:t>
            </a:r>
            <a:r>
              <a:rPr lang="ko-KR" altLang="en-US" sz="2400" dirty="0"/>
              <a:t>다른 시스템과의 인터페이스 등을 표현한다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en-US" altLang="ko-KR" sz="1100" b="1" dirty="0" smtClean="0"/>
              <a:t>• </a:t>
            </a:r>
            <a:r>
              <a:rPr lang="ko-KR" altLang="en-US" sz="1100" b="1" dirty="0" err="1"/>
              <a:t>발주사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A </a:t>
            </a:r>
            <a:r>
              <a:rPr lang="ko-KR" altLang="en-US" sz="1100" dirty="0"/>
              <a:t>대학에서 종합정보시스템을 외주로 개발하려고 하면 </a:t>
            </a:r>
            <a:r>
              <a:rPr lang="en-US" altLang="ko-KR" sz="1100" dirty="0"/>
              <a:t>A </a:t>
            </a:r>
            <a:r>
              <a:rPr lang="ko-KR" altLang="en-US" sz="1100" dirty="0"/>
              <a:t>대학이 고객</a:t>
            </a:r>
            <a:r>
              <a:rPr lang="en-US" altLang="ko-KR" sz="1100" dirty="0"/>
              <a:t>, </a:t>
            </a:r>
            <a:r>
              <a:rPr lang="ko-KR" altLang="en-US" sz="1100" dirty="0"/>
              <a:t>즉 </a:t>
            </a:r>
            <a:r>
              <a:rPr lang="ko-KR" altLang="en-US" sz="1100" dirty="0" err="1"/>
              <a:t>발주사가</a:t>
            </a:r>
            <a:r>
              <a:rPr lang="ko-KR" altLang="en-US" sz="1100" dirty="0"/>
              <a:t> 된다</a:t>
            </a:r>
            <a:r>
              <a:rPr lang="en-US" altLang="ko-KR" sz="1100" dirty="0"/>
              <a:t>.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• </a:t>
            </a:r>
            <a:r>
              <a:rPr lang="ko-KR" altLang="en-US" sz="1100" b="1" dirty="0"/>
              <a:t>경영자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총 책임자</a:t>
            </a:r>
            <a:r>
              <a:rPr lang="en-US" altLang="ko-KR" sz="1100" b="1" dirty="0"/>
              <a:t>) :</a:t>
            </a:r>
            <a:r>
              <a:rPr lang="ko-KR" altLang="en-US" sz="1100" dirty="0"/>
              <a:t> </a:t>
            </a:r>
            <a:r>
              <a:rPr lang="en-US" altLang="ko-KR" sz="1100" dirty="0"/>
              <a:t>A </a:t>
            </a:r>
            <a:r>
              <a:rPr lang="ko-KR" altLang="en-US" sz="1100" dirty="0"/>
              <a:t>대학 종합정보시스템 개발을 결정한 최고 책임자를 말한다</a:t>
            </a:r>
            <a:r>
              <a:rPr lang="en-US" altLang="ko-KR" sz="1100" dirty="0"/>
              <a:t>. </a:t>
            </a:r>
            <a:r>
              <a:rPr lang="ko-KR" altLang="en-US" sz="1100" dirty="0"/>
              <a:t>즉 </a:t>
            </a:r>
            <a:r>
              <a:rPr lang="en-US" altLang="ko-KR" sz="1100" dirty="0"/>
              <a:t>A </a:t>
            </a:r>
            <a:r>
              <a:rPr lang="ko-KR" altLang="en-US" sz="1100" dirty="0"/>
              <a:t>대학 총장이 총 책임자이다</a:t>
            </a:r>
            <a:r>
              <a:rPr lang="en-US" altLang="ko-KR" sz="1100" dirty="0"/>
              <a:t>.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• </a:t>
            </a:r>
            <a:r>
              <a:rPr lang="ko-KR" altLang="en-US" sz="1100" b="1" dirty="0"/>
              <a:t>발주 담당자 </a:t>
            </a:r>
            <a:r>
              <a:rPr lang="en-US" altLang="ko-KR" sz="1100" b="1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A </a:t>
            </a:r>
            <a:r>
              <a:rPr lang="ko-KR" altLang="en-US" sz="1100" dirty="0"/>
              <a:t>대학 종합정보시스템 개발을 외주로 진행하기 위해 모든 절차를 준비하는 담당자를 발주 담당자라고 한다</a:t>
            </a:r>
            <a:r>
              <a:rPr lang="en-US" altLang="ko-KR" sz="1100" dirty="0"/>
              <a:t>.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• </a:t>
            </a:r>
            <a:r>
              <a:rPr lang="ko-KR" altLang="en-US" sz="1100" b="1" dirty="0"/>
              <a:t>사용자 </a:t>
            </a:r>
            <a:r>
              <a:rPr lang="en-US" altLang="ko-KR" sz="1100" b="1" dirty="0"/>
              <a:t>:</a:t>
            </a:r>
            <a:r>
              <a:rPr lang="ko-KR" altLang="en-US" sz="1100" dirty="0"/>
              <a:t> 외주를 통해 개발된 종합정보시스템을 자신이 하고 있는 업무에 실제 사용하는 사람을 사용자라고 한다</a:t>
            </a:r>
            <a:r>
              <a:rPr lang="en-US" altLang="ko-KR" sz="1100" dirty="0"/>
              <a:t>. </a:t>
            </a:r>
            <a:r>
              <a:rPr lang="ko-KR" altLang="en-US" sz="1100" dirty="0"/>
              <a:t>예를 들어 학사 </a:t>
            </a:r>
            <a:r>
              <a:rPr lang="ko-KR" altLang="en-US" sz="1100" dirty="0" smtClean="0"/>
              <a:t>담</a:t>
            </a:r>
            <a:endParaRPr lang="en-US" altLang="ko-KR" sz="1100" dirty="0" smtClean="0"/>
          </a:p>
          <a:p>
            <a:r>
              <a:rPr lang="ko-KR" altLang="en-US" sz="1100" dirty="0" smtClean="0"/>
              <a:t>당자</a:t>
            </a:r>
            <a:r>
              <a:rPr lang="en-US" altLang="ko-KR" sz="1100" dirty="0"/>
              <a:t>, </a:t>
            </a:r>
            <a:r>
              <a:rPr lang="ko-KR" altLang="en-US" sz="1100" dirty="0"/>
              <a:t>수강 담당자 등이 있다</a:t>
            </a:r>
            <a:r>
              <a:rPr lang="en-US" altLang="ko-KR" sz="1100" dirty="0"/>
              <a:t>.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• </a:t>
            </a:r>
            <a:r>
              <a:rPr lang="ko-KR" altLang="en-US" sz="1100" b="1" dirty="0" err="1"/>
              <a:t>수주사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A </a:t>
            </a:r>
            <a:r>
              <a:rPr lang="ko-KR" altLang="en-US" sz="1100" dirty="0"/>
              <a:t>대학교 종합정보시스템을 개발하고자 응찰한 여러 업체들과의 경쟁에서 이겨 개발하기로 결정된 업체를 </a:t>
            </a:r>
            <a:r>
              <a:rPr lang="ko-KR" altLang="en-US" sz="1100" dirty="0" err="1"/>
              <a:t>수주사라고</a:t>
            </a:r>
            <a:r>
              <a:rPr lang="ko-KR" altLang="en-US" sz="1100" dirty="0"/>
              <a:t> 한다</a:t>
            </a:r>
            <a:r>
              <a:rPr lang="en-US" altLang="ko-KR" sz="1100" dirty="0"/>
              <a:t>. </a:t>
            </a:r>
            <a:r>
              <a:rPr lang="ko-KR" altLang="en-US" sz="1100" dirty="0"/>
              <a:t>여기서는 </a:t>
            </a:r>
            <a:r>
              <a:rPr lang="en-US" altLang="ko-KR" sz="1100" dirty="0"/>
              <a:t>B</a:t>
            </a:r>
            <a:r>
              <a:rPr lang="ko-KR" altLang="en-US" sz="1100" dirty="0"/>
              <a:t>사로 한다</a:t>
            </a:r>
            <a:r>
              <a:rPr lang="en-US" altLang="ko-KR" sz="1100" dirty="0"/>
              <a:t>.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• </a:t>
            </a:r>
            <a:r>
              <a:rPr lang="ko-KR" altLang="en-US" sz="1100" b="1" dirty="0"/>
              <a:t>분석가 </a:t>
            </a:r>
            <a:r>
              <a:rPr lang="en-US" altLang="ko-KR" sz="1100" b="1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B</a:t>
            </a:r>
            <a:r>
              <a:rPr lang="ko-KR" altLang="en-US" sz="1100" dirty="0"/>
              <a:t>사의 분석가는 </a:t>
            </a:r>
            <a:r>
              <a:rPr lang="en-US" altLang="ko-KR" sz="1100" dirty="0"/>
              <a:t>A </a:t>
            </a:r>
            <a:r>
              <a:rPr lang="ko-KR" altLang="en-US" sz="1100" dirty="0"/>
              <a:t>대학을 방문하여 사용자들의 요구 사항이 무엇인지 파악하고 추출하여 정리하는 것까지 담당한다</a:t>
            </a:r>
            <a:r>
              <a:rPr lang="en-US" altLang="ko-KR" sz="1100" dirty="0"/>
              <a:t>. </a:t>
            </a:r>
            <a:r>
              <a:rPr lang="ko-KR" altLang="en-US" sz="1100" dirty="0"/>
              <a:t>따라서 </a:t>
            </a:r>
            <a:r>
              <a:rPr lang="en-US" altLang="ko-KR" sz="1100" dirty="0"/>
              <a:t>A </a:t>
            </a:r>
            <a:r>
              <a:rPr lang="ko-KR" altLang="en-US" sz="1100" dirty="0"/>
              <a:t>대학 종합정보시스템을 개발할 업체로 </a:t>
            </a:r>
            <a:r>
              <a:rPr lang="en-US" altLang="ko-KR" sz="1100" dirty="0"/>
              <a:t>B</a:t>
            </a:r>
            <a:r>
              <a:rPr lang="ko-KR" altLang="en-US" sz="1100" dirty="0"/>
              <a:t>사가 결정되면 </a:t>
            </a:r>
            <a:r>
              <a:rPr lang="en-US" altLang="ko-KR" sz="1100" dirty="0"/>
              <a:t>B</a:t>
            </a:r>
            <a:r>
              <a:rPr lang="ko-KR" altLang="en-US" sz="1100" dirty="0"/>
              <a:t>사의 분석가가 제일 먼저 </a:t>
            </a:r>
            <a:r>
              <a:rPr lang="en-US" altLang="ko-KR" sz="1100" dirty="0"/>
              <a:t>A </a:t>
            </a:r>
            <a:r>
              <a:rPr lang="ko-KR" altLang="en-US" sz="1100" dirty="0"/>
              <a:t>대학을 방문하여 기존 시스템의 현황과 문제점을 파악한다</a:t>
            </a:r>
            <a:r>
              <a:rPr lang="en-US" altLang="ko-KR" sz="1100" dirty="0"/>
              <a:t>. </a:t>
            </a:r>
            <a:r>
              <a:rPr lang="ko-KR" altLang="en-US" sz="1100" dirty="0"/>
              <a:t>또한 새로운 요구 사항들을 수집하여 앞으로 개발할 종합정보시스템의 요구 사항을 분석하고 최종 산출물인 요구 </a:t>
            </a:r>
            <a:r>
              <a:rPr lang="ko-KR" altLang="en-US" sz="1100" dirty="0" smtClean="0"/>
              <a:t>분</a:t>
            </a:r>
            <a:endParaRPr lang="en-US" altLang="ko-KR" sz="1100" dirty="0" smtClean="0"/>
          </a:p>
          <a:p>
            <a:r>
              <a:rPr lang="ko-KR" altLang="en-US" sz="1100" dirty="0" smtClean="0"/>
              <a:t>석 </a:t>
            </a:r>
            <a:r>
              <a:rPr lang="ko-KR" altLang="en-US" sz="1100" dirty="0"/>
              <a:t>명세서를 작성한다</a:t>
            </a:r>
            <a:r>
              <a:rPr lang="en-US" altLang="ko-KR" sz="1100" dirty="0"/>
              <a:t>. 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• </a:t>
            </a:r>
            <a:r>
              <a:rPr lang="ko-KR" altLang="en-US" sz="1100" b="1" dirty="0"/>
              <a:t>설계자 </a:t>
            </a:r>
            <a:r>
              <a:rPr lang="en-US" altLang="ko-KR" sz="1100" b="1" dirty="0"/>
              <a:t>:</a:t>
            </a:r>
            <a:r>
              <a:rPr lang="ko-KR" altLang="en-US" sz="1100" dirty="0"/>
              <a:t> 설계자는 요구 분석 명세서를 바탕으로 </a:t>
            </a:r>
            <a:r>
              <a:rPr lang="ko-KR" altLang="en-US" sz="1100" dirty="0" err="1"/>
              <a:t>코딩하기</a:t>
            </a:r>
            <a:r>
              <a:rPr lang="ko-KR" altLang="en-US" sz="1100" dirty="0"/>
              <a:t> 위한 아키텍처 설계</a:t>
            </a:r>
            <a:r>
              <a:rPr lang="en-US" altLang="ko-KR" sz="1100" dirty="0"/>
              <a:t>, </a:t>
            </a:r>
            <a:r>
              <a:rPr lang="ko-KR" altLang="en-US" sz="1100" dirty="0">
                <a:hlinkClick r:id="rId7"/>
              </a:rPr>
              <a:t>모듈 설계</a:t>
            </a:r>
            <a:r>
              <a:rPr lang="en-US" altLang="ko-KR" sz="1100" dirty="0"/>
              <a:t>, DB </a:t>
            </a:r>
            <a:r>
              <a:rPr lang="ko-KR" altLang="en-US" sz="1100" dirty="0"/>
              <a:t>설계</a:t>
            </a:r>
            <a:r>
              <a:rPr lang="en-US" altLang="ko-KR" sz="1100" dirty="0"/>
              <a:t>, </a:t>
            </a:r>
            <a:r>
              <a:rPr lang="ko-KR" altLang="en-US" sz="1100" dirty="0"/>
              <a:t>사용자 인터페이스 설계 등을 담당한다</a:t>
            </a:r>
            <a:r>
              <a:rPr lang="en-US" altLang="ko-KR" sz="1100" dirty="0"/>
              <a:t>.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• </a:t>
            </a:r>
            <a:r>
              <a:rPr lang="ko-KR" altLang="en-US" sz="1100" b="1" dirty="0"/>
              <a:t>개발자 </a:t>
            </a:r>
            <a:r>
              <a:rPr lang="en-US" altLang="ko-KR" sz="1100" b="1" dirty="0"/>
              <a:t>:</a:t>
            </a:r>
            <a:r>
              <a:rPr lang="ko-KR" altLang="en-US" sz="1100" dirty="0"/>
              <a:t> 넓은 의미에서는 </a:t>
            </a:r>
            <a:r>
              <a:rPr lang="en-US" altLang="ko-KR" sz="1100" dirty="0"/>
              <a:t>A </a:t>
            </a:r>
            <a:r>
              <a:rPr lang="ko-KR" altLang="en-US" sz="1100" dirty="0"/>
              <a:t>대학 종합정보시스템 개발에 참여하는 </a:t>
            </a:r>
            <a:r>
              <a:rPr lang="en-US" altLang="ko-KR" sz="1100" dirty="0"/>
              <a:t>B</a:t>
            </a:r>
            <a:r>
              <a:rPr lang="ko-KR" altLang="en-US" sz="1100" dirty="0"/>
              <a:t>사의 분석가</a:t>
            </a:r>
            <a:r>
              <a:rPr lang="en-US" altLang="ko-KR" sz="1100" dirty="0"/>
              <a:t>, </a:t>
            </a:r>
            <a:r>
              <a:rPr lang="ko-KR" altLang="en-US" sz="1100" dirty="0"/>
              <a:t>설계자</a:t>
            </a:r>
            <a:r>
              <a:rPr lang="en-US" altLang="ko-KR" sz="1100" dirty="0"/>
              <a:t>, </a:t>
            </a:r>
            <a:r>
              <a:rPr lang="ko-KR" altLang="en-US" sz="1100" dirty="0"/>
              <a:t>프로그래머 등을 모두 개발자라고 하지만</a:t>
            </a:r>
            <a:r>
              <a:rPr lang="en-US" altLang="ko-KR" sz="1100" dirty="0"/>
              <a:t>, </a:t>
            </a:r>
            <a:r>
              <a:rPr lang="ko-KR" altLang="en-US" sz="1100" dirty="0"/>
              <a:t>좁은 의미로는 프로그래밍을 하는 프로그래머를 개발자로 보면 된다</a:t>
            </a:r>
            <a:r>
              <a:rPr lang="en-US" altLang="ko-KR" sz="1100" dirty="0"/>
              <a:t>.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요구 분석의 어려움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087232"/>
            <a:ext cx="108114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linkClick r:id="rId7"/>
              </a:rPr>
              <a:t>요구 분석</a:t>
            </a:r>
            <a:r>
              <a:rPr lang="ko-KR" altLang="en-US" sz="2400" dirty="0"/>
              <a:t>이 어려운 이유는 무엇보다 사용자 자신도 소프트웨어에 반영할 요구를 구별하기 쉽지 않기 </a:t>
            </a:r>
            <a:r>
              <a:rPr lang="ko-KR" altLang="en-US" sz="2400" dirty="0" smtClean="0"/>
              <a:t>때문이다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문제 </a:t>
            </a:r>
            <a:r>
              <a:rPr lang="ko-KR" altLang="en-US" sz="2400" b="1" dirty="0">
                <a:solidFill>
                  <a:srgbClr val="FF0000"/>
                </a:solidFill>
              </a:rPr>
              <a:t>영역에 대한 이해력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부족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의사소통의 문제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계속 </a:t>
            </a:r>
            <a:r>
              <a:rPr lang="ko-KR" altLang="en-US" sz="2400" b="1" dirty="0">
                <a:solidFill>
                  <a:srgbClr val="FF0000"/>
                </a:solidFill>
              </a:rPr>
              <a:t>변하는 요구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사항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애매모호한 </a:t>
            </a:r>
            <a:r>
              <a:rPr lang="ko-KR" altLang="en-US" sz="2400" b="1" dirty="0">
                <a:solidFill>
                  <a:srgbClr val="FF0000"/>
                </a:solidFill>
              </a:rPr>
              <a:t>요구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사항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사용자와 </a:t>
            </a:r>
            <a:r>
              <a:rPr lang="ko-KR" altLang="en-US" sz="2400" b="1" dirty="0">
                <a:solidFill>
                  <a:srgbClr val="FF0000"/>
                </a:solidFill>
              </a:rPr>
              <a:t>개발자의 마찰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9522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분석가에게 필요한 능력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087232"/>
            <a:ext cx="10811423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분석가의 </a:t>
            </a:r>
            <a:r>
              <a:rPr lang="ko-KR" altLang="en-US" sz="2000" dirty="0">
                <a:solidFill>
                  <a:srgbClr val="FF0000"/>
                </a:solidFill>
              </a:rPr>
              <a:t>주 업무는 사용자의 요구를 정확하고 완전하게 획득하는 것이다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/>
              <a:t>그러므로 </a:t>
            </a:r>
            <a:r>
              <a:rPr lang="ko-KR" altLang="en-US" sz="2000" dirty="0"/>
              <a:t>한정된 예산</a:t>
            </a:r>
            <a:r>
              <a:rPr lang="en-US" altLang="ko-KR" sz="2000" dirty="0"/>
              <a:t>, </a:t>
            </a:r>
            <a:r>
              <a:rPr lang="ko-KR" altLang="en-US" sz="2000" dirty="0"/>
              <a:t>인력</a:t>
            </a:r>
            <a:r>
              <a:rPr lang="en-US" altLang="ko-KR" sz="2000" dirty="0"/>
              <a:t>, </a:t>
            </a:r>
            <a:r>
              <a:rPr lang="ko-KR" altLang="en-US" sz="2000" dirty="0"/>
              <a:t>기간뿐 아니라 실현 가능한 기술을 바탕으로 다양한 참여자를 만족시킬 수 있는 공통의 목표를 추출해야 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여기서 </a:t>
            </a:r>
            <a:r>
              <a:rPr lang="ko-KR" altLang="en-US" sz="2000" dirty="0"/>
              <a:t>문제는 </a:t>
            </a:r>
            <a:r>
              <a:rPr lang="ko-KR" altLang="en-US" sz="2000" dirty="0" err="1"/>
              <a:t>발주사</a:t>
            </a:r>
            <a:r>
              <a:rPr lang="ko-KR" altLang="en-US" sz="2000" dirty="0"/>
              <a:t> 측 이해 관계자들의 상반된 요구를 동시에 만족시키기 쉽지 않다는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그런 면에서 분석가에게는 다음과 같은 능력이 필요하다</a:t>
            </a:r>
            <a:r>
              <a:rPr lang="en-US" altLang="ko-KR" sz="2000" dirty="0"/>
              <a:t>. </a:t>
            </a:r>
          </a:p>
          <a:p>
            <a:endParaRPr lang="en-US" altLang="ko-KR" sz="2000" dirty="0" smtClean="0"/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1.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의사소통과 </a:t>
            </a:r>
            <a:r>
              <a:rPr lang="ko-KR" altLang="en-US" sz="2000" b="1" dirty="0">
                <a:solidFill>
                  <a:srgbClr val="FF0000"/>
                </a:solidFill>
              </a:rPr>
              <a:t>협상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능력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2.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개발 </a:t>
            </a:r>
            <a:r>
              <a:rPr lang="ko-KR" altLang="en-US" sz="2000" b="1" dirty="0">
                <a:solidFill>
                  <a:srgbClr val="FF0000"/>
                </a:solidFill>
              </a:rPr>
              <a:t>업무 영역에 대한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지식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3.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개발 </a:t>
            </a:r>
            <a:r>
              <a:rPr lang="ko-KR" altLang="en-US" sz="2000" b="1" dirty="0">
                <a:solidFill>
                  <a:srgbClr val="FF0000"/>
                </a:solidFill>
              </a:rPr>
              <a:t>관련 기술에 대한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지식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4.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이해 </a:t>
            </a:r>
            <a:r>
              <a:rPr lang="ko-KR" altLang="en-US" sz="2000" b="1" dirty="0">
                <a:solidFill>
                  <a:srgbClr val="FF0000"/>
                </a:solidFill>
              </a:rPr>
              <a:t>관계자들의 상반된 요구에 대한 중재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능력</a:t>
            </a:r>
            <a:endParaRPr lang="en-US" altLang="ko-KR" sz="2000" b="1" dirty="0" smtClean="0">
              <a:solidFill>
                <a:srgbClr val="FF0000"/>
              </a:solidFill>
            </a:endParaRPr>
          </a:p>
          <a:p>
            <a:r>
              <a:rPr lang="ko-KR" altLang="en-US" sz="1300" b="1" dirty="0" smtClean="0"/>
              <a:t>■ </a:t>
            </a:r>
            <a:r>
              <a:rPr lang="ko-KR" altLang="en-US" sz="1300" b="1" dirty="0"/>
              <a:t>경영자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ko-KR" altLang="en-US" sz="1300" dirty="0"/>
              <a:t>경영자 입장에서는 투자 대비 효과에 관심이 많을 것이다</a:t>
            </a:r>
            <a:r>
              <a:rPr lang="en-US" altLang="ko-KR" sz="1300" dirty="0"/>
              <a:t>. </a:t>
            </a:r>
            <a:r>
              <a:rPr lang="ko-KR" altLang="en-US" sz="1300" dirty="0"/>
              <a:t>해당 프로젝트에 투입되는 비용을 언제부터 회수할 수 있는지</a:t>
            </a:r>
            <a:r>
              <a:rPr lang="en-US" altLang="ko-KR" sz="1300" dirty="0"/>
              <a:t>, </a:t>
            </a:r>
            <a:r>
              <a:rPr lang="ko-KR" altLang="en-US" sz="1300" dirty="0"/>
              <a:t>얼마나 이득을 </a:t>
            </a:r>
            <a:r>
              <a:rPr lang="ko-KR" altLang="en-US" sz="1300" dirty="0" err="1"/>
              <a:t>가져다주는지</a:t>
            </a:r>
            <a:r>
              <a:rPr lang="ko-KR" altLang="en-US" sz="1300" dirty="0"/>
              <a:t> 등에 관심을 가질 것이다</a:t>
            </a:r>
            <a:r>
              <a:rPr lang="en-US" altLang="ko-KR" sz="1300" dirty="0"/>
              <a:t>. </a:t>
            </a:r>
          </a:p>
          <a:p>
            <a:r>
              <a:rPr lang="ko-KR" altLang="en-US" sz="1300" b="1" dirty="0"/>
              <a:t>■ 고객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발주 담당자</a:t>
            </a:r>
            <a:r>
              <a:rPr lang="en-US" altLang="ko-KR" sz="1300" b="1" dirty="0"/>
              <a:t>)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ko-KR" altLang="en-US" sz="1300" dirty="0"/>
              <a:t>고객은 소프트웨어 개발 업체를 결정하고</a:t>
            </a:r>
            <a:r>
              <a:rPr lang="en-US" altLang="ko-KR" sz="1300" dirty="0"/>
              <a:t>, </a:t>
            </a:r>
            <a:r>
              <a:rPr lang="ko-KR" altLang="en-US" sz="1300" dirty="0"/>
              <a:t>개발이 완료되면 </a:t>
            </a:r>
            <a:r>
              <a:rPr lang="ko-KR" altLang="en-US" sz="1300" dirty="0" err="1"/>
              <a:t>인수자로서의</a:t>
            </a:r>
            <a:r>
              <a:rPr lang="ko-KR" altLang="en-US" sz="1300" dirty="0"/>
              <a:t> 권한을 갖는다</a:t>
            </a:r>
            <a:r>
              <a:rPr lang="en-US" altLang="ko-KR" sz="1300" dirty="0"/>
              <a:t>. </a:t>
            </a:r>
            <a:r>
              <a:rPr lang="ko-KR" altLang="en-US" sz="1300" dirty="0"/>
              <a:t>따라서 어떤 업체를 선택해야 </a:t>
            </a:r>
            <a:r>
              <a:rPr lang="ko-KR" altLang="en-US" sz="1300" dirty="0" err="1"/>
              <a:t>할지가</a:t>
            </a:r>
            <a:r>
              <a:rPr lang="ko-KR" altLang="en-US" sz="1300" dirty="0"/>
              <a:t> 주 관심사인데</a:t>
            </a:r>
            <a:r>
              <a:rPr lang="en-US" altLang="ko-KR" sz="1300" dirty="0"/>
              <a:t>, </a:t>
            </a:r>
            <a:r>
              <a:rPr lang="ko-KR" altLang="en-US" sz="1300" dirty="0"/>
              <a:t>개발 비용이 적게 들고 개발 기간을 잘 지킬 수 있는 업체에 더 많은 관심이 갈 것이다</a:t>
            </a:r>
            <a:r>
              <a:rPr lang="en-US" altLang="ko-KR" sz="1300" dirty="0"/>
              <a:t>. </a:t>
            </a:r>
          </a:p>
          <a:p>
            <a:r>
              <a:rPr lang="ko-KR" altLang="en-US" sz="1300" b="1" dirty="0"/>
              <a:t>■ 사용자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ko-KR" altLang="en-US" sz="1300" dirty="0"/>
              <a:t>사용자는 개발된 소프트웨어를 실제 업무에서 사용하는 사람으로</a:t>
            </a:r>
            <a:r>
              <a:rPr lang="en-US" altLang="ko-KR" sz="1300" dirty="0"/>
              <a:t>, </a:t>
            </a:r>
            <a:r>
              <a:rPr lang="ko-KR" altLang="en-US" sz="1300" dirty="0"/>
              <a:t>자신의 업무를 효율적으로 처리할 수 있는지</a:t>
            </a:r>
            <a:r>
              <a:rPr lang="en-US" altLang="ko-KR" sz="1300" dirty="0"/>
              <a:t>, </a:t>
            </a:r>
            <a:r>
              <a:rPr lang="ko-KR" altLang="en-US" sz="1300" dirty="0"/>
              <a:t>또 편리하게 해주는지 등에 관심이 많다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이처럼 개발될 소프트웨어를 사용하는 사용자뿐 아니라</a:t>
            </a:r>
            <a:r>
              <a:rPr lang="en-US" altLang="ko-KR" sz="1300" dirty="0"/>
              <a:t>, </a:t>
            </a:r>
            <a:r>
              <a:rPr lang="ko-KR" altLang="en-US" sz="1300" dirty="0"/>
              <a:t>경영자와 발주 담당자 등 관계자가 많기 때문에 이들의 상충되는 의견도 충분히 고려하여 소프트웨어 개발에 반영해야 한다</a:t>
            </a:r>
            <a:r>
              <a:rPr lang="en-US" altLang="ko-KR" sz="1300" dirty="0"/>
              <a:t>.</a:t>
            </a:r>
          </a:p>
          <a:p>
            <a:pPr marL="457200" indent="-457200">
              <a:buAutoNum type="arabicPeriod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9653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163782" y="360217"/>
            <a:ext cx="6177297" cy="59574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491486"/>
            <a:ext cx="221672" cy="333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124756"/>
            <a:ext cx="545979" cy="54597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4" y="2464688"/>
            <a:ext cx="562735" cy="5627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" y="1818791"/>
            <a:ext cx="545979" cy="545979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79417" y="1770012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4" y="3219485"/>
            <a:ext cx="496961" cy="53282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91177" y="439793"/>
            <a:ext cx="554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요구 사항 수집 방법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3782" y="1087232"/>
            <a:ext cx="1081142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rgbClr val="FF0000"/>
                </a:solidFill>
              </a:rPr>
              <a:t>1.</a:t>
            </a:r>
            <a:r>
              <a:rPr lang="ko-KR" altLang="en-US" sz="2200" b="1" dirty="0" smtClean="0">
                <a:solidFill>
                  <a:srgbClr val="FF0000"/>
                </a:solidFill>
              </a:rPr>
              <a:t>자료 수집</a:t>
            </a:r>
            <a:endParaRPr lang="en-US" altLang="ko-KR" sz="2200" b="1" dirty="0" smtClean="0">
              <a:solidFill>
                <a:srgbClr val="FF0000"/>
              </a:solidFill>
            </a:endParaRPr>
          </a:p>
          <a:p>
            <a:endParaRPr lang="en-US" altLang="ko-KR" sz="2200" b="1" dirty="0" smtClean="0"/>
          </a:p>
          <a:p>
            <a:r>
              <a:rPr lang="ko-KR" altLang="en-US" sz="2200" dirty="0"/>
              <a:t>소프트웨어를 개발하기 위해 맨 먼저 할 일은 해당 업무에 관한 기존 자료를 수집하고 분석하는 일이다</a:t>
            </a:r>
            <a:r>
              <a:rPr lang="en-US" altLang="ko-KR" sz="2200" dirty="0"/>
              <a:t>. </a:t>
            </a:r>
            <a:r>
              <a:rPr lang="ko-KR" altLang="en-US" sz="2200" dirty="0"/>
              <a:t>그러려면 실제 업무 담당자들을 통해 업무 매뉴얼 또는 업무 흐름도 등의 문서를 받아</a:t>
            </a:r>
            <a:r>
              <a:rPr lang="en-US" altLang="ko-KR" sz="2200" dirty="0"/>
              <a:t>, </a:t>
            </a:r>
            <a:r>
              <a:rPr lang="ko-KR" altLang="en-US" sz="2200" dirty="0"/>
              <a:t>전반적인 업무 흐름을 파악하고 이해해야 한다</a:t>
            </a:r>
            <a:r>
              <a:rPr lang="en-US" altLang="ko-KR" sz="2200" dirty="0"/>
              <a:t>. </a:t>
            </a:r>
            <a:r>
              <a:rPr lang="ko-KR" altLang="en-US" sz="2200" dirty="0"/>
              <a:t>또 현행 시스템의 입력 화면과 결과 화면에 대한 출력물을 조사해야 한다</a:t>
            </a:r>
            <a:r>
              <a:rPr lang="en-US" altLang="ko-KR" sz="2200" dirty="0"/>
              <a:t>. </a:t>
            </a:r>
            <a:r>
              <a:rPr lang="ko-KR" altLang="en-US" sz="2200" dirty="0"/>
              <a:t>이렇게 업무 매뉴얼이나 입출력으로부터 추출된 문서를 기반으로 현행 요구 사항을 파악한다</a:t>
            </a:r>
            <a:r>
              <a:rPr lang="en-US" altLang="ko-KR" sz="2200" dirty="0"/>
              <a:t>. </a:t>
            </a:r>
            <a:endParaRPr lang="en-US" altLang="ko-KR" sz="2200" dirty="0" smtClean="0"/>
          </a:p>
          <a:p>
            <a:endParaRPr lang="en-US" altLang="ko-KR" sz="2200" b="1" i="1" dirty="0"/>
          </a:p>
          <a:p>
            <a:r>
              <a:rPr lang="en-US" altLang="ko-KR" sz="2200" b="1" i="1" dirty="0" smtClean="0">
                <a:solidFill>
                  <a:srgbClr val="FF0000"/>
                </a:solidFill>
              </a:rPr>
              <a:t>2</a:t>
            </a:r>
            <a:r>
              <a:rPr lang="en-US" altLang="ko-KR" sz="2200" b="1" i="1" dirty="0">
                <a:solidFill>
                  <a:srgbClr val="FF0000"/>
                </a:solidFill>
              </a:rPr>
              <a:t>.</a:t>
            </a:r>
            <a:r>
              <a:rPr lang="ko-KR" altLang="en-US" sz="2200" b="1" dirty="0">
                <a:solidFill>
                  <a:srgbClr val="FF0000"/>
                </a:solidFill>
              </a:rPr>
              <a:t> 인터뷰</a:t>
            </a:r>
            <a:r>
              <a:rPr lang="en-US" altLang="ko-KR" sz="2200" b="1" dirty="0">
                <a:solidFill>
                  <a:srgbClr val="FF0000"/>
                </a:solidFill>
              </a:rPr>
              <a:t>(interview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200" b="1" i="1" dirty="0" smtClean="0"/>
          </a:p>
          <a:p>
            <a:r>
              <a:rPr lang="en-US" altLang="ko-KR" sz="2200" b="1" i="1" dirty="0" smtClean="0">
                <a:solidFill>
                  <a:srgbClr val="FF0000"/>
                </a:solidFill>
              </a:rPr>
              <a:t>3</a:t>
            </a:r>
            <a:r>
              <a:rPr lang="en-US" altLang="ko-KR" sz="2200" b="1" i="1" dirty="0">
                <a:solidFill>
                  <a:srgbClr val="FF0000"/>
                </a:solidFill>
              </a:rPr>
              <a:t>.</a:t>
            </a:r>
            <a:r>
              <a:rPr lang="ko-KR" altLang="en-US" sz="2200" b="1" dirty="0">
                <a:solidFill>
                  <a:srgbClr val="FF0000"/>
                </a:solidFill>
              </a:rPr>
              <a:t> 설문 </a:t>
            </a:r>
            <a:r>
              <a:rPr lang="ko-KR" altLang="en-US" sz="2200" b="1" dirty="0" smtClean="0">
                <a:solidFill>
                  <a:srgbClr val="FF0000"/>
                </a:solidFill>
              </a:rPr>
              <a:t>조사</a:t>
            </a:r>
            <a:endParaRPr lang="en-US" altLang="ko-KR" sz="2200" b="1" dirty="0" smtClean="0">
              <a:solidFill>
                <a:srgbClr val="FF0000"/>
              </a:solidFill>
            </a:endParaRPr>
          </a:p>
          <a:p>
            <a:endParaRPr lang="ko-KR" altLang="en-US" sz="2200" b="1" dirty="0"/>
          </a:p>
          <a:p>
            <a:r>
              <a:rPr lang="ko-KR" altLang="en-US" sz="2200" dirty="0"/>
              <a:t>문서를 통해 업무를 파악하고</a:t>
            </a:r>
            <a:r>
              <a:rPr lang="en-US" altLang="ko-KR" sz="2200" dirty="0"/>
              <a:t>, </a:t>
            </a:r>
            <a:r>
              <a:rPr lang="ko-KR" altLang="en-US" sz="2200" dirty="0"/>
              <a:t>인터뷰를 통해 새로운 요구 사항을 추출했다면</a:t>
            </a:r>
            <a:r>
              <a:rPr lang="en-US" altLang="ko-KR" sz="2200" dirty="0"/>
              <a:t>, </a:t>
            </a:r>
            <a:r>
              <a:rPr lang="ko-KR" altLang="en-US" sz="2200" dirty="0"/>
              <a:t>이제 설문 조사를 통해 또 한 번의 요구 사항을 추출할 수 있다</a:t>
            </a:r>
            <a:r>
              <a:rPr lang="en-US" altLang="ko-KR" sz="2200" dirty="0"/>
              <a:t>. </a:t>
            </a:r>
            <a:r>
              <a:rPr lang="ko-KR" altLang="en-US" sz="2200" dirty="0"/>
              <a:t>이때 중요한 것은 효율적인 설문 조사를 위해 설문 문항을 잘 만들어야 한다는 것이다</a:t>
            </a:r>
            <a:r>
              <a:rPr lang="en-US" altLang="ko-KR" sz="2200" dirty="0"/>
              <a:t>. </a:t>
            </a:r>
          </a:p>
          <a:p>
            <a:endParaRPr lang="en-US" altLang="ko-KR" sz="2200" dirty="0"/>
          </a:p>
          <a:p>
            <a:pPr marL="457200" indent="-457200">
              <a:buAutoNum type="arabicPeriod"/>
            </a:pP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4098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[템플릿]책_수업자료">
  <a:themeElements>
    <a:clrScheme name="1_[템플릿]책_수업자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[템플릿]책_수업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11125" tIns="55562" rIns="111125" bIns="55562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1_[템플릿]책_수업자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[템플릿]책_수업자료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[템플릿]책_수업자료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3048</Words>
  <Application>Microsoft Office PowerPoint</Application>
  <PresentationFormat>와이드스크린</PresentationFormat>
  <Paragraphs>281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돋움</vt:lpstr>
      <vt:lpstr>맑은 고딕</vt:lpstr>
      <vt:lpstr>나눔고딕</vt:lpstr>
      <vt:lpstr>Verdana</vt:lpstr>
      <vt:lpstr>Wingdings</vt:lpstr>
      <vt:lpstr>HY헤드라인M</vt:lpstr>
      <vt:lpstr>굴림</vt:lpstr>
      <vt:lpstr>Arial</vt:lpstr>
      <vt:lpstr>Office 테마</vt:lpstr>
      <vt:lpstr>1_[템플릿]책_수업자료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Parkchanjun</cp:lastModifiedBy>
  <cp:revision>506</cp:revision>
  <dcterms:created xsi:type="dcterms:W3CDTF">2014-11-01T08:10:02Z</dcterms:created>
  <dcterms:modified xsi:type="dcterms:W3CDTF">2018-03-26T14:35:04Z</dcterms:modified>
</cp:coreProperties>
</file>