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8"/>
  </p:notesMasterIdLst>
  <p:handoutMasterIdLst>
    <p:handoutMasterId r:id="rId39"/>
  </p:handoutMasterIdLst>
  <p:sldIdLst>
    <p:sldId id="259" r:id="rId3"/>
    <p:sldId id="323" r:id="rId4"/>
    <p:sldId id="324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38" r:id="rId32"/>
    <p:sldId id="339" r:id="rId33"/>
    <p:sldId id="340" r:id="rId34"/>
    <p:sldId id="341" r:id="rId35"/>
    <p:sldId id="342" r:id="rId36"/>
    <p:sldId id="265" r:id="rId37"/>
  </p:sldIdLst>
  <p:sldSz cx="12192000" cy="6858000"/>
  <p:notesSz cx="6858000" cy="9144000"/>
  <p:embeddedFontLst>
    <p:embeddedFont>
      <p:font typeface="나눔고딕" panose="020B0600000101010101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HY헤드라인M" panose="02030600000101010101" pitchFamily="18" charset="-127"/>
      <p:regular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6B4FA-A879-4992-89BF-E6D379899C90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8D0C5-A61D-430D-932B-111165EE6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0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47492" name="Line 4"/>
          <p:cNvSpPr>
            <a:spLocks noChangeShapeType="1"/>
          </p:cNvSpPr>
          <p:nvPr/>
        </p:nvSpPr>
        <p:spPr bwMode="auto">
          <a:xfrm>
            <a:off x="624418" y="3284538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74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474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BB7DE49-2BE5-455D-BBC6-AB7CE8487966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2658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48123E-204C-4E76-A122-17EFFC15F2C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26209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185FD8-9C3F-44C3-ACB6-0B621761B8C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55918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6A9BE8-EBD0-4CCF-A4E2-BBFFEC47FC2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28236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86F809-B882-4E8B-B1DF-DB1BEA89A68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40894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1EBA1C-93B6-48F0-AC1A-2E50C0CFB3A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55701"/>
      </p:ext>
    </p:extLst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C55AB3-6E72-4553-9ED5-717DB7900AF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88171"/>
      </p:ext>
    </p:extLst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1A6031-E636-4A94-B3E0-32EAA1B6419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25444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E20D90-DA4C-440A-8193-4F2A420DDA4C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79233"/>
      </p:ext>
    </p:extLst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9AD05B-5BA6-4DD8-B05B-D50638DEA93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15535"/>
      </p:ext>
    </p:extLst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60340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60340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CB8639-FDF8-4DBF-8650-9E7D2F22245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78676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7951" y="6473825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© 2008 Software Engineering</a:t>
            </a:r>
          </a:p>
        </p:txBody>
      </p:sp>
      <p:sp>
        <p:nvSpPr>
          <p:cNvPr id="446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81763"/>
            <a:ext cx="2844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36953B-1024-4C1C-A236-93D920F81D3C}" type="slidenum">
              <a:rPr kumimoji="1"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446470" name="Line 6"/>
          <p:cNvSpPr>
            <a:spLocks noChangeShapeType="1"/>
          </p:cNvSpPr>
          <p:nvPr/>
        </p:nvSpPr>
        <p:spPr bwMode="auto">
          <a:xfrm>
            <a:off x="624418" y="1052513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2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fontAlgn="base" latinLnBrk="1">
        <a:lnSpc>
          <a:spcPct val="140000"/>
        </a:lnSpc>
        <a:spcBef>
          <a:spcPct val="20000"/>
        </a:spcBef>
        <a:spcAft>
          <a:spcPct val="0"/>
        </a:spcAft>
        <a:buClr>
          <a:srgbClr val="C40000"/>
        </a:buClr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HY헤드라인M" panose="02030600000101010101" pitchFamily="18" charset="-127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돋움" panose="020B0600000101010101" pitchFamily="50" charset="-127"/>
          <a:cs typeface="+mn-cs"/>
        </a:defRPr>
      </a:lvl3pPr>
      <a:lvl4pPr marL="1600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Verdana" panose="020B0604030504040204" pitchFamily="34" charset="0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9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6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303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28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304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3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25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3035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34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303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3533037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6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terms.naver.com/entry.nhn?docId=3533038&amp;ref=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terms.naver.com/entry.nhn?docId=353286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3033&amp;ref=y" TargetMode="External"/><Relationship Id="rId13" Type="http://schemas.openxmlformats.org/officeDocument/2006/relationships/hyperlink" Target="http://terms.naver.com/entry.nhn?docId=353304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28&amp;ref=y" TargetMode="External"/><Relationship Id="rId12" Type="http://schemas.openxmlformats.org/officeDocument/2006/relationships/hyperlink" Target="http://terms.naver.com/entry.nhn?docId=3533032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://terms.naver.com/entry.nhn?docId=3533031&amp;ref=y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terms.naver.com/entry.nhn?docId=3533035&amp;ref=y" TargetMode="External"/><Relationship Id="rId10" Type="http://schemas.openxmlformats.org/officeDocument/2006/relationships/hyperlink" Target="http://terms.naver.com/entry.nhn?docId=3533030&amp;ref=y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3029&amp;ref=y" TargetMode="External"/><Relationship Id="rId14" Type="http://schemas.openxmlformats.org/officeDocument/2006/relationships/hyperlink" Target="http://terms.naver.com/entry.nhn?docId=3533034&amp;ref=y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3037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3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860&amp;ref=y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974227" y="2709401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17417"/>
            <a:ext cx="1362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ko-KR" altLang="en-US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테스트</a:t>
            </a:r>
            <a:endParaRPr lang="en-US" altLang="ko-KR" sz="6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8183" y="4346395"/>
            <a:ext cx="5621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과목명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oftware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ngineering</a:t>
            </a: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테스트의 분류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hlinkClick r:id="rId7"/>
              </a:rPr>
              <a:t>테스트</a:t>
            </a:r>
            <a:r>
              <a:rPr lang="ko-KR" altLang="en-US" sz="2000" dirty="0" smtClean="0"/>
              <a:t>는 그 종류가 너무 다양해 그룹화하여 분류하지 않으면 매우 혼란스러울 수 있다</a:t>
            </a:r>
            <a:r>
              <a:rPr lang="en-US" altLang="ko-KR" sz="2000" dirty="0" smtClean="0"/>
              <a:t>. </a:t>
            </a:r>
          </a:p>
          <a:p>
            <a:endParaRPr lang="en-US" altLang="ko-KR" sz="20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시각에 따른 테스트</a:t>
            </a:r>
            <a:br>
              <a:rPr lang="ko-KR" altLang="en-US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사용 목적에 따른 테스트</a:t>
            </a:r>
            <a:br>
              <a:rPr lang="ko-KR" altLang="en-US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프로그램 실행 여부에 따른 테스트</a:t>
            </a:r>
            <a:br>
              <a:rPr lang="ko-KR" altLang="en-US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소프트웨어 개발 단계에 따른 테스트</a:t>
            </a:r>
            <a:endParaRPr lang="en-US" altLang="ko-KR" sz="20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2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시각에 따른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공장에서 제품을 생산할 때는 각 공정 단계에서 필요한 </a:t>
            </a:r>
            <a:r>
              <a:rPr lang="ko-KR" altLang="en-US" sz="2000" dirty="0">
                <a:hlinkClick r:id="rId7"/>
              </a:rPr>
              <a:t>테스트</a:t>
            </a:r>
            <a:r>
              <a:rPr lang="ko-KR" altLang="en-US" sz="2000" dirty="0"/>
              <a:t>를 거치고 통과해야 다음 단계로 넘어간다</a:t>
            </a:r>
            <a:r>
              <a:rPr lang="en-US" altLang="ko-KR" sz="2000" dirty="0"/>
              <a:t>. </a:t>
            </a:r>
            <a:r>
              <a:rPr lang="ko-KR" altLang="en-US" sz="2000" dirty="0"/>
              <a:t>이렇게 여러 단계를 거쳐 최종 생산된 제품도 시장에 내보내기 전에 마지막으로 검수하는 과정을 거쳐 이상이 없어야 출시된다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소프트웨어도 </a:t>
            </a:r>
            <a:r>
              <a:rPr lang="ko-KR" altLang="en-US" sz="2000" dirty="0">
                <a:solidFill>
                  <a:srgbClr val="FF0000"/>
                </a:solidFill>
              </a:rPr>
              <a:t>각 단계에서는 개발자의 시각으로 테스트하고 완성된 제품은 사용자의 시각으로 테스트하는데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이를 각각 확인</a:t>
            </a:r>
            <a:r>
              <a:rPr lang="en-US" altLang="ko-KR" sz="2000" dirty="0">
                <a:solidFill>
                  <a:srgbClr val="FF0000"/>
                </a:solidFill>
              </a:rPr>
              <a:t>(verification) </a:t>
            </a:r>
            <a:r>
              <a:rPr lang="ko-KR" altLang="en-US" sz="2000" dirty="0">
                <a:solidFill>
                  <a:srgbClr val="FF0000"/>
                </a:solidFill>
              </a:rPr>
              <a:t>테스트와 검증</a:t>
            </a:r>
            <a:r>
              <a:rPr lang="en-US" altLang="ko-KR" sz="2000" dirty="0">
                <a:solidFill>
                  <a:srgbClr val="FF0000"/>
                </a:solidFill>
              </a:rPr>
              <a:t>(validation) </a:t>
            </a:r>
            <a:r>
              <a:rPr lang="ko-KR" altLang="en-US" sz="2000" dirty="0">
                <a:solidFill>
                  <a:srgbClr val="FF0000"/>
                </a:solidFill>
              </a:rPr>
              <a:t>테스트라 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확인 테스트는 각 단계에서 개발자의 시각으로 테스트하는 것</a:t>
            </a:r>
            <a:r>
              <a:rPr lang="ko-KR" altLang="en-US" sz="2000" dirty="0"/>
              <a:t>으로</a:t>
            </a:r>
            <a:r>
              <a:rPr lang="en-US" altLang="ko-KR" sz="2000" dirty="0"/>
              <a:t>, </a:t>
            </a:r>
            <a:r>
              <a:rPr lang="ko-KR" altLang="en-US" sz="2000" dirty="0"/>
              <a:t>설계도대로 만들었는지를 테스트하는 것이다</a:t>
            </a:r>
            <a:r>
              <a:rPr lang="en-US" altLang="ko-KR" sz="2000" dirty="0"/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즉 </a:t>
            </a:r>
            <a:r>
              <a:rPr lang="ko-KR" altLang="en-US" sz="2000" dirty="0">
                <a:solidFill>
                  <a:srgbClr val="FF0000"/>
                </a:solidFill>
              </a:rPr>
              <a:t>이전 단계에서 생성된 산출물이 현 단계의 산출물에 정확히 반영되었는지를 테스트한다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r>
              <a:rPr lang="ko-KR" altLang="en-US" sz="2000" dirty="0"/>
              <a:t>요구 분석 명세서의 내용이 설계 </a:t>
            </a:r>
            <a:r>
              <a:rPr lang="ko-KR" altLang="en-US" sz="2000" dirty="0" err="1"/>
              <a:t>사양서에</a:t>
            </a:r>
            <a:r>
              <a:rPr lang="ko-KR" altLang="en-US" sz="2000" dirty="0"/>
              <a:t> 전부 반영되어 있어야 하고</a:t>
            </a:r>
            <a:r>
              <a:rPr lang="en-US" altLang="ko-KR" sz="2000" dirty="0"/>
              <a:t>, </a:t>
            </a:r>
            <a:r>
              <a:rPr lang="ko-KR" altLang="en-US" sz="2000" dirty="0"/>
              <a:t>설계 사양서의 내용대로 코딩이 이루어져야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이것은 </a:t>
            </a:r>
            <a:r>
              <a:rPr lang="ko-KR" altLang="en-US" sz="2000" dirty="0" err="1"/>
              <a:t>일치성을</a:t>
            </a:r>
            <a:r>
              <a:rPr lang="ko-KR" altLang="en-US" sz="2000" dirty="0"/>
              <a:t> 통해 확인할 수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그런데 설계 사양서가 요구 분석 명세서를 완벽하게 반영했다면 문제되지 않지만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그렇지 않은 경우에는 결국 틀린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또는 부족한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요구 사항을 가지고 개발하게 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즉 </a:t>
            </a:r>
            <a:r>
              <a:rPr lang="ko-KR" altLang="en-US" sz="2000" dirty="0"/>
              <a:t>확인</a:t>
            </a:r>
            <a:r>
              <a:rPr lang="en-US" altLang="ko-KR" sz="2000" dirty="0"/>
              <a:t>(verification) </a:t>
            </a:r>
            <a:r>
              <a:rPr lang="ko-KR" altLang="en-US" sz="2000" dirty="0"/>
              <a:t>테스트만으로는 사용자의 요구가 완벽하게 반영되지 않을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그러면 아무리 개발 과정을 완벽하게 테스트했다고 해도 사용자에게는 </a:t>
            </a:r>
            <a:r>
              <a:rPr lang="ko-KR" altLang="en-US" sz="2000" dirty="0" err="1"/>
              <a:t>쓸모없거나</a:t>
            </a:r>
            <a:r>
              <a:rPr lang="ko-KR" altLang="en-US" sz="2000" dirty="0"/>
              <a:t> 불완전한 개발 결과가 나오게 된다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smtClean="0"/>
              <a:t> </a:t>
            </a:r>
            <a:endParaRPr lang="en-US" altLang="ko-KR" sz="20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4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시각에 따른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2.</a:t>
            </a:r>
            <a:r>
              <a:rPr lang="ko-KR" altLang="en-US" sz="2000" b="1" dirty="0"/>
              <a:t> 검증 테스트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검증 테스트는 사용자의 </a:t>
            </a:r>
            <a:r>
              <a:rPr lang="ko-KR" altLang="en-US" sz="2000" dirty="0">
                <a:solidFill>
                  <a:srgbClr val="FF0000"/>
                </a:solidFill>
              </a:rPr>
              <a:t>요구 사항대로 만들었는지를 테스트한다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즉 </a:t>
            </a:r>
            <a:r>
              <a:rPr lang="ko-KR" altLang="en-US" sz="2000" dirty="0"/>
              <a:t>검증은 사용자가 원하는 것을 만들었는지</a:t>
            </a:r>
            <a:r>
              <a:rPr lang="en-US" altLang="ko-KR" sz="2000" dirty="0"/>
              <a:t>, </a:t>
            </a:r>
            <a:r>
              <a:rPr lang="ko-KR" altLang="en-US" sz="2000" dirty="0"/>
              <a:t>완성된 제품이 사용자의 요구 사항을 모두 충족하는지 사용자의 시각에서 테스트한다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따라서 검증 테스트를 통해 소프트웨어가 사용자의 목적에 맞게 </a:t>
            </a:r>
            <a:r>
              <a:rPr lang="ko-KR" altLang="en-US" sz="2000" dirty="0">
                <a:hlinkClick r:id="rId7"/>
              </a:rPr>
              <a:t>구현</a:t>
            </a:r>
            <a:r>
              <a:rPr lang="ko-KR" altLang="en-US" sz="2000" dirty="0"/>
              <a:t>되었지 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 사용자의 목적에 맞게 개발했는지는 사용자의 요구가 요구 분석 명세서에 완전히 반영되었다고 했을 때 요구 분석 명세서대로 만들었는지가 기준이 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결국 확인과 검증 테스트는 둘을 함께 사용해 좀 더 강력한 테스트가 될 수 있는데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이 둘을 묶어 </a:t>
            </a:r>
            <a:r>
              <a:rPr lang="en-US" altLang="ko-KR" sz="2000" dirty="0">
                <a:solidFill>
                  <a:srgbClr val="FF0000"/>
                </a:solidFill>
              </a:rPr>
              <a:t>V &amp; V(Verification and Validation)</a:t>
            </a:r>
            <a:r>
              <a:rPr lang="ko-KR" altLang="en-US" sz="2000" dirty="0">
                <a:solidFill>
                  <a:srgbClr val="FF0000"/>
                </a:solidFill>
              </a:rPr>
              <a:t>라고도 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0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63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 목적에 따른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7"/>
              </a:rPr>
              <a:t>테스트</a:t>
            </a:r>
            <a:r>
              <a:rPr lang="ko-KR" altLang="en-US" dirty="0"/>
              <a:t>는 목적에 따라 다음과 같이 분류할 수 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• </a:t>
            </a:r>
            <a:r>
              <a:rPr lang="ko-KR" altLang="en-US" dirty="0"/>
              <a:t>운영 목적 적합성 테스트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수정 용이성 테스트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 err="1"/>
              <a:t>상호운용성</a:t>
            </a:r>
            <a:r>
              <a:rPr lang="ko-KR" altLang="en-US" dirty="0"/>
              <a:t> 테스트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운영 지원 용이성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i="1" dirty="0"/>
              <a:t>1.</a:t>
            </a:r>
            <a:r>
              <a:rPr lang="ko-KR" altLang="en-US" b="1" dirty="0"/>
              <a:t> 운영 목적 적합성 테스트</a:t>
            </a:r>
          </a:p>
          <a:p>
            <a:r>
              <a:rPr lang="ko-KR" altLang="en-US" dirty="0"/>
              <a:t>운영 목적 적합성 관련 테스트에서는 소프트웨어가 시스템의 운영 목적에 적합한지를 테스트한다</a:t>
            </a:r>
            <a:r>
              <a:rPr lang="en-US" altLang="ko-KR" dirty="0"/>
              <a:t>. </a:t>
            </a:r>
            <a:r>
              <a:rPr lang="ko-KR" altLang="en-US" dirty="0"/>
              <a:t>이를 위해 다음과 같은 테스트를 수행한다</a:t>
            </a:r>
            <a:r>
              <a:rPr lang="en-US" altLang="ko-KR" dirty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■ </a:t>
            </a:r>
            <a:r>
              <a:rPr lang="ko-KR" altLang="en-US" b="1" dirty="0"/>
              <a:t>성능 테스트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dirty="0" smtClean="0"/>
              <a:t>■ </a:t>
            </a:r>
            <a:r>
              <a:rPr lang="ko-KR" altLang="en-US" b="1" dirty="0"/>
              <a:t>신뢰성 테스트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dirty="0" smtClean="0"/>
              <a:t>■ </a:t>
            </a:r>
            <a:r>
              <a:rPr lang="ko-KR" altLang="en-US" b="1" dirty="0"/>
              <a:t>강건 테스트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dirty="0" smtClean="0"/>
              <a:t>■ </a:t>
            </a:r>
            <a:r>
              <a:rPr lang="ko-KR" altLang="en-US" b="1" dirty="0"/>
              <a:t>스트레스 테스트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dirty="0" smtClean="0"/>
              <a:t>■ </a:t>
            </a:r>
            <a:r>
              <a:rPr lang="ko-KR" altLang="en-US" b="1" dirty="0"/>
              <a:t>부하 테스트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dirty="0" smtClean="0"/>
              <a:t>■ </a:t>
            </a:r>
            <a:r>
              <a:rPr lang="ko-KR" altLang="en-US" b="1" dirty="0"/>
              <a:t>보안 테스트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dirty="0" smtClean="0"/>
              <a:t>■ </a:t>
            </a:r>
            <a:r>
              <a:rPr lang="ko-KR" altLang="en-US" b="1" dirty="0" err="1"/>
              <a:t>사용성</a:t>
            </a:r>
            <a:r>
              <a:rPr lang="ko-KR" altLang="en-US" b="1" dirty="0"/>
              <a:t> 테스트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dirty="0" smtClean="0"/>
              <a:t>■ </a:t>
            </a:r>
            <a:r>
              <a:rPr lang="ko-KR" altLang="en-US" b="1" dirty="0"/>
              <a:t>안정성 테스트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en-US" altLang="ko-KR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7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 목적에 따른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2.</a:t>
            </a:r>
            <a:r>
              <a:rPr lang="ko-KR" altLang="en-US" b="1" dirty="0"/>
              <a:t> 수정 용이성 테스트</a:t>
            </a:r>
          </a:p>
          <a:p>
            <a:r>
              <a:rPr lang="ko-KR" altLang="en-US" dirty="0"/>
              <a:t>수정 용이성</a:t>
            </a:r>
            <a:r>
              <a:rPr lang="en-US" altLang="ko-KR" dirty="0"/>
              <a:t>(flexibility) </a:t>
            </a:r>
            <a:r>
              <a:rPr lang="ko-KR" altLang="en-US" dirty="0">
                <a:hlinkClick r:id="rId7"/>
              </a:rPr>
              <a:t>테스트</a:t>
            </a:r>
            <a:r>
              <a:rPr lang="ko-KR" altLang="en-US" dirty="0"/>
              <a:t>는 소프트웨어 수정이 얼마나 쉬운지 테스트하는 것으로</a:t>
            </a:r>
            <a:r>
              <a:rPr lang="en-US" altLang="ko-KR" dirty="0"/>
              <a:t>, </a:t>
            </a:r>
            <a:r>
              <a:rPr lang="ko-KR" altLang="en-US" dirty="0"/>
              <a:t>테스트 용이성</a:t>
            </a:r>
            <a:r>
              <a:rPr lang="en-US" altLang="ko-KR" dirty="0"/>
              <a:t>(testability)</a:t>
            </a:r>
            <a:r>
              <a:rPr lang="ko-KR" altLang="en-US" dirty="0"/>
              <a:t>과 </a:t>
            </a:r>
            <a:r>
              <a:rPr lang="ko-KR" altLang="en-US" dirty="0">
                <a:hlinkClick r:id="rId8"/>
              </a:rPr>
              <a:t>유지보수</a:t>
            </a:r>
            <a:r>
              <a:rPr lang="ko-KR" altLang="en-US" dirty="0"/>
              <a:t> 용이성</a:t>
            </a:r>
            <a:r>
              <a:rPr lang="en-US" altLang="ko-KR" dirty="0"/>
              <a:t>(maintainability)</a:t>
            </a:r>
            <a:r>
              <a:rPr lang="ko-KR" altLang="en-US" dirty="0"/>
              <a:t>으로 나뉜다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테스트 용이성은 사용자의 요구 사항을 만족할 만큼 잘 수행하고 있는지를 얼마나 쉽고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효율적이고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철저하게 테스트할 수 있는가를 테스트한다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유지보수 용이성은 수정으로 인해 오류를 발생시키지 않고 변경시킬 수 있는지를 테스트한다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b="1" i="1" dirty="0" smtClean="0">
              <a:solidFill>
                <a:srgbClr val="FF0000"/>
              </a:solidFill>
            </a:endParaRPr>
          </a:p>
          <a:p>
            <a:r>
              <a:rPr lang="en-US" altLang="ko-KR" b="1" i="1" dirty="0" smtClean="0"/>
              <a:t>3</a:t>
            </a:r>
            <a:r>
              <a:rPr lang="en-US" altLang="ko-KR" b="1" i="1" dirty="0"/>
              <a:t>.</a:t>
            </a:r>
            <a:r>
              <a:rPr lang="ko-KR" altLang="en-US" b="1" dirty="0"/>
              <a:t> </a:t>
            </a:r>
            <a:r>
              <a:rPr lang="ko-KR" altLang="en-US" b="1" dirty="0" err="1"/>
              <a:t>상호운용성</a:t>
            </a:r>
            <a:r>
              <a:rPr lang="ko-KR" altLang="en-US" b="1" dirty="0"/>
              <a:t> 테스트</a:t>
            </a:r>
          </a:p>
          <a:p>
            <a:r>
              <a:rPr lang="ko-KR" altLang="en-US" dirty="0" err="1"/>
              <a:t>상호운용성</a:t>
            </a:r>
            <a:r>
              <a:rPr lang="en-US" altLang="ko-KR" dirty="0"/>
              <a:t>(interoperability) </a:t>
            </a:r>
            <a:r>
              <a:rPr lang="ko-KR" altLang="en-US" dirty="0">
                <a:hlinkClick r:id="rId7"/>
              </a:rPr>
              <a:t>테스트</a:t>
            </a:r>
            <a:r>
              <a:rPr lang="ko-KR" altLang="en-US" dirty="0"/>
              <a:t>에서는 양립성</a:t>
            </a:r>
            <a:r>
              <a:rPr lang="en-US" altLang="ko-KR" dirty="0"/>
              <a:t>(compatibility), </a:t>
            </a:r>
            <a:r>
              <a:rPr lang="ko-KR" altLang="en-US" dirty="0" err="1"/>
              <a:t>일치성</a:t>
            </a:r>
            <a:r>
              <a:rPr lang="en-US" altLang="ko-KR" dirty="0"/>
              <a:t>(conformance), </a:t>
            </a:r>
            <a:r>
              <a:rPr lang="ko-KR" altLang="en-US" dirty="0" err="1"/>
              <a:t>이식성</a:t>
            </a:r>
            <a:r>
              <a:rPr lang="en-US" altLang="ko-KR" dirty="0"/>
              <a:t>(portability), </a:t>
            </a:r>
            <a:r>
              <a:rPr lang="ko-KR" altLang="en-US" dirty="0" err="1"/>
              <a:t>재사용성</a:t>
            </a:r>
            <a:r>
              <a:rPr lang="en-US" altLang="ko-KR" dirty="0"/>
              <a:t>(reusability) </a:t>
            </a:r>
            <a:r>
              <a:rPr lang="ko-KR" altLang="en-US" dirty="0"/>
              <a:t>등을 체크한다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i="1" dirty="0"/>
              <a:t>4.</a:t>
            </a:r>
            <a:r>
              <a:rPr lang="ko-KR" altLang="en-US" b="1" dirty="0"/>
              <a:t> 운영 지원 용이성 테스트</a:t>
            </a:r>
          </a:p>
          <a:p>
            <a:r>
              <a:rPr lang="ko-KR" altLang="en-US" dirty="0"/>
              <a:t>운영 지원 용이성 </a:t>
            </a:r>
            <a:r>
              <a:rPr lang="ko-KR" altLang="en-US" dirty="0">
                <a:hlinkClick r:id="rId7"/>
              </a:rPr>
              <a:t>테스트</a:t>
            </a:r>
            <a:r>
              <a:rPr lang="ko-KR" altLang="en-US" dirty="0"/>
              <a:t>에서는 문서화</a:t>
            </a:r>
            <a:r>
              <a:rPr lang="en-US" altLang="ko-KR" dirty="0"/>
              <a:t>(documentation), </a:t>
            </a:r>
            <a:r>
              <a:rPr lang="ko-KR" altLang="en-US" dirty="0"/>
              <a:t>복원 가능성</a:t>
            </a:r>
            <a:r>
              <a:rPr lang="en-US" altLang="ko-KR" dirty="0"/>
              <a:t>(recovery, restart) </a:t>
            </a:r>
            <a:r>
              <a:rPr lang="ko-KR" altLang="en-US" dirty="0"/>
              <a:t>등을 체크한다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복원 가능성 테스트는 소프트웨어를 고장 나게 해놓고</a:t>
            </a:r>
            <a:r>
              <a:rPr lang="en-US" altLang="ko-KR" dirty="0"/>
              <a:t>(</a:t>
            </a:r>
            <a:r>
              <a:rPr lang="ko-KR" altLang="en-US" dirty="0"/>
              <a:t>문제를 발생시켜놓고</a:t>
            </a:r>
            <a:r>
              <a:rPr lang="en-US" altLang="ko-KR" dirty="0"/>
              <a:t>) </a:t>
            </a:r>
            <a:r>
              <a:rPr lang="ko-KR" altLang="en-US" dirty="0"/>
              <a:t>소프트웨어 복구가 잘 되는지</a:t>
            </a:r>
            <a:r>
              <a:rPr lang="en-US" altLang="ko-KR" dirty="0"/>
              <a:t>(</a:t>
            </a:r>
            <a:r>
              <a:rPr lang="ko-KR" altLang="en-US" dirty="0"/>
              <a:t>소프트웨어의 복구 능력</a:t>
            </a:r>
            <a:r>
              <a:rPr lang="en-US" altLang="ko-KR" dirty="0"/>
              <a:t>) </a:t>
            </a:r>
            <a:r>
              <a:rPr lang="ko-KR" altLang="en-US" dirty="0"/>
              <a:t>확인해보는 테스트이다</a:t>
            </a:r>
            <a:r>
              <a:rPr lang="en-US" altLang="ko-KR" dirty="0"/>
              <a:t>.</a:t>
            </a:r>
          </a:p>
          <a:p>
            <a:endParaRPr lang="en-US" altLang="ko-KR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25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프로그램 실행 여부에 따른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소프트웨어 분야에서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실행하지 않고 코드를 검토하며 오류를 찾는 방법을 </a:t>
            </a:r>
            <a:r>
              <a:rPr lang="ko-KR" altLang="en-US" dirty="0">
                <a:hlinkClick r:id="rId7"/>
              </a:rPr>
              <a:t>정적 테스트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실행하면서 찾는 경우를 </a:t>
            </a:r>
            <a:r>
              <a:rPr lang="ko-KR" altLang="en-US" dirty="0">
                <a:hlinkClick r:id="rId8"/>
              </a:rPr>
              <a:t>동적 테스트</a:t>
            </a:r>
            <a:r>
              <a:rPr lang="ko-KR" altLang="en-US" dirty="0"/>
              <a:t>라 한다</a:t>
            </a:r>
            <a:r>
              <a:rPr lang="en-US" altLang="ko-KR" dirty="0"/>
              <a:t>. </a:t>
            </a:r>
            <a:endParaRPr lang="en-US" altLang="ko-KR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97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정적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정적 테스트</a:t>
            </a:r>
            <a:r>
              <a:rPr lang="en-US" altLang="ko-KR" dirty="0"/>
              <a:t>(static test)</a:t>
            </a:r>
            <a:r>
              <a:rPr lang="ko-KR" altLang="en-US" dirty="0"/>
              <a:t>는 프로그램 코드를 실행하지 않고 여러 참여자가 모여 소프트웨어 개발 중에 생성되는 모든 명세나 코드를 검토해서 실패</a:t>
            </a:r>
            <a:r>
              <a:rPr lang="en-US" altLang="ko-KR" dirty="0"/>
              <a:t>(failures)</a:t>
            </a:r>
            <a:r>
              <a:rPr lang="ko-KR" altLang="en-US" dirty="0"/>
              <a:t>보다는 결함</a:t>
            </a:r>
            <a:r>
              <a:rPr lang="en-US" altLang="ko-KR" dirty="0"/>
              <a:t>(defects)</a:t>
            </a:r>
            <a:r>
              <a:rPr lang="ko-KR" altLang="en-US" dirty="0"/>
              <a:t>을 찾아내는 방법이다</a:t>
            </a:r>
            <a:r>
              <a:rPr lang="en-US" altLang="ko-KR" dirty="0"/>
              <a:t>. </a:t>
            </a:r>
            <a:r>
              <a:rPr lang="ko-KR" altLang="en-US" dirty="0"/>
              <a:t>정적 테스트를 위해 도구를 사용하면 프로그램 코드 분석뿐만 아니라 </a:t>
            </a:r>
            <a:r>
              <a:rPr lang="en-US" altLang="ko-KR" dirty="0"/>
              <a:t>HTML, XML</a:t>
            </a:r>
            <a:r>
              <a:rPr lang="ko-KR" altLang="en-US" dirty="0"/>
              <a:t>과 같은 산출물들도 검토할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78" y="2439014"/>
            <a:ext cx="5723116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정적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비공식 검토</a:t>
            </a:r>
            <a:r>
              <a:rPr lang="en-US" altLang="ko-KR" dirty="0"/>
              <a:t>(informal technical review)</a:t>
            </a:r>
            <a:r>
              <a:rPr lang="ko-KR" altLang="en-US" dirty="0"/>
              <a:t>는 소프트웨어 개발 과정에서 생성되는 문서</a:t>
            </a:r>
            <a:r>
              <a:rPr lang="en-US" altLang="ko-KR" dirty="0"/>
              <a:t>, </a:t>
            </a:r>
            <a:r>
              <a:rPr lang="ko-KR" altLang="en-US" dirty="0"/>
              <a:t>프로그램과 같은 산출물을 동료와 함께 책상에서 검사하는 것으로</a:t>
            </a:r>
            <a:r>
              <a:rPr lang="en-US" altLang="ko-KR" dirty="0"/>
              <a:t>, </a:t>
            </a:r>
            <a:r>
              <a:rPr lang="ko-KR" altLang="en-US" dirty="0"/>
              <a:t>제품을 검토할 목적으로 하는 간단한 만남 등이 이에 속한다</a:t>
            </a:r>
            <a:r>
              <a:rPr lang="en-US" altLang="ko-KR" dirty="0"/>
              <a:t>. </a:t>
            </a:r>
            <a:r>
              <a:rPr lang="ko-KR" altLang="en-US" dirty="0"/>
              <a:t>개별 검토와 동료 검토가 주로 해당된다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공식 검토</a:t>
            </a:r>
            <a:r>
              <a:rPr lang="en-US" altLang="ko-KR" dirty="0"/>
              <a:t>(formal technical review)</a:t>
            </a:r>
            <a:r>
              <a:rPr lang="ko-KR" altLang="en-US" dirty="0"/>
              <a:t>는 동료와 소프트웨어 기술 전문가들이 수행하는 소프트웨어 품질 제어 활동으로</a:t>
            </a:r>
            <a:r>
              <a:rPr lang="en-US" altLang="ko-KR" dirty="0"/>
              <a:t>, </a:t>
            </a:r>
            <a:r>
              <a:rPr lang="ko-KR" altLang="en-US" dirty="0"/>
              <a:t>결함을 찾기 위해 정의된 절차에 따라 적절히 계획되고 통제된다</a:t>
            </a:r>
            <a:r>
              <a:rPr lang="en-US" altLang="ko-KR" dirty="0"/>
              <a:t>. </a:t>
            </a:r>
            <a:r>
              <a:rPr lang="ko-KR" altLang="en-US" dirty="0"/>
              <a:t>검토회의</a:t>
            </a:r>
            <a:r>
              <a:rPr lang="en-US" altLang="ko-KR" dirty="0"/>
              <a:t>(walk-through)</a:t>
            </a:r>
            <a:r>
              <a:rPr lang="ko-KR" altLang="en-US" dirty="0"/>
              <a:t>와 소프트웨어 검사</a:t>
            </a:r>
            <a:r>
              <a:rPr lang="en-US" altLang="ko-KR" dirty="0"/>
              <a:t>(software inspection)</a:t>
            </a:r>
            <a:r>
              <a:rPr lang="ko-KR" altLang="en-US" dirty="0"/>
              <a:t>가 주로 이런 방식으로 수행된다</a:t>
            </a:r>
            <a:r>
              <a:rPr lang="en-US" altLang="ko-KR" dirty="0"/>
              <a:t>. </a:t>
            </a:r>
            <a:r>
              <a:rPr lang="ko-KR" altLang="en-US" dirty="0"/>
              <a:t>공식 검토에서는 다음과 같은 내용들을 검토한다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ko-KR" altLang="en-US" dirty="0"/>
              <a:t>원시 코드상에 존재하는 오류를 검토한다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소프트웨어가 사용자의 요구를 충분히 반영했는지 검토한다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소프트웨어가 미리 정의된 표준을 지키는지 검토한다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소프트웨어 개발 방식이 일관적인지 검토한다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소프트웨어가 관리하기 쉬운지 검토한다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96" y="5112979"/>
            <a:ext cx="8141076" cy="14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정적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① 계획</a:t>
            </a:r>
            <a:r>
              <a:rPr lang="en-US" altLang="ko-KR" b="1" dirty="0"/>
              <a:t>(planning)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계획 단계에서는 참가 인원을 몇 명 정도로 할 것인지</a:t>
            </a:r>
            <a:r>
              <a:rPr lang="en-US" altLang="ko-KR" dirty="0"/>
              <a:t>, </a:t>
            </a:r>
            <a:r>
              <a:rPr lang="ko-KR" altLang="en-US" dirty="0"/>
              <a:t>누구를 참여시킬지</a:t>
            </a:r>
            <a:r>
              <a:rPr lang="en-US" altLang="ko-KR" dirty="0"/>
              <a:t>, </a:t>
            </a:r>
            <a:r>
              <a:rPr lang="ko-KR" altLang="en-US" dirty="0"/>
              <a:t>참가자 개개인에게 어떤 역할을 맡길 것인지 고민하고 결정한다</a:t>
            </a:r>
            <a:r>
              <a:rPr lang="en-US" altLang="ko-KR" dirty="0"/>
              <a:t>. </a:t>
            </a:r>
            <a:r>
              <a:rPr lang="ko-KR" altLang="en-US" dirty="0"/>
              <a:t>물론 어떤 프로그램 코드와 산출물을 검토할 것인지도 정한다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② 착수</a:t>
            </a:r>
            <a:r>
              <a:rPr lang="en-US" altLang="ko-KR" b="1" dirty="0"/>
              <a:t>(kick-off)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모든 준비 상황이 끝났으면 참석자들에게 회의 문서를 배포하고 본 검토회의의 취지와 목표 및 절차 등에 관해 설명한다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③ 개별 준비</a:t>
            </a:r>
            <a:r>
              <a:rPr lang="en-US" altLang="ko-KR" b="1" dirty="0"/>
              <a:t>(preparation)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본회의를 하기 전에 체크리스트를 사용하여 참석자들에게 미리 한 번 검토하도록 한다</a:t>
            </a:r>
            <a:r>
              <a:rPr lang="en-US" altLang="ko-KR" dirty="0"/>
              <a:t>. </a:t>
            </a:r>
            <a:r>
              <a:rPr lang="ko-KR" altLang="en-US" dirty="0"/>
              <a:t>이렇게 사전 검토를 함으로써 잠재적인 결함도 찾아보고 본회의에서 토의할 내용을 체크하며 질문 내용도 정리한다</a:t>
            </a:r>
            <a:r>
              <a:rPr lang="en-US" altLang="ko-KR" dirty="0"/>
              <a:t>. </a:t>
            </a:r>
          </a:p>
          <a:p>
            <a:r>
              <a:rPr lang="ko-KR" altLang="en-US" b="1" dirty="0"/>
              <a:t>④ 검토회의 수행</a:t>
            </a:r>
            <a:r>
              <a:rPr lang="en-US" altLang="ko-KR" b="1" dirty="0"/>
              <a:t>(review meeting)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본회의에서 참석자들은 발견한 결함 내용과 결함의 처리 방법 등을 정리하고 문서로 작성한다</a:t>
            </a:r>
            <a:r>
              <a:rPr lang="en-US" altLang="ko-KR" dirty="0"/>
              <a:t>. </a:t>
            </a:r>
            <a:r>
              <a:rPr lang="ko-KR" altLang="en-US" dirty="0"/>
              <a:t>물론 상세한 회의록도 작성한다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⑤ </a:t>
            </a:r>
            <a:r>
              <a:rPr lang="ko-KR" altLang="en-US" b="1" dirty="0" err="1"/>
              <a:t>재작업</a:t>
            </a:r>
            <a:r>
              <a:rPr lang="ko-KR" altLang="en-US" b="1" dirty="0"/>
              <a:t> 및 수정</a:t>
            </a:r>
            <a:r>
              <a:rPr lang="en-US" altLang="ko-KR" b="1" dirty="0"/>
              <a:t>(rework)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문서 작성자가 회의에서 정리한 결함을 담당 개발자에게 전달한다</a:t>
            </a:r>
            <a:r>
              <a:rPr lang="en-US" altLang="ko-KR" dirty="0"/>
              <a:t>. </a:t>
            </a:r>
            <a:r>
              <a:rPr lang="ko-KR" altLang="en-US" dirty="0"/>
              <a:t>개발자는 전달받은 결함 내용을 파악하여 수정 작업을 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⑥ 완료 작업 또는 후속 처리 확인</a:t>
            </a:r>
            <a:r>
              <a:rPr lang="en-US" altLang="ko-KR" b="1" dirty="0"/>
              <a:t>(follow-up)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정리된 결함이 조치</a:t>
            </a:r>
            <a:r>
              <a:rPr lang="en-US" altLang="ko-KR" dirty="0"/>
              <a:t>(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r>
              <a:rPr lang="ko-KR" altLang="en-US" dirty="0"/>
              <a:t>되었는지 확인한다</a:t>
            </a:r>
            <a:r>
              <a:rPr lang="en-US" altLang="ko-KR" dirty="0"/>
              <a:t>. </a:t>
            </a:r>
            <a:r>
              <a:rPr lang="ko-KR" altLang="en-US" dirty="0"/>
              <a:t>좀 더 공식적인 리뷰에서는 관련 측정치</a:t>
            </a:r>
            <a:r>
              <a:rPr lang="en-US" altLang="ko-KR" dirty="0"/>
              <a:t>(</a:t>
            </a:r>
            <a:r>
              <a:rPr lang="ko-KR" altLang="en-US" dirty="0" err="1"/>
              <a:t>메트릭</a:t>
            </a:r>
            <a:r>
              <a:rPr lang="en-US" altLang="ko-KR" dirty="0"/>
              <a:t>)</a:t>
            </a:r>
            <a:r>
              <a:rPr lang="ko-KR" altLang="en-US" dirty="0"/>
              <a:t>를 수집하고 리뷰 종료 기준을 체크한다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5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8300258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711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개별 </a:t>
            </a:r>
            <a:r>
              <a:rPr lang="ko-KR" altLang="en-US" sz="2400" b="1" dirty="0" smtClean="0"/>
              <a:t>검토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동료검토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검토회의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소프트웨어 검사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개별 검토</a:t>
            </a:r>
            <a:r>
              <a:rPr lang="en-US" altLang="ko-KR" sz="1600" dirty="0">
                <a:solidFill>
                  <a:srgbClr val="FF0000"/>
                </a:solidFill>
              </a:rPr>
              <a:t>(self review)</a:t>
            </a:r>
            <a:r>
              <a:rPr lang="ko-KR" altLang="en-US" sz="1600" dirty="0"/>
              <a:t>는 체크리스트를 가지고 본인이 개발한 코드와 산출물 등을 검토하는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방법은 본인 스스로 검토하기 때문에 여러 방법 중 가장 간단한 방법이지만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상대적으로 객관성이 떨어진다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동료 검토</a:t>
            </a:r>
            <a:r>
              <a:rPr lang="en-US" altLang="ko-KR" sz="1600" dirty="0">
                <a:solidFill>
                  <a:srgbClr val="FF0000"/>
                </a:solidFill>
              </a:rPr>
              <a:t>(peer review)</a:t>
            </a:r>
            <a:r>
              <a:rPr lang="ko-KR" altLang="en-US" sz="1600" dirty="0"/>
              <a:t>는 </a:t>
            </a:r>
            <a:r>
              <a:rPr lang="ko-KR" altLang="en-US" sz="1600" dirty="0" smtClean="0"/>
              <a:t>동료에게 </a:t>
            </a:r>
            <a:r>
              <a:rPr lang="ko-KR" altLang="en-US" sz="1600" dirty="0"/>
              <a:t>개발한 원시 코드나 여러 가지 산출물에 대한 검토를 의뢰하여 오류를 찾는 방법이다</a:t>
            </a:r>
            <a:r>
              <a:rPr lang="en-US" altLang="ko-KR" sz="1600" dirty="0"/>
              <a:t>. </a:t>
            </a:r>
            <a:r>
              <a:rPr lang="ko-KR" altLang="en-US" sz="1600" dirty="0"/>
              <a:t>정해진 형식도 없고 별도의 격식을 차린 회의를 수행할 필요가 없어 비공식 검토에 속한다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일반적으로 두 명이 한 조가 되어 서로 검토해주는 형태를 취하기도 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동료 검토의 이점은 </a:t>
            </a:r>
            <a:r>
              <a:rPr lang="ko-KR" altLang="en-US" sz="1600" dirty="0">
                <a:hlinkClick r:id="rId7"/>
              </a:rPr>
              <a:t>동적 테스트</a:t>
            </a:r>
            <a:r>
              <a:rPr lang="ko-KR" altLang="en-US" sz="1600" dirty="0"/>
              <a:t>에서 발견하기 어려운 산출물</a:t>
            </a:r>
            <a:r>
              <a:rPr lang="en-US" altLang="ko-KR" sz="1600" dirty="0"/>
              <a:t>(</a:t>
            </a:r>
            <a:r>
              <a:rPr lang="ko-KR" altLang="en-US" sz="1600" dirty="0"/>
              <a:t>요구 분석 명세서 등</a:t>
            </a:r>
            <a:r>
              <a:rPr lang="en-US" altLang="ko-KR" sz="1600" dirty="0"/>
              <a:t>)</a:t>
            </a:r>
            <a:r>
              <a:rPr lang="ko-KR" altLang="en-US" sz="1600" dirty="0"/>
              <a:t>에서 발생할 수 있는 누락과 같은 결함을 조기에 발견할 수 있다는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누가 검토하느냐에 따라 성과가 좌우될 수 있다</a:t>
            </a:r>
            <a:r>
              <a:rPr lang="en-US" altLang="ko-KR" sz="1600" dirty="0"/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>
                <a:solidFill>
                  <a:srgbClr val="FF0000"/>
                </a:solidFill>
              </a:rPr>
              <a:t>검토회의</a:t>
            </a:r>
            <a:r>
              <a:rPr lang="en-US" altLang="ko-KR" sz="1600" dirty="0">
                <a:solidFill>
                  <a:srgbClr val="FF0000"/>
                </a:solidFill>
              </a:rPr>
              <a:t>(walk-through)</a:t>
            </a:r>
            <a:r>
              <a:rPr lang="ko-KR" altLang="en-US" sz="1600" dirty="0"/>
              <a:t>에서는 일반적으로 개발자가 소집한 전문가들에 의해 개발자의 작업이 검토된다</a:t>
            </a:r>
            <a:r>
              <a:rPr lang="en-US" altLang="ko-KR" sz="1600" dirty="0"/>
              <a:t>. </a:t>
            </a:r>
            <a:r>
              <a:rPr lang="ko-KR" altLang="en-US" sz="1600" dirty="0"/>
              <a:t>프로젝트 팀장</a:t>
            </a:r>
            <a:r>
              <a:rPr lang="en-US" altLang="ko-KR" sz="1600" dirty="0"/>
              <a:t>, </a:t>
            </a:r>
            <a:r>
              <a:rPr lang="ko-KR" altLang="en-US" sz="1600" dirty="0"/>
              <a:t>다른 개발자</a:t>
            </a:r>
            <a:r>
              <a:rPr lang="en-US" altLang="ko-KR" sz="1600" dirty="0"/>
              <a:t>, </a:t>
            </a:r>
            <a:r>
              <a:rPr lang="ko-KR" altLang="en-US" sz="1600" dirty="0"/>
              <a:t>품질 </a:t>
            </a:r>
            <a:r>
              <a:rPr lang="ko-KR" altLang="en-US" sz="1600" dirty="0" err="1"/>
              <a:t>보증단의</a:t>
            </a:r>
            <a:r>
              <a:rPr lang="ko-KR" altLang="en-US" sz="1600" dirty="0"/>
              <a:t> 단장과 같은 </a:t>
            </a:r>
            <a:r>
              <a:rPr lang="en-US" altLang="ko-KR" sz="1600" dirty="0"/>
              <a:t>3~5</a:t>
            </a:r>
            <a:r>
              <a:rPr lang="ko-KR" altLang="en-US" sz="1600" dirty="0"/>
              <a:t>명 정도의 전문가들이 미리 제공된 검토 자료들을 정해진 절차에 따라 평가한다</a:t>
            </a:r>
            <a:r>
              <a:rPr lang="en-US" altLang="ko-KR" sz="1600" dirty="0"/>
              <a:t>. </a:t>
            </a:r>
            <a:r>
              <a:rPr lang="ko-KR" altLang="en-US" sz="1600" dirty="0"/>
              <a:t>주로 설계 문서들이 고객의 요구 사항을 정확히 명시하고 있는지 여부를 확인하고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작업 진척 상황도 확인한다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소프트웨어 검사</a:t>
            </a:r>
            <a:r>
              <a:rPr lang="en-US" altLang="ko-KR" sz="1600" dirty="0">
                <a:solidFill>
                  <a:srgbClr val="FF0000"/>
                </a:solidFill>
              </a:rPr>
              <a:t>(software inspection)</a:t>
            </a:r>
            <a:r>
              <a:rPr lang="ko-KR" altLang="en-US" sz="1600" dirty="0"/>
              <a:t>에서는 소프트웨어 개발 전 과정에 걸쳐 요구 분석 명세서</a:t>
            </a:r>
            <a:r>
              <a:rPr lang="en-US" altLang="ko-KR" sz="1600" dirty="0"/>
              <a:t>, </a:t>
            </a:r>
            <a:r>
              <a:rPr lang="ko-KR" altLang="en-US" sz="1600" dirty="0"/>
              <a:t>설계 사양서</a:t>
            </a:r>
            <a:r>
              <a:rPr lang="en-US" altLang="ko-KR" sz="1600" dirty="0"/>
              <a:t>, </a:t>
            </a:r>
            <a:r>
              <a:rPr lang="ko-KR" altLang="en-US" sz="1600" dirty="0"/>
              <a:t>원시 코드뿐 아니라 각 단계 산출물의 문서 등을 포함하여 분석하고 </a:t>
            </a:r>
            <a:r>
              <a:rPr lang="ko-KR" altLang="en-US" sz="1600" dirty="0">
                <a:hlinkClick r:id="rId8"/>
              </a:rPr>
              <a:t>품질</a:t>
            </a:r>
            <a:r>
              <a:rPr lang="ko-KR" altLang="en-US" sz="1600" dirty="0"/>
              <a:t>을 평가한다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개발자의 작업 결과가 표준 지침을 따르는지</a:t>
            </a:r>
            <a:r>
              <a:rPr lang="en-US" altLang="ko-KR" sz="1600" dirty="0"/>
              <a:t>, </a:t>
            </a:r>
            <a:r>
              <a:rPr lang="ko-KR" altLang="en-US" sz="1600" dirty="0"/>
              <a:t>정해진 기준에 따라 수행하였는지 등을 개발자와 독립적으로 검사해서 조기에 작업 산출물의 결함을 효율적으로 제거하여 같은 실수가 반복되지 않게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소프트웨어 품질 보증 기법으로 유용하다</a:t>
            </a:r>
            <a:r>
              <a:rPr lang="en-US" altLang="ko-KR" sz="1600" dirty="0"/>
              <a:t>. </a:t>
            </a:r>
            <a:r>
              <a:rPr lang="ko-KR" altLang="en-US" sz="1600" dirty="0"/>
              <a:t>검사에 참여하는 검사 팀은 관련 분야를 잘 알고 있는 수 명의 요원으로 구성되며 검사를 위한 체크리스트를 이용한다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소프트웨어 검사는 공식 검토에 속한다고 볼 수 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316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3782" y="2229357"/>
            <a:ext cx="10308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▶ 소프트웨어 테스트 프로세스에 대해 알아본다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>
                <a:hlinkClick r:id="rId7"/>
              </a:rPr>
              <a:t>시각에 따른 테스트</a:t>
            </a:r>
            <a:r>
              <a:rPr lang="ko-KR" altLang="en-US" sz="2800" dirty="0"/>
              <a:t> 기법에 대해 살펴본다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/>
              <a:t>목적에 따른 테스트 기법에 대해 살펴본다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/>
              <a:t>프로그램 실행 여부에 따른 테스트 기법에 대해 살펴본다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/>
              <a:t>개발 단계에 따른 테스트 기법에 대해 살펴본다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</a:rPr>
              <a:t>테스트</a:t>
            </a:r>
            <a:endParaRPr lang="en-US" altLang="ko-KR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919637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75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개별 </a:t>
            </a:r>
            <a:r>
              <a:rPr lang="ko-KR" altLang="en-US" sz="2400" b="1" dirty="0" smtClean="0"/>
              <a:t>검토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동료검토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검토회의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소프트웨어 검사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① 계획</a:t>
            </a:r>
            <a:r>
              <a:rPr lang="en-US" altLang="ko-KR" sz="1600" b="1" dirty="0"/>
              <a:t>(planning)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품질 보증 요원 중에서 예정 사회자를 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예정 사회자는 검사를 위한 </a:t>
            </a:r>
            <a:r>
              <a:rPr lang="ko-KR" altLang="en-US" sz="1600" dirty="0" err="1"/>
              <a:t>검열관을</a:t>
            </a:r>
            <a:r>
              <a:rPr lang="ko-KR" altLang="en-US" sz="1600" dirty="0"/>
              <a:t> 선정하고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피검열자가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검사받을</a:t>
            </a:r>
            <a:r>
              <a:rPr lang="ko-KR" altLang="en-US" sz="1600" dirty="0"/>
              <a:t> 준비가 되어 있는지 준비 사항을 확인한다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회의 장소를 정하여 회의할 수 있도록 준비시키고</a:t>
            </a:r>
            <a:r>
              <a:rPr lang="en-US" altLang="ko-KR" sz="1600" dirty="0"/>
              <a:t>, </a:t>
            </a:r>
            <a:r>
              <a:rPr lang="ko-KR" altLang="en-US" sz="1600" dirty="0"/>
              <a:t>회의 관련 일정 계획을 작성한다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b="1" dirty="0"/>
              <a:t>② 개괄 설명회</a:t>
            </a:r>
            <a:r>
              <a:rPr lang="en-US" altLang="ko-KR" sz="1600" b="1" dirty="0"/>
              <a:t>(overview)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err="1"/>
              <a:t>피검열자는</a:t>
            </a:r>
            <a:r>
              <a:rPr lang="ko-KR" altLang="en-US" sz="1600" dirty="0"/>
              <a:t> 참가</a:t>
            </a:r>
            <a:r>
              <a:rPr lang="en-US" altLang="ko-KR" sz="1600" dirty="0"/>
              <a:t>(</a:t>
            </a:r>
            <a:r>
              <a:rPr lang="ko-KR" altLang="en-US" sz="1600" dirty="0"/>
              <a:t>예정</a:t>
            </a:r>
            <a:r>
              <a:rPr lang="en-US" altLang="ko-KR" sz="1600" dirty="0"/>
              <a:t>)</a:t>
            </a:r>
            <a:r>
              <a:rPr lang="ko-KR" altLang="en-US" sz="1600" dirty="0"/>
              <a:t>자들에게 </a:t>
            </a:r>
            <a:r>
              <a:rPr lang="ko-KR" altLang="en-US" sz="1600" dirty="0" err="1"/>
              <a:t>검열받을</a:t>
            </a:r>
            <a:r>
              <a:rPr lang="ko-KR" altLang="en-US" sz="1600" dirty="0"/>
              <a:t> 내용을 전달한다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③ 검사 준비</a:t>
            </a:r>
            <a:r>
              <a:rPr lang="en-US" altLang="ko-KR" sz="1600" b="1" dirty="0"/>
              <a:t>(preparation)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주재자는 </a:t>
            </a:r>
            <a:r>
              <a:rPr lang="ko-KR" altLang="en-US" sz="1600" dirty="0" err="1"/>
              <a:t>검토자들에게</a:t>
            </a:r>
            <a:r>
              <a:rPr lang="ko-KR" altLang="en-US" sz="1600" dirty="0"/>
              <a:t> 검열에 필요한 모든 자료를 회의 개최 </a:t>
            </a:r>
            <a:r>
              <a:rPr lang="en-US" altLang="ko-KR" sz="1600" dirty="0"/>
              <a:t>2~5</a:t>
            </a:r>
            <a:r>
              <a:rPr lang="ko-KR" altLang="en-US" sz="1600" dirty="0"/>
              <a:t>일 전까지 전달한다</a:t>
            </a:r>
            <a:r>
              <a:rPr lang="en-US" altLang="ko-KR" sz="1600" dirty="0"/>
              <a:t>. </a:t>
            </a:r>
            <a:r>
              <a:rPr lang="ko-KR" altLang="en-US" sz="1600" dirty="0"/>
              <a:t>검사 참가자들의 역할과 책임은 다음과 같다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④ 검사 회의</a:t>
            </a:r>
            <a:r>
              <a:rPr lang="en-US" altLang="ko-KR" sz="1600" b="1" dirty="0"/>
              <a:t>(inspection meeting)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발견한 오류를 팀 구성원이 모여 논의한다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⑤ 수정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개발자는 검사 회의에서 발견한 오류를 수정한다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⑥ 후속 조치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개발자가 수정한 오류에 대해 </a:t>
            </a:r>
            <a:r>
              <a:rPr lang="ko-KR" altLang="en-US" sz="1600" dirty="0" err="1"/>
              <a:t>검토자는</a:t>
            </a:r>
            <a:r>
              <a:rPr lang="ko-KR" altLang="en-US" sz="1600" dirty="0"/>
              <a:t> 수정이 잘 되었는지 확인한다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수정한 오류를 검토자가 확인해야 검사가 끝난다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검사가 모두 끝나면 품질 관리자에게 종합 보고를 하고 검사를 종료한다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99" y="5157180"/>
            <a:ext cx="9717187" cy="14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919637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75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개별 </a:t>
            </a:r>
            <a:r>
              <a:rPr lang="ko-KR" altLang="en-US" sz="2400" b="1" dirty="0" smtClean="0"/>
              <a:t>검토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동료검토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검토회의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소프트웨어 검사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소프트웨어 검사를 할 때 지켜야 할 원칙은 다음과 같다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검사 회의는 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ko-KR" altLang="en-US" sz="2000" dirty="0">
                <a:solidFill>
                  <a:srgbClr val="FF0000"/>
                </a:solidFill>
              </a:rPr>
              <a:t>시간 이내로 하는 것이 적당하다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검사 회의에 참가하는 총 인원은 </a:t>
            </a:r>
            <a:r>
              <a:rPr lang="en-US" altLang="ko-KR" sz="2000" dirty="0">
                <a:solidFill>
                  <a:srgbClr val="FF0000"/>
                </a:solidFill>
              </a:rPr>
              <a:t>5</a:t>
            </a:r>
            <a:r>
              <a:rPr lang="ko-KR" altLang="en-US" sz="2000" dirty="0">
                <a:solidFill>
                  <a:srgbClr val="FF0000"/>
                </a:solidFill>
              </a:rPr>
              <a:t>명 내외가 적당하다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검토자가 사전에 읽어보고 올 수 있도록 최소한 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ko-KR" altLang="en-US" sz="2000" dirty="0">
                <a:solidFill>
                  <a:srgbClr val="FF0000"/>
                </a:solidFill>
              </a:rPr>
              <a:t>일 전에는 자료를 전달한다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주제를 벗어나는 개별적인 질문은 삼가도록 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발견된 오류에 대해서는 반드시 문서화하여 기록으로 남긴다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검사 회의 목적은 오류를 발견하는 것이다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따라서 오류 수정은 하지 않는다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검사 회의가 끝나면 문서를 정리하여 관련된 사람들에게 전달한다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919637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75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개별 </a:t>
            </a:r>
            <a:r>
              <a:rPr lang="ko-KR" altLang="en-US" sz="2400" b="1" dirty="0" smtClean="0"/>
              <a:t>검토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동료검토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검토회의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소프트웨어 검사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소프트웨어 검사를 할 때 지켜야 할 원칙은 다음과 같다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검사 회의는 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ko-KR" altLang="en-US" sz="2000" dirty="0">
                <a:solidFill>
                  <a:srgbClr val="FF0000"/>
                </a:solidFill>
              </a:rPr>
              <a:t>시간 이내로 하는 것이 적당하다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검사 회의에 참가하는 총 인원은 </a:t>
            </a:r>
            <a:r>
              <a:rPr lang="en-US" altLang="ko-KR" sz="2000" dirty="0">
                <a:solidFill>
                  <a:srgbClr val="FF0000"/>
                </a:solidFill>
              </a:rPr>
              <a:t>5</a:t>
            </a:r>
            <a:r>
              <a:rPr lang="ko-KR" altLang="en-US" sz="2000" dirty="0">
                <a:solidFill>
                  <a:srgbClr val="FF0000"/>
                </a:solidFill>
              </a:rPr>
              <a:t>명 내외가 적당하다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검토자가 사전에 읽어보고 올 수 있도록 최소한 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ko-KR" altLang="en-US" sz="2000" dirty="0">
                <a:solidFill>
                  <a:srgbClr val="FF0000"/>
                </a:solidFill>
              </a:rPr>
              <a:t>일 전에는 자료를 전달한다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주제를 벗어나는 개별적인 질문은 삼가도록 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발견된 오류에 대해서는 반드시 문서화하여 기록으로 남긴다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검사 회의 목적은 오류를 발견하는 것이다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따라서 오류 수정은 하지 않는다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• </a:t>
            </a:r>
            <a:r>
              <a:rPr lang="ko-KR" altLang="en-US" sz="2000" dirty="0">
                <a:solidFill>
                  <a:srgbClr val="FF0000"/>
                </a:solidFill>
              </a:rPr>
              <a:t>검사 회의가 끝나면 문서를 정리하여 관련된 사람들에게 전달한다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317" y="4025394"/>
            <a:ext cx="6876376" cy="22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919637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75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동적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동적 테스트</a:t>
            </a:r>
            <a:r>
              <a:rPr lang="en-US" altLang="ko-KR" sz="2000" dirty="0"/>
              <a:t>(dynamic test)</a:t>
            </a:r>
            <a:r>
              <a:rPr lang="ko-KR" altLang="en-US" sz="2000" dirty="0"/>
              <a:t>는 테스트 데이터를 이용해 실제 프로그램을 실행함으로써 오류를 찾는다</a:t>
            </a:r>
            <a:r>
              <a:rPr lang="en-US" altLang="ko-KR" sz="2000" dirty="0"/>
              <a:t>. </a:t>
            </a:r>
            <a:r>
              <a:rPr lang="ko-KR" altLang="en-US" sz="2000" dirty="0"/>
              <a:t>동적 테스트는 테스트 정보를 얻는 문서 종류에 따라 </a:t>
            </a:r>
            <a:r>
              <a:rPr lang="ko-KR" altLang="en-US" sz="2000" dirty="0">
                <a:hlinkClick r:id="rId7"/>
              </a:rPr>
              <a:t>명세 기반 테스트</a:t>
            </a:r>
            <a:r>
              <a:rPr lang="ko-KR" altLang="en-US" sz="2000" dirty="0"/>
              <a:t>와 </a:t>
            </a:r>
            <a:r>
              <a:rPr lang="ko-KR" altLang="en-US" sz="2000" dirty="0">
                <a:hlinkClick r:id="rId8"/>
              </a:rPr>
              <a:t>구현 기반 테스트</a:t>
            </a:r>
            <a:r>
              <a:rPr lang="ko-KR" altLang="en-US" sz="2000" dirty="0"/>
              <a:t>로 세분화할 수 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2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919637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75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명세 기반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프로그램 코드를 열어 오류를 찾는 게 </a:t>
            </a:r>
            <a:r>
              <a:rPr lang="ko-KR" altLang="en-US" sz="2000" dirty="0">
                <a:solidFill>
                  <a:srgbClr val="FF0000"/>
                </a:solidFill>
              </a:rPr>
              <a:t>아니라 입력 값에 대한 예상 출력 값을 정해놓고 그대로 결과가 나오는지를 확인함으로써 오류를 찾는다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/>
              <a:t>즉 프로그램 내부의 구조나 알고리즘을 보지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요구 분석 명세서나 설계 </a:t>
            </a:r>
            <a:r>
              <a:rPr lang="ko-KR" altLang="en-US" sz="2000" dirty="0" err="1"/>
              <a:t>사양서에서</a:t>
            </a:r>
            <a:r>
              <a:rPr lang="ko-KR" altLang="en-US" sz="2000" dirty="0"/>
              <a:t> 테스트 케이스를 추출하여 테스트한다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이 </a:t>
            </a:r>
            <a:r>
              <a:rPr lang="ko-KR" altLang="en-US" sz="2000" dirty="0">
                <a:solidFill>
                  <a:srgbClr val="FF0000"/>
                </a:solidFill>
              </a:rPr>
              <a:t>방법은 프로그램이 기능을 어떻게 </a:t>
            </a:r>
            <a:r>
              <a:rPr lang="ko-KR" altLang="en-US" sz="2000" dirty="0" err="1">
                <a:solidFill>
                  <a:srgbClr val="FF0000"/>
                </a:solidFill>
              </a:rPr>
              <a:t>수행하는가보다는</a:t>
            </a:r>
            <a:r>
              <a:rPr lang="ko-KR" altLang="en-US" sz="2000" dirty="0">
                <a:solidFill>
                  <a:srgbClr val="FF0000"/>
                </a:solidFill>
              </a:rPr>
              <a:t> 사용자가 원하는 기능을 수행하는가</a:t>
            </a:r>
            <a:r>
              <a:rPr lang="ko-KR" altLang="en-US" sz="2000" dirty="0"/>
              <a:t>에 대해 테스트한다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명세 기반 테스트의 대표적인 방법으로는 </a:t>
            </a:r>
            <a:r>
              <a:rPr lang="ko-KR" altLang="en-US" sz="2000" dirty="0" err="1">
                <a:solidFill>
                  <a:srgbClr val="FF0000"/>
                </a:solidFill>
              </a:rPr>
              <a:t>신택스</a:t>
            </a:r>
            <a:r>
              <a:rPr lang="ko-KR" altLang="en-US" sz="2000" dirty="0">
                <a:solidFill>
                  <a:srgbClr val="FF0000"/>
                </a:solidFill>
              </a:rPr>
              <a:t> 기법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동등 분할 기법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경계 값 분석 기법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원인</a:t>
            </a:r>
            <a:r>
              <a:rPr lang="en-US" altLang="ko-KR" sz="2000" dirty="0">
                <a:solidFill>
                  <a:srgbClr val="FF0000"/>
                </a:solidFill>
              </a:rPr>
              <a:t>-</a:t>
            </a:r>
            <a:r>
              <a:rPr lang="ko-KR" altLang="en-US" sz="2000" dirty="0">
                <a:solidFill>
                  <a:srgbClr val="FF0000"/>
                </a:solidFill>
              </a:rPr>
              <a:t>결과 그래프 기법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의사결정 테이블 기법 </a:t>
            </a:r>
            <a:r>
              <a:rPr lang="ko-KR" altLang="en-US" sz="2000" dirty="0"/>
              <a:t>등이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004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919637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62534" y="427257"/>
            <a:ext cx="75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명세 기반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&lt;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신택스</a:t>
            </a:r>
            <a:r>
              <a:rPr lang="ko-KR" altLang="en-US" sz="2000" dirty="0" smtClean="0">
                <a:solidFill>
                  <a:srgbClr val="FF0000"/>
                </a:solidFill>
              </a:rPr>
              <a:t> 기법</a:t>
            </a:r>
            <a:r>
              <a:rPr lang="en-US" altLang="ko-KR" sz="20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2000" dirty="0" err="1" smtClean="0"/>
              <a:t>신택스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기법은 가장 단순한 방법으로</a:t>
            </a:r>
            <a:r>
              <a:rPr lang="en-US" altLang="ko-KR" sz="2000" dirty="0"/>
              <a:t>, </a:t>
            </a:r>
            <a:r>
              <a:rPr lang="ko-KR" altLang="en-US" sz="2000" dirty="0"/>
              <a:t>문법에 기반을 둔 테스트이다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/>
              <a:t>신택스</a:t>
            </a:r>
            <a:r>
              <a:rPr lang="ko-KR" altLang="en-US" sz="2000" dirty="0"/>
              <a:t> 기법은 문법을 정해놓고 적합</a:t>
            </a:r>
            <a:r>
              <a:rPr lang="en-US" altLang="ko-KR" sz="2000" dirty="0"/>
              <a:t>/</a:t>
            </a:r>
            <a:r>
              <a:rPr lang="ko-KR" altLang="en-US" sz="2000" dirty="0"/>
              <a:t>부적합 입력 값에 따른 예상 결과가 제대로 나오는지 테스트한다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&lt;</a:t>
            </a:r>
            <a:r>
              <a:rPr lang="ko-KR" altLang="en-US" sz="2000" dirty="0" smtClean="0">
                <a:solidFill>
                  <a:srgbClr val="FF0000"/>
                </a:solidFill>
              </a:rPr>
              <a:t>동등분할 기법</a:t>
            </a:r>
            <a:r>
              <a:rPr lang="en-US" altLang="ko-KR" sz="2000" dirty="0" smtClean="0">
                <a:solidFill>
                  <a:srgbClr val="FF0000"/>
                </a:solidFill>
              </a:rPr>
              <a:t>&gt;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동등 </a:t>
            </a:r>
            <a:r>
              <a:rPr lang="ko-KR" altLang="en-US" sz="2000" dirty="0"/>
              <a:t>분할</a:t>
            </a:r>
            <a:r>
              <a:rPr lang="en-US" altLang="ko-KR" sz="2000" dirty="0"/>
              <a:t>(equivalence partitioning) </a:t>
            </a:r>
            <a:r>
              <a:rPr lang="ko-KR" altLang="en-US" sz="2000" dirty="0"/>
              <a:t>기법은 </a:t>
            </a:r>
            <a:r>
              <a:rPr lang="ko-KR" altLang="en-US" sz="2000" dirty="0" smtClean="0"/>
              <a:t>각 </a:t>
            </a:r>
            <a:r>
              <a:rPr lang="ko-KR" altLang="en-US" sz="2000" dirty="0"/>
              <a:t>영역에 해당하는 입력 값을 넣고 예상되는 출력 값이 나오는지 실제 값과 비교한다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 입력 값에 대한 예상 결과 값을 미리 정해놓고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영역에서 임의 값을 하나 정해 입력 값으로 사용하여 실제 결과가 예상 값과 같은지 </a:t>
            </a:r>
            <a:r>
              <a:rPr lang="ko-KR" altLang="en-US" sz="2000" dirty="0" smtClean="0"/>
              <a:t>확인한다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&lt;</a:t>
            </a:r>
            <a:r>
              <a:rPr lang="ko-KR" altLang="en-US" sz="2000" dirty="0" smtClean="0">
                <a:solidFill>
                  <a:srgbClr val="FF0000"/>
                </a:solidFill>
              </a:rPr>
              <a:t>경계 값 분석 기법</a:t>
            </a:r>
            <a:r>
              <a:rPr lang="en-US" altLang="ko-KR" sz="2000" dirty="0" smtClean="0">
                <a:solidFill>
                  <a:srgbClr val="FF0000"/>
                </a:solidFill>
              </a:rPr>
              <a:t>&gt;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경계에 있는 값을 테스트 데이터로 생성하여 테스트하는 방법을 경계 값 분석</a:t>
            </a:r>
            <a:r>
              <a:rPr lang="en-US" altLang="ko-KR" sz="2000" dirty="0"/>
              <a:t>(boundary value analysis) </a:t>
            </a:r>
            <a:r>
              <a:rPr lang="ko-KR" altLang="en-US" sz="2000" dirty="0"/>
              <a:t>기법이라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 경계 값과 경계 이전 값</a:t>
            </a:r>
            <a:r>
              <a:rPr lang="en-US" altLang="ko-KR" sz="2000" dirty="0"/>
              <a:t>, </a:t>
            </a:r>
            <a:r>
              <a:rPr lang="ko-KR" altLang="en-US" sz="2000" dirty="0"/>
              <a:t>경계 이후 값을 가지고 테스트한다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/>
              <a:t>경계 값 분석 기법은 동등 분할 기법과 비슷하지만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영역 내의 임의 값을 테스트 데이터로 사용하는 것이 아니라 경계 값을 테스트 데이터로 사용한다는 점이 다르다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057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919637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62534" y="427257"/>
            <a:ext cx="75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명세 기반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&lt;</a:t>
            </a:r>
            <a:r>
              <a:rPr lang="ko-KR" altLang="en-US" sz="2000" dirty="0" smtClean="0">
                <a:solidFill>
                  <a:srgbClr val="FF0000"/>
                </a:solidFill>
              </a:rPr>
              <a:t>원인 결과 그래프 기법</a:t>
            </a:r>
            <a:r>
              <a:rPr lang="en-US" altLang="ko-KR" sz="20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2000" dirty="0"/>
              <a:t>동등 분할 기법과 경계 값 분석 기법은 입력 환경의 복합성을 완전하게 고려 하지 못한다는 단점이 있다</a:t>
            </a:r>
            <a:r>
              <a:rPr lang="en-US" altLang="ko-KR" sz="2000" dirty="0"/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/>
              <a:t>원인</a:t>
            </a:r>
            <a:r>
              <a:rPr lang="en-US" altLang="ko-KR" sz="2000" dirty="0"/>
              <a:t>-</a:t>
            </a:r>
            <a:r>
              <a:rPr lang="ko-KR" altLang="en-US" sz="2000" dirty="0"/>
              <a:t>결과 그래프</a:t>
            </a:r>
            <a:r>
              <a:rPr lang="en-US" altLang="ko-KR" sz="2000" dirty="0"/>
              <a:t>(cause-effect graph) </a:t>
            </a:r>
            <a:r>
              <a:rPr lang="ko-KR" altLang="en-US" sz="2000" dirty="0"/>
              <a:t>기법은 여러 입력 조건을 결합하여 결과를 하나 이상 얻을 수 있으므로 이 단점을 극복할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원인</a:t>
            </a:r>
            <a:r>
              <a:rPr lang="en-US" altLang="ko-KR" sz="2000" dirty="0"/>
              <a:t>-</a:t>
            </a:r>
            <a:r>
              <a:rPr lang="ko-KR" altLang="en-US" sz="2000" dirty="0"/>
              <a:t>결과 그래프는 원인에 해당하는 입력 조건과 그 원인으로부터 발생되는 출력 결과를 가지고 만든다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이 그래프를 기초로 의사결정 테이블</a:t>
            </a:r>
            <a:r>
              <a:rPr lang="en-US" altLang="ko-KR" sz="2000" dirty="0"/>
              <a:t>(decision table)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만든다</a:t>
            </a:r>
            <a:r>
              <a:rPr lang="en-US" altLang="ko-KR" sz="2000" dirty="0" smtClean="0"/>
              <a:t>. (if 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관계 논리 연산</a:t>
            </a:r>
            <a:r>
              <a:rPr lang="en-US" altLang="ko-KR" sz="2000" dirty="0" smtClean="0"/>
              <a:t>)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790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919637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62534" y="427257"/>
            <a:ext cx="75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구현 기반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프로그램 내부에서 사용되는 변수나 서브루틴 등의 오류를 찾기 위해 프로그램 코드의 내부 구조를 테스트 설계의 기반으로 사용하기 때문에 </a:t>
            </a:r>
            <a:r>
              <a:rPr lang="ko-KR" altLang="en-US" sz="1700" dirty="0">
                <a:solidFill>
                  <a:srgbClr val="FF0000"/>
                </a:solidFill>
              </a:rPr>
              <a:t>코드 기반 테스트</a:t>
            </a:r>
            <a:r>
              <a:rPr lang="en-US" altLang="ko-KR" sz="1700" dirty="0">
                <a:solidFill>
                  <a:srgbClr val="FF0000"/>
                </a:solidFill>
              </a:rPr>
              <a:t>(code based test)</a:t>
            </a:r>
            <a:r>
              <a:rPr lang="ko-KR" altLang="en-US" sz="1700" dirty="0"/>
              <a:t>라고 한다</a:t>
            </a:r>
            <a:r>
              <a:rPr lang="en-US" altLang="ko-KR" sz="1700" dirty="0"/>
              <a:t>. </a:t>
            </a:r>
            <a:r>
              <a:rPr lang="ko-KR" altLang="en-US" sz="1700" dirty="0"/>
              <a:t>화이트박스 테스트도 입력 데이터를 가지고 실행 상태를 추적함으로써 오류를 찾아내기 때문에 </a:t>
            </a:r>
            <a:r>
              <a:rPr lang="ko-KR" altLang="en-US" sz="1700" dirty="0">
                <a:hlinkClick r:id="rId7"/>
              </a:rPr>
              <a:t>동적 테스트</a:t>
            </a:r>
            <a:r>
              <a:rPr lang="ko-KR" altLang="en-US" sz="1700" dirty="0"/>
              <a:t> 부류에 속한다고 볼 수 있다</a:t>
            </a:r>
            <a:r>
              <a:rPr lang="en-US" altLang="ko-KR" sz="1700" dirty="0"/>
              <a:t>. </a:t>
            </a:r>
            <a:endParaRPr lang="en-US" altLang="ko-KR" sz="1700" dirty="0" smtClean="0"/>
          </a:p>
          <a:p>
            <a:endParaRPr lang="en-US" altLang="ko-KR" sz="1700" dirty="0" smtClean="0"/>
          </a:p>
          <a:p>
            <a:r>
              <a:rPr lang="ko-KR" altLang="en-US" sz="1700" dirty="0" smtClean="0"/>
              <a:t>테스트에서도 </a:t>
            </a:r>
            <a:r>
              <a:rPr lang="ko-KR" altLang="en-US" sz="1700" dirty="0"/>
              <a:t>프로그램 코드의 가능한 경로를 모두 테스트할 수는 없다</a:t>
            </a:r>
            <a:r>
              <a:rPr lang="en-US" altLang="ko-KR" sz="1700" dirty="0">
                <a:solidFill>
                  <a:srgbClr val="FF0000"/>
                </a:solidFill>
              </a:rPr>
              <a:t>. </a:t>
            </a:r>
            <a:r>
              <a:rPr lang="ko-KR" altLang="en-US" sz="1700" dirty="0">
                <a:solidFill>
                  <a:srgbClr val="FF0000"/>
                </a:solidFill>
              </a:rPr>
              <a:t>그렇다면 프로그램 코드의 일부 경로만 정해 테스트해야 하는데 어떤 경로를 테스트 대상으로 선정할지 결정할 수 있는 기준이 필요하다</a:t>
            </a:r>
            <a:r>
              <a:rPr lang="en-US" altLang="ko-KR" sz="1700" dirty="0">
                <a:solidFill>
                  <a:srgbClr val="FF0000"/>
                </a:solidFill>
              </a:rPr>
              <a:t>. </a:t>
            </a:r>
            <a:r>
              <a:rPr lang="ko-KR" altLang="en-US" sz="1700" dirty="0">
                <a:solidFill>
                  <a:srgbClr val="FF0000"/>
                </a:solidFill>
              </a:rPr>
              <a:t>그 기준을 테스트 데이터 적합성 기준 또는 테스트 데이터 생성 기준이라 한다</a:t>
            </a:r>
            <a:r>
              <a:rPr lang="en-US" altLang="ko-KR" sz="17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r>
              <a:rPr lang="ko-KR" altLang="en-US" sz="1700" b="1" dirty="0"/>
              <a:t>① 테스트 데이터 적합성 기준</a:t>
            </a:r>
            <a:r>
              <a:rPr lang="en-US" altLang="ko-KR" sz="1700" b="1" dirty="0"/>
              <a:t>(test data adequacy criterion)</a:t>
            </a:r>
            <a:r>
              <a:rPr lang="ko-KR" altLang="en-US" sz="1700" b="1" dirty="0"/>
              <a:t>을 </a:t>
            </a:r>
            <a:r>
              <a:rPr lang="ko-KR" altLang="en-US" sz="1700" b="1" dirty="0" smtClean="0"/>
              <a:t>선정한다</a:t>
            </a:r>
            <a:endParaRPr lang="en-US" altLang="ko-KR" sz="1700" b="1" dirty="0" smtClean="0"/>
          </a:p>
          <a:p>
            <a:r>
              <a:rPr lang="ko-KR" altLang="en-US" sz="1700" b="1" dirty="0"/>
              <a:t>② 테스트 데이터를 </a:t>
            </a:r>
            <a:r>
              <a:rPr lang="ko-KR" altLang="en-US" sz="1700" b="1" dirty="0" smtClean="0"/>
              <a:t>생성한다</a:t>
            </a:r>
            <a:endParaRPr lang="en-US" altLang="ko-KR" sz="1700" b="1" dirty="0" smtClean="0"/>
          </a:p>
          <a:p>
            <a:r>
              <a:rPr lang="ko-KR" altLang="en-US" sz="1700" b="1" dirty="0"/>
              <a:t>③ 테스트를 </a:t>
            </a:r>
            <a:r>
              <a:rPr lang="ko-KR" altLang="en-US" sz="1700" b="1" dirty="0" smtClean="0"/>
              <a:t>실행한다</a:t>
            </a:r>
            <a:endParaRPr lang="en-US" altLang="ko-KR" sz="1700" b="1" dirty="0" smtClean="0"/>
          </a:p>
          <a:p>
            <a:endParaRPr lang="en-US" altLang="ko-KR" sz="1700" b="1" dirty="0"/>
          </a:p>
          <a:p>
            <a:r>
              <a:rPr lang="en-US" altLang="ko-KR" sz="1700" dirty="0"/>
              <a:t>• </a:t>
            </a:r>
            <a:r>
              <a:rPr lang="ko-KR" altLang="en-US" sz="1700" dirty="0"/>
              <a:t>문장 검증 기준</a:t>
            </a:r>
            <a:r>
              <a:rPr lang="en-US" altLang="ko-KR" sz="1700" dirty="0"/>
              <a:t>(statement coverage)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분기 검증 기준</a:t>
            </a:r>
            <a:r>
              <a:rPr lang="en-US" altLang="ko-KR" sz="1700" dirty="0"/>
              <a:t>(branch coverage)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조건 검증 기준</a:t>
            </a:r>
            <a:r>
              <a:rPr lang="en-US" altLang="ko-KR" sz="1700" dirty="0"/>
              <a:t>(condition coverage)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분기</a:t>
            </a:r>
            <a:r>
              <a:rPr lang="en-US" altLang="ko-KR" sz="1700" dirty="0"/>
              <a:t>/</a:t>
            </a:r>
            <a:r>
              <a:rPr lang="ko-KR" altLang="en-US" sz="1700" dirty="0"/>
              <a:t>조건 검증 기준</a:t>
            </a:r>
            <a:r>
              <a:rPr lang="en-US" altLang="ko-KR" sz="1700" dirty="0"/>
              <a:t>(branch/condition coverage)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다중 조건 검증 기준</a:t>
            </a:r>
            <a:r>
              <a:rPr lang="en-US" altLang="ko-KR" sz="1700" dirty="0"/>
              <a:t>(multiple condition coverage)</a:t>
            </a:r>
            <a:br>
              <a:rPr lang="en-US" altLang="ko-KR" sz="1700" dirty="0"/>
            </a:br>
            <a:r>
              <a:rPr lang="en-US" altLang="ko-KR" sz="1700" dirty="0"/>
              <a:t>• </a:t>
            </a:r>
            <a:r>
              <a:rPr lang="ko-KR" altLang="en-US" sz="1700" dirty="0"/>
              <a:t>기본 경로 테스트</a:t>
            </a:r>
            <a:r>
              <a:rPr lang="en-US" altLang="ko-KR" sz="1700" dirty="0"/>
              <a:t>(basic path test)</a:t>
            </a:r>
          </a:p>
          <a:p>
            <a:endParaRPr lang="en-US" altLang="ko-KR" sz="1700" b="1" dirty="0" smtClean="0"/>
          </a:p>
          <a:p>
            <a:endParaRPr lang="en-US" altLang="ko-KR" sz="1700" dirty="0"/>
          </a:p>
          <a:p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8218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919637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62534" y="427257"/>
            <a:ext cx="75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소프트웨어 개발 단계에 따른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소프트웨어 개발 단계에 따른 </a:t>
            </a:r>
            <a:r>
              <a:rPr lang="ko-KR" altLang="en-US" sz="1600" dirty="0">
                <a:hlinkClick r:id="rId7"/>
              </a:rPr>
              <a:t>테스트</a:t>
            </a:r>
            <a:r>
              <a:rPr lang="ko-KR" altLang="en-US" sz="1600" dirty="0"/>
              <a:t>는 소프트웨어 개발 단계의 순서와 짝을 이루어 테스트를 진행해나가는 방법이다</a:t>
            </a:r>
            <a:r>
              <a:rPr lang="en-US" altLang="ko-KR" sz="1600" dirty="0"/>
              <a:t>. </a:t>
            </a:r>
            <a:r>
              <a:rPr lang="ko-KR" altLang="en-US" sz="1600" dirty="0"/>
              <a:t>프로젝트 초기 단계부터 테스트 계획을 세우고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 설계 과정이 함께 진행된다</a:t>
            </a:r>
            <a:r>
              <a:rPr lang="en-US" altLang="ko-KR" sz="1600" dirty="0"/>
              <a:t>.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• </a:t>
            </a:r>
            <a:r>
              <a:rPr lang="ko-KR" altLang="en-US" sz="1600" dirty="0">
                <a:solidFill>
                  <a:srgbClr val="FF0000"/>
                </a:solidFill>
              </a:rPr>
              <a:t>단위 테스트</a:t>
            </a:r>
            <a:r>
              <a:rPr lang="en-US" altLang="ko-KR" sz="1600" dirty="0">
                <a:solidFill>
                  <a:srgbClr val="FF0000"/>
                </a:solidFill>
              </a:rPr>
              <a:t>(unit test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600" dirty="0"/>
              <a:t>단위 테스트</a:t>
            </a:r>
            <a:r>
              <a:rPr lang="en-US" altLang="ko-KR" sz="1600" dirty="0"/>
              <a:t>(unit test)</a:t>
            </a:r>
            <a:r>
              <a:rPr lang="ko-KR" altLang="en-US" sz="1600" dirty="0"/>
              <a:t>는 프로그램의 기본 단위인 모듈을 </a:t>
            </a:r>
            <a:r>
              <a:rPr lang="ko-KR" altLang="en-US" sz="1600" dirty="0">
                <a:hlinkClick r:id="rId7"/>
              </a:rPr>
              <a:t>테스트</a:t>
            </a:r>
            <a:r>
              <a:rPr lang="ko-KR" altLang="en-US" sz="1600" dirty="0"/>
              <a:t>하여 모듈 테스트</a:t>
            </a:r>
            <a:r>
              <a:rPr lang="en-US" altLang="ko-KR" sz="1600" dirty="0"/>
              <a:t>(module test)</a:t>
            </a:r>
            <a:r>
              <a:rPr lang="ko-KR" altLang="en-US" sz="1600" dirty="0"/>
              <a:t>라고도 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• </a:t>
            </a:r>
            <a:r>
              <a:rPr lang="ko-KR" altLang="en-US" sz="1600" dirty="0"/>
              <a:t>통합 테스트</a:t>
            </a:r>
            <a:r>
              <a:rPr lang="en-US" altLang="ko-KR" sz="1600" dirty="0"/>
              <a:t>(integration test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>
                <a:hlinkClick r:id="rId8"/>
              </a:rPr>
              <a:t>단위 테스트</a:t>
            </a:r>
            <a:r>
              <a:rPr lang="ko-KR" altLang="en-US" sz="1600" dirty="0"/>
              <a:t>가 끝난 모듈을 통합하는 과정에서 발생할 수 있는 오류를 찾는 </a:t>
            </a:r>
            <a:r>
              <a:rPr lang="ko-KR" altLang="en-US" sz="1600" dirty="0">
                <a:hlinkClick r:id="rId7"/>
              </a:rPr>
              <a:t>테스트</a:t>
            </a:r>
            <a:r>
              <a:rPr lang="ko-KR" altLang="en-US" sz="1600" dirty="0"/>
              <a:t>가 통합 테스트</a:t>
            </a:r>
            <a:r>
              <a:rPr lang="en-US" altLang="ko-KR" sz="1600" dirty="0"/>
              <a:t>(integration test)</a:t>
            </a:r>
            <a:r>
              <a:rPr lang="ko-KR" altLang="en-US" sz="1600" dirty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모듈 통합을 한꺼번에 하는 방법으로는 빅뱅</a:t>
            </a:r>
            <a:r>
              <a:rPr lang="en-US" altLang="ko-KR" sz="1600" dirty="0"/>
              <a:t>(big-bang) </a:t>
            </a:r>
            <a:r>
              <a:rPr lang="ko-KR" altLang="en-US" sz="1600" dirty="0"/>
              <a:t>테스트를 들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빅뱅 테스트는 단위 테스트가 끝난 모듈을 한꺼번에 결합하여 수행하는 방식이다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하향식 기법과 상향식 기법이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• </a:t>
            </a:r>
            <a:r>
              <a:rPr lang="ko-KR" altLang="en-US" sz="1600" dirty="0">
                <a:solidFill>
                  <a:srgbClr val="FF0000"/>
                </a:solidFill>
              </a:rPr>
              <a:t>시스템 테스트</a:t>
            </a:r>
            <a:r>
              <a:rPr lang="en-US" altLang="ko-KR" sz="1600" dirty="0">
                <a:solidFill>
                  <a:srgbClr val="FF0000"/>
                </a:solidFill>
              </a:rPr>
              <a:t>(system test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600" dirty="0"/>
              <a:t>개별 모듈의 </a:t>
            </a:r>
            <a:r>
              <a:rPr lang="ko-KR" altLang="en-US" sz="1600" dirty="0">
                <a:hlinkClick r:id="rId8"/>
              </a:rPr>
              <a:t>단위 테스트</a:t>
            </a:r>
            <a:r>
              <a:rPr lang="ko-KR" altLang="en-US" sz="1600" dirty="0"/>
              <a:t>가 끝나고 모듈 간의 인터페이스에는 문제가 없는지를 </a:t>
            </a:r>
            <a:r>
              <a:rPr lang="ko-KR" altLang="en-US" sz="1600" dirty="0">
                <a:hlinkClick r:id="rId7"/>
              </a:rPr>
              <a:t>테스트</a:t>
            </a:r>
            <a:r>
              <a:rPr lang="ko-KR" altLang="en-US" sz="1600" dirty="0"/>
              <a:t>하는 </a:t>
            </a:r>
            <a:r>
              <a:rPr lang="ko-KR" altLang="en-US" sz="1600" dirty="0">
                <a:hlinkClick r:id="rId9"/>
              </a:rPr>
              <a:t>통합 테스트</a:t>
            </a:r>
            <a:r>
              <a:rPr lang="ko-KR" altLang="en-US" sz="1600" dirty="0"/>
              <a:t>까지 끝나면</a:t>
            </a:r>
            <a:r>
              <a:rPr lang="en-US" altLang="ko-KR" sz="1600" dirty="0"/>
              <a:t>, </a:t>
            </a:r>
            <a:r>
              <a:rPr lang="ko-KR" altLang="en-US" sz="1600" dirty="0"/>
              <a:t>시스템 전체가 정상적으로 작동하는지를 체크하는 시스템 테스트</a:t>
            </a:r>
            <a:r>
              <a:rPr lang="en-US" altLang="ko-KR" sz="1600" dirty="0"/>
              <a:t>(system test)</a:t>
            </a:r>
            <a:r>
              <a:rPr lang="ko-KR" altLang="en-US" sz="1600" dirty="0"/>
              <a:t>를 해야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FF0000"/>
                </a:solidFill>
              </a:rPr>
              <a:t>• </a:t>
            </a:r>
            <a:r>
              <a:rPr lang="ko-KR" altLang="en-US" sz="1600" dirty="0">
                <a:solidFill>
                  <a:srgbClr val="FF0000"/>
                </a:solidFill>
              </a:rPr>
              <a:t>인수 테스트</a:t>
            </a:r>
            <a:r>
              <a:rPr lang="en-US" altLang="ko-KR" sz="1600" dirty="0">
                <a:solidFill>
                  <a:srgbClr val="FF0000"/>
                </a:solidFill>
              </a:rPr>
              <a:t>(acceptance test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600" dirty="0"/>
              <a:t>인수 테스트</a:t>
            </a:r>
            <a:r>
              <a:rPr lang="en-US" altLang="ko-KR" sz="1600" dirty="0"/>
              <a:t>(acceptance test)</a:t>
            </a:r>
            <a:r>
              <a:rPr lang="ko-KR" altLang="en-US" sz="1600" dirty="0"/>
              <a:t>는 시스템이 예상대로 동작하는지 확인하고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요구 사항에 맞는지 확신하기 위해 하는 </a:t>
            </a:r>
            <a:r>
              <a:rPr lang="ko-KR" altLang="en-US" sz="1600" dirty="0">
                <a:hlinkClick r:id="rId7"/>
              </a:rPr>
              <a:t>테스트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/>
              <a:t>알파 테스트</a:t>
            </a:r>
            <a:r>
              <a:rPr lang="en-US" altLang="ko-KR" sz="1600" dirty="0"/>
              <a:t>(alpha test)</a:t>
            </a:r>
            <a:r>
              <a:rPr lang="ko-KR" altLang="en-US" sz="1600" dirty="0"/>
              <a:t>는 내부 필드 테스트라고도 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/>
              <a:t>베타 테스트</a:t>
            </a:r>
            <a:r>
              <a:rPr lang="en-US" altLang="ko-KR" sz="1600" dirty="0"/>
              <a:t>(beta test)</a:t>
            </a:r>
            <a:r>
              <a:rPr lang="ko-KR" altLang="en-US" sz="1600" dirty="0"/>
              <a:t>는 개발 완료되어 알파 테스트를 거친 소프트웨어를 시장에 상품으로 내놓기 전에 시장의 피드백을 얻기 위한 목적으로 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199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919637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62534" y="427257"/>
            <a:ext cx="75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소프트웨어 개발 단계에 따른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97324"/>
            <a:ext cx="10811423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자동차 정비 기사가 자동차 수리를 마친 후 차에 이상이 없음을 보여주기 위해 고객을 옆에 태우고 시운전을 하는 경우가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이처럼 원시 코드의 결함을 수정한 후 제대로 수정되었는지 확인하는 </a:t>
            </a:r>
            <a:r>
              <a:rPr lang="ko-KR" altLang="en-US" sz="1600" dirty="0">
                <a:hlinkClick r:id="rId7"/>
              </a:rPr>
              <a:t>테스트</a:t>
            </a:r>
            <a:r>
              <a:rPr lang="ko-KR" altLang="en-US" sz="1600" dirty="0"/>
              <a:t>를 확정 테스트</a:t>
            </a:r>
            <a:r>
              <a:rPr lang="en-US" altLang="ko-KR" sz="1600" dirty="0"/>
              <a:t>(confirmation test)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확정 테스트를 통해 수정되었다고 해서 문제가 없을까</a:t>
            </a:r>
            <a:r>
              <a:rPr lang="en-US" altLang="ko-KR" sz="1600" dirty="0"/>
              <a:t>? </a:t>
            </a:r>
            <a:r>
              <a:rPr lang="ko-KR" altLang="en-US" sz="1600" dirty="0"/>
              <a:t>확정 테스트가 끝나면 또 한 번의 테스트를 해야 하는데 그것이 회귀 테스트</a:t>
            </a:r>
            <a:r>
              <a:rPr lang="en-US" altLang="ko-KR" sz="1600" dirty="0"/>
              <a:t>(regression test)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회귀 테스트는 한 모듈의 수정이 다른 부분에 영향을 끼칠 수도 있다고 생각하여 수정된 모듈뿐 아니라 관련된 모듈까지 문제가 없는지 테스트하는 것이다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/>
              <a:t>따라서 회귀 테스트는 한 모듈의 수정이 다른 부분에 미치는 영향을 최소화하기 위해 필요하다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회귀 테스트에는 다음 두 가지가 있다</a:t>
            </a:r>
            <a:r>
              <a:rPr lang="en-US" altLang="ko-KR" sz="1600" dirty="0"/>
              <a:t>.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■ </a:t>
            </a:r>
            <a:r>
              <a:rPr lang="ko-KR" altLang="en-US" sz="1600" b="1" dirty="0"/>
              <a:t>수정을 위한 회귀 테스트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수정을 위한 회귀 테스트</a:t>
            </a:r>
            <a:r>
              <a:rPr lang="en-US" altLang="ko-KR" sz="1600" dirty="0"/>
              <a:t>(corrective regression test)</a:t>
            </a:r>
            <a:r>
              <a:rPr lang="ko-KR" altLang="en-US" sz="1600" dirty="0"/>
              <a:t>는 모든 테스트를 완료하여 사용자에게 전달하기 전에 테스트 과정에서 미처 발견하지 못한 오류를 찾아 수정한 후 다시 테스트하는 것이다</a:t>
            </a:r>
            <a:r>
              <a:rPr lang="en-US" altLang="ko-KR" sz="1600" dirty="0"/>
              <a:t>.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■ </a:t>
            </a:r>
            <a:r>
              <a:rPr lang="ko-KR" altLang="en-US" sz="1600" b="1" dirty="0"/>
              <a:t>점진적 회귀 테스트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점진적 회귀 테스트</a:t>
            </a:r>
            <a:r>
              <a:rPr lang="en-US" altLang="ko-KR" sz="1600" dirty="0"/>
              <a:t>(progressive regression test)</a:t>
            </a:r>
            <a:r>
              <a:rPr lang="ko-KR" altLang="en-US" sz="1600" dirty="0"/>
              <a:t>는 사용 중에 일부 기능을 추가하여 새로운 버전을 만들고</a:t>
            </a:r>
            <a:r>
              <a:rPr lang="en-US" altLang="ko-KR" sz="1600" dirty="0"/>
              <a:t>, </a:t>
            </a:r>
            <a:r>
              <a:rPr lang="ko-KR" altLang="en-US" sz="1600" dirty="0"/>
              <a:t>이 새 버전을 다시 테스트하는 것이다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회귀 테스트는 테스트 케이스의 일부분을 재실행할 수도 있고</a:t>
            </a:r>
            <a:r>
              <a:rPr lang="en-US" altLang="ko-KR" sz="1600" dirty="0"/>
              <a:t>, capture/playback </a:t>
            </a:r>
            <a:r>
              <a:rPr lang="ko-KR" altLang="en-US" sz="1600" dirty="0"/>
              <a:t>도구를 이용해 자동으로 수행할 수도 있다</a:t>
            </a:r>
            <a:r>
              <a:rPr lang="en-US" altLang="ko-KR" sz="1600" dirty="0"/>
              <a:t>.</a:t>
            </a:r>
          </a:p>
          <a:p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6754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테스트와 소프트웨어 테스트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소프트웨어를 만들어 이미 사용하고 있는 상태에서 오류를 발견하면 이를 수정하는 데 훨씬 많은 비용이 든다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따라서 테스트가 필요함</a:t>
            </a:r>
            <a:r>
              <a:rPr lang="en-US" altLang="ko-KR" sz="2400" dirty="0" smtClean="0">
                <a:solidFill>
                  <a:srgbClr val="FF0000"/>
                </a:solidFill>
              </a:rPr>
              <a:t>!!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</a:t>
            </a:r>
            <a:r>
              <a:rPr lang="ko-KR" altLang="en-US" sz="2400" dirty="0" smtClean="0"/>
              <a:t>예시</a:t>
            </a:r>
            <a:r>
              <a:rPr lang="en-US" altLang="ko-KR" sz="2400" dirty="0" smtClean="0"/>
              <a:t>&gt;</a:t>
            </a:r>
          </a:p>
          <a:p>
            <a:r>
              <a:rPr lang="ko-KR" altLang="en-US" sz="2400" dirty="0"/>
              <a:t>걸프전 당시 </a:t>
            </a:r>
            <a:r>
              <a:rPr lang="ko-KR" altLang="en-US" sz="2400" dirty="0" err="1"/>
              <a:t>페트리어트</a:t>
            </a:r>
            <a:r>
              <a:rPr lang="ko-KR" altLang="en-US" sz="2400" dirty="0"/>
              <a:t> 미사일이 이라크에서 발사한 </a:t>
            </a:r>
            <a:r>
              <a:rPr lang="ko-KR" altLang="en-US" sz="2400" dirty="0" err="1"/>
              <a:t>스커드</a:t>
            </a:r>
            <a:r>
              <a:rPr lang="ko-KR" altLang="en-US" sz="2400" dirty="0"/>
              <a:t> 미사일 요격에 실패하면서 사우디아라비아에 주둔한 수십 명의 미군이 사망한 사고가 발생했다</a:t>
            </a:r>
            <a:r>
              <a:rPr lang="en-US" altLang="ko-KR" sz="2400" dirty="0"/>
              <a:t>. </a:t>
            </a:r>
            <a:r>
              <a:rPr lang="ko-KR" altLang="en-US" sz="2400" dirty="0"/>
              <a:t>사고 원인은 미사일이 </a:t>
            </a:r>
            <a:r>
              <a:rPr lang="en-US" altLang="ko-KR" sz="2400" dirty="0"/>
              <a:t>1km</a:t>
            </a:r>
            <a:r>
              <a:rPr lang="ko-KR" altLang="en-US" sz="2400" dirty="0"/>
              <a:t>를 날아갈 때마다 발생한 </a:t>
            </a:r>
            <a:r>
              <a:rPr lang="en-US" altLang="ko-KR" sz="2400" dirty="0"/>
              <a:t>0.5~1</a:t>
            </a:r>
            <a:r>
              <a:rPr lang="ko-KR" altLang="en-US" sz="2400" dirty="0"/>
              <a:t>초 정도의 아주 미세한 오차 때문이었다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rgbClr val="FF0000"/>
                </a:solidFill>
              </a:rPr>
              <a:t>소프트웨어의 사소한 결함은 큰 사고로 이어진다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</a:rPr>
              <a:t>그리고 이 사소한 결함은 테스트를 통해 줄일 수 있다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소프트웨어 </a:t>
            </a:r>
            <a:r>
              <a:rPr lang="ko-KR" altLang="en-US" sz="2400" b="1" dirty="0">
                <a:solidFill>
                  <a:srgbClr val="FF0000"/>
                </a:solidFill>
              </a:rPr>
              <a:t>결함을 최대한 찾아내어 줄이고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소프트웨어의 </a:t>
            </a:r>
            <a:r>
              <a:rPr lang="ko-KR" altLang="en-US" sz="2400" b="1" dirty="0">
                <a:solidFill>
                  <a:srgbClr val="FF0000"/>
                </a:solidFill>
                <a:hlinkClick r:id="rId7"/>
              </a:rPr>
              <a:t>품질</a:t>
            </a:r>
            <a:r>
              <a:rPr lang="ko-KR" altLang="en-US" sz="2400" b="1" dirty="0">
                <a:solidFill>
                  <a:srgbClr val="FF0000"/>
                </a:solidFill>
              </a:rPr>
              <a:t>을 높여 신뢰성을 확보할 수 있는 소프트웨어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테스트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!!!!!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dirty="0" smtClean="0"/>
          </a:p>
          <a:p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7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01.</a:t>
            </a:r>
            <a:r>
              <a:rPr lang="ko-KR" altLang="en-US" b="1" dirty="0"/>
              <a:t> 소프트웨어 테스트의 목표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좁은 의미 </a:t>
            </a:r>
            <a:r>
              <a:rPr lang="en-US" altLang="ko-KR" dirty="0"/>
              <a:t>: </a:t>
            </a:r>
            <a:r>
              <a:rPr lang="ko-KR" altLang="en-US" dirty="0"/>
              <a:t>원시 코드 속에 남아 있는 오류를 발견하는 것</a:t>
            </a:r>
            <a:r>
              <a:rPr lang="en-US" altLang="ko-KR" dirty="0"/>
              <a:t>, </a:t>
            </a:r>
            <a:r>
              <a:rPr lang="ko-KR" altLang="en-US" dirty="0"/>
              <a:t>결함을 예방하는 것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넓은 의미 </a:t>
            </a:r>
            <a:r>
              <a:rPr lang="en-US" altLang="ko-KR" dirty="0"/>
              <a:t>: </a:t>
            </a:r>
            <a:r>
              <a:rPr lang="ko-KR" altLang="en-US" dirty="0"/>
              <a:t>개발된 소프트웨어가 고객의 요구를 만족시키는지를 확인시켜주는 것</a:t>
            </a:r>
            <a:r>
              <a:rPr lang="en-US" altLang="ko-KR" dirty="0"/>
              <a:t>.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02</a:t>
            </a:r>
            <a:r>
              <a:rPr lang="en-US" altLang="ko-KR" b="1" i="1" dirty="0"/>
              <a:t>.</a:t>
            </a:r>
            <a:r>
              <a:rPr lang="ko-KR" altLang="en-US" b="1" dirty="0"/>
              <a:t> 테스트 수행의 문제점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테스트 케이스가 적어 효과에 한계가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완벽한 테스트 케이스를 도출하기 어렵다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테스트를 위한 실제 사용 환경을 구축하기 어렵다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작은 실수를 발견하기 어렵다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테스트의 중요성에 대한 인식이 부족하다</a:t>
            </a:r>
            <a:r>
              <a:rPr lang="en-US" altLang="ko-KR" dirty="0"/>
              <a:t>.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03</a:t>
            </a:r>
            <a:r>
              <a:rPr lang="en-US" altLang="ko-KR" b="1" i="1" dirty="0"/>
              <a:t>.</a:t>
            </a:r>
            <a:r>
              <a:rPr lang="ko-KR" altLang="en-US" b="1" dirty="0"/>
              <a:t> 테스트의 특징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고객의 요구 사항을 충족시켜야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>
                <a:hlinkClick r:id="rId7"/>
              </a:rPr>
              <a:t>테스트</a:t>
            </a:r>
            <a:r>
              <a:rPr lang="ko-KR" altLang="en-US" dirty="0"/>
              <a:t> 단계에서만 수행되는 단순한 활동이 아니라 개발 단계와 함께한다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 err="1"/>
              <a:t>파레토</a:t>
            </a:r>
            <a:r>
              <a:rPr lang="ko-KR" altLang="en-US" dirty="0"/>
              <a:t> 원리를 적용할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모듈 단위를 점점 확대해나가며 진행한다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완벽한 테스트는 불가능하다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개발자와 다른 별도의 팀에서 수행한다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살충제 패러독스</a:t>
            </a:r>
            <a:r>
              <a:rPr lang="en-US" altLang="ko-KR" dirty="0"/>
              <a:t>(</a:t>
            </a:r>
            <a:r>
              <a:rPr lang="ko-KR" altLang="en-US" dirty="0"/>
              <a:t>테스트 내성</a:t>
            </a:r>
            <a:r>
              <a:rPr lang="en-US" altLang="ko-KR" dirty="0"/>
              <a:t>) </a:t>
            </a:r>
            <a:r>
              <a:rPr lang="ko-KR" altLang="en-US" dirty="0"/>
              <a:t>문제 해결을 위해 테스트 케이스 업데이트가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2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04.</a:t>
            </a:r>
            <a:r>
              <a:rPr lang="ko-KR" altLang="en-US" sz="1600" b="1" dirty="0"/>
              <a:t> 테스트 프로세스</a:t>
            </a:r>
          </a:p>
          <a:p>
            <a:r>
              <a:rPr lang="en-US" altLang="ko-KR" sz="1600" b="1" dirty="0"/>
              <a:t>• 1</a:t>
            </a:r>
            <a:r>
              <a:rPr lang="ko-KR" altLang="en-US" sz="1600" b="1" dirty="0"/>
              <a:t>단계 테스트 계획 </a:t>
            </a:r>
            <a:r>
              <a:rPr lang="en-US" altLang="ko-KR" sz="1600" b="1" dirty="0"/>
              <a:t>:</a:t>
            </a:r>
            <a:r>
              <a:rPr lang="ko-KR" altLang="en-US" sz="1600" dirty="0"/>
              <a:t> 테스트 목표를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 대상 및 범위를 결정하며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 계획서를 작성하고 검토한다</a:t>
            </a:r>
            <a:r>
              <a:rPr lang="en-US" altLang="ko-KR" sz="1600" dirty="0"/>
              <a:t>.</a:t>
            </a:r>
          </a:p>
          <a:p>
            <a:r>
              <a:rPr lang="en-US" altLang="ko-KR" sz="1600" b="1" dirty="0"/>
              <a:t>• 2</a:t>
            </a:r>
            <a:r>
              <a:rPr lang="ko-KR" altLang="en-US" sz="1600" b="1" dirty="0"/>
              <a:t>단계 테스트 케이스 설계 </a:t>
            </a:r>
            <a:r>
              <a:rPr lang="en-US" altLang="ko-KR" sz="1600" b="1" dirty="0"/>
              <a:t>:</a:t>
            </a:r>
            <a:r>
              <a:rPr lang="ko-KR" altLang="en-US" sz="1600" dirty="0"/>
              <a:t> 테스트 케이스 설계 기법을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결정된 설계 기법에 따른 테스트 케이스를 도출한다</a:t>
            </a:r>
            <a:r>
              <a:rPr lang="en-US" altLang="ko-KR" sz="1600" dirty="0"/>
              <a:t>. </a:t>
            </a:r>
            <a:r>
              <a:rPr lang="ko-KR" altLang="en-US" sz="1600" dirty="0"/>
              <a:t>결과물로 테스트 케이스 명세서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 설계서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 절차서가 생성된다</a:t>
            </a:r>
            <a:r>
              <a:rPr lang="en-US" altLang="ko-KR" sz="1600" dirty="0"/>
              <a:t>.</a:t>
            </a:r>
          </a:p>
          <a:p>
            <a:r>
              <a:rPr lang="en-US" altLang="ko-KR" sz="1600" b="1" dirty="0"/>
              <a:t>• 3</a:t>
            </a:r>
            <a:r>
              <a:rPr lang="ko-KR" altLang="en-US" sz="1600" b="1" dirty="0"/>
              <a:t>단계 테스트 실행 및 측정 </a:t>
            </a:r>
            <a:r>
              <a:rPr lang="en-US" altLang="ko-KR" sz="1600" b="1" dirty="0"/>
              <a:t>:</a:t>
            </a:r>
            <a:r>
              <a:rPr lang="ko-KR" altLang="en-US" sz="1600" dirty="0"/>
              <a:t> 테스트 환경을 구축하고 도출된 테스트 케이스를 이용하여 테스트를 실시한다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테스트 실행 결과를 문서화한다</a:t>
            </a:r>
            <a:r>
              <a:rPr lang="en-US" altLang="ko-KR" sz="1600" dirty="0"/>
              <a:t>.</a:t>
            </a:r>
          </a:p>
          <a:p>
            <a:r>
              <a:rPr lang="en-US" altLang="ko-KR" sz="1600" b="1" dirty="0"/>
              <a:t>• 4</a:t>
            </a:r>
            <a:r>
              <a:rPr lang="ko-KR" altLang="en-US" sz="1600" b="1" dirty="0"/>
              <a:t>단계 테스트 결과 분석 </a:t>
            </a:r>
            <a:r>
              <a:rPr lang="en-US" altLang="ko-KR" sz="1600" b="1" dirty="0"/>
              <a:t>:</a:t>
            </a:r>
            <a:r>
              <a:rPr lang="ko-KR" altLang="en-US" sz="1600" dirty="0"/>
              <a:t> 계획 대비 결과를 비교</a:t>
            </a:r>
            <a:r>
              <a:rPr lang="en-US" altLang="ko-KR" sz="1600" dirty="0"/>
              <a:t>·</a:t>
            </a:r>
            <a:r>
              <a:rPr lang="ko-KR" altLang="en-US" sz="1600" dirty="0"/>
              <a:t>분석한다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테스트 결과에 대한 보고서를 작성한다</a:t>
            </a:r>
            <a:r>
              <a:rPr lang="en-US" altLang="ko-KR" sz="1600" dirty="0"/>
              <a:t>.</a:t>
            </a:r>
          </a:p>
          <a:p>
            <a:r>
              <a:rPr lang="en-US" altLang="ko-KR" sz="1600" b="1" dirty="0"/>
              <a:t>• 5</a:t>
            </a:r>
            <a:r>
              <a:rPr lang="ko-KR" altLang="en-US" sz="1600" b="1" dirty="0"/>
              <a:t>단계 오류 추적 및 수정 </a:t>
            </a:r>
            <a:r>
              <a:rPr lang="en-US" altLang="ko-KR" sz="1600" b="1" dirty="0"/>
              <a:t>:</a:t>
            </a:r>
            <a:r>
              <a:rPr lang="ko-KR" altLang="en-US" sz="1600" dirty="0"/>
              <a:t> 테스트 결과 어디에서</a:t>
            </a:r>
            <a:r>
              <a:rPr lang="en-US" altLang="ko-KR" sz="1600" dirty="0"/>
              <a:t>, </a:t>
            </a:r>
            <a:r>
              <a:rPr lang="ko-KR" altLang="en-US" sz="1600" dirty="0"/>
              <a:t>어떤 종류의 오류들이 발생했는지 확인하고 수정한다</a:t>
            </a:r>
            <a:r>
              <a:rPr lang="en-US" altLang="ko-KR" sz="1600" dirty="0"/>
              <a:t>.</a:t>
            </a:r>
          </a:p>
          <a:p>
            <a:endParaRPr lang="en-US" altLang="ko-KR" sz="1600" b="1" i="1" dirty="0" smtClean="0"/>
          </a:p>
          <a:p>
            <a:r>
              <a:rPr lang="en-US" altLang="ko-KR" sz="1600" b="1" i="1" dirty="0" smtClean="0"/>
              <a:t>05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시각에 따른 테스트</a:t>
            </a:r>
          </a:p>
          <a:p>
            <a:r>
              <a:rPr lang="en-US" altLang="ko-KR" sz="1600" b="1" dirty="0"/>
              <a:t>• </a:t>
            </a:r>
            <a:r>
              <a:rPr lang="ko-KR" altLang="en-US" sz="1600" b="1" dirty="0"/>
              <a:t>확인 테스트 </a:t>
            </a:r>
            <a:r>
              <a:rPr lang="en-US" altLang="ko-KR" sz="1600" b="1" dirty="0"/>
              <a:t>:</a:t>
            </a:r>
            <a:r>
              <a:rPr lang="ko-KR" altLang="en-US" sz="1600" dirty="0"/>
              <a:t> 설계도대로 만들었는지 개발자 시각으로 테스트한다</a:t>
            </a:r>
            <a:r>
              <a:rPr lang="en-US" altLang="ko-KR" sz="1600" dirty="0"/>
              <a:t>.</a:t>
            </a:r>
          </a:p>
          <a:p>
            <a:r>
              <a:rPr lang="en-US" altLang="ko-KR" sz="1600" b="1" dirty="0"/>
              <a:t>• </a:t>
            </a:r>
            <a:r>
              <a:rPr lang="ko-KR" altLang="en-US" sz="1600" b="1" dirty="0"/>
              <a:t>검증 테스트 </a:t>
            </a:r>
            <a:r>
              <a:rPr lang="en-US" altLang="ko-KR" sz="1600" b="1" dirty="0"/>
              <a:t>:</a:t>
            </a:r>
            <a:r>
              <a:rPr lang="ko-KR" altLang="en-US" sz="1600" dirty="0"/>
              <a:t> 사용자가 원하는 것을 만들었는지</a:t>
            </a:r>
            <a:r>
              <a:rPr lang="en-US" altLang="ko-KR" sz="1600" dirty="0"/>
              <a:t>, </a:t>
            </a:r>
            <a:r>
              <a:rPr lang="ko-KR" altLang="en-US" sz="1600" dirty="0"/>
              <a:t>완성된 제품이 사용자의 요구 사항을 모두 충족시키는지를 사용자 시각으로 테스트한다</a:t>
            </a:r>
            <a:r>
              <a:rPr lang="en-US" altLang="ko-KR" sz="1600" dirty="0"/>
              <a:t>.</a:t>
            </a:r>
          </a:p>
          <a:p>
            <a:endParaRPr lang="en-US" altLang="ko-KR" sz="1600" b="1" i="1" dirty="0" smtClean="0"/>
          </a:p>
          <a:p>
            <a:r>
              <a:rPr lang="en-US" altLang="ko-KR" sz="1600" b="1" i="1" dirty="0" smtClean="0"/>
              <a:t>06</a:t>
            </a:r>
            <a:r>
              <a:rPr lang="en-US" altLang="ko-KR" sz="1600" b="1" i="1" dirty="0"/>
              <a:t>.</a:t>
            </a:r>
            <a:r>
              <a:rPr lang="ko-KR" altLang="en-US" sz="1600" b="1" dirty="0"/>
              <a:t> 목적에 따른 테스트</a:t>
            </a:r>
          </a:p>
          <a:p>
            <a:r>
              <a:rPr lang="en-US" altLang="ko-KR" sz="1600" b="1" dirty="0"/>
              <a:t>• </a:t>
            </a:r>
            <a:r>
              <a:rPr lang="ko-KR" altLang="en-US" sz="1600" b="1" dirty="0"/>
              <a:t>운영 목적 적합성 테스트 </a:t>
            </a:r>
            <a:r>
              <a:rPr lang="en-US" altLang="ko-KR" sz="1600" b="1" dirty="0"/>
              <a:t>:</a:t>
            </a:r>
            <a:r>
              <a:rPr lang="ko-KR" altLang="en-US" sz="1600" dirty="0"/>
              <a:t> 시스템의 운영 목적에 적합한지를 테스트한다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b="1" dirty="0"/>
              <a:t>• </a:t>
            </a:r>
            <a:r>
              <a:rPr lang="ko-KR" altLang="en-US" sz="1600" b="1" dirty="0"/>
              <a:t>수정 용이성 테스트 </a:t>
            </a:r>
            <a:r>
              <a:rPr lang="en-US" altLang="ko-KR" sz="1600" b="1" dirty="0"/>
              <a:t>:</a:t>
            </a:r>
            <a:r>
              <a:rPr lang="ko-KR" altLang="en-US" sz="1600" dirty="0"/>
              <a:t> 소프트웨어의 수정이 얼마나 용이한지를 테스트한다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b="1" dirty="0"/>
              <a:t>• </a:t>
            </a:r>
            <a:r>
              <a:rPr lang="ko-KR" altLang="en-US" sz="1600" b="1" dirty="0" err="1"/>
              <a:t>상호운용성</a:t>
            </a:r>
            <a:r>
              <a:rPr lang="ko-KR" altLang="en-US" sz="1600" b="1" dirty="0"/>
              <a:t> 테스트 </a:t>
            </a:r>
            <a:r>
              <a:rPr lang="en-US" altLang="ko-KR" sz="1600" b="1" dirty="0"/>
              <a:t>:</a:t>
            </a:r>
            <a:r>
              <a:rPr lang="ko-KR" altLang="en-US" sz="1600" dirty="0"/>
              <a:t> 양립성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일치성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이식성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재사용성</a:t>
            </a:r>
            <a:r>
              <a:rPr lang="ko-KR" altLang="en-US" sz="1600" dirty="0"/>
              <a:t> 등을 체크한다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b="1" dirty="0"/>
              <a:t>• </a:t>
            </a:r>
            <a:r>
              <a:rPr lang="ko-KR" altLang="en-US" sz="1600" b="1" dirty="0"/>
              <a:t>운영 지원 용이성 테스트 </a:t>
            </a:r>
            <a:r>
              <a:rPr lang="en-US" altLang="ko-KR" sz="1600" b="1" dirty="0"/>
              <a:t>:</a:t>
            </a:r>
            <a:r>
              <a:rPr lang="ko-KR" altLang="en-US" sz="1600" dirty="0"/>
              <a:t> 문서화</a:t>
            </a:r>
            <a:r>
              <a:rPr lang="en-US" altLang="ko-KR" sz="1600" dirty="0"/>
              <a:t>, </a:t>
            </a:r>
            <a:r>
              <a:rPr lang="ko-KR" altLang="en-US" sz="1600" dirty="0"/>
              <a:t>복원 가능성 등을 체크한다</a:t>
            </a:r>
            <a:r>
              <a:rPr lang="en-US" altLang="ko-KR" sz="1600" dirty="0"/>
              <a:t>.</a:t>
            </a:r>
          </a:p>
          <a:p>
            <a:endParaRPr lang="en-US" altLang="ko-KR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64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07.</a:t>
            </a:r>
            <a:r>
              <a:rPr lang="ko-KR" altLang="en-US" b="1" dirty="0"/>
              <a:t> 프로그램 실행 여부에 따른 테스트</a:t>
            </a:r>
          </a:p>
          <a:p>
            <a:r>
              <a:rPr lang="en-US" altLang="ko-KR" b="1" dirty="0"/>
              <a:t>• </a:t>
            </a:r>
            <a:r>
              <a:rPr lang="ko-KR" altLang="en-US" b="1" dirty="0">
                <a:hlinkClick r:id="rId7"/>
              </a:rPr>
              <a:t>정적 테스트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프로그램을 실행하지 않고 코드를 검토하며 오류를 찾는 방법</a:t>
            </a:r>
            <a:br>
              <a:rPr lang="ko-KR" altLang="en-US" dirty="0"/>
            </a:br>
            <a:r>
              <a:rPr lang="en-US" altLang="ko-KR" b="1" dirty="0"/>
              <a:t>• </a:t>
            </a:r>
            <a:r>
              <a:rPr lang="ko-KR" altLang="en-US" b="1" dirty="0">
                <a:hlinkClick r:id="rId8"/>
              </a:rPr>
              <a:t>동적 테스트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프로그램을 실행하면서 오류를 찾는 방법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08</a:t>
            </a:r>
            <a:r>
              <a:rPr lang="en-US" altLang="ko-KR" b="1" i="1" dirty="0"/>
              <a:t>.</a:t>
            </a:r>
            <a:r>
              <a:rPr lang="ko-KR" altLang="en-US" b="1" dirty="0"/>
              <a:t> 정적 테스트</a:t>
            </a:r>
          </a:p>
          <a:p>
            <a:r>
              <a:rPr lang="en-US" altLang="ko-KR" b="1" dirty="0"/>
              <a:t>• </a:t>
            </a:r>
            <a:r>
              <a:rPr lang="ko-KR" altLang="en-US" b="1" dirty="0">
                <a:hlinkClick r:id="rId9"/>
              </a:rPr>
              <a:t>개별 검토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체크리스트를 가지고 본인이 개발한 코드와 산출물 등을 검토하여 오류를 찾는 방법이다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>
                <a:hlinkClick r:id="rId10"/>
              </a:rPr>
              <a:t>동료 검토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동료에게 개발한 원시 코드나 여러 가지 산출물들에 대한 검토를 의뢰하여 오류를 찾는 방법이다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>
                <a:hlinkClick r:id="rId11"/>
              </a:rPr>
              <a:t>검토회의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일반적으로 개발자가 소집한 전문가들에 의해 개발자의 작업이 검토된다</a:t>
            </a:r>
            <a:r>
              <a:rPr lang="en-US" altLang="ko-KR" dirty="0"/>
              <a:t>. </a:t>
            </a:r>
            <a:r>
              <a:rPr lang="ko-KR" altLang="en-US" dirty="0"/>
              <a:t>주로 요구 사항</a:t>
            </a:r>
            <a:r>
              <a:rPr lang="en-US" altLang="ko-KR" dirty="0"/>
              <a:t>, </a:t>
            </a:r>
            <a:r>
              <a:rPr lang="ko-KR" altLang="en-US" dirty="0"/>
              <a:t>설계 문서들에 대해 고객의 요구 사항을 정확히 명시하고 있는지 여부를 확인하고</a:t>
            </a:r>
            <a:r>
              <a:rPr lang="en-US" altLang="ko-KR" dirty="0"/>
              <a:t>, </a:t>
            </a:r>
            <a:r>
              <a:rPr lang="ko-KR" altLang="en-US" dirty="0"/>
              <a:t>작업 진척 상황도 확인한다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• </a:t>
            </a:r>
            <a:r>
              <a:rPr lang="ko-KR" altLang="en-US" b="1" dirty="0">
                <a:hlinkClick r:id="rId12"/>
              </a:rPr>
              <a:t>소프트웨어 검사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소프트웨어 개발 전 과정에 걸쳐 요구 분석 명세서</a:t>
            </a:r>
            <a:r>
              <a:rPr lang="en-US" altLang="ko-KR" dirty="0"/>
              <a:t>, </a:t>
            </a:r>
            <a:r>
              <a:rPr lang="ko-KR" altLang="en-US" dirty="0"/>
              <a:t>설계 사양서</a:t>
            </a:r>
            <a:r>
              <a:rPr lang="en-US" altLang="ko-KR" dirty="0"/>
              <a:t>, </a:t>
            </a:r>
            <a:r>
              <a:rPr lang="ko-KR" altLang="en-US" dirty="0"/>
              <a:t>원시 코드뿐만 아니라 각 단계 산출물의 문서 등을 포함하여 분석하고 </a:t>
            </a:r>
            <a:r>
              <a:rPr lang="ko-KR" altLang="en-US" dirty="0">
                <a:hlinkClick r:id="rId13"/>
              </a:rPr>
              <a:t>품질</a:t>
            </a:r>
            <a:r>
              <a:rPr lang="ko-KR" altLang="en-US" dirty="0"/>
              <a:t>을 평가한다</a:t>
            </a:r>
            <a:r>
              <a:rPr lang="en-US" altLang="ko-KR" dirty="0"/>
              <a:t>.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09</a:t>
            </a:r>
            <a:r>
              <a:rPr lang="en-US" altLang="ko-KR" b="1" i="1" dirty="0"/>
              <a:t>.</a:t>
            </a:r>
            <a:r>
              <a:rPr lang="ko-KR" altLang="en-US" b="1" dirty="0"/>
              <a:t> 동적 테스트</a:t>
            </a:r>
          </a:p>
          <a:p>
            <a:r>
              <a:rPr lang="ko-KR" altLang="en-US" dirty="0"/>
              <a:t>테스트 데이터를 이용해 실제 프로그램을 실행함으로써 오류를 찾는다</a:t>
            </a:r>
            <a:r>
              <a:rPr lang="en-US" altLang="ko-KR" dirty="0"/>
              <a:t>. </a:t>
            </a:r>
            <a:r>
              <a:rPr lang="ko-KR" altLang="en-US" dirty="0"/>
              <a:t>테스트 정보를 얻는 문서의 종류에 따라 </a:t>
            </a:r>
            <a:r>
              <a:rPr lang="ko-KR" altLang="en-US" dirty="0">
                <a:hlinkClick r:id="rId14"/>
              </a:rPr>
              <a:t>명세 기반 테스트</a:t>
            </a:r>
            <a:r>
              <a:rPr lang="ko-KR" altLang="en-US" dirty="0"/>
              <a:t>와 </a:t>
            </a:r>
            <a:r>
              <a:rPr lang="ko-KR" altLang="en-US" dirty="0">
                <a:hlinkClick r:id="rId15"/>
              </a:rPr>
              <a:t>구현 기반 테스트</a:t>
            </a:r>
            <a:r>
              <a:rPr lang="ko-KR" altLang="en-US" dirty="0"/>
              <a:t>로 세분화할 수 있다</a:t>
            </a:r>
            <a:r>
              <a:rPr lang="en-US" altLang="ko-KR" dirty="0"/>
              <a:t>.</a:t>
            </a:r>
          </a:p>
          <a:p>
            <a:endParaRPr lang="en-US" altLang="ko-KR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2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10.</a:t>
            </a:r>
            <a:r>
              <a:rPr lang="ko-KR" altLang="en-US" b="1" dirty="0"/>
              <a:t> 명세 기반 테스트</a:t>
            </a:r>
            <a:r>
              <a:rPr lang="en-US" altLang="ko-KR" b="1" dirty="0"/>
              <a:t>(</a:t>
            </a:r>
            <a:r>
              <a:rPr lang="ko-KR" altLang="en-US" b="1" dirty="0"/>
              <a:t>블랙박스 테스트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원시 코드를 열어 오류를 찾는 것이 아니라 입력 값에 대한 예상 출력 값을 정해놓고 그대로 결과가 나오는지를 확인함으로써 오류를 찾는다</a:t>
            </a:r>
            <a:r>
              <a:rPr lang="en-US" altLang="ko-KR" dirty="0"/>
              <a:t>. </a:t>
            </a:r>
            <a:r>
              <a:rPr lang="ko-KR" altLang="en-US" dirty="0"/>
              <a:t>즉 프로그램 내부의 구조나 알고리즘을 보지 않고</a:t>
            </a:r>
            <a:r>
              <a:rPr lang="en-US" altLang="ko-KR" dirty="0"/>
              <a:t>, </a:t>
            </a:r>
            <a:r>
              <a:rPr lang="ko-KR" altLang="en-US" dirty="0"/>
              <a:t>요구 분석 명세서나 설계 </a:t>
            </a:r>
            <a:r>
              <a:rPr lang="ko-KR" altLang="en-US" dirty="0" err="1"/>
              <a:t>사양서에서</a:t>
            </a:r>
            <a:r>
              <a:rPr lang="ko-KR" altLang="en-US" dirty="0"/>
              <a:t> 테스트 케이스를 추출하여 테스트한다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• </a:t>
            </a:r>
            <a:r>
              <a:rPr lang="ko-KR" altLang="en-US" b="1" dirty="0" err="1"/>
              <a:t>신택스</a:t>
            </a:r>
            <a:r>
              <a:rPr lang="ko-KR" altLang="en-US" b="1" dirty="0"/>
              <a:t> 기법 </a:t>
            </a:r>
            <a:r>
              <a:rPr lang="en-US" altLang="ko-KR" b="1" dirty="0"/>
              <a:t>:</a:t>
            </a:r>
            <a:r>
              <a:rPr lang="ko-KR" altLang="en-US" dirty="0"/>
              <a:t> 문법을 정해놓고 적합</a:t>
            </a:r>
            <a:r>
              <a:rPr lang="en-US" altLang="ko-KR" dirty="0"/>
              <a:t>/</a:t>
            </a:r>
            <a:r>
              <a:rPr lang="ko-KR" altLang="en-US" dirty="0"/>
              <a:t>부적합 입력 값에 따른 예상 결과가 제대로 나오는지 테스트한다</a:t>
            </a:r>
            <a:r>
              <a:rPr lang="en-US" altLang="ko-KR" dirty="0"/>
              <a:t>. </a:t>
            </a:r>
            <a:r>
              <a:rPr lang="ko-KR" altLang="en-US" dirty="0"/>
              <a:t>즉 그 문법에 적합한 값을 입력했을 때 결과가 정상인지</a:t>
            </a:r>
            <a:r>
              <a:rPr lang="en-US" altLang="ko-KR" dirty="0"/>
              <a:t>, </a:t>
            </a:r>
            <a:r>
              <a:rPr lang="ko-KR" altLang="en-US" dirty="0"/>
              <a:t>문법에 맞지 않은 부적합한 값을 입력했을 때 오류 메시지가 뜨는지 등을 테스트한다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경계 값 분석 기법 </a:t>
            </a:r>
            <a:r>
              <a:rPr lang="en-US" altLang="ko-KR" b="1" dirty="0"/>
              <a:t>:</a:t>
            </a:r>
            <a:r>
              <a:rPr lang="ko-KR" altLang="en-US" dirty="0"/>
              <a:t> 동등 분할 기법과 비슷하지만</a:t>
            </a:r>
            <a:r>
              <a:rPr lang="en-US" altLang="ko-KR" dirty="0"/>
              <a:t>, </a:t>
            </a:r>
            <a:r>
              <a:rPr lang="ko-KR" altLang="en-US" dirty="0"/>
              <a:t>영역 내의 임의 값을 테스트 데이터로 사용하는 것이 아니라 경계 값을 테스트 데이터로 사용한다는 점이 다르다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원인</a:t>
            </a:r>
            <a:r>
              <a:rPr lang="en-US" altLang="ko-KR" b="1" dirty="0"/>
              <a:t>-</a:t>
            </a:r>
            <a:r>
              <a:rPr lang="ko-KR" altLang="en-US" b="1" dirty="0"/>
              <a:t>결과 그래프 기법 </a:t>
            </a:r>
            <a:r>
              <a:rPr lang="en-US" altLang="ko-KR" b="1" dirty="0"/>
              <a:t>:</a:t>
            </a:r>
            <a:r>
              <a:rPr lang="ko-KR" altLang="en-US" dirty="0"/>
              <a:t> 원인에 해당하는 입력 조건과 그 원인으로부터 발생되는 출력 결과를 가지고 그래프를 만든 후 이를 기초로 의사결정 테이블을 만든다</a:t>
            </a:r>
            <a:r>
              <a:rPr lang="en-US" altLang="ko-KR" dirty="0"/>
              <a:t>. </a:t>
            </a:r>
            <a:r>
              <a:rPr lang="ko-KR" altLang="en-US" dirty="0"/>
              <a:t>테스트 케이스를 위한 데이터는 이 의사결정 테이블을 이용하여 작성한다</a:t>
            </a:r>
            <a:r>
              <a:rPr lang="en-US" altLang="ko-KR" dirty="0"/>
              <a:t>. </a:t>
            </a:r>
          </a:p>
          <a:p>
            <a:endParaRPr lang="en-US" altLang="ko-KR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62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i="1" dirty="0"/>
              <a:t>11.</a:t>
            </a:r>
            <a:r>
              <a:rPr lang="ko-KR" altLang="en-US" sz="1700" b="1" dirty="0"/>
              <a:t> 구현 기반 테스트</a:t>
            </a:r>
            <a:r>
              <a:rPr lang="en-US" altLang="ko-KR" sz="1700" b="1" dirty="0"/>
              <a:t>(</a:t>
            </a:r>
            <a:r>
              <a:rPr lang="ko-KR" altLang="en-US" sz="1700" b="1" dirty="0"/>
              <a:t>화이트박스 테스트</a:t>
            </a:r>
            <a:r>
              <a:rPr lang="en-US" altLang="ko-KR" sz="1700" b="1" dirty="0"/>
              <a:t>)</a:t>
            </a:r>
          </a:p>
          <a:p>
            <a:r>
              <a:rPr lang="ko-KR" altLang="en-US" sz="1700" dirty="0"/>
              <a:t>프로그램 내부에서 사용되는 변수나 서브루틴 등의 오류를 찾기 위해 원시 코드의 내부 구조를 테스트 설계의 기반으로 사용하기 때문에 코드 기반 테스트라고도 한다</a:t>
            </a:r>
            <a:r>
              <a:rPr lang="en-US" altLang="ko-KR" sz="1700" dirty="0"/>
              <a:t>. </a:t>
            </a:r>
            <a:r>
              <a:rPr lang="ko-KR" altLang="en-US" sz="1700" dirty="0"/>
              <a:t>화이트박스 테스트도 입력 데이터를 가지고 실행 상태를 추적함으로써 오류를 찾아내기 때문에 </a:t>
            </a:r>
            <a:r>
              <a:rPr lang="ko-KR" altLang="en-US" sz="1700" dirty="0">
                <a:hlinkClick r:id="rId7"/>
              </a:rPr>
              <a:t>동적 테스트</a:t>
            </a:r>
            <a:r>
              <a:rPr lang="ko-KR" altLang="en-US" sz="1700" dirty="0"/>
              <a:t> 부류에 속한다고 볼 수 있다</a:t>
            </a:r>
            <a:r>
              <a:rPr lang="en-US" altLang="ko-KR" sz="1700" dirty="0"/>
              <a:t>.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문장 검증 기준 </a:t>
            </a:r>
            <a:r>
              <a:rPr lang="en-US" altLang="ko-KR" sz="1700" b="1" dirty="0"/>
              <a:t>:</a:t>
            </a:r>
            <a:r>
              <a:rPr lang="ko-KR" altLang="en-US" sz="1700" dirty="0"/>
              <a:t> 프로그램 내의 모든 문장이 최소한 한 번은 실행될 수 있도록 테스트 데이터를 갖는 테스트 케이스를 선정하는 것이다</a:t>
            </a:r>
            <a:r>
              <a:rPr lang="en-US" altLang="ko-KR" sz="1700" dirty="0"/>
              <a:t>.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분기 검증 기준 </a:t>
            </a:r>
            <a:r>
              <a:rPr lang="en-US" altLang="ko-KR" sz="1700" b="1" dirty="0"/>
              <a:t>:</a:t>
            </a:r>
            <a:r>
              <a:rPr lang="ko-KR" altLang="en-US" sz="1700" dirty="0"/>
              <a:t> 결정 검증 </a:t>
            </a:r>
            <a:r>
              <a:rPr lang="ko-KR" altLang="en-US" sz="1700" dirty="0" err="1"/>
              <a:t>기준라고도</a:t>
            </a:r>
            <a:r>
              <a:rPr lang="ko-KR" altLang="en-US" sz="1700" dirty="0"/>
              <a:t> 하며</a:t>
            </a:r>
            <a:r>
              <a:rPr lang="en-US" altLang="ko-KR" sz="1700" dirty="0"/>
              <a:t>, </a:t>
            </a:r>
            <a:r>
              <a:rPr lang="ko-KR" altLang="en-US" sz="1700" dirty="0"/>
              <a:t>문장 검증 기준의 문제점을 해결할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테스트 케이스를 선정하는 기준은 원시 코드에 존재하는 </a:t>
            </a:r>
            <a:r>
              <a:rPr lang="ko-KR" altLang="en-US" sz="1700" dirty="0" err="1"/>
              <a:t>조건문에</a:t>
            </a:r>
            <a:r>
              <a:rPr lang="ko-KR" altLang="en-US" sz="1700" dirty="0"/>
              <a:t> 대해 </a:t>
            </a:r>
            <a:r>
              <a:rPr lang="en-US" altLang="ko-KR" sz="1700" dirty="0"/>
              <a:t>T</a:t>
            </a:r>
            <a:r>
              <a:rPr lang="ko-KR" altLang="en-US" sz="1700" dirty="0"/>
              <a:t>가 되는 경우와 </a:t>
            </a:r>
            <a:r>
              <a:rPr lang="en-US" altLang="ko-KR" sz="1700" dirty="0"/>
              <a:t>F</a:t>
            </a:r>
            <a:r>
              <a:rPr lang="ko-KR" altLang="en-US" sz="1700" dirty="0"/>
              <a:t>가 되는 경우가 최소한 한 번은 실행되는 입력 데이터를 테스트 케이스로 사용하는 것이다</a:t>
            </a:r>
            <a:r>
              <a:rPr lang="en-US" altLang="ko-KR" sz="1700" dirty="0"/>
              <a:t>. 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조건 검증 기준 </a:t>
            </a:r>
            <a:r>
              <a:rPr lang="en-US" altLang="ko-KR" sz="1700" b="1" dirty="0"/>
              <a:t>:</a:t>
            </a:r>
            <a:r>
              <a:rPr lang="ko-KR" altLang="en-US" sz="1700" dirty="0"/>
              <a:t> 분기 검증 기준과는 반대로 전체 </a:t>
            </a:r>
            <a:r>
              <a:rPr lang="ko-KR" altLang="en-US" sz="1700" dirty="0" err="1"/>
              <a:t>조건식은</a:t>
            </a:r>
            <a:r>
              <a:rPr lang="ko-KR" altLang="en-US" sz="1700" dirty="0"/>
              <a:t> 무시하고</a:t>
            </a:r>
            <a:r>
              <a:rPr lang="en-US" altLang="ko-KR" sz="1700" dirty="0"/>
              <a:t>, </a:t>
            </a:r>
            <a:r>
              <a:rPr lang="ko-KR" altLang="en-US" sz="1700" dirty="0"/>
              <a:t>개별 </a:t>
            </a:r>
            <a:r>
              <a:rPr lang="ko-KR" altLang="en-US" sz="1700" dirty="0" err="1"/>
              <a:t>조건식들에</a:t>
            </a:r>
            <a:r>
              <a:rPr lang="ko-KR" altLang="en-US" sz="1700" dirty="0"/>
              <a:t> 대해서만 </a:t>
            </a:r>
            <a:r>
              <a:rPr lang="en-US" altLang="ko-KR" sz="1700" dirty="0"/>
              <a:t>T</a:t>
            </a:r>
            <a:r>
              <a:rPr lang="ko-KR" altLang="en-US" sz="1700" dirty="0"/>
              <a:t>와 </a:t>
            </a:r>
            <a:r>
              <a:rPr lang="en-US" altLang="ko-KR" sz="1700" dirty="0"/>
              <a:t>F</a:t>
            </a:r>
            <a:r>
              <a:rPr lang="ko-KR" altLang="en-US" sz="1700" dirty="0"/>
              <a:t>에 대해 최소한 한 번은 수행할 수 있도록 테스트 케이스를 선정한다</a:t>
            </a:r>
            <a:r>
              <a:rPr lang="en-US" altLang="ko-KR" sz="1700" dirty="0"/>
              <a:t>.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분기</a:t>
            </a:r>
            <a:r>
              <a:rPr lang="en-US" altLang="ko-KR" sz="1700" b="1" dirty="0"/>
              <a:t>/</a:t>
            </a:r>
            <a:r>
              <a:rPr lang="ko-KR" altLang="en-US" sz="1700" b="1" dirty="0"/>
              <a:t>조건 검증 기준 </a:t>
            </a:r>
            <a:r>
              <a:rPr lang="en-US" altLang="ko-KR" sz="1700" b="1" dirty="0"/>
              <a:t>:</a:t>
            </a:r>
            <a:r>
              <a:rPr lang="ko-KR" altLang="en-US" sz="1700" dirty="0"/>
              <a:t> 개별 </a:t>
            </a:r>
            <a:r>
              <a:rPr lang="ko-KR" altLang="en-US" sz="1700" dirty="0" err="1"/>
              <a:t>조건식을</a:t>
            </a:r>
            <a:r>
              <a:rPr lang="ko-KR" altLang="en-US" sz="1700" dirty="0"/>
              <a:t> 모두 만족하면서 전체 조건식도 만족하는 테스트 케이스를 말한다</a:t>
            </a:r>
            <a:r>
              <a:rPr lang="en-US" altLang="ko-KR" sz="1700" dirty="0"/>
              <a:t>.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다중 조건 검증 기준 </a:t>
            </a:r>
            <a:r>
              <a:rPr lang="en-US" altLang="ko-KR" sz="1700" b="1" dirty="0"/>
              <a:t>:</a:t>
            </a:r>
            <a:r>
              <a:rPr lang="ko-KR" altLang="en-US" sz="1700" dirty="0"/>
              <a:t> 분기</a:t>
            </a:r>
            <a:r>
              <a:rPr lang="en-US" altLang="ko-KR" sz="1700" dirty="0"/>
              <a:t>/</a:t>
            </a:r>
            <a:r>
              <a:rPr lang="ko-KR" altLang="en-US" sz="1700" dirty="0"/>
              <a:t>조건 검증을 만족시킬 뿐만 아니라 마스크 문제를 해결할 수 있도록 한 것이다</a:t>
            </a:r>
            <a:r>
              <a:rPr lang="en-US" altLang="ko-KR" sz="1700" dirty="0"/>
              <a:t>.</a:t>
            </a:r>
          </a:p>
          <a:p>
            <a:r>
              <a:rPr lang="en-US" altLang="ko-KR" sz="1700" b="1" dirty="0"/>
              <a:t>• </a:t>
            </a:r>
            <a:r>
              <a:rPr lang="ko-KR" altLang="en-US" sz="1700" b="1" dirty="0"/>
              <a:t>기본 경로 테스트 </a:t>
            </a:r>
            <a:r>
              <a:rPr lang="en-US" altLang="ko-KR" sz="1700" b="1" dirty="0"/>
              <a:t>:</a:t>
            </a:r>
            <a:r>
              <a:rPr lang="ko-KR" altLang="en-US" sz="1700" dirty="0"/>
              <a:t> 원시 코드의 독립적인 경로가 최소한 한 번은 실행되는 테스트 케이스를 찾아 테스트를 수행하는 것이다</a:t>
            </a:r>
            <a:r>
              <a:rPr lang="en-US" altLang="ko-KR" sz="1700" dirty="0"/>
              <a:t>. </a:t>
            </a:r>
            <a:r>
              <a:rPr lang="ko-KR" altLang="en-US" sz="1700" dirty="0"/>
              <a:t>즉 원시 코드의 독립적인 경로를 모두 수행하는 것을 목적으로 한다</a:t>
            </a:r>
            <a:r>
              <a:rPr lang="en-US" altLang="ko-KR" sz="1700" dirty="0"/>
              <a:t>.</a:t>
            </a:r>
          </a:p>
          <a:p>
            <a:endParaRPr lang="en-US" altLang="ko-KR" sz="1700" b="1" i="1" dirty="0" smtClean="0"/>
          </a:p>
          <a:p>
            <a:r>
              <a:rPr lang="en-US" altLang="ko-KR" sz="1700" b="1" i="1" dirty="0" smtClean="0"/>
              <a:t>12</a:t>
            </a:r>
            <a:r>
              <a:rPr lang="en-US" altLang="ko-KR" sz="1700" b="1" i="1" dirty="0"/>
              <a:t>.</a:t>
            </a:r>
            <a:r>
              <a:rPr lang="ko-KR" altLang="en-US" sz="1700" b="1" dirty="0"/>
              <a:t> 소프트웨어 개발 단계에 따른 테스트</a:t>
            </a:r>
          </a:p>
          <a:p>
            <a:r>
              <a:rPr lang="ko-KR" altLang="en-US" sz="1700" dirty="0">
                <a:hlinkClick r:id="rId8"/>
              </a:rPr>
              <a:t>단위 테스트</a:t>
            </a:r>
            <a:r>
              <a:rPr lang="ko-KR" altLang="en-US" sz="1700" dirty="0"/>
              <a:t>로</a:t>
            </a:r>
            <a:r>
              <a:rPr lang="en-US" altLang="ko-KR" sz="1700" dirty="0"/>
              <a:t>, </a:t>
            </a:r>
            <a:r>
              <a:rPr lang="ko-KR" altLang="en-US" sz="1700" dirty="0"/>
              <a:t>프로그램의 기본 단위인 모듈을 </a:t>
            </a:r>
            <a:r>
              <a:rPr lang="ko-KR" altLang="en-US" sz="1700" dirty="0">
                <a:hlinkClick r:id="rId9"/>
              </a:rPr>
              <a:t>테스트</a:t>
            </a:r>
            <a:r>
              <a:rPr lang="ko-KR" altLang="en-US" sz="1700" dirty="0"/>
              <a:t>하여 모듈 테스트라고도 한다</a:t>
            </a:r>
            <a:r>
              <a:rPr lang="en-US" altLang="ko-KR" sz="1700" dirty="0"/>
              <a:t>.</a:t>
            </a:r>
          </a:p>
          <a:p>
            <a:endParaRPr lang="en-US" altLang="ko-KR" sz="17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31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7" y="3380700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34" y="1509745"/>
            <a:ext cx="1925011" cy="1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테스트의 필요성과 특징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• IEEE : </a:t>
            </a:r>
            <a:r>
              <a:rPr lang="ko-KR" altLang="en-US" sz="2400" dirty="0"/>
              <a:t>테스트는 시스템이 명시된 요구를 잘 만족하는지</a:t>
            </a:r>
            <a:r>
              <a:rPr lang="en-US" altLang="ko-KR" sz="2400" dirty="0"/>
              <a:t>, </a:t>
            </a:r>
            <a:r>
              <a:rPr lang="ko-KR" altLang="en-US" sz="2400" dirty="0"/>
              <a:t>즉 예상된 결과와 실제 결과가 어떤 차이를 보이는지 수동이나 자동으로 검사하고 평가하는 작업을 의미한다</a:t>
            </a:r>
            <a:r>
              <a:rPr lang="en-US" altLang="ko-KR" sz="2400" dirty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• </a:t>
            </a:r>
            <a:r>
              <a:rPr lang="ko-KR" altLang="en-US" sz="2400" dirty="0" err="1"/>
              <a:t>조하</a:t>
            </a:r>
            <a:r>
              <a:rPr lang="ko-KR" altLang="en-US" sz="2400" dirty="0"/>
              <a:t> 만나</a:t>
            </a:r>
            <a:r>
              <a:rPr lang="en-US" altLang="ko-KR" sz="2400" dirty="0"/>
              <a:t>(</a:t>
            </a:r>
            <a:r>
              <a:rPr lang="en-US" altLang="ko-KR" sz="2400" dirty="0" err="1"/>
              <a:t>Zoha</a:t>
            </a:r>
            <a:r>
              <a:rPr lang="en-US" altLang="ko-KR" sz="2400" dirty="0"/>
              <a:t> Manna) : </a:t>
            </a:r>
            <a:r>
              <a:rPr lang="ko-KR" altLang="en-US" sz="2400" dirty="0"/>
              <a:t>테스트는 시스템의 명세까지 완벽하게 옳다고 확신할 수 없고</a:t>
            </a:r>
            <a:r>
              <a:rPr lang="en-US" altLang="ko-KR" sz="2400" dirty="0"/>
              <a:t>, </a:t>
            </a:r>
            <a:r>
              <a:rPr lang="ko-KR" altLang="en-US" sz="2400" dirty="0"/>
              <a:t>테스트 시스템 그 자체가 </a:t>
            </a:r>
            <a:r>
              <a:rPr lang="ko-KR" altLang="en-US" sz="2400" dirty="0" err="1"/>
              <a:t>맞다고</a:t>
            </a:r>
            <a:r>
              <a:rPr lang="ko-KR" altLang="en-US" sz="2400" dirty="0"/>
              <a:t> 증명할 수 없기 때문에 프로그램을 완전히 테스트할 수 없다</a:t>
            </a:r>
            <a:r>
              <a:rPr lang="en-US" altLang="ko-KR" sz="2400" dirty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• </a:t>
            </a:r>
            <a:r>
              <a:rPr lang="ko-KR" altLang="en-US" sz="2400" dirty="0"/>
              <a:t>달</a:t>
            </a:r>
            <a:r>
              <a:rPr lang="en-US" altLang="ko-KR" sz="2400" dirty="0"/>
              <a:t>(Dahl), </a:t>
            </a:r>
            <a:r>
              <a:rPr lang="ko-KR" altLang="en-US" sz="2400" dirty="0" err="1"/>
              <a:t>다익스트라</a:t>
            </a:r>
            <a:r>
              <a:rPr lang="en-US" altLang="ko-KR" sz="2400" dirty="0"/>
              <a:t>(Dijkstra), </a:t>
            </a:r>
            <a:r>
              <a:rPr lang="ko-KR" altLang="en-US" sz="2400" dirty="0" err="1"/>
              <a:t>호어</a:t>
            </a:r>
            <a:r>
              <a:rPr lang="en-US" altLang="ko-KR" sz="2400" dirty="0"/>
              <a:t>(Hoare) : </a:t>
            </a:r>
            <a:r>
              <a:rPr lang="ko-KR" altLang="en-US" sz="2400" dirty="0"/>
              <a:t>테스트는 결함이 있음을 보여줄 뿐</a:t>
            </a:r>
            <a:r>
              <a:rPr lang="en-US" altLang="ko-KR" sz="2400" dirty="0"/>
              <a:t>, </a:t>
            </a:r>
            <a:r>
              <a:rPr lang="ko-KR" altLang="en-US" sz="2400" dirty="0"/>
              <a:t>결함이 없음을 증명할 수는 없다</a:t>
            </a:r>
            <a:r>
              <a:rPr lang="en-US" altLang="ko-KR" sz="2400" dirty="0"/>
              <a:t>.</a:t>
            </a:r>
          </a:p>
          <a:p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34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테스트의 필요성과 특징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결국 </a:t>
            </a:r>
            <a:r>
              <a:rPr lang="en-US" altLang="ko-KR" sz="2400" dirty="0"/>
              <a:t>'</a:t>
            </a:r>
            <a:r>
              <a:rPr lang="ko-KR" altLang="en-US" sz="2400" dirty="0"/>
              <a:t>소프트웨어 테스트는 소프트웨어 내에 존재하지만 드러나지 않고 숨어 있는 오류를 발견할 목적으로</a:t>
            </a:r>
            <a:r>
              <a:rPr lang="en-US" altLang="ko-KR" sz="2400" dirty="0"/>
              <a:t>, </a:t>
            </a:r>
            <a:r>
              <a:rPr lang="ko-KR" altLang="en-US" sz="2400" dirty="0"/>
              <a:t>개발 과정에서 생성되는 문서나 프로그램에 있는 오류를 여러 기술을 이용해 검출하는 작업</a:t>
            </a:r>
            <a:r>
              <a:rPr lang="en-US" altLang="ko-KR" sz="2400" dirty="0"/>
              <a:t>'</a:t>
            </a:r>
            <a:r>
              <a:rPr lang="ko-KR" altLang="en-US" sz="2400" dirty="0"/>
              <a:t>이라 할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그러나 </a:t>
            </a:r>
            <a:r>
              <a:rPr lang="ko-KR" altLang="en-US" sz="2400" dirty="0"/>
              <a:t>테스트는 오류를 찾아내 정상적으로 실행될 수 있도록 하는 정도이지</a:t>
            </a:r>
            <a:r>
              <a:rPr lang="en-US" altLang="ko-KR" sz="2400" dirty="0"/>
              <a:t>, </a:t>
            </a:r>
            <a:r>
              <a:rPr lang="ko-KR" altLang="en-US" sz="2400" dirty="0"/>
              <a:t>소프트웨어에 오류가 없음을 확인시켜주지는 못한다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rgbClr val="FF0000"/>
                </a:solidFill>
              </a:rPr>
              <a:t>즉 테스트는 오류를 찾고 올바르게 수정하여 프로그램을 작동시킬 수는 있지만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그 프로그램이 완전하고 정확하다고 증명할 수는 없다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r>
              <a:rPr lang="ko-KR" altLang="en-US" sz="2400" dirty="0"/>
              <a:t>그러므로 테스트를 통해 오류를 찾아 프로그램을 정상적으로 작동시키는 것도 중요하지만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그보다는 오류가 발생하지 않도록 사전에 조치하는 테스트를 실행하는 것이 더 중요하다</a:t>
            </a:r>
            <a:r>
              <a:rPr lang="en-US" altLang="ko-KR" sz="2400" dirty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/>
              <a:t>테스트의 목표는 </a:t>
            </a:r>
            <a:r>
              <a:rPr lang="en-US" altLang="ko-KR" sz="2400" dirty="0"/>
              <a:t>'</a:t>
            </a:r>
            <a:r>
              <a:rPr lang="ko-KR" altLang="en-US" sz="2400" dirty="0"/>
              <a:t>개발된 소프트웨어에 신뢰성을 높여주기 위한 작업</a:t>
            </a:r>
            <a:r>
              <a:rPr lang="en-US" altLang="ko-KR" sz="2400" dirty="0"/>
              <a:t>'</a:t>
            </a:r>
            <a:r>
              <a:rPr lang="ko-KR" altLang="en-US" sz="2400" dirty="0"/>
              <a:t>이라 할 수 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80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테스트의 필요성과 특징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그러나 막상 테스트를 수행하려면 다음과 같은 다양한 문제에 부딪힐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/>
              <a:t>■ 테스트 케이스가 적어 효과에 한계가 </a:t>
            </a:r>
            <a:r>
              <a:rPr lang="ko-KR" altLang="en-US" sz="2000" b="1" dirty="0" smtClean="0"/>
              <a:t>있다</a:t>
            </a:r>
            <a:endParaRPr lang="en-US" altLang="ko-KR" sz="2000" b="1" dirty="0" smtClean="0"/>
          </a:p>
          <a:p>
            <a:r>
              <a:rPr lang="ko-KR" altLang="en-US" sz="2000" b="1" dirty="0"/>
              <a:t>■ 완벽한 테스트 케이스를 도출하기 </a:t>
            </a:r>
            <a:r>
              <a:rPr lang="ko-KR" altLang="en-US" sz="2000" b="1" dirty="0" smtClean="0"/>
              <a:t>어렵다</a:t>
            </a:r>
            <a:endParaRPr lang="en-US" altLang="ko-KR" sz="2000" b="1" dirty="0" smtClean="0"/>
          </a:p>
          <a:p>
            <a:r>
              <a:rPr lang="ko-KR" altLang="en-US" sz="2000" b="1" dirty="0"/>
              <a:t>■ 테스트를 위한 실제 사용 환경을 구축하기 </a:t>
            </a:r>
            <a:r>
              <a:rPr lang="ko-KR" altLang="en-US" sz="2000" b="1" dirty="0" smtClean="0"/>
              <a:t>어렵다</a:t>
            </a:r>
            <a:endParaRPr lang="en-US" altLang="ko-KR" sz="2000" b="1" dirty="0" smtClean="0"/>
          </a:p>
          <a:p>
            <a:r>
              <a:rPr lang="ko-KR" altLang="en-US" sz="2000" b="1" dirty="0"/>
              <a:t>■ 작은 실수를 발견하기 </a:t>
            </a:r>
            <a:r>
              <a:rPr lang="ko-KR" altLang="en-US" sz="2000" b="1" dirty="0" smtClean="0"/>
              <a:t>어렵다</a:t>
            </a:r>
            <a:endParaRPr lang="en-US" altLang="ko-KR" sz="2000" b="1" dirty="0" smtClean="0"/>
          </a:p>
          <a:p>
            <a:r>
              <a:rPr lang="ko-KR" altLang="en-US" sz="2000" b="1" dirty="0"/>
              <a:t>■ 테스트 중요성에 대한 인식이 </a:t>
            </a:r>
            <a:r>
              <a:rPr lang="ko-KR" altLang="en-US" sz="2000" b="1" dirty="0" smtClean="0"/>
              <a:t>부족하다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dirty="0"/>
              <a:t>테스트는 어떠한 특징이 있는지 살펴보자</a:t>
            </a:r>
            <a:r>
              <a:rPr lang="en-US" altLang="ko-KR" sz="2000" dirty="0"/>
              <a:t>.</a:t>
            </a:r>
            <a:endParaRPr lang="en-US" altLang="ko-KR" sz="2000" b="1" dirty="0" smtClean="0"/>
          </a:p>
          <a:p>
            <a:r>
              <a:rPr lang="ko-KR" altLang="en-US" sz="2000" b="1" dirty="0"/>
              <a:t>■ 고객의 요구 사항을 충족시켜야 </a:t>
            </a:r>
            <a:r>
              <a:rPr lang="ko-KR" altLang="en-US" sz="2000" b="1" dirty="0" smtClean="0"/>
              <a:t>한다</a:t>
            </a:r>
            <a:endParaRPr lang="en-US" altLang="ko-KR" sz="2000" b="1" dirty="0" smtClean="0"/>
          </a:p>
          <a:p>
            <a:r>
              <a:rPr lang="ko-KR" altLang="en-US" sz="2000" b="1" dirty="0"/>
              <a:t>■ 테스트 단계에서만 수행되는 단순한 활동이 아니라 개발 단계와 </a:t>
            </a:r>
            <a:r>
              <a:rPr lang="ko-KR" altLang="en-US" sz="2000" b="1" dirty="0" smtClean="0"/>
              <a:t>함께한다</a:t>
            </a:r>
            <a:endParaRPr lang="en-US" altLang="ko-KR" sz="2000" b="1" dirty="0" smtClean="0"/>
          </a:p>
          <a:p>
            <a:r>
              <a:rPr lang="ko-KR" altLang="en-US" sz="2000" b="1" dirty="0"/>
              <a:t>■ </a:t>
            </a:r>
            <a:r>
              <a:rPr lang="ko-KR" altLang="en-US" sz="2000" b="1" dirty="0" err="1"/>
              <a:t>파레토</a:t>
            </a:r>
            <a:r>
              <a:rPr lang="ko-KR" altLang="en-US" sz="2000" b="1" dirty="0"/>
              <a:t> 원리를 적용할 수 </a:t>
            </a:r>
            <a:r>
              <a:rPr lang="ko-KR" altLang="en-US" sz="2000" b="1" dirty="0" smtClean="0"/>
              <a:t>있다</a:t>
            </a:r>
            <a:r>
              <a:rPr lang="en-US" altLang="ko-KR" sz="2000" b="1" dirty="0" smtClean="0"/>
              <a:t>(</a:t>
            </a:r>
            <a:r>
              <a:rPr lang="en-US" altLang="ko-KR" sz="2000" dirty="0"/>
              <a:t>'</a:t>
            </a:r>
            <a:r>
              <a:rPr lang="ko-KR" altLang="en-US" sz="2000" dirty="0"/>
              <a:t>테스트에서 발견되는 </a:t>
            </a:r>
            <a:r>
              <a:rPr lang="en-US" altLang="ko-KR" sz="2000" dirty="0"/>
              <a:t>80%</a:t>
            </a:r>
            <a:r>
              <a:rPr lang="ko-KR" altLang="en-US" sz="2000" dirty="0"/>
              <a:t>의 오류는 </a:t>
            </a:r>
            <a:r>
              <a:rPr lang="en-US" altLang="ko-KR" sz="2000" dirty="0"/>
              <a:t>20%</a:t>
            </a:r>
            <a:r>
              <a:rPr lang="ko-KR" altLang="en-US" sz="2000" dirty="0"/>
              <a:t>의 프로그램 모듈에서 발견된다</a:t>
            </a:r>
            <a:r>
              <a:rPr lang="en-US" altLang="ko-KR" sz="2000" dirty="0"/>
              <a:t>'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)</a:t>
            </a:r>
            <a:endParaRPr lang="en-US" altLang="ko-KR" sz="2000" b="1" dirty="0" smtClean="0"/>
          </a:p>
          <a:p>
            <a:r>
              <a:rPr lang="ko-KR" altLang="en-US" sz="2000" b="1" dirty="0"/>
              <a:t>■ 모듈 단위를 점점 확대해나가며 </a:t>
            </a:r>
            <a:r>
              <a:rPr lang="ko-KR" altLang="en-US" sz="2000" b="1" dirty="0" smtClean="0"/>
              <a:t>진행한다</a:t>
            </a:r>
            <a:endParaRPr lang="en-US" altLang="ko-KR" sz="2000" b="1" dirty="0" smtClean="0"/>
          </a:p>
          <a:p>
            <a:r>
              <a:rPr lang="ko-KR" altLang="en-US" sz="2000" b="1" dirty="0"/>
              <a:t>■ 완벽한 테스트는 </a:t>
            </a:r>
            <a:r>
              <a:rPr lang="ko-KR" altLang="en-US" sz="2000" b="1" dirty="0" smtClean="0"/>
              <a:t>불가능하다</a:t>
            </a:r>
            <a:endParaRPr lang="en-US" altLang="ko-KR" sz="2000" b="1" dirty="0" smtClean="0"/>
          </a:p>
          <a:p>
            <a:r>
              <a:rPr lang="ko-KR" altLang="en-US" sz="2000" b="1" dirty="0"/>
              <a:t>■ 개발자와 다른 별도의 팀에서 </a:t>
            </a:r>
            <a:r>
              <a:rPr lang="ko-KR" altLang="en-US" sz="2000" b="1" dirty="0" smtClean="0"/>
              <a:t>수행한다</a:t>
            </a:r>
            <a:endParaRPr lang="en-US" altLang="ko-KR" sz="2000" b="1" dirty="0" smtClean="0"/>
          </a:p>
          <a:p>
            <a:r>
              <a:rPr lang="ko-KR" altLang="en-US" sz="2000" b="1" dirty="0"/>
              <a:t>■ 살충제 패러독스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테스트 내성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문제 해결을 위해 테스트 케이스 업데이트가 필요하다</a:t>
            </a:r>
            <a:endParaRPr lang="en-US" altLang="ko-KR" sz="20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8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테스트의 필요성과 특징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■ 오류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오류</a:t>
            </a:r>
            <a:r>
              <a:rPr lang="en-US" altLang="ko-KR" sz="2000" dirty="0"/>
              <a:t>(error)</a:t>
            </a:r>
            <a:r>
              <a:rPr lang="ko-KR" altLang="en-US" sz="2000" dirty="0"/>
              <a:t>는 소프트웨어 개발자에 의해 만들어지는 실수로 결함의 원인이 된다</a:t>
            </a:r>
            <a:r>
              <a:rPr lang="en-US" altLang="ko-KR" sz="2000" dirty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■ </a:t>
            </a:r>
            <a:r>
              <a:rPr lang="ko-KR" altLang="en-US" sz="2000" b="1" dirty="0"/>
              <a:t>결함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결함</a:t>
            </a:r>
            <a:r>
              <a:rPr lang="en-US" altLang="ko-KR" sz="2000" dirty="0"/>
              <a:t>(defect, bug, fault)</a:t>
            </a:r>
            <a:r>
              <a:rPr lang="ko-KR" altLang="en-US" sz="2000" dirty="0"/>
              <a:t>은 오류에 의해 프로그램이 완전치 못한 것으로</a:t>
            </a:r>
            <a:r>
              <a:rPr lang="en-US" altLang="ko-KR" sz="2000" dirty="0"/>
              <a:t>, </a:t>
            </a:r>
            <a:r>
              <a:rPr lang="ko-KR" altLang="en-US" sz="2000" dirty="0"/>
              <a:t>고장의 원인이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주로 프로그램에 필요 없는 정보를 포함하거나 필요한 정보가 없는 경우이다</a:t>
            </a:r>
            <a:r>
              <a:rPr lang="en-US" altLang="ko-KR" sz="2000" dirty="0"/>
              <a:t>. </a:t>
            </a:r>
            <a:r>
              <a:rPr lang="ko-KR" altLang="en-US" sz="2000" dirty="0"/>
              <a:t>결함으로 인해 프로그램이 실행 중에 멈추거나 예외 처리 모듈이 작동될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또 시스템이 작동 불능 상태에 빠질 수 있다</a:t>
            </a:r>
            <a:r>
              <a:rPr lang="en-US" altLang="ko-KR" sz="2000" dirty="0"/>
              <a:t>. 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■ </a:t>
            </a:r>
            <a:r>
              <a:rPr lang="ko-KR" altLang="en-US" sz="2000" b="1" dirty="0"/>
              <a:t>고장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실패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문제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장애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고장</a:t>
            </a:r>
            <a:r>
              <a:rPr lang="en-US" altLang="ko-KR" sz="2000" dirty="0"/>
              <a:t>, </a:t>
            </a:r>
            <a:r>
              <a:rPr lang="ko-KR" altLang="en-US" sz="2000" dirty="0"/>
              <a:t>실패</a:t>
            </a:r>
            <a:r>
              <a:rPr lang="en-US" altLang="ko-KR" sz="2000" dirty="0"/>
              <a:t>(failure), </a:t>
            </a:r>
            <a:r>
              <a:rPr lang="ko-KR" altLang="en-US" sz="2000" dirty="0"/>
              <a:t>문제</a:t>
            </a:r>
            <a:r>
              <a:rPr lang="en-US" altLang="ko-KR" sz="2000" dirty="0"/>
              <a:t>(problem), </a:t>
            </a:r>
            <a:r>
              <a:rPr lang="ko-KR" altLang="en-US" sz="2000" dirty="0"/>
              <a:t>장애 등은 시스템이 요구 사항대로 작동하지 않는 것을 말한다</a:t>
            </a:r>
            <a:r>
              <a:rPr lang="en-US" altLang="ko-KR" sz="2000" dirty="0"/>
              <a:t>. </a:t>
            </a:r>
            <a:r>
              <a:rPr lang="ko-KR" altLang="en-US" sz="2000" dirty="0"/>
              <a:t>요구 분석 명세서가 잘못되었거나</a:t>
            </a:r>
            <a:r>
              <a:rPr lang="en-US" altLang="ko-KR" sz="2000" dirty="0"/>
              <a:t>, </a:t>
            </a:r>
            <a:r>
              <a:rPr lang="ko-KR" altLang="en-US" sz="2000" dirty="0"/>
              <a:t>이 명세서에 요구 사항이 충분히 반영되지 않았거나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기술적으로 불가능한 요구 사항이 포함된 경우와 같은 결함에 의해 발생한다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모든 결함이 반드시 실패를 유발하지는 않는다</a:t>
            </a:r>
            <a:r>
              <a:rPr lang="en-US" altLang="ko-KR" sz="2000" dirty="0"/>
              <a:t>. </a:t>
            </a:r>
          </a:p>
          <a:p>
            <a:endParaRPr lang="en-US" altLang="ko-KR" sz="20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7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테스트 절차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/>
              <a:t>테스트 계획</a:t>
            </a:r>
            <a:endParaRPr lang="en-US" altLang="ko-KR" sz="2000" b="1" dirty="0" smtClean="0"/>
          </a:p>
          <a:p>
            <a:r>
              <a:rPr lang="ko-KR" altLang="en-US" sz="2000" dirty="0" smtClean="0"/>
              <a:t>테스트 </a:t>
            </a:r>
            <a:r>
              <a:rPr lang="ko-KR" altLang="en-US" sz="2000" dirty="0"/>
              <a:t>계획 단계에서는 다음과 같이 </a:t>
            </a:r>
            <a:r>
              <a:rPr lang="ko-KR" altLang="en-US" sz="2000" dirty="0">
                <a:solidFill>
                  <a:srgbClr val="FF0000"/>
                </a:solidFill>
              </a:rPr>
              <a:t>테스트 목표</a:t>
            </a:r>
            <a:r>
              <a:rPr lang="ko-KR" altLang="en-US" sz="2000" dirty="0"/>
              <a:t>를 정의하고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테스트 대상 및 범위를 결정</a:t>
            </a:r>
            <a:r>
              <a:rPr lang="ko-KR" altLang="en-US" sz="2000" dirty="0"/>
              <a:t>하며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테스트 계획서</a:t>
            </a:r>
            <a:r>
              <a:rPr lang="ko-KR" altLang="en-US" sz="2000" dirty="0"/>
              <a:t>를 작성하고 검토한다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그러므로 결과물로 테스트 요구 사항 정의서</a:t>
            </a:r>
            <a:r>
              <a:rPr lang="en-US" altLang="ko-KR" sz="2000" dirty="0"/>
              <a:t>, </a:t>
            </a:r>
            <a:r>
              <a:rPr lang="ko-KR" altLang="en-US" sz="2000" dirty="0"/>
              <a:t>테스트 계획서와 같은 산출물이 생성된다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b="1" i="1" dirty="0"/>
              <a:t>2.</a:t>
            </a:r>
            <a:r>
              <a:rPr lang="ko-KR" altLang="en-US" sz="2000" b="1" dirty="0"/>
              <a:t> 테스트 케이스 설계</a:t>
            </a:r>
          </a:p>
          <a:p>
            <a:r>
              <a:rPr lang="ko-KR" altLang="en-US" sz="2000" dirty="0"/>
              <a:t>테스트 케이스 설계 </a:t>
            </a:r>
            <a:r>
              <a:rPr lang="ko-KR" altLang="en-US" sz="2000" dirty="0" smtClean="0"/>
              <a:t>단계에서는 </a:t>
            </a:r>
            <a:r>
              <a:rPr lang="ko-KR" altLang="en-US" sz="2000" dirty="0" smtClean="0">
                <a:solidFill>
                  <a:srgbClr val="FF0000"/>
                </a:solidFill>
              </a:rPr>
              <a:t>테스트 </a:t>
            </a:r>
            <a:r>
              <a:rPr lang="ko-KR" altLang="en-US" sz="2000" dirty="0">
                <a:solidFill>
                  <a:srgbClr val="FF0000"/>
                </a:solidFill>
              </a:rPr>
              <a:t>케이스 설계 기법</a:t>
            </a:r>
            <a:r>
              <a:rPr lang="ko-KR" altLang="en-US" sz="2000" dirty="0"/>
              <a:t>을 정의하고</a:t>
            </a:r>
            <a:r>
              <a:rPr lang="en-US" altLang="ko-KR" sz="2000" dirty="0"/>
              <a:t>, </a:t>
            </a:r>
            <a:r>
              <a:rPr lang="ko-KR" altLang="en-US" sz="2000" dirty="0"/>
              <a:t>결정된 설계 기법에 따른 </a:t>
            </a:r>
            <a:r>
              <a:rPr lang="ko-KR" altLang="en-US" sz="2000" dirty="0">
                <a:solidFill>
                  <a:srgbClr val="FF0000"/>
                </a:solidFill>
              </a:rPr>
              <a:t>테스트 케이스</a:t>
            </a:r>
            <a:r>
              <a:rPr lang="ko-KR" altLang="en-US" sz="2000" dirty="0"/>
              <a:t>를 도출한다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도출된 테스트 케이스에 입력 값으로 사용할 원시 데이터를 작성한다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그러므로 결과물로 </a:t>
            </a:r>
            <a:r>
              <a:rPr lang="ko-KR" altLang="en-US" sz="2000" dirty="0">
                <a:solidFill>
                  <a:srgbClr val="FF0000"/>
                </a:solidFill>
              </a:rPr>
              <a:t>테스트 케이스 명세서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테스트 설계서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테스트 절차서</a:t>
            </a:r>
            <a:r>
              <a:rPr lang="ko-KR" altLang="en-US" sz="2000" dirty="0"/>
              <a:t>가 생성된다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650446"/>
            <a:ext cx="9865034" cy="17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테스트 절차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 smtClean="0"/>
              <a:t>3</a:t>
            </a:r>
            <a:r>
              <a:rPr lang="en-US" altLang="ko-KR" sz="2000" b="1" i="1" dirty="0"/>
              <a:t>.</a:t>
            </a:r>
            <a:r>
              <a:rPr lang="ko-KR" altLang="en-US" sz="2000" b="1" dirty="0"/>
              <a:t> 테스트 실행 및 측정</a:t>
            </a:r>
          </a:p>
          <a:p>
            <a:r>
              <a:rPr lang="ko-KR" altLang="en-US" sz="2000" dirty="0"/>
              <a:t>테스트 실행 및 측정 단계에서는 테스트 환경을 구축하고 도출된 테스트 케이스를 이용하여 테스트를 실시한다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테스트 실행 결과를 문서화한다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i="1" dirty="0"/>
              <a:t>4.</a:t>
            </a:r>
            <a:r>
              <a:rPr lang="ko-KR" altLang="en-US" sz="2000" b="1" dirty="0"/>
              <a:t> 테스트 결과 분석</a:t>
            </a:r>
          </a:p>
          <a:p>
            <a:r>
              <a:rPr lang="ko-KR" altLang="en-US" sz="2000" dirty="0">
                <a:hlinkClick r:id="rId7"/>
              </a:rPr>
              <a:t>테스트</a:t>
            </a:r>
            <a:r>
              <a:rPr lang="ko-KR" altLang="en-US" sz="2000" dirty="0"/>
              <a:t>가 끝나면 계획 대비 결과를 비교</a:t>
            </a:r>
            <a:r>
              <a:rPr lang="en-US" altLang="ko-KR" sz="2000" dirty="0"/>
              <a:t>·</a:t>
            </a:r>
            <a:r>
              <a:rPr lang="ko-KR" altLang="en-US" sz="2000" dirty="0"/>
              <a:t>분석한다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테스트 결과에 대한 보고서를 작성한다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i="1" dirty="0"/>
              <a:t>5.</a:t>
            </a:r>
            <a:r>
              <a:rPr lang="ko-KR" altLang="en-US" sz="2000" b="1" dirty="0"/>
              <a:t> 오류 추적 및 수정</a:t>
            </a:r>
          </a:p>
          <a:p>
            <a:r>
              <a:rPr lang="ko-KR" altLang="en-US" sz="2000" dirty="0"/>
              <a:t>오류 추적 및 수정 단계에서는 </a:t>
            </a:r>
            <a:r>
              <a:rPr lang="ko-KR" altLang="en-US" sz="2000" dirty="0">
                <a:hlinkClick r:id="rId7"/>
              </a:rPr>
              <a:t>테스트</a:t>
            </a:r>
            <a:r>
              <a:rPr lang="ko-KR" altLang="en-US" sz="2000" dirty="0"/>
              <a:t> 결과 어디에서</a:t>
            </a:r>
            <a:r>
              <a:rPr lang="en-US" altLang="ko-KR" sz="2000" dirty="0"/>
              <a:t>, </a:t>
            </a:r>
            <a:r>
              <a:rPr lang="ko-KR" altLang="en-US" sz="2000" dirty="0"/>
              <a:t>어떤 종류의 오류들이 발생했는지 확인하고 수정한다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650446"/>
            <a:ext cx="9865034" cy="17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2846</Words>
  <Application>Microsoft Office PowerPoint</Application>
  <PresentationFormat>와이드스크린</PresentationFormat>
  <Paragraphs>265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Wingdings</vt:lpstr>
      <vt:lpstr>나눔고딕</vt:lpstr>
      <vt:lpstr>굴림</vt:lpstr>
      <vt:lpstr>Arial</vt:lpstr>
      <vt:lpstr>돋움</vt:lpstr>
      <vt:lpstr>맑은 고딕</vt:lpstr>
      <vt:lpstr>HY헤드라인M</vt:lpstr>
      <vt:lpstr>Verdana</vt:lpstr>
      <vt:lpstr>Office 테마</vt:lpstr>
      <vt:lpstr>1_[템플릿]책_수업자료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Parkchanjun</cp:lastModifiedBy>
  <cp:revision>748</cp:revision>
  <dcterms:created xsi:type="dcterms:W3CDTF">2014-11-01T08:10:02Z</dcterms:created>
  <dcterms:modified xsi:type="dcterms:W3CDTF">2018-05-14T03:02:02Z</dcterms:modified>
</cp:coreProperties>
</file>