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59" r:id="rId3"/>
    <p:sldId id="323" r:id="rId4"/>
    <p:sldId id="324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38" r:id="rId25"/>
    <p:sldId id="339" r:id="rId26"/>
    <p:sldId id="340" r:id="rId27"/>
    <p:sldId id="341" r:id="rId28"/>
    <p:sldId id="265" r:id="rId29"/>
  </p:sldIdLst>
  <p:sldSz cx="12192000" cy="6858000"/>
  <p:notesSz cx="6858000" cy="9144000"/>
  <p:embeddedFontLst>
    <p:embeddedFont>
      <p:font typeface="맑은 고딕" panose="020B0503020000020004" pitchFamily="50" charset="-127"/>
      <p:regular r:id="rId32"/>
      <p:bold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  <p:embeddedFont>
      <p:font typeface="HY헤드라인M" panose="02030600000101010101" pitchFamily="18" charset="-127"/>
      <p:regular r:id="rId38"/>
    </p:embeddedFont>
    <p:embeddedFont>
      <p:font typeface="나눔고딕" panose="020B0600000101010101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8179"/>
    <a:srgbClr val="0E161F"/>
    <a:srgbClr val="523F3E"/>
    <a:srgbClr val="EFBF90"/>
    <a:srgbClr val="DA9B0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6B4FA-A879-4992-89BF-E6D379899C90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8D0C5-A61D-430D-932B-111165EE6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0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447492" name="Line 4"/>
          <p:cNvSpPr>
            <a:spLocks noChangeShapeType="1"/>
          </p:cNvSpPr>
          <p:nvPr/>
        </p:nvSpPr>
        <p:spPr bwMode="auto">
          <a:xfrm>
            <a:off x="624418" y="3284538"/>
            <a:ext cx="10943167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749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4474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BB7DE49-2BE5-455D-BBC6-AB7CE8487966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2658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48123E-204C-4E76-A122-17EFFC15F2C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926209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185FD8-9C3F-44C3-ACB6-0B621761B8C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55918"/>
      </p:ext>
    </p:extLst>
  </p:cSld>
  <p:clrMapOvr>
    <a:masterClrMapping/>
  </p:clrMapOvr>
  <p:transition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384800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6A9BE8-EBD0-4CCF-A4E2-BBFFEC47FC2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28236"/>
      </p:ext>
    </p:extLst>
  </p:cSld>
  <p:clrMapOvr>
    <a:masterClrMapping/>
  </p:clrMapOvr>
  <p:transition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86F809-B882-4E8B-B1DF-DB1BEA89A682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40894"/>
      </p:ext>
    </p:extLst>
  </p:cSld>
  <p:clrMapOvr>
    <a:masterClrMapping/>
  </p:clrMapOvr>
  <p:transition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1EBA1C-93B6-48F0-AC1A-2E50C0CFB3A5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55701"/>
      </p:ext>
    </p:extLst>
  </p:cSld>
  <p:clrMapOvr>
    <a:masterClrMapping/>
  </p:clrMapOvr>
  <p:transition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C55AB3-6E72-4553-9ED5-717DB7900AF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88171"/>
      </p:ext>
    </p:extLst>
  </p:cSld>
  <p:clrMapOvr>
    <a:masterClrMapping/>
  </p:clrMapOvr>
  <p:transition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1A6031-E636-4A94-B3E0-32EAA1B6419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25444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E20D90-DA4C-440A-8193-4F2A420DDA4C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79233"/>
      </p:ext>
    </p:extLst>
  </p:cSld>
  <p:clrMapOvr>
    <a:masterClrMapping/>
  </p:clrMapOvr>
  <p:transition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9AD05B-5BA6-4DD8-B05B-D50638DEA93F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15535"/>
      </p:ext>
    </p:extLst>
  </p:cSld>
  <p:clrMapOvr>
    <a:masterClrMapping/>
  </p:clrMapOvr>
  <p:transition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60340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60340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CB8639-FDF8-4DBF-8650-9E7D2F222453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78676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 smtClean="0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친절한 </a:t>
            </a:r>
            <a:r>
              <a:rPr lang="ko-KR" altLang="en-US" dirty="0" err="1" smtClean="0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7951" y="6473825"/>
            <a:ext cx="3860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ea typeface="굴림" panose="020B0600000101010101" pitchFamily="50" charset="-127"/>
              </a:rPr>
              <a:t>© 2008 Software Engineering</a:t>
            </a:r>
          </a:p>
        </p:txBody>
      </p:sp>
      <p:sp>
        <p:nvSpPr>
          <p:cNvPr id="4464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81763"/>
            <a:ext cx="2844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36953B-1024-4C1C-A236-93D920F81D3C}" type="slidenum">
              <a:rPr kumimoji="1"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446470" name="Line 6"/>
          <p:cNvSpPr>
            <a:spLocks noChangeShapeType="1"/>
          </p:cNvSpPr>
          <p:nvPr/>
        </p:nvSpPr>
        <p:spPr bwMode="auto">
          <a:xfrm>
            <a:off x="624418" y="1052513"/>
            <a:ext cx="10943167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24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9pPr>
    </p:titleStyle>
    <p:bodyStyle>
      <a:lvl1pPr marL="342900" indent="-342900" algn="l" rtl="0" fontAlgn="base" latinLnBrk="1">
        <a:lnSpc>
          <a:spcPct val="140000"/>
        </a:lnSpc>
        <a:spcBef>
          <a:spcPct val="20000"/>
        </a:spcBef>
        <a:spcAft>
          <a:spcPct val="0"/>
        </a:spcAft>
        <a:buClr>
          <a:srgbClr val="C40000"/>
        </a:buClr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lnSpc>
          <a:spcPct val="120000"/>
        </a:lnSpc>
        <a:spcBef>
          <a:spcPct val="20000"/>
        </a:spcBef>
        <a:spcAft>
          <a:spcPct val="0"/>
        </a:spcAft>
        <a:buFont typeface="HY헤드라인M" panose="02030600000101010101" pitchFamily="18" charset="-127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lnSpc>
          <a:spcPct val="11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Arial" panose="020B0604020202020204" pitchFamily="34" charset="0"/>
          <a:ea typeface="돋움" panose="020B0600000101010101" pitchFamily="50" charset="-127"/>
          <a:cs typeface="+mn-cs"/>
        </a:defRPr>
      </a:lvl3pPr>
      <a:lvl4pPr marL="1600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12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Verdana" panose="020B0604030504040204" pitchFamily="34" charset="0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hyperlink" Target="https://terms.naver.com/entry.nhn?docId=3532860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terms.naver.com/entry.nhn?docId=3533060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terms.naver.com/entry.nhn?docId=3533063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terms.naver.com/entry.nhn?docId=3532861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hyperlink" Target="https://terms.naver.com/entry.nhn?docId=3533043&amp;ref=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terms.naver.com/entry.nhn?docId=3532862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terms.naver.com/entry.nhn?docId=3532866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terms.naver.com/entry.nhn?docId=353304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terms.naver.com/entry.nhn?docId=3532862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terms.naver.com/entry.nhn?docId=3532855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hyperlink" Target="https://terms.naver.com/entry.nhn?docId=353304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erms.naver.com/entry.nhn?docId=3532861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terms.naver.com/entry.nhn?docId=3532866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terms.naver.com/entry.nhn?docId=3533043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terms.naver.com/entry.nhn?docId=3532861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s://terms.naver.com/entry.nhn?docId=3532862&amp;ref=y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terms.naver.com/entry.nhn?docId=3532866&amp;ref=y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hyperlink" Target="https://terms.naver.com/entry.nhn?docId=353286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terms.naver.com/entry.nhn?docId=3533043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terms.naver.com/entry.nhn?docId=3532855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terms.naver.com/entry.nhn?docId=3533043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terms.naver.com/entry.nhn?docId=3532860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s://terms.naver.com/entry.nhn?docId=3532858&amp;ref=y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terms.naver.com/entry.nhn?docId=3532866&amp;ref=y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terms.naver.com/entry.nhn?docId=3532866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terms.naver.com/entry.nhn?docId=3533062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terms.naver.com/entry.nhn?docId=3533043&amp;ref=y" TargetMode="External"/><Relationship Id="rId12" Type="http://schemas.openxmlformats.org/officeDocument/2006/relationships/hyperlink" Target="https://terms.naver.com/entry.nhn?docId=3533046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s://terms.naver.com/entry.nhn?docId=3533063&amp;ref=y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s://terms.naver.com/entry.nhn?docId=3532862&amp;ref=y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terms.naver.com/entry.nhn?docId=3532866&amp;ref=y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terms.naver.com/entry.nhn?docId=3532866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terms.naver.com/entry.nhn?docId=3532855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hyperlink" Target="https://terms.naver.com/entry.nhn?docId=353304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terms.naver.com/entry.nhn?docId=3532860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974227" y="2709401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endParaRPr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17417"/>
            <a:ext cx="1362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</a:t>
            </a:r>
            <a:r>
              <a:rPr lang="en-US" altLang="ko-KR" sz="60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60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품 질</a:t>
            </a:r>
            <a:endParaRPr lang="en-US" altLang="ko-KR" sz="60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58183" y="4346395"/>
            <a:ext cx="5621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과목명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oftware 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ngineering</a:t>
            </a:r>
          </a:p>
        </p:txBody>
      </p:sp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품질 평가 표준 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52" y="1051453"/>
            <a:ext cx="5364945" cy="54224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97" y="4224527"/>
            <a:ext cx="5380186" cy="23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제품 품질 특성 평가 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제품 품질 특성 평가는 개발된 최종 산출물인 소프트웨어 제품이 사용자의 의도대로 기능을 수행하는지 평가한다</a:t>
            </a:r>
            <a:r>
              <a:rPr lang="en-US" altLang="ko-KR" sz="1600" dirty="0"/>
              <a:t>. </a:t>
            </a:r>
            <a:r>
              <a:rPr lang="ko-KR" altLang="en-US" sz="1600" dirty="0"/>
              <a:t>제품 품질 특성 평가에 해당되는 모델들은 다음과 같다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endParaRPr lang="en-US" altLang="ko-KR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9" y="2746055"/>
            <a:ext cx="8895579" cy="305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제품 품질 특성 평가 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• ISO/IEC 9126 :</a:t>
            </a:r>
            <a:r>
              <a:rPr lang="ko-KR" altLang="en-US" sz="1600" dirty="0"/>
              <a:t> 모든 소프트웨어 품질을 포괄할 수 있도록 매우 일반화된 개념으로 정의하고</a:t>
            </a:r>
            <a:r>
              <a:rPr lang="en-US" altLang="ko-KR" sz="1600" dirty="0"/>
              <a:t>, </a:t>
            </a:r>
            <a:r>
              <a:rPr lang="ko-KR" altLang="en-US" sz="1600" dirty="0"/>
              <a:t>고객 관점에서 소프트웨어에 관한 품질 특성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부특성을</a:t>
            </a:r>
            <a:r>
              <a:rPr lang="ko-KR" altLang="en-US" sz="1600" dirty="0"/>
              <a:t> 정의한다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품질을 계량적으로 측정 및 평가하기 위한 품질 요소</a:t>
            </a:r>
            <a:r>
              <a:rPr lang="en-US" altLang="ko-KR" sz="1600" dirty="0"/>
              <a:t>, </a:t>
            </a:r>
            <a:r>
              <a:rPr lang="ko-KR" altLang="en-US" sz="1600" dirty="0"/>
              <a:t>특성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메트릭스를</a:t>
            </a:r>
            <a:r>
              <a:rPr lang="ko-KR" altLang="en-US" sz="1600" dirty="0"/>
              <a:t> 정의하고</a:t>
            </a:r>
            <a:r>
              <a:rPr lang="en-US" altLang="ko-KR" sz="1600" dirty="0"/>
              <a:t>, </a:t>
            </a:r>
            <a:r>
              <a:rPr lang="ko-KR" altLang="en-US" sz="1600" dirty="0"/>
              <a:t>내부 척도와 외부 척도를 정의한다</a:t>
            </a:r>
            <a:r>
              <a:rPr lang="en-US" altLang="ko-KR" sz="1600" dirty="0"/>
              <a:t>. 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• </a:t>
            </a:r>
            <a:r>
              <a:rPr lang="en-US" altLang="ko-KR" sz="1600" b="1" dirty="0"/>
              <a:t>ISO/IEC 14598 :</a:t>
            </a:r>
            <a:r>
              <a:rPr lang="ko-KR" altLang="en-US" sz="1600" dirty="0"/>
              <a:t> 소프트웨어 공급자와 구매자 사이에서 소프트웨어 개발 과정 또는 개발된 제품의 품질을 객관적으로 평가하기 위한 방법과 절차를 정의한 국제 표준 규격이다</a:t>
            </a:r>
            <a:r>
              <a:rPr lang="en-US" altLang="ko-KR" sz="1600" dirty="0"/>
              <a:t>. ISO/IEC 9126 </a:t>
            </a:r>
            <a:r>
              <a:rPr lang="ko-KR" altLang="en-US" sz="1600" dirty="0"/>
              <a:t>사용을 위한 절차와 기본 상황</a:t>
            </a:r>
            <a:r>
              <a:rPr lang="en-US" altLang="ko-KR" sz="1600" dirty="0"/>
              <a:t>, </a:t>
            </a:r>
            <a:r>
              <a:rPr lang="ko-KR" altLang="en-US" sz="1600" dirty="0"/>
              <a:t>소프트웨어 평가 절차에 대한 표준을 규정하고 있다</a:t>
            </a:r>
            <a:r>
              <a:rPr lang="en-US" altLang="ko-KR" sz="1600" dirty="0"/>
              <a:t>. 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• </a:t>
            </a:r>
            <a:r>
              <a:rPr lang="en-US" altLang="ko-KR" sz="1600" b="1" dirty="0"/>
              <a:t>ISO/IEC 12119 :</a:t>
            </a:r>
            <a:r>
              <a:rPr lang="ko-KR" altLang="en-US" sz="1600" dirty="0"/>
              <a:t> 패키지 소프트웨어의 일반적인 제품 품질 요구 사항 및 </a:t>
            </a:r>
            <a:r>
              <a:rPr lang="ko-KR" altLang="en-US" sz="1600" dirty="0">
                <a:hlinkClick r:id="rId7"/>
              </a:rPr>
              <a:t>테스트</a:t>
            </a:r>
            <a:r>
              <a:rPr lang="ko-KR" altLang="en-US" sz="1600" dirty="0"/>
              <a:t>를 위한 국제 표준 규격이다</a:t>
            </a:r>
            <a:r>
              <a:rPr lang="en-US" altLang="ko-KR" sz="1600" dirty="0"/>
              <a:t>.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• </a:t>
            </a:r>
            <a:r>
              <a:rPr lang="en-US" altLang="ko-KR" sz="1600" b="1" dirty="0"/>
              <a:t>ISO/IEC 25000 :</a:t>
            </a:r>
            <a:r>
              <a:rPr lang="ko-KR" altLang="en-US" sz="1600" dirty="0"/>
              <a:t> 소프트웨어 품질을 평가하기 위한 국제 표준 문서로</a:t>
            </a:r>
            <a:r>
              <a:rPr lang="en-US" altLang="ko-KR" sz="1600" dirty="0"/>
              <a:t>, </a:t>
            </a:r>
            <a:r>
              <a:rPr lang="ko-KR" altLang="en-US" sz="1600" dirty="0"/>
              <a:t>소프트웨어 품질 평가 모델부터 시작해 </a:t>
            </a:r>
            <a:r>
              <a:rPr lang="ko-KR" altLang="en-US" sz="1600" dirty="0" smtClean="0"/>
              <a:t>전체</a:t>
            </a:r>
            <a:endParaRPr lang="en-US" altLang="ko-KR" sz="1600" dirty="0" smtClean="0"/>
          </a:p>
          <a:p>
            <a:r>
              <a:rPr lang="ko-KR" altLang="en-US" sz="1600" dirty="0" smtClean="0"/>
              <a:t>적인 </a:t>
            </a:r>
            <a:r>
              <a:rPr lang="ko-KR" altLang="en-US" sz="1600" dirty="0"/>
              <a:t>품질 평가를 위한 표준 방안을 제시하고 있다</a:t>
            </a:r>
            <a:r>
              <a:rPr lang="en-US" altLang="ko-KR" sz="1600" dirty="0"/>
              <a:t>.</a:t>
            </a:r>
          </a:p>
          <a:p>
            <a:endParaRPr lang="ko-KR" alt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587" y="4417965"/>
            <a:ext cx="6179811" cy="212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프로세스 품질 특성 평가 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프로세스 품질은 소프트웨어 제품의 최종 품질에 영향을 줄 수 있는 소프트웨어 개발 과정에 대한 품질을 말한다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이것은 개발 및 관리 프로세스를 평가할 수 있는 모델로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다음과 같은 것들이 있다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• </a:t>
            </a:r>
            <a:r>
              <a:rPr lang="ko-KR" altLang="en-US" sz="2400" dirty="0" smtClean="0"/>
              <a:t>품질 시스템 보증을 위한 </a:t>
            </a:r>
            <a:r>
              <a:rPr lang="en-US" altLang="ko-KR" sz="2400" dirty="0" smtClean="0"/>
              <a:t>ISO 9000 </a:t>
            </a:r>
            <a:r>
              <a:rPr lang="ko-KR" altLang="en-US" sz="2400" dirty="0" smtClean="0"/>
              <a:t>모델</a:t>
            </a:r>
            <a:br>
              <a:rPr lang="ko-KR" altLang="en-US" sz="2400" dirty="0" smtClean="0"/>
            </a:br>
            <a:r>
              <a:rPr lang="en-US" altLang="ko-KR" sz="2400" dirty="0" smtClean="0"/>
              <a:t>• </a:t>
            </a:r>
            <a:r>
              <a:rPr lang="ko-KR" altLang="en-US" sz="2400" dirty="0" smtClean="0"/>
              <a:t>소프트웨어 생명주기 프로세스 표준을 위한 </a:t>
            </a:r>
            <a:r>
              <a:rPr lang="en-US" altLang="ko-KR" sz="2400" dirty="0" smtClean="0"/>
              <a:t>ISO 12207 </a:t>
            </a:r>
            <a:r>
              <a:rPr lang="ko-KR" altLang="en-US" sz="2400" dirty="0" smtClean="0"/>
              <a:t>모델</a:t>
            </a:r>
            <a:br>
              <a:rPr lang="ko-KR" altLang="en-US" sz="2400" dirty="0" smtClean="0"/>
            </a:br>
            <a:r>
              <a:rPr lang="en-US" altLang="ko-KR" sz="2400" dirty="0" smtClean="0"/>
              <a:t>• </a:t>
            </a:r>
            <a:r>
              <a:rPr lang="ko-KR" altLang="en-US" sz="2400" dirty="0" smtClean="0"/>
              <a:t>소프트웨어 프로세스 능력 평가를 위한 </a:t>
            </a:r>
            <a:r>
              <a:rPr lang="en-US" altLang="ko-KR" sz="2400" dirty="0" smtClean="0"/>
              <a:t>CMMI</a:t>
            </a:r>
            <a:r>
              <a:rPr lang="ko-KR" altLang="en-US" sz="2400" dirty="0" smtClean="0"/>
              <a:t>와 </a:t>
            </a:r>
            <a:r>
              <a:rPr lang="en-US" altLang="ko-KR" sz="2400" dirty="0" smtClean="0">
                <a:hlinkClick r:id="rId7"/>
              </a:rPr>
              <a:t>SPICE(ISO 15504) </a:t>
            </a:r>
            <a:r>
              <a:rPr lang="ko-KR" altLang="en-US" sz="2400" dirty="0" smtClean="0">
                <a:hlinkClick r:id="rId7"/>
              </a:rPr>
              <a:t>모델</a:t>
            </a:r>
            <a:endParaRPr lang="ko-KR" altLang="en-US" sz="2400" dirty="0" smtClean="0"/>
          </a:p>
          <a:p>
            <a:endParaRPr lang="en-US" altLang="ko-KR" sz="2400" dirty="0" smtClean="0"/>
          </a:p>
          <a:p>
            <a:endParaRPr lang="ko-KR" alt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757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ISO 9000 </a:t>
            </a:r>
            <a:r>
              <a:rPr lang="ko-KR" altLang="en-US" sz="2400" b="1" dirty="0"/>
              <a:t>모델의 품질 요소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ISO 9000</a:t>
            </a:r>
            <a:r>
              <a:rPr lang="ko-KR" altLang="en-US" sz="2400" dirty="0"/>
              <a:t>은 국제 표준화 기구</a:t>
            </a:r>
            <a:r>
              <a:rPr lang="en-US" altLang="ko-KR" sz="2400" dirty="0"/>
              <a:t>(ISO)</a:t>
            </a:r>
            <a:r>
              <a:rPr lang="ko-KR" altLang="en-US" sz="2400" dirty="0"/>
              <a:t>가 정한 </a:t>
            </a:r>
            <a:r>
              <a:rPr lang="ko-KR" altLang="en-US" sz="2400" dirty="0">
                <a:hlinkClick r:id="rId7"/>
              </a:rPr>
              <a:t>품질 관리</a:t>
            </a:r>
            <a:r>
              <a:rPr lang="ko-KR" altLang="en-US" sz="2400" dirty="0"/>
              <a:t>와 </a:t>
            </a:r>
            <a:r>
              <a:rPr lang="ko-KR" altLang="en-US" sz="2400" dirty="0">
                <a:hlinkClick r:id="rId8"/>
              </a:rPr>
              <a:t>품질 보증</a:t>
            </a:r>
            <a:r>
              <a:rPr lang="ko-KR" altLang="en-US" sz="2400" dirty="0"/>
              <a:t>을 위한 모델이다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또한 </a:t>
            </a:r>
            <a:r>
              <a:rPr lang="ko-KR" altLang="en-US" sz="2400" dirty="0"/>
              <a:t>제품의 </a:t>
            </a:r>
            <a:r>
              <a:rPr lang="ko-KR" altLang="en-US" sz="2400" dirty="0">
                <a:hlinkClick r:id="rId9"/>
              </a:rPr>
              <a:t>품질</a:t>
            </a:r>
            <a:r>
              <a:rPr lang="ko-KR" altLang="en-US" sz="2400" dirty="0"/>
              <a:t> 체계 기준으로</a:t>
            </a:r>
            <a:r>
              <a:rPr lang="en-US" altLang="ko-KR" sz="2400" dirty="0"/>
              <a:t>, </a:t>
            </a:r>
            <a:r>
              <a:rPr lang="ko-KR" altLang="en-US" sz="2400" dirty="0"/>
              <a:t>일반 품질 인증이 단순히 제품의 품질 규격 합격 여부만을 확인한다면 </a:t>
            </a:r>
            <a:r>
              <a:rPr lang="en-US" altLang="ko-KR" sz="2400" dirty="0"/>
              <a:t>ISO 9000</a:t>
            </a:r>
            <a:r>
              <a:rPr lang="ko-KR" altLang="en-US" sz="2400" dirty="0"/>
              <a:t>은 해당 제품이나 서비스의 설계에서부터 생산 시설</a:t>
            </a:r>
            <a:r>
              <a:rPr lang="en-US" altLang="ko-KR" sz="2400" dirty="0"/>
              <a:t>, </a:t>
            </a:r>
            <a:r>
              <a:rPr lang="ko-KR" altLang="en-US" sz="2400" dirty="0"/>
              <a:t>시험 검사 등 전반에 걸쳐 규격 준수 여부를 확인해 인증한다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따라서 </a:t>
            </a:r>
            <a:r>
              <a:rPr lang="en-US" altLang="ko-KR" sz="2400" dirty="0"/>
              <a:t>ISO 9000 </a:t>
            </a:r>
            <a:r>
              <a:rPr lang="ko-KR" altLang="en-US" sz="2400" dirty="0"/>
              <a:t>모델의 목적은 제품의 품질을 객관적으로 인증 받아 사용자에게 신뢰감을 주는 것이다</a:t>
            </a:r>
            <a:r>
              <a:rPr lang="en-US" altLang="ko-KR" sz="2400" dirty="0"/>
              <a:t>. </a:t>
            </a:r>
          </a:p>
          <a:p>
            <a:endParaRPr lang="ko-KR" alt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07" y="3597622"/>
            <a:ext cx="5782969" cy="27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ISO 9000 </a:t>
            </a:r>
            <a:r>
              <a:rPr lang="ko-KR" altLang="en-US" sz="2400" b="1" dirty="0"/>
              <a:t>모델의 품질 요소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2926" y="1124756"/>
            <a:ext cx="108114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 중 일반적인 표준인 </a:t>
            </a:r>
            <a:r>
              <a:rPr lang="en-US" altLang="ko-KR" sz="2400" dirty="0"/>
              <a:t>ISO 9001 </a:t>
            </a:r>
            <a:r>
              <a:rPr lang="ko-KR" altLang="en-US" sz="2400" dirty="0"/>
              <a:t>모델은 다음과 같은 특징이 있다</a:t>
            </a:r>
            <a:r>
              <a:rPr lang="en-US" altLang="ko-KR" sz="2400" dirty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• </a:t>
            </a:r>
            <a:r>
              <a:rPr lang="en-US" altLang="ko-KR" sz="2400" dirty="0"/>
              <a:t>SDLC</a:t>
            </a:r>
            <a:r>
              <a:rPr lang="ko-KR" altLang="en-US" sz="2400" dirty="0"/>
              <a:t>의 과정에 대한 품질 보증 모델이다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• </a:t>
            </a:r>
            <a:r>
              <a:rPr lang="ko-KR" altLang="en-US" sz="2400" dirty="0"/>
              <a:t>소프트웨어 개발을 목표로 구체화되지 않았다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• </a:t>
            </a:r>
            <a:r>
              <a:rPr lang="ko-KR" altLang="en-US" sz="2400" dirty="0"/>
              <a:t>소프트웨어에 적용할 수 있는 일반 원리를 설정한다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• </a:t>
            </a:r>
            <a:r>
              <a:rPr lang="ko-KR" altLang="en-US" sz="2400" dirty="0"/>
              <a:t>품질 프로세스의 다양한 측면을 기술한다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• </a:t>
            </a:r>
            <a:r>
              <a:rPr lang="ko-KR" altLang="en-US" sz="2400" dirty="0"/>
              <a:t>기업이 정의해야 하는 조직의 표준과 절차를 나열한다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• </a:t>
            </a:r>
            <a:r>
              <a:rPr lang="ko-KR" altLang="en-US" sz="2400" dirty="0"/>
              <a:t>조직의 품질 매뉴얼로 문서화한다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• </a:t>
            </a:r>
            <a:r>
              <a:rPr lang="ko-KR" altLang="en-US" sz="2400" dirty="0"/>
              <a:t>사용되어야 하는 품질 프로세스를 정의하지 않는다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• </a:t>
            </a:r>
            <a:r>
              <a:rPr lang="ko-KR" altLang="en-US" sz="2400" dirty="0"/>
              <a:t>공급자와 구매자 간의 관리 책임을 명시한다</a:t>
            </a:r>
            <a:r>
              <a:rPr lang="en-US" altLang="ko-KR" sz="2400" dirty="0"/>
              <a:t>.</a:t>
            </a:r>
          </a:p>
          <a:p>
            <a:endParaRPr lang="ko-KR" alt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7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프로세스 표준을 위한 </a:t>
            </a:r>
            <a:r>
              <a:rPr lang="en-US" altLang="ko-KR" sz="2400" b="1" dirty="0"/>
              <a:t>ISO 12207 </a:t>
            </a:r>
            <a:r>
              <a:rPr lang="ko-KR" altLang="en-US" sz="2400" b="1" dirty="0"/>
              <a:t>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2926" y="1124756"/>
            <a:ext cx="10811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ISO 12207 </a:t>
            </a:r>
            <a:r>
              <a:rPr lang="ko-KR" altLang="en-US" dirty="0">
                <a:solidFill>
                  <a:srgbClr val="FF0000"/>
                </a:solidFill>
              </a:rPr>
              <a:t>모델은 </a:t>
            </a:r>
            <a:r>
              <a:rPr lang="ko-KR" altLang="en-US" dirty="0"/>
              <a:t>소프트웨어 개발 </a:t>
            </a:r>
            <a:r>
              <a:rPr lang="ko-KR" altLang="en-US" dirty="0">
                <a:solidFill>
                  <a:srgbClr val="FF0000"/>
                </a:solidFill>
              </a:rPr>
              <a:t>생명주기 </a:t>
            </a:r>
            <a:r>
              <a:rPr lang="ko-KR" altLang="en-US" dirty="0">
                <a:solidFill>
                  <a:srgbClr val="FF0000"/>
                </a:solidFill>
                <a:hlinkClick r:id="rId7"/>
              </a:rPr>
              <a:t>프로세스</a:t>
            </a:r>
            <a:r>
              <a:rPr lang="ko-KR" altLang="en-US" dirty="0">
                <a:solidFill>
                  <a:srgbClr val="FF0000"/>
                </a:solidFill>
              </a:rPr>
              <a:t>인 </a:t>
            </a:r>
            <a:r>
              <a:rPr lang="ko-KR" altLang="en-US" dirty="0"/>
              <a:t>소프트웨어 생성부터 폐기까지의 프로세스에 해당되는 것으로</a:t>
            </a:r>
            <a:r>
              <a:rPr lang="en-US" altLang="ko-KR" dirty="0"/>
              <a:t>, </a:t>
            </a:r>
            <a:r>
              <a:rPr lang="ko-KR" altLang="en-US" dirty="0" smtClean="0"/>
              <a:t>크게 </a:t>
            </a:r>
            <a:r>
              <a:rPr lang="ko-KR" altLang="en-US" dirty="0"/>
              <a:t>기본 생명주기</a:t>
            </a:r>
            <a:r>
              <a:rPr lang="en-US" altLang="ko-KR" dirty="0"/>
              <a:t>, </a:t>
            </a:r>
            <a:r>
              <a:rPr lang="ko-KR" altLang="en-US" dirty="0"/>
              <a:t>지원 생명주기</a:t>
            </a:r>
            <a:r>
              <a:rPr lang="en-US" altLang="ko-KR" dirty="0"/>
              <a:t>, </a:t>
            </a:r>
            <a:r>
              <a:rPr lang="ko-KR" altLang="en-US" dirty="0"/>
              <a:t>조직 생명주기로 나누어 설명할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또한 </a:t>
            </a:r>
            <a:r>
              <a:rPr lang="ko-KR" altLang="en-US" dirty="0"/>
              <a:t>기본 생명주기 프로세스에서는 소프트웨어의 </a:t>
            </a:r>
            <a:r>
              <a:rPr lang="ko-KR" altLang="en-US" dirty="0">
                <a:solidFill>
                  <a:srgbClr val="FF0000"/>
                </a:solidFill>
              </a:rPr>
              <a:t>획득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공급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개발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운영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  <a:hlinkClick r:id="rId8"/>
              </a:rPr>
              <a:t>유지보수</a:t>
            </a:r>
            <a:r>
              <a:rPr lang="ko-KR" altLang="en-US" dirty="0">
                <a:solidFill>
                  <a:srgbClr val="FF0000"/>
                </a:solidFill>
              </a:rPr>
              <a:t> 프로세스를 체계적으로 관리하기 위한 생명주기 표준</a:t>
            </a:r>
            <a:r>
              <a:rPr lang="en-US" altLang="ko-KR" dirty="0">
                <a:solidFill>
                  <a:srgbClr val="FF0000"/>
                </a:solidFill>
              </a:rPr>
              <a:t>(life cycle process standard)</a:t>
            </a:r>
            <a:r>
              <a:rPr lang="ko-KR" altLang="en-US" dirty="0">
                <a:solidFill>
                  <a:srgbClr val="FF0000"/>
                </a:solidFill>
              </a:rPr>
              <a:t>을 제공한다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따라서 </a:t>
            </a:r>
            <a:r>
              <a:rPr lang="en-US" altLang="ko-KR" dirty="0"/>
              <a:t>ISO 12207 </a:t>
            </a:r>
            <a:r>
              <a:rPr lang="ko-KR" altLang="en-US" dirty="0"/>
              <a:t>모델은 실무자들에게 공통 사항에 대한 프레임워크를 제공해준다</a:t>
            </a:r>
            <a:r>
              <a:rPr lang="en-US" altLang="ko-KR" dirty="0"/>
              <a:t>. </a:t>
            </a:r>
          </a:p>
          <a:p>
            <a:endParaRPr lang="ko-KR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2746055"/>
            <a:ext cx="5069414" cy="37827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53" y="5047163"/>
            <a:ext cx="4595258" cy="14816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47" y="2746055"/>
            <a:ext cx="5040471" cy="16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표준 프로세스의 필요성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2926" y="1124756"/>
            <a:ext cx="108114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표준 프로세스는 하나의 매뉴얼 또는 </a:t>
            </a:r>
            <a:r>
              <a:rPr lang="ko-KR" altLang="en-US" b="1" dirty="0" err="1">
                <a:solidFill>
                  <a:srgbClr val="FF0000"/>
                </a:solidFill>
              </a:rPr>
              <a:t>내비게이션과</a:t>
            </a:r>
            <a:r>
              <a:rPr lang="ko-KR" altLang="en-US" b="1" dirty="0">
                <a:solidFill>
                  <a:srgbClr val="FF0000"/>
                </a:solidFill>
              </a:rPr>
              <a:t> 같은 역할을 한다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어떤 </a:t>
            </a:r>
            <a:r>
              <a:rPr lang="ko-KR" altLang="en-US" dirty="0"/>
              <a:t>조직에서 프로세스가 표준화되어 있다면 그 조직은 일관되게 표준을 따를 것이고 누가 하더라도 비슷한 결과를 만들어낼 것이다</a:t>
            </a:r>
            <a:r>
              <a:rPr lang="en-US" altLang="ko-KR" dirty="0"/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결국 프로세스 표준화는 조직원들이 우왕좌왕 </a:t>
            </a:r>
            <a:r>
              <a:rPr lang="ko-KR" altLang="en-US" b="1" dirty="0" err="1">
                <a:solidFill>
                  <a:srgbClr val="FF0000"/>
                </a:solidFill>
              </a:rPr>
              <a:t>해매는</a:t>
            </a:r>
            <a:r>
              <a:rPr lang="ko-KR" altLang="en-US" b="1" dirty="0">
                <a:solidFill>
                  <a:srgbClr val="FF0000"/>
                </a:solidFill>
              </a:rPr>
              <a:t> 시간을 줄여주고 생산성을 높인다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dirty="0"/>
              <a:t>무엇보다도 표준은 기준과 목표</a:t>
            </a:r>
            <a:r>
              <a:rPr lang="en-US" altLang="ko-KR" dirty="0"/>
              <a:t>, </a:t>
            </a:r>
            <a:r>
              <a:rPr lang="ko-KR" altLang="en-US" dirty="0"/>
              <a:t>방향을 제시해주기 때문에 업무 처리 프로세스가 명확하고 계획적이며 결과를 충분히 예측할 수 있다</a:t>
            </a:r>
            <a:r>
              <a:rPr lang="en-US" altLang="ko-KR" dirty="0"/>
              <a:t>. </a:t>
            </a:r>
            <a:r>
              <a:rPr lang="ko-KR" altLang="en-US" dirty="0"/>
              <a:t>따라서 프로세스를 잘 갖춘 조직은 구성원들의 만족도도 높다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앞으로 </a:t>
            </a:r>
            <a:r>
              <a:rPr lang="ko-KR" altLang="en-US" dirty="0"/>
              <a:t>설명할 </a:t>
            </a:r>
            <a:r>
              <a:rPr lang="en-US" altLang="ko-KR" dirty="0"/>
              <a:t>CMMI</a:t>
            </a:r>
            <a:r>
              <a:rPr lang="ko-KR" altLang="en-US" dirty="0"/>
              <a:t>는 조직의 프로세스 개선을 위해 개발되었다</a:t>
            </a:r>
            <a:r>
              <a:rPr lang="en-US" altLang="ko-KR" dirty="0"/>
              <a:t>.</a:t>
            </a:r>
            <a:r>
              <a:rPr lang="en-US" altLang="ko-KR" b="1" dirty="0">
                <a:solidFill>
                  <a:srgbClr val="FF0000"/>
                </a:solidFill>
              </a:rPr>
              <a:t> CMMI</a:t>
            </a:r>
            <a:r>
              <a:rPr lang="ko-KR" altLang="en-US" b="1" dirty="0">
                <a:solidFill>
                  <a:srgbClr val="FF0000"/>
                </a:solidFill>
              </a:rPr>
              <a:t>는 기업에 표준 프로세스를 만들 수 있는 지침을 제시하고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그 기준이 된다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dirty="0"/>
              <a:t>만일 </a:t>
            </a:r>
            <a:r>
              <a:rPr lang="en-US" altLang="ko-KR" dirty="0"/>
              <a:t>CMMI</a:t>
            </a:r>
            <a:r>
              <a:rPr lang="ko-KR" altLang="en-US" dirty="0"/>
              <a:t>와 같은 표준이 없다면 프로젝트의 성과는 모두 프로젝트 리더의 역량에 달려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어떤 </a:t>
            </a:r>
            <a:r>
              <a:rPr lang="ko-KR" altLang="en-US" dirty="0"/>
              <a:t>조직이 표준 프로세스를 사용하고 지속적으로 개선한다면 그 조직의 업무 수행 능력이 향상될 것이며</a:t>
            </a:r>
            <a:r>
              <a:rPr lang="en-US" altLang="ko-KR" dirty="0"/>
              <a:t>, </a:t>
            </a:r>
            <a:r>
              <a:rPr lang="ko-KR" altLang="en-US" dirty="0">
                <a:hlinkClick r:id="rId7"/>
              </a:rPr>
              <a:t>품질</a:t>
            </a:r>
            <a:r>
              <a:rPr lang="ko-KR" altLang="en-US" dirty="0"/>
              <a:t> 또한 좋아질 것이다</a:t>
            </a:r>
            <a:r>
              <a:rPr lang="en-US" altLang="ko-KR" dirty="0"/>
              <a:t>. </a:t>
            </a:r>
            <a:r>
              <a:rPr lang="ko-KR" altLang="en-US" dirty="0"/>
              <a:t>또 현재 조직의 표준 프로세스 수준을 잘 파악함으로써 향후 어떻게 개선해나가야 하는지를 판단할 수 있다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결국 표준 프로세스를 사용함으로써 프로젝트 목표 및 계획을 정량적으로 수립할 수 있고 최종 목표 달성에 대한 예측도 가능하여 소프트웨어 공학의 목표인 개발의 생산성 향상과 품질 향상을 꾀할 수 있다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</a:p>
          <a:p>
            <a:endParaRPr lang="ko-KR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8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CMMI </a:t>
            </a:r>
            <a:r>
              <a:rPr lang="ko-KR" altLang="en-US" sz="2400" b="1" dirty="0"/>
              <a:t>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2926" y="1124756"/>
            <a:ext cx="10811423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■ </a:t>
            </a:r>
            <a:r>
              <a:rPr lang="en-US" altLang="ko-KR" sz="1500" b="1" dirty="0"/>
              <a:t>C(</a:t>
            </a:r>
            <a:r>
              <a:rPr lang="ko-KR" altLang="en-US" sz="1500" b="1" dirty="0"/>
              <a:t>능력</a:t>
            </a:r>
            <a:r>
              <a:rPr lang="en-US" altLang="ko-KR" sz="1500" b="1" dirty="0"/>
              <a:t>, Capability)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ko-KR" altLang="en-US" sz="1500" dirty="0"/>
              <a:t>일반적으로 능력이 있다</a:t>
            </a:r>
            <a:r>
              <a:rPr lang="en-US" altLang="ko-KR" sz="1500" dirty="0"/>
              <a:t>, </a:t>
            </a:r>
            <a:r>
              <a:rPr lang="ko-KR" altLang="en-US" sz="1500" dirty="0"/>
              <a:t>없다는 뭔가를 할 수 있는 힘이 있느냐</a:t>
            </a:r>
            <a:r>
              <a:rPr lang="en-US" altLang="ko-KR" sz="1500" dirty="0"/>
              <a:t>, </a:t>
            </a:r>
            <a:r>
              <a:rPr lang="ko-KR" altLang="en-US" sz="1500" dirty="0"/>
              <a:t>없느냐로 말할 수 있다</a:t>
            </a:r>
            <a:r>
              <a:rPr lang="en-US" altLang="ko-KR" sz="1500" dirty="0"/>
              <a:t>. </a:t>
            </a:r>
            <a:r>
              <a:rPr lang="ko-KR" altLang="en-US" sz="1500" dirty="0"/>
              <a:t>소프트웨어 개발에서 능력이란 개발 목표</a:t>
            </a:r>
            <a:r>
              <a:rPr lang="en-US" altLang="ko-KR" sz="1500" dirty="0"/>
              <a:t>(</a:t>
            </a:r>
            <a:r>
              <a:rPr lang="ko-KR" altLang="en-US" sz="1500" dirty="0"/>
              <a:t>주어진 기간</a:t>
            </a:r>
            <a:r>
              <a:rPr lang="en-US" altLang="ko-KR" sz="1500" dirty="0"/>
              <a:t>, </a:t>
            </a:r>
            <a:r>
              <a:rPr lang="ko-KR" altLang="en-US" sz="1500" dirty="0"/>
              <a:t>정해진 비용</a:t>
            </a:r>
            <a:r>
              <a:rPr lang="en-US" altLang="ko-KR" sz="1500" dirty="0"/>
              <a:t>, </a:t>
            </a:r>
            <a:r>
              <a:rPr lang="ko-KR" altLang="en-US" sz="1500" dirty="0"/>
              <a:t>고품질 등</a:t>
            </a:r>
            <a:r>
              <a:rPr lang="en-US" altLang="ko-KR" sz="1500" dirty="0"/>
              <a:t>)</a:t>
            </a:r>
            <a:r>
              <a:rPr lang="ko-KR" altLang="en-US" sz="1500" dirty="0"/>
              <a:t>를 달성할 수 있는 힘이다</a:t>
            </a:r>
            <a:r>
              <a:rPr lang="en-US" altLang="ko-KR" sz="1500" dirty="0"/>
              <a:t>.</a:t>
            </a:r>
          </a:p>
          <a:p>
            <a:endParaRPr lang="en-US" altLang="ko-KR" sz="1500" b="1" dirty="0" smtClean="0"/>
          </a:p>
          <a:p>
            <a:r>
              <a:rPr lang="ko-KR" altLang="en-US" sz="1500" b="1" dirty="0"/>
              <a:t>■ </a:t>
            </a:r>
            <a:r>
              <a:rPr lang="en-US" altLang="ko-KR" sz="1500" b="1" dirty="0"/>
              <a:t>M(</a:t>
            </a:r>
            <a:r>
              <a:rPr lang="ko-KR" altLang="en-US" sz="1500" b="1" dirty="0"/>
              <a:t>성숙도</a:t>
            </a:r>
            <a:r>
              <a:rPr lang="en-US" altLang="ko-KR" sz="1500" b="1" dirty="0"/>
              <a:t>, Maturity)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ko-KR" altLang="en-US" sz="1500" dirty="0"/>
              <a:t>성숙의 사전적 의미는 </a:t>
            </a:r>
            <a:r>
              <a:rPr lang="en-US" altLang="ko-KR" sz="1500" dirty="0"/>
              <a:t>'</a:t>
            </a:r>
            <a:r>
              <a:rPr lang="ko-KR" altLang="en-US" sz="1500" dirty="0"/>
              <a:t>생물의 발육이 완전히 이루어짐</a:t>
            </a:r>
            <a:r>
              <a:rPr lang="en-US" altLang="ko-KR" sz="1500" dirty="0"/>
              <a:t>', '</a:t>
            </a:r>
            <a:r>
              <a:rPr lang="ko-KR" altLang="en-US" sz="1500" dirty="0"/>
              <a:t>몸과 마음이 자라서 어른스럽게 됨</a:t>
            </a:r>
            <a:r>
              <a:rPr lang="en-US" altLang="ko-KR" sz="1500" dirty="0"/>
              <a:t>', '</a:t>
            </a:r>
            <a:r>
              <a:rPr lang="ko-KR" altLang="en-US" sz="1500" dirty="0"/>
              <a:t>경험이나 습관을 쌓아 익숙해짐</a:t>
            </a:r>
            <a:r>
              <a:rPr lang="en-US" altLang="ko-KR" sz="1500" dirty="0"/>
              <a:t>' </a:t>
            </a:r>
            <a:r>
              <a:rPr lang="ko-KR" altLang="en-US" sz="1500" dirty="0"/>
              <a:t>등으로</a:t>
            </a:r>
            <a:r>
              <a:rPr lang="en-US" altLang="ko-KR" sz="1500" dirty="0"/>
              <a:t>, </a:t>
            </a:r>
            <a:r>
              <a:rPr lang="ko-KR" altLang="en-US" sz="1500" dirty="0"/>
              <a:t>다 자라서</a:t>
            </a:r>
            <a:r>
              <a:rPr lang="en-US" altLang="ko-KR" sz="1500" dirty="0"/>
              <a:t>(</a:t>
            </a:r>
            <a:r>
              <a:rPr lang="ko-KR" altLang="en-US" sz="1500" dirty="0"/>
              <a:t>완성되어</a:t>
            </a:r>
            <a:r>
              <a:rPr lang="en-US" altLang="ko-KR" sz="1500" dirty="0"/>
              <a:t>) </a:t>
            </a:r>
            <a:r>
              <a:rPr lang="ko-KR" altLang="en-US" sz="1500" dirty="0"/>
              <a:t>책임감이 있는 느낌을 준다</a:t>
            </a:r>
            <a:r>
              <a:rPr lang="en-US" altLang="ko-KR" sz="1500" dirty="0"/>
              <a:t>. </a:t>
            </a:r>
            <a:r>
              <a:rPr lang="ko-KR" altLang="en-US" sz="1500" dirty="0"/>
              <a:t>소프트웨어 개발에서 성숙도가 높은 조직이란 책임감이 있는 조직으로서 사용자가 만족하는 고품질의 소프트웨어를 개발하기 위해 개발 과정에서 객관적이고 정량적인 근거에 따라 프로세스가 측정되고 지속적인 개선이 이루어지는 조직을 말한다</a:t>
            </a:r>
            <a:r>
              <a:rPr lang="en-US" altLang="ko-KR" sz="1500" dirty="0"/>
              <a:t>. </a:t>
            </a:r>
          </a:p>
          <a:p>
            <a:endParaRPr lang="en-US" altLang="ko-KR" sz="15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500" b="1" dirty="0"/>
              <a:t>■ </a:t>
            </a:r>
            <a:r>
              <a:rPr lang="en-US" altLang="ko-KR" sz="1500" b="1" dirty="0"/>
              <a:t>M(</a:t>
            </a:r>
            <a:r>
              <a:rPr lang="ko-KR" altLang="en-US" sz="1500" b="1" dirty="0"/>
              <a:t>모델</a:t>
            </a:r>
            <a:r>
              <a:rPr lang="en-US" altLang="ko-KR" sz="1500" b="1" dirty="0"/>
              <a:t>, Model)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ko-KR" altLang="en-US" sz="1500" dirty="0"/>
              <a:t>여기서 모델은 일반적으로 알고 있는 모델의 의미와 약간 다르다</a:t>
            </a:r>
            <a:r>
              <a:rPr lang="en-US" altLang="ko-KR" sz="1500" dirty="0"/>
              <a:t>. </a:t>
            </a:r>
            <a:r>
              <a:rPr lang="ko-KR" altLang="en-US" sz="1500" dirty="0"/>
              <a:t>여기서는 프로세스를 감사</a:t>
            </a:r>
            <a:r>
              <a:rPr lang="en-US" altLang="ko-KR" sz="1500" dirty="0"/>
              <a:t>(audit)</a:t>
            </a:r>
            <a:r>
              <a:rPr lang="ko-KR" altLang="en-US" sz="1500" dirty="0"/>
              <a:t>하는 의미로 사용한다</a:t>
            </a:r>
            <a:r>
              <a:rPr lang="en-US" altLang="ko-KR" sz="1500" dirty="0"/>
              <a:t>. </a:t>
            </a:r>
            <a:r>
              <a:rPr lang="ko-KR" altLang="en-US" sz="1500" dirty="0"/>
              <a:t>즉 기준대로 하고 있는지</a:t>
            </a:r>
            <a:r>
              <a:rPr lang="en-US" altLang="ko-KR" sz="1500" dirty="0"/>
              <a:t>, </a:t>
            </a:r>
            <a:r>
              <a:rPr lang="ko-KR" altLang="en-US" sz="1500" dirty="0"/>
              <a:t>그렇지 않은지를 검사하는 것이다</a:t>
            </a:r>
            <a:r>
              <a:rPr lang="en-US" altLang="ko-KR" sz="1500" dirty="0"/>
              <a:t>. CMMI</a:t>
            </a:r>
            <a:r>
              <a:rPr lang="ko-KR" altLang="en-US" sz="1500" dirty="0"/>
              <a:t>는 그 기준을 제시하고 있는데 그것이 </a:t>
            </a:r>
            <a:r>
              <a:rPr lang="en-US" altLang="ko-KR" sz="1500" dirty="0"/>
              <a:t>'</a:t>
            </a:r>
            <a:r>
              <a:rPr lang="ko-KR" altLang="en-US" sz="1500" dirty="0"/>
              <a:t>수행 지침</a:t>
            </a:r>
            <a:r>
              <a:rPr lang="en-US" altLang="ko-KR" sz="1500" dirty="0"/>
              <a:t>(best practice)'</a:t>
            </a:r>
            <a:r>
              <a:rPr lang="ko-KR" altLang="en-US" sz="1500" dirty="0"/>
              <a:t>이라는 모델이다</a:t>
            </a:r>
            <a:r>
              <a:rPr lang="en-US" altLang="ko-KR" sz="1500" dirty="0"/>
              <a:t>. </a:t>
            </a:r>
            <a:r>
              <a:rPr lang="ko-KR" altLang="en-US" sz="1500" dirty="0"/>
              <a:t>조직이 프로세스 개선을 원한다면</a:t>
            </a:r>
            <a:r>
              <a:rPr lang="en-US" altLang="ko-KR" sz="1500" dirty="0"/>
              <a:t>, CMMI</a:t>
            </a:r>
            <a:r>
              <a:rPr lang="ko-KR" altLang="en-US" sz="1500" dirty="0"/>
              <a:t>는 그 조직이 무엇을 해야 하는지에 대해 </a:t>
            </a:r>
            <a:r>
              <a:rPr lang="en-US" altLang="ko-KR" sz="1500" dirty="0"/>
              <a:t>'</a:t>
            </a:r>
            <a:r>
              <a:rPr lang="ko-KR" altLang="en-US" sz="1500" dirty="0"/>
              <a:t>수행 지침</a:t>
            </a:r>
            <a:r>
              <a:rPr lang="en-US" altLang="ko-KR" sz="1500" dirty="0"/>
              <a:t>'</a:t>
            </a:r>
            <a:r>
              <a:rPr lang="ko-KR" altLang="en-US" sz="1500" dirty="0"/>
              <a:t>을 통해서 알려준다</a:t>
            </a:r>
            <a:r>
              <a:rPr lang="en-US" altLang="ko-KR" sz="1500" dirty="0"/>
              <a:t>. </a:t>
            </a:r>
            <a:r>
              <a:rPr lang="ko-KR" altLang="en-US" sz="1500" dirty="0"/>
              <a:t>그러나 구체적으로 어떻게 할지는 조직의 역량에 맡겨둔다</a:t>
            </a:r>
            <a:r>
              <a:rPr lang="en-US" altLang="ko-KR" sz="1500" dirty="0"/>
              <a:t>. </a:t>
            </a:r>
          </a:p>
          <a:p>
            <a:endParaRPr lang="en-US" altLang="ko-KR" sz="1500" b="1" dirty="0" smtClean="0"/>
          </a:p>
          <a:p>
            <a:r>
              <a:rPr lang="ko-KR" altLang="en-US" sz="1500" b="1" dirty="0" smtClean="0"/>
              <a:t>■ </a:t>
            </a:r>
            <a:r>
              <a:rPr lang="en-US" altLang="ko-KR" sz="1500" b="1" dirty="0"/>
              <a:t>I(</a:t>
            </a:r>
            <a:r>
              <a:rPr lang="ko-KR" altLang="en-US" sz="1500" b="1" dirty="0"/>
              <a:t>통합</a:t>
            </a:r>
            <a:r>
              <a:rPr lang="en-US" altLang="ko-KR" sz="1500" b="1" dirty="0"/>
              <a:t>, Integration)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ko-KR" altLang="en-US" sz="1500" dirty="0"/>
              <a:t>여러 가지 프로세스의 기준을 하나로 통합했다는 의미이다</a:t>
            </a:r>
            <a:r>
              <a:rPr lang="en-US" altLang="ko-KR" sz="1500" dirty="0"/>
              <a:t>. </a:t>
            </a:r>
            <a:r>
              <a:rPr lang="ko-KR" altLang="en-US" sz="1500" dirty="0"/>
              <a:t>소프트웨어 개발 생명주기의 각 단계</a:t>
            </a:r>
            <a:r>
              <a:rPr lang="en-US" altLang="ko-KR" sz="1500" dirty="0"/>
              <a:t>, </a:t>
            </a:r>
            <a:r>
              <a:rPr lang="ko-KR" altLang="en-US" sz="1500" dirty="0"/>
              <a:t>즉 </a:t>
            </a:r>
            <a:r>
              <a:rPr lang="ko-KR" altLang="en-US" sz="1500" dirty="0">
                <a:hlinkClick r:id="rId7"/>
              </a:rPr>
              <a:t>계획</a:t>
            </a:r>
            <a:r>
              <a:rPr lang="ko-KR" altLang="en-US" sz="1500" dirty="0"/>
              <a:t>부터 </a:t>
            </a:r>
            <a:r>
              <a:rPr lang="ko-KR" altLang="en-US" sz="1500" dirty="0">
                <a:hlinkClick r:id="rId8"/>
              </a:rPr>
              <a:t>유지보수</a:t>
            </a:r>
            <a:r>
              <a:rPr lang="ko-KR" altLang="en-US" sz="1500" dirty="0"/>
              <a:t>까지 모든 과정을 통합한 모델이라는 의미가 있다</a:t>
            </a:r>
            <a:r>
              <a:rPr lang="en-US" altLang="ko-KR" sz="1500" dirty="0"/>
              <a:t>. 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결국 </a:t>
            </a:r>
            <a:r>
              <a:rPr lang="en-US" altLang="ko-KR" sz="1500" dirty="0"/>
              <a:t>CMMI</a:t>
            </a:r>
            <a:r>
              <a:rPr lang="ko-KR" altLang="en-US" sz="1500" dirty="0"/>
              <a:t>는 조직의 프로세스에 대한 가이드이자 기준이며 </a:t>
            </a:r>
            <a:r>
              <a:rPr lang="en-US" altLang="ko-KR" sz="1500" dirty="0"/>
              <a:t>'</a:t>
            </a:r>
            <a:r>
              <a:rPr lang="ko-KR" altLang="en-US" sz="1500" dirty="0"/>
              <a:t>능력</a:t>
            </a:r>
            <a:r>
              <a:rPr lang="en-US" altLang="ko-KR" sz="1500" dirty="0"/>
              <a:t>'</a:t>
            </a:r>
            <a:r>
              <a:rPr lang="ko-KR" altLang="en-US" sz="1500" dirty="0"/>
              <a:t>과 </a:t>
            </a:r>
            <a:r>
              <a:rPr lang="en-US" altLang="ko-KR" sz="1500" dirty="0"/>
              <a:t>'</a:t>
            </a:r>
            <a:r>
              <a:rPr lang="ko-KR" altLang="en-US" sz="1500" dirty="0"/>
              <a:t>성숙도</a:t>
            </a:r>
            <a:r>
              <a:rPr lang="en-US" altLang="ko-KR" sz="1500" dirty="0"/>
              <a:t>'</a:t>
            </a:r>
            <a:r>
              <a:rPr lang="ko-KR" altLang="en-US" sz="1500" dirty="0"/>
              <a:t>로 조직의 프로세스를 측정하고 평가하는 모델의 통합 버전인 프로세스 개선 성숙도 모델이라 할 수 있다</a:t>
            </a:r>
            <a:r>
              <a:rPr lang="en-US" altLang="ko-KR" sz="1500" dirty="0"/>
              <a:t>.</a:t>
            </a:r>
          </a:p>
          <a:p>
            <a:endParaRPr lang="ko-KR" altLang="en-US" sz="15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8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SPICE(ISO 15504) </a:t>
            </a:r>
            <a:r>
              <a:rPr lang="ko-KR" altLang="en-US" sz="2400" b="1" dirty="0"/>
              <a:t>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2926" y="1124756"/>
            <a:ext cx="10811423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. SPICE</a:t>
            </a:r>
            <a:r>
              <a:rPr lang="ko-KR" altLang="en-US" sz="1600" dirty="0"/>
              <a:t>는 소프트웨어 프로세스 평가를 위한 프레임워크를 제공하며</a:t>
            </a:r>
            <a:r>
              <a:rPr lang="en-US" altLang="ko-KR" sz="1600" dirty="0"/>
              <a:t>, </a:t>
            </a:r>
            <a:r>
              <a:rPr lang="ko-KR" altLang="en-US" sz="1600" dirty="0"/>
              <a:t>정보 시스템 분야에 특화된 </a:t>
            </a:r>
            <a:r>
              <a:rPr lang="ko-KR" altLang="en-US" sz="1600" dirty="0">
                <a:hlinkClick r:id="rId7"/>
              </a:rPr>
              <a:t>품질</a:t>
            </a:r>
            <a:r>
              <a:rPr lang="ko-KR" altLang="en-US" sz="1600" dirty="0"/>
              <a:t> 표준이자 인증 규격의 역할을 하고 있다</a:t>
            </a:r>
            <a:r>
              <a:rPr lang="en-US" altLang="ko-KR" sz="1600" dirty="0"/>
              <a:t>.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SPICE</a:t>
            </a:r>
            <a:r>
              <a:rPr lang="ko-KR" altLang="en-US" sz="1600" dirty="0"/>
              <a:t>는 </a:t>
            </a:r>
            <a:r>
              <a:rPr lang="en-US" altLang="ko-KR" sz="1600" dirty="0" smtClean="0"/>
              <a:t>5</a:t>
            </a:r>
            <a:r>
              <a:rPr lang="ko-KR" altLang="en-US" sz="1600" dirty="0"/>
              <a:t>개의 범주로 구분된 </a:t>
            </a:r>
            <a:r>
              <a:rPr lang="en-US" altLang="ko-KR" sz="1600" dirty="0"/>
              <a:t>40</a:t>
            </a:r>
            <a:r>
              <a:rPr lang="ko-KR" altLang="en-US" sz="1600" dirty="0"/>
              <a:t>개의 참조 프로세스로 구성되어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프로세스의 수행 능력을 </a:t>
            </a:r>
            <a:r>
              <a:rPr lang="en-US" altLang="ko-KR" sz="1600" dirty="0" smtClean="0"/>
              <a:t>6</a:t>
            </a:r>
            <a:r>
              <a:rPr lang="ko-KR" altLang="en-US" sz="1600" dirty="0"/>
              <a:t>단계로 구분하였다</a:t>
            </a:r>
            <a:r>
              <a:rPr lang="en-US" altLang="ko-KR" sz="1600" dirty="0"/>
              <a:t>. SPICE</a:t>
            </a:r>
            <a:r>
              <a:rPr lang="ko-KR" altLang="en-US" sz="1600" dirty="0"/>
              <a:t>을 통한 평가는 이 프로세스와 수행 능력 수준 단계를 기준으로 하여 </a:t>
            </a:r>
            <a:r>
              <a:rPr lang="en-US" altLang="ko-KR" sz="1600" dirty="0"/>
              <a:t>2</a:t>
            </a:r>
            <a:r>
              <a:rPr lang="ko-KR" altLang="en-US" sz="1600" dirty="0"/>
              <a:t>차원으로 이루어진다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즉 </a:t>
            </a:r>
            <a:r>
              <a:rPr lang="en-US" altLang="ko-KR" sz="1600" dirty="0"/>
              <a:t>5</a:t>
            </a:r>
            <a:r>
              <a:rPr lang="ko-KR" altLang="en-US" sz="1600" dirty="0"/>
              <a:t>개 프로세스 범주의 </a:t>
            </a:r>
            <a:r>
              <a:rPr lang="en-US" altLang="ko-KR" sz="1600" dirty="0"/>
              <a:t>40</a:t>
            </a:r>
            <a:r>
              <a:rPr lang="ko-KR" altLang="en-US" sz="1600" dirty="0"/>
              <a:t>개 프로세스에 대해 기본 지침의 실행 여부와 산출물 유무로 판정하는 것이다</a:t>
            </a:r>
            <a:r>
              <a:rPr lang="en-US" altLang="ko-KR" sz="1600" dirty="0"/>
              <a:t>. </a:t>
            </a:r>
          </a:p>
          <a:p>
            <a:endParaRPr lang="en-US" altLang="ko-KR" sz="15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5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15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96" y="2707981"/>
            <a:ext cx="5448772" cy="38560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8" y="2707981"/>
            <a:ext cx="5256358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3782" y="2229357"/>
            <a:ext cx="103088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▶ 품질의 개념에 대해 알아본다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▶ </a:t>
            </a:r>
            <a:r>
              <a:rPr lang="ko-KR" altLang="en-US" sz="2800" dirty="0"/>
              <a:t>제품 품질 특성에 따른 평가 모델에 대해 알아본다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▶ </a:t>
            </a:r>
            <a:r>
              <a:rPr lang="ko-KR" altLang="en-US" sz="2800" dirty="0">
                <a:hlinkClick r:id="rId7"/>
              </a:rPr>
              <a:t>프로세스</a:t>
            </a:r>
            <a:r>
              <a:rPr lang="ko-KR" altLang="en-US" sz="2800" dirty="0"/>
              <a:t> 품질 특성에 따른 평가 모델에 대해 알아본다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▶ </a:t>
            </a:r>
            <a:r>
              <a:rPr lang="ko-KR" altLang="en-US" sz="2800" dirty="0">
                <a:hlinkClick r:id="rId8"/>
              </a:rPr>
              <a:t>품질 관리</a:t>
            </a:r>
            <a:r>
              <a:rPr lang="ko-KR" altLang="en-US" sz="2800" dirty="0"/>
              <a:t>에 대해 알아본다</a:t>
            </a:r>
            <a:r>
              <a:rPr lang="en-US" altLang="ko-KR" sz="2800" dirty="0"/>
              <a:t>.</a:t>
            </a:r>
            <a:endParaRPr lang="en-US" altLang="ko-KR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0070C0"/>
                </a:solidFill>
              </a:rPr>
              <a:t>품질</a:t>
            </a:r>
            <a:endParaRPr lang="en-US" altLang="ko-KR" sz="2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품질 관리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2926" y="1124756"/>
            <a:ext cx="10811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소프트웨어는 여러 단계를 거쳐 제품으로 만들어지고 각 단계에서 여러 산출물이 생성된다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  <a:hlinkClick r:id="rId7"/>
              </a:rPr>
              <a:t>품질 </a:t>
            </a:r>
            <a:r>
              <a:rPr lang="ko-KR" altLang="en-US" dirty="0">
                <a:solidFill>
                  <a:srgbClr val="FF0000"/>
                </a:solidFill>
                <a:hlinkClick r:id="rId7"/>
              </a:rPr>
              <a:t>관리</a:t>
            </a:r>
            <a:r>
              <a:rPr lang="en-US" altLang="ko-KR" dirty="0">
                <a:solidFill>
                  <a:srgbClr val="FF0000"/>
                </a:solidFill>
              </a:rPr>
              <a:t>(quality management)</a:t>
            </a:r>
            <a:r>
              <a:rPr lang="ko-KR" altLang="en-US" dirty="0">
                <a:solidFill>
                  <a:srgbClr val="FF0000"/>
                </a:solidFill>
              </a:rPr>
              <a:t>는 개발의 각 단계에서 일어나는 모든 활동과 활동 중에 생성되는 여러 산출물을 통제하고 보증하여 </a:t>
            </a:r>
            <a:r>
              <a:rPr lang="ko-KR" altLang="en-US" dirty="0">
                <a:solidFill>
                  <a:srgbClr val="FF0000"/>
                </a:solidFill>
                <a:hlinkClick r:id="rId8"/>
              </a:rPr>
              <a:t>품질</a:t>
            </a:r>
            <a:r>
              <a:rPr lang="ko-KR" altLang="en-US" dirty="0">
                <a:solidFill>
                  <a:srgbClr val="FF0000"/>
                </a:solidFill>
              </a:rPr>
              <a:t>을 관리하기 위한 활동이다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  <a:r>
              <a:rPr lang="ko-KR" altLang="en-US" dirty="0"/>
              <a:t>품질 관리는 크게 통제와 보증으로 구분해서 생각해볼 수 있다</a:t>
            </a:r>
            <a:r>
              <a:rPr lang="en-US" altLang="ko-KR" dirty="0"/>
              <a:t>. </a:t>
            </a:r>
          </a:p>
          <a:p>
            <a:endParaRPr lang="en-US" altLang="ko-KR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품질 통제</a:t>
            </a:r>
            <a:r>
              <a:rPr lang="en-US" altLang="ko-KR" b="1" dirty="0">
                <a:solidFill>
                  <a:srgbClr val="FF0000"/>
                </a:solidFill>
              </a:rPr>
              <a:t>(quality control)</a:t>
            </a:r>
            <a:r>
              <a:rPr lang="ko-KR" altLang="en-US" b="1" dirty="0">
                <a:solidFill>
                  <a:srgbClr val="FF0000"/>
                </a:solidFill>
              </a:rPr>
              <a:t>는 품질 절차와 표준을 개발자들이 준수하도록 </a:t>
            </a:r>
            <a:r>
              <a:rPr lang="ko-KR" altLang="en-US" b="1" dirty="0">
                <a:solidFill>
                  <a:srgbClr val="FF0000"/>
                </a:solidFill>
                <a:hlinkClick r:id="rId9"/>
              </a:rPr>
              <a:t>프로세스</a:t>
            </a:r>
            <a:r>
              <a:rPr lang="ko-KR" altLang="en-US" b="1" dirty="0">
                <a:solidFill>
                  <a:srgbClr val="FF0000"/>
                </a:solidFill>
              </a:rPr>
              <a:t>를 정의하고 규정을 만드는 것이다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dirty="0"/>
              <a:t>이는 소프트웨어를 개발하고 운영하며 </a:t>
            </a:r>
            <a:r>
              <a:rPr lang="ko-KR" altLang="en-US" dirty="0" err="1">
                <a:hlinkClick r:id="rId10"/>
              </a:rPr>
              <a:t>유지보수</a:t>
            </a:r>
            <a:r>
              <a:rPr lang="ko-KR" altLang="en-US" dirty="0" err="1"/>
              <a:t>하는</a:t>
            </a:r>
            <a:r>
              <a:rPr lang="ko-KR" altLang="en-US" dirty="0"/>
              <a:t> 과정에서 사용자의 요구 사항을 만족시킬 수 있는 품질 좋은 소프트웨어를 만들기 위함이다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IEEE</a:t>
            </a:r>
            <a:r>
              <a:rPr lang="ko-KR" altLang="en-US" b="1" dirty="0">
                <a:solidFill>
                  <a:srgbClr val="FF0000"/>
                </a:solidFill>
              </a:rPr>
              <a:t>는 소프트웨어의 품질 보증에 대한 다음과 같은 정의를 사용하고 있다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/>
              <a:t>• </a:t>
            </a:r>
            <a:r>
              <a:rPr lang="ko-KR" altLang="en-US" dirty="0"/>
              <a:t>개발된 소프트웨어가 사용자의 요구를 만족시킨다는 것을 보장하는 데 필요한 계획적이고 체계적인 활동</a:t>
            </a:r>
            <a:br>
              <a:rPr lang="ko-KR" altLang="en-US" dirty="0"/>
            </a:br>
            <a:r>
              <a:rPr lang="en-US" altLang="ko-KR" dirty="0"/>
              <a:t>• </a:t>
            </a:r>
            <a:r>
              <a:rPr lang="ko-KR" altLang="en-US" dirty="0"/>
              <a:t>개발된 소프트웨어가 기술적인 요구 사항과 일치하는가를 적절하게 확인하는 데 필요한 체계적이고도 계획적인 유형의 활동</a:t>
            </a:r>
          </a:p>
          <a:p>
            <a:r>
              <a:rPr lang="ko-KR" altLang="en-US" dirty="0"/>
              <a:t>이를 바탕으로 품질 보증</a:t>
            </a:r>
            <a:r>
              <a:rPr lang="en-US" altLang="ko-KR" dirty="0"/>
              <a:t>(quality assurance)</a:t>
            </a:r>
            <a:r>
              <a:rPr lang="ko-KR" altLang="en-US" dirty="0"/>
              <a:t>을 정의하면</a:t>
            </a:r>
            <a:r>
              <a:rPr lang="en-US" altLang="ko-KR" dirty="0"/>
              <a:t>, '</a:t>
            </a:r>
            <a:r>
              <a:rPr lang="ko-KR" altLang="en-US" dirty="0"/>
              <a:t>소프트웨어의 결함을 줄여 </a:t>
            </a:r>
            <a:r>
              <a:rPr lang="ko-KR" altLang="en-US" dirty="0">
                <a:hlinkClick r:id="rId8"/>
              </a:rPr>
              <a:t>품질</a:t>
            </a:r>
            <a:r>
              <a:rPr lang="ko-KR" altLang="en-US" dirty="0"/>
              <a:t> 좋은 소프트웨어를 만들기 위해</a:t>
            </a:r>
            <a:r>
              <a:rPr lang="en-US" altLang="ko-KR" dirty="0"/>
              <a:t>, </a:t>
            </a:r>
            <a:r>
              <a:rPr lang="ko-KR" altLang="en-US" dirty="0"/>
              <a:t>사용자가 요구하는 품질 수준을 파악하고 이를 어떻게 달성할 수 있는지를 정의하는 개발 단계 전역에 걸친 체계적인 작업</a:t>
            </a:r>
            <a:r>
              <a:rPr lang="en-US" altLang="ko-KR" dirty="0"/>
              <a:t>'</a:t>
            </a:r>
            <a:r>
              <a:rPr lang="ko-KR" altLang="en-US" dirty="0"/>
              <a:t>이라 할 수 있다</a:t>
            </a:r>
            <a:r>
              <a:rPr lang="en-US" altLang="ko-KR" dirty="0"/>
              <a:t>.</a:t>
            </a:r>
          </a:p>
          <a:p>
            <a:endParaRPr lang="ko-KR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28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품질 관리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2926" y="1124756"/>
            <a:ext cx="108114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품질 보증 활동은 개발 단계 전역에 걸쳐 품질에 영향을 미치는 문제점을 조기에 발견하여 제거하는 것이다</a:t>
            </a:r>
            <a:r>
              <a:rPr lang="en-US" altLang="ko-KR" dirty="0"/>
              <a:t>. </a:t>
            </a:r>
            <a:r>
              <a:rPr lang="ko-KR" altLang="en-US" dirty="0"/>
              <a:t>그렇게 함으로써 사용자의 요구를 만족시키는 소프트웨어를 만들 수 있다</a:t>
            </a:r>
            <a:r>
              <a:rPr lang="en-US" altLang="ko-KR" dirty="0"/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즉 이 활동을 통해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개발된 소프트웨어의 품질이 목표한 수준에 있다는 것을 보증할 수 있다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따라서 소프트웨어 품질 보증 활동은 </a:t>
            </a:r>
            <a:r>
              <a:rPr lang="ko-KR" altLang="en-US" b="1" dirty="0">
                <a:solidFill>
                  <a:srgbClr val="FF0000"/>
                </a:solidFill>
                <a:hlinkClick r:id="rId7"/>
              </a:rPr>
              <a:t>프로젝트 관리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문서화 등처럼 소프트웨어 개발 단계 전역에 걸쳐 적용되는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보호 활동</a:t>
            </a:r>
            <a:r>
              <a:rPr lang="en-US" altLang="ko-KR" b="1" dirty="0">
                <a:solidFill>
                  <a:srgbClr val="FF0000"/>
                </a:solidFill>
              </a:rPr>
              <a:t>(umbrella activity)'</a:t>
            </a:r>
            <a:r>
              <a:rPr lang="ko-KR" altLang="en-US" b="1" dirty="0">
                <a:solidFill>
                  <a:srgbClr val="FF0000"/>
                </a:solidFill>
              </a:rPr>
              <a:t>이라 할 수 있다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그렇다면 품질 보증 활동에는 어떤 작업들이 있을까</a:t>
            </a:r>
            <a:r>
              <a:rPr lang="en-US" altLang="ko-KR" dirty="0"/>
              <a:t>? W. E. </a:t>
            </a:r>
            <a:r>
              <a:rPr lang="ko-KR" altLang="en-US" dirty="0" err="1"/>
              <a:t>페리</a:t>
            </a:r>
            <a:r>
              <a:rPr lang="en-US" altLang="ko-KR" dirty="0"/>
              <a:t>(W. E. Perry)</a:t>
            </a:r>
            <a:r>
              <a:rPr lang="ko-KR" altLang="en-US" dirty="0"/>
              <a:t>는 품질 보증 작업을 개발 과정의 전</a:t>
            </a:r>
            <a:r>
              <a:rPr lang="en-US" altLang="ko-KR" dirty="0"/>
              <a:t>·</a:t>
            </a:r>
            <a:r>
              <a:rPr lang="ko-KR" altLang="en-US" dirty="0"/>
              <a:t>후를 중심으로 설명하고 있다</a:t>
            </a:r>
            <a:r>
              <a:rPr lang="en-US" altLang="ko-KR" dirty="0"/>
              <a:t>.</a:t>
            </a:r>
          </a:p>
          <a:p>
            <a:endParaRPr lang="ko-KR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10" y="3710079"/>
            <a:ext cx="6621188" cy="222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품질 관리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2926" y="1124756"/>
            <a:ext cx="10811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품질 보증의 기대 효과는 다음과 같다</a:t>
            </a:r>
            <a:r>
              <a:rPr lang="en-US" altLang="ko-KR" dirty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• </a:t>
            </a:r>
            <a:r>
              <a:rPr lang="ko-KR" altLang="en-US" b="1" dirty="0"/>
              <a:t>개발 체계 및 품질 환경 적립 </a:t>
            </a:r>
            <a:r>
              <a:rPr lang="en-US" altLang="ko-KR" b="1" dirty="0"/>
              <a:t>:</a:t>
            </a:r>
            <a:r>
              <a:rPr lang="ko-KR" altLang="en-US" dirty="0"/>
              <a:t> 명확한 요구 사항의 정립 및 검토와 개발 기법의 표준화로 프로그램의 이해도를 증진하는 효과가 있다</a:t>
            </a:r>
            <a:r>
              <a:rPr lang="en-US" altLang="ko-KR" dirty="0"/>
              <a:t>. </a:t>
            </a:r>
            <a:r>
              <a:rPr lang="ko-KR" altLang="en-US" dirty="0"/>
              <a:t>또한 문서 작성의 표준화 유도와 품질 정보의 체계적 관리로 유사 문제점이 재발하는 것을 막을 수 있다</a:t>
            </a:r>
            <a:r>
              <a:rPr lang="en-US" altLang="ko-KR" dirty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• </a:t>
            </a:r>
            <a:r>
              <a:rPr lang="ko-KR" altLang="en-US" b="1" dirty="0"/>
              <a:t>개발 시스템 품질 향상 </a:t>
            </a:r>
            <a:r>
              <a:rPr lang="en-US" altLang="ko-KR" b="1" dirty="0"/>
              <a:t>:</a:t>
            </a:r>
            <a:r>
              <a:rPr lang="ko-KR" altLang="en-US" dirty="0"/>
              <a:t> 개발 초기 단계에서 문제점을 발견하여 보완할 수 있으며</a:t>
            </a:r>
            <a:r>
              <a:rPr lang="en-US" altLang="ko-KR" dirty="0"/>
              <a:t>, </a:t>
            </a:r>
            <a:r>
              <a:rPr lang="ko-KR" altLang="en-US" dirty="0"/>
              <a:t>객관적인 품질 평가로 </a:t>
            </a:r>
            <a:r>
              <a:rPr lang="ko-KR" altLang="en-US" dirty="0" err="1"/>
              <a:t>사용성이</a:t>
            </a:r>
            <a:r>
              <a:rPr lang="ko-KR" altLang="en-US" dirty="0"/>
              <a:t> 증대된다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품질 </a:t>
            </a:r>
            <a:r>
              <a:rPr lang="ko-KR" altLang="en-US" dirty="0"/>
              <a:t>보증의 문제점은 다음과 같다</a:t>
            </a:r>
            <a:r>
              <a:rPr lang="en-US" altLang="ko-KR" dirty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• </a:t>
            </a:r>
            <a:r>
              <a:rPr lang="ko-KR" altLang="en-US" dirty="0"/>
              <a:t>품질 보증에 대한 인식이 부족하다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품질 요원을 중요시하지 않는 시각에 따라 경험 많은 품질 보증 요원이 부족하다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품질 보증에 대한 제도의 표준화와 절차 확립이 부족하다</a:t>
            </a:r>
            <a:r>
              <a:rPr lang="en-US" altLang="ko-KR" dirty="0"/>
              <a:t>.</a:t>
            </a:r>
          </a:p>
          <a:p>
            <a:endParaRPr lang="ko-KR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76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01.</a:t>
            </a:r>
            <a:r>
              <a:rPr lang="ko-KR" altLang="en-US" b="1" dirty="0"/>
              <a:t> 관점에 따른 좋은 소프트웨어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관리자 </a:t>
            </a:r>
            <a:r>
              <a:rPr lang="en-US" altLang="ko-KR" b="1" dirty="0"/>
              <a:t>:</a:t>
            </a:r>
            <a:r>
              <a:rPr lang="ko-KR" altLang="en-US" dirty="0"/>
              <a:t> 처음에 </a:t>
            </a:r>
            <a:r>
              <a:rPr lang="ko-KR" altLang="en-US" dirty="0">
                <a:hlinkClick r:id="rId7"/>
              </a:rPr>
              <a:t>계획</a:t>
            </a:r>
            <a:r>
              <a:rPr lang="ko-KR" altLang="en-US" dirty="0"/>
              <a:t>된 개발 비용과 개발 기간 안에 개발이 완료되어 추가 비용 부담이 발생하지 않는 소프트웨어를 좋은 소프트웨어라고 생각할 수 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개발자 </a:t>
            </a:r>
            <a:r>
              <a:rPr lang="en-US" altLang="ko-KR" b="1" dirty="0"/>
              <a:t>:</a:t>
            </a:r>
            <a:r>
              <a:rPr lang="ko-KR" altLang="en-US" dirty="0"/>
              <a:t> 프로그래머 입장에서는 개발하기 쉬워야 하고</a:t>
            </a:r>
            <a:r>
              <a:rPr lang="en-US" altLang="ko-KR" dirty="0"/>
              <a:t>, </a:t>
            </a:r>
            <a:r>
              <a:rPr lang="ko-KR" altLang="en-US" dirty="0"/>
              <a:t>사용 중에 내용을 추가하거나 개발된 코드를 수정할 때도 쉽고 편리하게 변경할 수 있어야 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유지보수자 </a:t>
            </a:r>
            <a:r>
              <a:rPr lang="en-US" altLang="ko-KR" b="1" dirty="0"/>
              <a:t>:</a:t>
            </a:r>
            <a:r>
              <a:rPr lang="ko-KR" altLang="en-US" dirty="0"/>
              <a:t> 다른 개발자가 작성한 코드가 코딩 규칙 및 표준을 따르고 </a:t>
            </a:r>
            <a:r>
              <a:rPr lang="ko-KR" altLang="en-US" dirty="0" err="1"/>
              <a:t>주석문이</a:t>
            </a:r>
            <a:r>
              <a:rPr lang="ko-KR" altLang="en-US" dirty="0"/>
              <a:t> 많이 포함되어 있어 쉽게 파악하고 읽을 수 있는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가독성이</a:t>
            </a:r>
            <a:r>
              <a:rPr lang="ko-KR" altLang="en-US" dirty="0"/>
              <a:t> 높고 쉽게 이해할 수 있게 개발된 소프트웨어가 좋은 소프트웨어라고 생각할 수 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구매 담당자 </a:t>
            </a:r>
            <a:r>
              <a:rPr lang="en-US" altLang="ko-KR" b="1" dirty="0"/>
              <a:t>:</a:t>
            </a:r>
            <a:r>
              <a:rPr lang="ko-KR" altLang="en-US" dirty="0"/>
              <a:t> 값이 싼 소프트웨어에 관심을 가질 것이다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사용자 </a:t>
            </a:r>
            <a:r>
              <a:rPr lang="en-US" altLang="ko-KR" b="1" dirty="0"/>
              <a:t>:</a:t>
            </a:r>
            <a:r>
              <a:rPr lang="ko-KR" altLang="en-US" dirty="0"/>
              <a:t> 배우기 쉽고</a:t>
            </a:r>
            <a:r>
              <a:rPr lang="en-US" altLang="ko-KR" dirty="0"/>
              <a:t>, </a:t>
            </a:r>
            <a:r>
              <a:rPr lang="ko-KR" altLang="en-US" dirty="0"/>
              <a:t>사용하기에 편리하며</a:t>
            </a:r>
            <a:r>
              <a:rPr lang="en-US" altLang="ko-KR" dirty="0"/>
              <a:t>, </a:t>
            </a:r>
            <a:r>
              <a:rPr lang="ko-KR" altLang="en-US" dirty="0"/>
              <a:t>다양한 기능을 제공하고</a:t>
            </a:r>
            <a:r>
              <a:rPr lang="en-US" altLang="ko-KR" dirty="0"/>
              <a:t>, </a:t>
            </a:r>
            <a:r>
              <a:rPr lang="ko-KR" altLang="en-US" dirty="0"/>
              <a:t>응답 시간 또한 빨라야 좋은 소프트웨어라 할 수 있다</a:t>
            </a:r>
            <a:r>
              <a:rPr lang="en-US" altLang="ko-KR" dirty="0"/>
              <a:t>.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02</a:t>
            </a:r>
            <a:r>
              <a:rPr lang="en-US" altLang="ko-KR" b="1" i="1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McCall</a:t>
            </a:r>
            <a:r>
              <a:rPr lang="ko-KR" altLang="en-US" b="1" dirty="0"/>
              <a:t>의 품질 요소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제품 운영 </a:t>
            </a:r>
            <a:r>
              <a:rPr lang="en-US" altLang="ko-KR" b="1" dirty="0"/>
              <a:t>:</a:t>
            </a:r>
            <a:r>
              <a:rPr lang="ko-KR" altLang="en-US" dirty="0"/>
              <a:t> 개발된 소프트웨어가 고객이 사용해도 될 만큼 적합한지 여부를 판단할 수 있는 </a:t>
            </a:r>
            <a:r>
              <a:rPr lang="ko-KR" altLang="en-US" dirty="0">
                <a:hlinkClick r:id="rId8"/>
              </a:rPr>
              <a:t>품질</a:t>
            </a:r>
            <a:r>
              <a:rPr lang="ko-KR" altLang="en-US" dirty="0"/>
              <a:t> 요소이다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• </a:t>
            </a:r>
            <a:r>
              <a:rPr lang="ko-KR" altLang="en-US" b="1" dirty="0"/>
              <a:t>제품 개선 </a:t>
            </a:r>
            <a:r>
              <a:rPr lang="en-US" altLang="ko-KR" b="1" dirty="0"/>
              <a:t>:</a:t>
            </a:r>
            <a:r>
              <a:rPr lang="ko-KR" altLang="en-US" dirty="0"/>
              <a:t> 소프트웨어 변경을 얼마나 쉽게 할 수 있도록 만들었는지 정도를 나타내는 품질 요소이다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• </a:t>
            </a:r>
            <a:r>
              <a:rPr lang="ko-KR" altLang="en-US" b="1" dirty="0"/>
              <a:t>제품 변환 </a:t>
            </a:r>
            <a:r>
              <a:rPr lang="en-US" altLang="ko-KR" b="1" dirty="0"/>
              <a:t>:</a:t>
            </a:r>
            <a:r>
              <a:rPr lang="ko-KR" altLang="en-US" dirty="0"/>
              <a:t> 개발된 소프트웨어의 활용도를 높이려 할 때</a:t>
            </a:r>
            <a:r>
              <a:rPr lang="en-US" altLang="ko-KR" dirty="0"/>
              <a:t>, </a:t>
            </a:r>
            <a:r>
              <a:rPr lang="ko-KR" altLang="en-US" dirty="0"/>
              <a:t>쉽게 할 수 있는 정도를 나타내는 품질 요소이다</a:t>
            </a:r>
            <a:r>
              <a:rPr lang="en-US" altLang="ko-KR" dirty="0"/>
              <a:t>.</a:t>
            </a:r>
          </a:p>
          <a:p>
            <a:endParaRPr lang="en-US" altLang="ko-KR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828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/>
              <a:t>03.</a:t>
            </a:r>
            <a:r>
              <a:rPr lang="ko-KR" altLang="en-US" sz="1600" b="1" dirty="0"/>
              <a:t> 제품 품질 특성 평가</a:t>
            </a:r>
          </a:p>
          <a:p>
            <a:r>
              <a:rPr lang="ko-KR" altLang="en-US" sz="1600" dirty="0"/>
              <a:t>개발된 최종 산출물인 소프트웨어 제품이 사용자의 의도대로 기능을 수행하는지 평가한다</a:t>
            </a:r>
            <a:r>
              <a:rPr lang="en-US" altLang="ko-KR" sz="1600" dirty="0"/>
              <a:t>. </a:t>
            </a:r>
            <a:r>
              <a:rPr lang="ko-KR" altLang="en-US" sz="1600" dirty="0"/>
              <a:t>제품 품질 특성 평가에 해당되는 모델들은 다음과 같다</a:t>
            </a:r>
            <a:r>
              <a:rPr lang="en-US" altLang="ko-KR" sz="1600" dirty="0"/>
              <a:t>.</a:t>
            </a:r>
          </a:p>
          <a:p>
            <a:r>
              <a:rPr lang="en-US" altLang="ko-KR" sz="1600" b="1" dirty="0"/>
              <a:t>• ISO/IEC 9126 :</a:t>
            </a:r>
            <a:r>
              <a:rPr lang="ko-KR" altLang="en-US" sz="1600" dirty="0"/>
              <a:t> 모든 소프트웨어 품질을 포괄할 수 있도록 매우 일반화된 개념으로 정의하고</a:t>
            </a:r>
            <a:r>
              <a:rPr lang="en-US" altLang="ko-KR" sz="1600" dirty="0"/>
              <a:t>, </a:t>
            </a:r>
            <a:r>
              <a:rPr lang="ko-KR" altLang="en-US" sz="1600" dirty="0"/>
              <a:t>고객 관점에서 소프트웨어에 관한 품질 특성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부특성을</a:t>
            </a:r>
            <a:r>
              <a:rPr lang="ko-KR" altLang="en-US" sz="1600" dirty="0"/>
              <a:t> 정의한다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품질을 계량적으로 측정 및 평가하기 위한 품질 요소</a:t>
            </a:r>
            <a:r>
              <a:rPr lang="en-US" altLang="ko-KR" sz="1600" dirty="0"/>
              <a:t>, </a:t>
            </a:r>
            <a:r>
              <a:rPr lang="ko-KR" altLang="en-US" sz="1600" dirty="0"/>
              <a:t>특성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메트릭스를</a:t>
            </a:r>
            <a:r>
              <a:rPr lang="ko-KR" altLang="en-US" sz="1600" dirty="0"/>
              <a:t> 정의하고</a:t>
            </a:r>
            <a:r>
              <a:rPr lang="en-US" altLang="ko-KR" sz="1600" dirty="0"/>
              <a:t>, </a:t>
            </a:r>
            <a:r>
              <a:rPr lang="ko-KR" altLang="en-US" sz="1600" dirty="0"/>
              <a:t>내부 척도와 외부 척도를 정의한다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b="1" dirty="0"/>
              <a:t>• ISO/IEC 14598 :</a:t>
            </a:r>
            <a:r>
              <a:rPr lang="ko-KR" altLang="en-US" sz="1600" dirty="0"/>
              <a:t> 소프트웨어 공급자와 구매자 사이에서 소프트웨어 개발 과정 또는 개발된 제품의 품질을 객관적으로 평가하기 위한 방법과 절차를 정의한 국제 표준 규격이다</a:t>
            </a:r>
            <a:r>
              <a:rPr lang="en-US" altLang="ko-KR" sz="1600" dirty="0"/>
              <a:t>. ISO/IEC 9126 </a:t>
            </a:r>
            <a:r>
              <a:rPr lang="ko-KR" altLang="en-US" sz="1600" dirty="0"/>
              <a:t>사용을 위한 절차와 기본 상황</a:t>
            </a:r>
            <a:r>
              <a:rPr lang="en-US" altLang="ko-KR" sz="1600" dirty="0"/>
              <a:t>, </a:t>
            </a:r>
            <a:r>
              <a:rPr lang="ko-KR" altLang="en-US" sz="1600" dirty="0"/>
              <a:t>소프트웨어 평가 절차에 대한 표준을 규정하고 있다</a:t>
            </a:r>
            <a:r>
              <a:rPr lang="en-US" altLang="ko-KR" sz="1600" dirty="0"/>
              <a:t>. </a:t>
            </a:r>
          </a:p>
          <a:p>
            <a:r>
              <a:rPr lang="en-US" altLang="ko-KR" sz="1600" b="1" dirty="0"/>
              <a:t>• ISO/IEC 12119 :</a:t>
            </a:r>
            <a:r>
              <a:rPr lang="ko-KR" altLang="en-US" sz="1600" dirty="0"/>
              <a:t> 패키지 소프트웨어의 일반적인 제품 품질 요구 사항 및 </a:t>
            </a:r>
            <a:r>
              <a:rPr lang="ko-KR" altLang="en-US" sz="1600" dirty="0">
                <a:hlinkClick r:id="rId7"/>
              </a:rPr>
              <a:t>테스트</a:t>
            </a:r>
            <a:r>
              <a:rPr lang="ko-KR" altLang="en-US" sz="1600" dirty="0"/>
              <a:t>를 위한 국제 표준 규격이다</a:t>
            </a:r>
            <a:r>
              <a:rPr lang="en-US" altLang="ko-KR" sz="1600" dirty="0"/>
              <a:t>.</a:t>
            </a:r>
          </a:p>
          <a:p>
            <a:r>
              <a:rPr lang="en-US" altLang="ko-KR" sz="1600" b="1" dirty="0"/>
              <a:t>• ISO/IEC 25000 :</a:t>
            </a:r>
            <a:r>
              <a:rPr lang="ko-KR" altLang="en-US" sz="1600" dirty="0"/>
              <a:t> 소프트웨어 품질을 평가하기 위한 국제 표준 문서로</a:t>
            </a:r>
            <a:r>
              <a:rPr lang="en-US" altLang="ko-KR" sz="1600" dirty="0"/>
              <a:t>, </a:t>
            </a:r>
            <a:r>
              <a:rPr lang="ko-KR" altLang="en-US" sz="1600" dirty="0"/>
              <a:t>소프트웨어 품질 평가 모델부터 시작해 전체적인 품질 평가를 위한 표준 방안을 제시하고 있다</a:t>
            </a:r>
            <a:r>
              <a:rPr lang="en-US" altLang="ko-KR" sz="1600" dirty="0"/>
              <a:t>.</a:t>
            </a:r>
          </a:p>
          <a:p>
            <a:endParaRPr lang="en-US" altLang="ko-KR" sz="1600" b="1" i="1" dirty="0" smtClean="0"/>
          </a:p>
          <a:p>
            <a:r>
              <a:rPr lang="en-US" altLang="ko-KR" sz="1600" b="1" i="1" dirty="0" smtClean="0"/>
              <a:t>04</a:t>
            </a:r>
            <a:r>
              <a:rPr lang="en-US" altLang="ko-KR" sz="1600" b="1" i="1" dirty="0"/>
              <a:t>.</a:t>
            </a:r>
            <a:r>
              <a:rPr lang="ko-KR" altLang="en-US" sz="1600" b="1" dirty="0"/>
              <a:t> 프로세스 품질 특성 평가</a:t>
            </a:r>
          </a:p>
          <a:p>
            <a:r>
              <a:rPr lang="ko-KR" altLang="en-US" sz="1600" dirty="0"/>
              <a:t>소프트웨어 제품의 최종 </a:t>
            </a:r>
            <a:r>
              <a:rPr lang="ko-KR" altLang="en-US" sz="1600" dirty="0">
                <a:hlinkClick r:id="rId8"/>
              </a:rPr>
              <a:t>품질</a:t>
            </a:r>
            <a:r>
              <a:rPr lang="ko-KR" altLang="en-US" sz="1600" dirty="0"/>
              <a:t>에 영향을 줄 수 있는 소프트웨어 개발 과정에 대한 품질을 평가한다</a:t>
            </a:r>
            <a:r>
              <a:rPr lang="en-US" altLang="ko-KR" sz="1600" dirty="0"/>
              <a:t>. </a:t>
            </a:r>
            <a:r>
              <a:rPr lang="ko-KR" altLang="en-US" sz="1600" dirty="0"/>
              <a:t>개발 및 관리 </a:t>
            </a:r>
            <a:r>
              <a:rPr lang="ko-KR" altLang="en-US" sz="1600" dirty="0">
                <a:hlinkClick r:id="rId9"/>
              </a:rPr>
              <a:t>프로세스</a:t>
            </a:r>
            <a:r>
              <a:rPr lang="ko-KR" altLang="en-US" sz="1600" dirty="0"/>
              <a:t>를 평가할 수 있는 모델로</a:t>
            </a:r>
            <a:r>
              <a:rPr lang="en-US" altLang="ko-KR" sz="1600" dirty="0"/>
              <a:t>, </a:t>
            </a:r>
            <a:r>
              <a:rPr lang="ko-KR" altLang="en-US" sz="1600" dirty="0"/>
              <a:t>다음과 같은 것들이 있다</a:t>
            </a:r>
            <a:r>
              <a:rPr lang="en-US" altLang="ko-KR" sz="1600" dirty="0"/>
              <a:t>. </a:t>
            </a:r>
          </a:p>
          <a:p>
            <a:r>
              <a:rPr lang="en-US" altLang="ko-KR" sz="1600" b="1" dirty="0"/>
              <a:t>• ISO/IEC 9000 :</a:t>
            </a:r>
            <a:r>
              <a:rPr lang="ko-KR" altLang="en-US" sz="1600" dirty="0"/>
              <a:t> 국제 표준화 기구가 정한 제품의 품질 체계 기준으로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제품이나 서비스 </a:t>
            </a:r>
            <a:r>
              <a:rPr lang="ko-KR" altLang="en-US" sz="1600" dirty="0">
                <a:hlinkClick r:id="rId10"/>
              </a:rPr>
              <a:t>설계</a:t>
            </a:r>
            <a:r>
              <a:rPr lang="ko-KR" altLang="en-US" sz="1600" dirty="0"/>
              <a:t>에서부터 생산 시설</a:t>
            </a:r>
            <a:r>
              <a:rPr lang="en-US" altLang="ko-KR" sz="1600" dirty="0"/>
              <a:t>, </a:t>
            </a:r>
            <a:r>
              <a:rPr lang="ko-KR" altLang="en-US" sz="1600" dirty="0"/>
              <a:t>시험 검사 등 전반에 걸쳐 규격 준수 여부를 확인해 인증한다</a:t>
            </a:r>
            <a:r>
              <a:rPr lang="en-US" altLang="ko-KR" sz="1600" dirty="0"/>
              <a:t>.</a:t>
            </a:r>
          </a:p>
          <a:p>
            <a:r>
              <a:rPr lang="en-US" altLang="ko-KR" sz="1600" b="1" dirty="0"/>
              <a:t>• ISO/IEC 12207 :</a:t>
            </a:r>
            <a:r>
              <a:rPr lang="ko-KR" altLang="en-US" sz="1600" dirty="0"/>
              <a:t> 소프트웨어 개발 생명주기 프로세스인 소프트웨어 생성부터 폐기까지의 프로세스에 해당되는 것으로</a:t>
            </a:r>
            <a:r>
              <a:rPr lang="en-US" altLang="ko-KR" sz="1600" dirty="0"/>
              <a:t>, </a:t>
            </a:r>
            <a:r>
              <a:rPr lang="ko-KR" altLang="en-US" sz="1600" dirty="0"/>
              <a:t>크게 기본 생명주기</a:t>
            </a:r>
            <a:r>
              <a:rPr lang="en-US" altLang="ko-KR" sz="1600" dirty="0"/>
              <a:t>, </a:t>
            </a:r>
            <a:r>
              <a:rPr lang="ko-KR" altLang="en-US" sz="1600" dirty="0"/>
              <a:t>지원 생명주기</a:t>
            </a:r>
            <a:r>
              <a:rPr lang="en-US" altLang="ko-KR" sz="1600" dirty="0"/>
              <a:t>, </a:t>
            </a:r>
            <a:r>
              <a:rPr lang="ko-KR" altLang="en-US" sz="1600" dirty="0"/>
              <a:t>조직 생명주기로 나누어 설명할 수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b="1" dirty="0"/>
              <a:t>• CMMI :</a:t>
            </a:r>
            <a:r>
              <a:rPr lang="ko-KR" altLang="en-US" sz="1600" dirty="0"/>
              <a:t> 프로세스 표준화의 기준과 방향을 제시하므로 조직 프로세스에 대한 측정뿐 아니라 평가 지표로도 활용할 수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이때 능력을 평가하거나 성숙도를 평가할 수 있다</a:t>
            </a:r>
            <a:r>
              <a:rPr lang="en-US" altLang="ko-KR" sz="1600" dirty="0"/>
              <a:t>.</a:t>
            </a:r>
          </a:p>
          <a:p>
            <a:endParaRPr lang="en-US" altLang="ko-KR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64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i="1" dirty="0"/>
              <a:t>05.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CMMI</a:t>
            </a:r>
            <a:r>
              <a:rPr lang="ko-KR" altLang="en-US" sz="1500" b="1" dirty="0"/>
              <a:t>의 평가 방법</a:t>
            </a:r>
          </a:p>
          <a:p>
            <a:r>
              <a:rPr lang="ko-KR" altLang="en-US" sz="1500" dirty="0"/>
              <a:t>단계적 표현 방법의 성숙 단계와 연속적 표현 방법의 능력 단계로 나누어 이루어진다</a:t>
            </a:r>
            <a:r>
              <a:rPr lang="en-US" altLang="ko-KR" sz="1500" dirty="0"/>
              <a:t>.</a:t>
            </a:r>
          </a:p>
          <a:p>
            <a:endParaRPr lang="en-US" altLang="ko-KR" sz="1500" b="1" i="1" dirty="0" smtClean="0"/>
          </a:p>
          <a:p>
            <a:r>
              <a:rPr lang="en-US" altLang="ko-KR" sz="1500" b="1" i="1" dirty="0" smtClean="0"/>
              <a:t>06</a:t>
            </a:r>
            <a:r>
              <a:rPr lang="en-US" altLang="ko-KR" sz="1500" b="1" i="1" dirty="0"/>
              <a:t>.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CMMI</a:t>
            </a:r>
            <a:r>
              <a:rPr lang="ko-KR" altLang="en-US" sz="1500" b="1" dirty="0"/>
              <a:t>의 성숙 단계</a:t>
            </a:r>
          </a:p>
          <a:p>
            <a:r>
              <a:rPr lang="en-US" altLang="ko-KR" sz="1500" b="1" dirty="0"/>
              <a:t>1. </a:t>
            </a:r>
            <a:r>
              <a:rPr lang="ko-KR" altLang="en-US" sz="1500" b="1" dirty="0"/>
              <a:t>초기 단계 </a:t>
            </a:r>
            <a:r>
              <a:rPr lang="en-US" altLang="ko-KR" sz="1500" b="1" dirty="0"/>
              <a:t>:</a:t>
            </a:r>
            <a:r>
              <a:rPr lang="ko-KR" altLang="en-US" sz="1500" dirty="0"/>
              <a:t> </a:t>
            </a:r>
            <a:r>
              <a:rPr lang="ko-KR" altLang="en-US" sz="1500" dirty="0">
                <a:hlinkClick r:id="rId7"/>
              </a:rPr>
              <a:t>프로세스</a:t>
            </a:r>
            <a:r>
              <a:rPr lang="ko-KR" altLang="en-US" sz="1500" dirty="0"/>
              <a:t> 없음</a:t>
            </a:r>
            <a:br>
              <a:rPr lang="ko-KR" altLang="en-US" sz="1500" dirty="0"/>
            </a:br>
            <a:r>
              <a:rPr lang="en-US" altLang="ko-KR" sz="1500" b="1" dirty="0"/>
              <a:t>2. </a:t>
            </a:r>
            <a:r>
              <a:rPr lang="ko-KR" altLang="en-US" sz="1500" b="1" dirty="0"/>
              <a:t>관리 단계 </a:t>
            </a:r>
            <a:r>
              <a:rPr lang="en-US" altLang="ko-KR" sz="1500" b="1" dirty="0"/>
              <a:t>: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프로젝트별로</a:t>
            </a:r>
            <a:r>
              <a:rPr lang="ko-KR" altLang="en-US" sz="1500" dirty="0"/>
              <a:t> 프로세스 존재</a:t>
            </a:r>
            <a:br>
              <a:rPr lang="ko-KR" altLang="en-US" sz="1500" dirty="0"/>
            </a:br>
            <a:r>
              <a:rPr lang="en-US" altLang="ko-KR" sz="1500" b="1" dirty="0"/>
              <a:t>3. </a:t>
            </a:r>
            <a:r>
              <a:rPr lang="ko-KR" altLang="en-US" sz="1500" b="1" dirty="0"/>
              <a:t>정의 단계 </a:t>
            </a:r>
            <a:r>
              <a:rPr lang="en-US" altLang="ko-KR" sz="1500" b="1" dirty="0"/>
              <a:t>:</a:t>
            </a:r>
            <a:r>
              <a:rPr lang="ko-KR" altLang="en-US" sz="1500" dirty="0"/>
              <a:t> 조직 차원의 표준 프로세스 존재</a:t>
            </a:r>
            <a:br>
              <a:rPr lang="ko-KR" altLang="en-US" sz="1500" dirty="0"/>
            </a:br>
            <a:r>
              <a:rPr lang="en-US" altLang="ko-KR" sz="1500" b="1" dirty="0"/>
              <a:t>4. </a:t>
            </a:r>
            <a:r>
              <a:rPr lang="ko-KR" altLang="en-US" sz="1500" b="1" dirty="0"/>
              <a:t>정량적 관리 단계 </a:t>
            </a:r>
            <a:r>
              <a:rPr lang="en-US" altLang="ko-KR" sz="1500" b="1" dirty="0"/>
              <a:t>:</a:t>
            </a:r>
            <a:r>
              <a:rPr lang="ko-KR" altLang="en-US" sz="1500" dirty="0"/>
              <a:t> 측정 가능한 정량적 프로세스 존재</a:t>
            </a:r>
            <a:br>
              <a:rPr lang="ko-KR" altLang="en-US" sz="1500" dirty="0"/>
            </a:br>
            <a:r>
              <a:rPr lang="en-US" altLang="ko-KR" sz="1500" b="1" dirty="0"/>
              <a:t>5. </a:t>
            </a:r>
            <a:r>
              <a:rPr lang="ko-KR" altLang="en-US" sz="1500" b="1" dirty="0"/>
              <a:t>최적화 단계 </a:t>
            </a:r>
            <a:r>
              <a:rPr lang="en-US" altLang="ko-KR" sz="1500" b="1" dirty="0"/>
              <a:t>:</a:t>
            </a:r>
            <a:r>
              <a:rPr lang="ko-KR" altLang="en-US" sz="1500" dirty="0"/>
              <a:t> 프로세스를 지속적으로 개선</a:t>
            </a:r>
          </a:p>
          <a:p>
            <a:endParaRPr lang="en-US" altLang="ko-KR" sz="1500" b="1" i="1" dirty="0" smtClean="0"/>
          </a:p>
          <a:p>
            <a:r>
              <a:rPr lang="en-US" altLang="ko-KR" sz="1500" b="1" i="1" dirty="0" smtClean="0"/>
              <a:t>07</a:t>
            </a:r>
            <a:r>
              <a:rPr lang="en-US" altLang="ko-KR" sz="1500" b="1" i="1" dirty="0"/>
              <a:t>.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CMMI</a:t>
            </a:r>
            <a:r>
              <a:rPr lang="ko-KR" altLang="en-US" sz="1500" b="1" dirty="0"/>
              <a:t>의 능력 단계</a:t>
            </a:r>
          </a:p>
          <a:p>
            <a:r>
              <a:rPr lang="ko-KR" altLang="en-US" sz="1500" dirty="0">
                <a:hlinkClick r:id="rId7"/>
              </a:rPr>
              <a:t>프로세스</a:t>
            </a:r>
            <a:r>
              <a:rPr lang="ko-KR" altLang="en-US" sz="1500" dirty="0"/>
              <a:t> 영역별 능력 수준을 확인함으로써 어떤 영역이 잘되고</a:t>
            </a:r>
            <a:r>
              <a:rPr lang="en-US" altLang="ko-KR" sz="1500" dirty="0"/>
              <a:t>, </a:t>
            </a:r>
            <a:r>
              <a:rPr lang="ko-KR" altLang="en-US" sz="1500" dirty="0"/>
              <a:t>어떤 영역의 능력이 떨어지는지 살펴 보완할 부분을 파악하기도 한다</a:t>
            </a:r>
            <a:r>
              <a:rPr lang="en-US" altLang="ko-KR" sz="1500" dirty="0"/>
              <a:t>.</a:t>
            </a:r>
          </a:p>
          <a:p>
            <a:endParaRPr lang="en-US" altLang="ko-KR" sz="1500" b="1" i="1" dirty="0" smtClean="0"/>
          </a:p>
          <a:p>
            <a:r>
              <a:rPr lang="en-US" altLang="ko-KR" sz="1500" b="1" i="1" dirty="0" smtClean="0"/>
              <a:t>08</a:t>
            </a:r>
            <a:r>
              <a:rPr lang="en-US" altLang="ko-KR" sz="1500" b="1" i="1" dirty="0"/>
              <a:t>.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SPICE</a:t>
            </a:r>
          </a:p>
          <a:p>
            <a:r>
              <a:rPr lang="ko-KR" altLang="en-US" sz="1500" dirty="0"/>
              <a:t>소프트웨어 프로세스 평가를 위한 프레임워크를 제공하며</a:t>
            </a:r>
            <a:r>
              <a:rPr lang="en-US" altLang="ko-KR" sz="1500" dirty="0"/>
              <a:t>, </a:t>
            </a:r>
            <a:r>
              <a:rPr lang="ko-KR" altLang="en-US" sz="1500" dirty="0"/>
              <a:t>정보 시스템 분야에 특화된 품질 표준이자 인증 규격으로서의 역할을 한다</a:t>
            </a:r>
            <a:r>
              <a:rPr lang="en-US" altLang="ko-KR" sz="1500" dirty="0"/>
              <a:t>. </a:t>
            </a:r>
            <a:r>
              <a:rPr lang="ko-KR" altLang="en-US" sz="1500" dirty="0"/>
              <a:t>프로세스의 수행 능력을 </a:t>
            </a:r>
            <a:r>
              <a:rPr lang="en-US" altLang="ko-KR" sz="1500" dirty="0"/>
              <a:t>6</a:t>
            </a:r>
            <a:r>
              <a:rPr lang="ko-KR" altLang="en-US" sz="1500" dirty="0"/>
              <a:t>단계로 구분한다</a:t>
            </a:r>
            <a:r>
              <a:rPr lang="en-US" altLang="ko-KR" sz="1500" dirty="0"/>
              <a:t>.</a:t>
            </a:r>
          </a:p>
          <a:p>
            <a:r>
              <a:rPr lang="en-US" altLang="ko-KR" sz="1500" b="1" dirty="0"/>
              <a:t>1. </a:t>
            </a:r>
            <a:r>
              <a:rPr lang="ko-KR" altLang="en-US" sz="1500" b="1" dirty="0"/>
              <a:t>불완전 단계 </a:t>
            </a:r>
            <a:r>
              <a:rPr lang="en-US" altLang="ko-KR" sz="1500" b="1" dirty="0"/>
              <a:t>: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미구현</a:t>
            </a:r>
            <a:r>
              <a:rPr lang="ko-KR" altLang="en-US" sz="1500" dirty="0"/>
              <a:t> 또는 </a:t>
            </a:r>
            <a:r>
              <a:rPr lang="ko-KR" altLang="en-US" sz="1500" dirty="0" err="1"/>
              <a:t>미달성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en-US" altLang="ko-KR" sz="1500" b="1" dirty="0"/>
              <a:t>2. </a:t>
            </a:r>
            <a:r>
              <a:rPr lang="ko-KR" altLang="en-US" sz="1500" b="1" dirty="0"/>
              <a:t>수행 단계 </a:t>
            </a:r>
            <a:r>
              <a:rPr lang="en-US" altLang="ko-KR" sz="1500" b="1" dirty="0"/>
              <a:t>:</a:t>
            </a:r>
            <a:r>
              <a:rPr lang="ko-KR" altLang="en-US" sz="1500" dirty="0"/>
              <a:t> 프로세스 수행 및 목적 달성</a:t>
            </a:r>
            <a:br>
              <a:rPr lang="ko-KR" altLang="en-US" sz="1500" dirty="0"/>
            </a:br>
            <a:r>
              <a:rPr lang="en-US" altLang="ko-KR" sz="1500" b="1" dirty="0"/>
              <a:t>3. </a:t>
            </a:r>
            <a:r>
              <a:rPr lang="ko-KR" altLang="en-US" sz="1500" b="1" dirty="0"/>
              <a:t>관리 단계 </a:t>
            </a:r>
            <a:r>
              <a:rPr lang="en-US" altLang="ko-KR" sz="1500" b="1" dirty="0"/>
              <a:t>:</a:t>
            </a:r>
            <a:r>
              <a:rPr lang="ko-KR" altLang="en-US" sz="1500" dirty="0"/>
              <a:t> 프로세스 수행 계획 및 관리</a:t>
            </a:r>
            <a:br>
              <a:rPr lang="ko-KR" altLang="en-US" sz="1500" dirty="0"/>
            </a:br>
            <a:r>
              <a:rPr lang="en-US" altLang="ko-KR" sz="1500" b="1" dirty="0"/>
              <a:t>4. </a:t>
            </a:r>
            <a:r>
              <a:rPr lang="ko-KR" altLang="en-US" sz="1500" b="1" dirty="0"/>
              <a:t>확립 단계 </a:t>
            </a:r>
            <a:r>
              <a:rPr lang="en-US" altLang="ko-KR" sz="1500" b="1" dirty="0"/>
              <a:t>:</a:t>
            </a:r>
            <a:r>
              <a:rPr lang="ko-KR" altLang="en-US" sz="1500" dirty="0"/>
              <a:t> 정의된 표준 프로세스 사용</a:t>
            </a:r>
            <a:br>
              <a:rPr lang="ko-KR" altLang="en-US" sz="1500" dirty="0"/>
            </a:br>
            <a:r>
              <a:rPr lang="en-US" altLang="ko-KR" sz="1500" b="1" dirty="0"/>
              <a:t>5. </a:t>
            </a:r>
            <a:r>
              <a:rPr lang="ko-KR" altLang="en-US" sz="1500" b="1" dirty="0"/>
              <a:t>예측 단계 </a:t>
            </a:r>
            <a:r>
              <a:rPr lang="en-US" altLang="ko-KR" sz="1500" b="1" dirty="0"/>
              <a:t>:</a:t>
            </a:r>
            <a:r>
              <a:rPr lang="ko-KR" altLang="en-US" sz="1500" dirty="0"/>
              <a:t> 프로세스의 정량적 이해 및 통제</a:t>
            </a:r>
            <a:br>
              <a:rPr lang="ko-KR" altLang="en-US" sz="1500" dirty="0"/>
            </a:br>
            <a:r>
              <a:rPr lang="en-US" altLang="ko-KR" sz="1500" b="1" dirty="0"/>
              <a:t>6. </a:t>
            </a:r>
            <a:r>
              <a:rPr lang="ko-KR" altLang="en-US" sz="1500" b="1" dirty="0"/>
              <a:t>최적화 단계 </a:t>
            </a:r>
            <a:r>
              <a:rPr lang="en-US" altLang="ko-KR" sz="1500" b="1" dirty="0"/>
              <a:t>:</a:t>
            </a:r>
            <a:r>
              <a:rPr lang="ko-KR" altLang="en-US" sz="1500" dirty="0"/>
              <a:t> 프로세스를 지속적으로 개선</a:t>
            </a:r>
          </a:p>
          <a:p>
            <a:endParaRPr lang="en-US" altLang="ko-KR" sz="15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2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09.</a:t>
            </a:r>
            <a:r>
              <a:rPr lang="ko-KR" altLang="en-US" b="1" dirty="0"/>
              <a:t> 품질 관리</a:t>
            </a:r>
          </a:p>
          <a:p>
            <a:r>
              <a:rPr lang="ko-KR" altLang="en-US" dirty="0"/>
              <a:t>개발의 각 단계에서 일어나는 모든 활동과 활동 중에서 생성되는 여러 산출물을 통제하고 보증하여 </a:t>
            </a:r>
            <a:r>
              <a:rPr lang="ko-KR" altLang="en-US" dirty="0">
                <a:hlinkClick r:id="rId7"/>
              </a:rPr>
              <a:t>품질</a:t>
            </a:r>
            <a:r>
              <a:rPr lang="ko-KR" altLang="en-US" dirty="0"/>
              <a:t>을 관리하기 위한 활동이다</a:t>
            </a:r>
            <a:r>
              <a:rPr lang="en-US" altLang="ko-KR" dirty="0"/>
              <a:t>.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10</a:t>
            </a:r>
            <a:r>
              <a:rPr lang="en-US" altLang="ko-KR" b="1" i="1" dirty="0"/>
              <a:t>.</a:t>
            </a:r>
            <a:r>
              <a:rPr lang="ko-KR" altLang="en-US" b="1" dirty="0"/>
              <a:t> 품질 통제</a:t>
            </a:r>
          </a:p>
          <a:p>
            <a:r>
              <a:rPr lang="ko-KR" altLang="en-US" dirty="0">
                <a:hlinkClick r:id="rId8"/>
              </a:rPr>
              <a:t>품질 통제</a:t>
            </a:r>
            <a:r>
              <a:rPr lang="ko-KR" altLang="en-US" dirty="0"/>
              <a:t>는 품질 절차와 표준을 개발자들이 준수하도록 </a:t>
            </a:r>
            <a:r>
              <a:rPr lang="ko-KR" altLang="en-US" dirty="0">
                <a:hlinkClick r:id="rId9"/>
              </a:rPr>
              <a:t>프로세스</a:t>
            </a:r>
            <a:r>
              <a:rPr lang="ko-KR" altLang="en-US" dirty="0"/>
              <a:t>를 정의하고 규정을 만드는 것이다</a:t>
            </a:r>
            <a:r>
              <a:rPr lang="en-US" altLang="ko-KR" dirty="0"/>
              <a:t>. </a:t>
            </a:r>
            <a:r>
              <a:rPr lang="ko-KR" altLang="en-US" dirty="0"/>
              <a:t>이는 소프트웨어를 개발하고 운영하며 </a:t>
            </a:r>
            <a:r>
              <a:rPr lang="ko-KR" altLang="en-US" dirty="0" err="1">
                <a:hlinkClick r:id="rId10"/>
              </a:rPr>
              <a:t>유지보수</a:t>
            </a:r>
            <a:r>
              <a:rPr lang="ko-KR" altLang="en-US" dirty="0" err="1"/>
              <a:t>하는</a:t>
            </a:r>
            <a:r>
              <a:rPr lang="ko-KR" altLang="en-US" dirty="0"/>
              <a:t> 과정에서 사용자의 요구 사항을 만족시킬 수 있는 품질 좋은 소프트웨어를 만들기 위함이다</a:t>
            </a:r>
            <a:r>
              <a:rPr lang="en-US" altLang="ko-KR" dirty="0"/>
              <a:t>. 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11</a:t>
            </a:r>
            <a:r>
              <a:rPr lang="en-US" altLang="ko-KR" b="1" i="1" dirty="0"/>
              <a:t>.</a:t>
            </a:r>
            <a:r>
              <a:rPr lang="ko-KR" altLang="en-US" b="1" dirty="0"/>
              <a:t> 품질 보증</a:t>
            </a:r>
          </a:p>
          <a:p>
            <a:r>
              <a:rPr lang="ko-KR" altLang="en-US" dirty="0"/>
              <a:t>소프트웨어 </a:t>
            </a:r>
            <a:r>
              <a:rPr lang="ko-KR" altLang="en-US" dirty="0">
                <a:hlinkClick r:id="rId11"/>
              </a:rPr>
              <a:t>품질 보증</a:t>
            </a:r>
            <a:r>
              <a:rPr lang="ko-KR" altLang="en-US" dirty="0"/>
              <a:t> 확보를 위해 소프트웨어 개발 단계의 전역에 걸쳐 적용할 뿐만 아니라</a:t>
            </a:r>
            <a:r>
              <a:rPr lang="en-US" altLang="ko-KR" dirty="0"/>
              <a:t>, </a:t>
            </a:r>
            <a:r>
              <a:rPr lang="ko-KR" altLang="en-US" dirty="0"/>
              <a:t>개발 과정과 제품에 적용되는 표준을 정의하고 선택한다</a:t>
            </a:r>
            <a:r>
              <a:rPr lang="en-US" altLang="ko-KR" dirty="0"/>
              <a:t>. </a:t>
            </a:r>
            <a:r>
              <a:rPr lang="ko-KR" altLang="en-US" dirty="0"/>
              <a:t>또 사용자의 요구 사항을 충족하는지</a:t>
            </a:r>
            <a:r>
              <a:rPr lang="en-US" altLang="ko-KR" dirty="0"/>
              <a:t>, </a:t>
            </a:r>
            <a:r>
              <a:rPr lang="ko-KR" altLang="en-US" dirty="0"/>
              <a:t>기능과 성능을 만족하는지</a:t>
            </a:r>
            <a:r>
              <a:rPr lang="en-US" altLang="ko-KR" dirty="0"/>
              <a:t>, </a:t>
            </a:r>
            <a:r>
              <a:rPr lang="ko-KR" altLang="en-US" dirty="0"/>
              <a:t>사용자가 원하는 </a:t>
            </a:r>
            <a:r>
              <a:rPr lang="ko-KR" altLang="en-US" dirty="0">
                <a:hlinkClick r:id="rId12"/>
              </a:rPr>
              <a:t>품질 목표</a:t>
            </a:r>
            <a:r>
              <a:rPr lang="ko-KR" altLang="en-US" dirty="0"/>
              <a:t>를 만족하는지 등을 점검한다</a:t>
            </a:r>
            <a:r>
              <a:rPr lang="en-US" altLang="ko-KR" dirty="0"/>
              <a:t>. </a:t>
            </a:r>
          </a:p>
          <a:p>
            <a:endParaRPr lang="en-US" altLang="ko-KR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62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7" y="3380700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34" y="1509745"/>
            <a:ext cx="1925011" cy="19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품질과 소프트웨어 품질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소프트웨어의 품질을 본격적으로 설명하기 전에 하드웨어 품질과 어떻게 다른가를 살펴보자</a:t>
            </a:r>
            <a:r>
              <a:rPr lang="en-US" altLang="ko-KR" sz="2200" dirty="0"/>
              <a:t>. </a:t>
            </a:r>
            <a:endParaRPr lang="en-US" altLang="ko-KR" sz="2200" dirty="0" smtClean="0"/>
          </a:p>
          <a:p>
            <a:endParaRPr lang="en-US" altLang="ko-KR" sz="2200" dirty="0"/>
          </a:p>
          <a:p>
            <a:r>
              <a:rPr lang="ko-KR" altLang="en-US" sz="2200" dirty="0" smtClean="0">
                <a:solidFill>
                  <a:srgbClr val="FF0000"/>
                </a:solidFill>
              </a:rPr>
              <a:t>하드웨어 </a:t>
            </a:r>
            <a:r>
              <a:rPr lang="ko-KR" altLang="en-US" sz="2200" dirty="0">
                <a:solidFill>
                  <a:srgbClr val="FF0000"/>
                </a:solidFill>
              </a:rPr>
              <a:t>품질</a:t>
            </a:r>
            <a:r>
              <a:rPr lang="ko-KR" altLang="en-US" sz="2200" dirty="0"/>
              <a:t>에서 가장 먼저 생각할 수 있는 단어가 </a:t>
            </a:r>
            <a:r>
              <a:rPr lang="ko-KR" altLang="en-US" sz="2200" dirty="0">
                <a:solidFill>
                  <a:srgbClr val="FF0000"/>
                </a:solidFill>
              </a:rPr>
              <a:t>규격서</a:t>
            </a:r>
            <a:r>
              <a:rPr lang="ko-KR" altLang="en-US" sz="2200" dirty="0"/>
              <a:t>이다</a:t>
            </a:r>
            <a:r>
              <a:rPr lang="en-US" altLang="ko-KR" sz="2200" dirty="0"/>
              <a:t>. </a:t>
            </a:r>
            <a:r>
              <a:rPr lang="ko-KR" altLang="en-US" sz="2200" dirty="0"/>
              <a:t>하드웨어는 사용자의 요구 사항을 규격서에 비교적 정확히 서술할 수 있고</a:t>
            </a:r>
            <a:r>
              <a:rPr lang="en-US" altLang="ko-KR" sz="2200" dirty="0"/>
              <a:t>, </a:t>
            </a:r>
            <a:r>
              <a:rPr lang="ko-KR" altLang="en-US" sz="2200" dirty="0"/>
              <a:t>이 규격서대로 만들면 큰 문제가 없다</a:t>
            </a:r>
            <a:r>
              <a:rPr lang="en-US" altLang="ko-KR" sz="2200" dirty="0"/>
              <a:t>. </a:t>
            </a:r>
            <a:r>
              <a:rPr lang="ko-KR" altLang="en-US" sz="2200" dirty="0" smtClean="0"/>
              <a:t>즉 </a:t>
            </a:r>
            <a:r>
              <a:rPr lang="ko-KR" altLang="en-US" sz="2200" dirty="0"/>
              <a:t>개발된 하드웨어가 규격서대로 만들어지면 사용자가 만족할 만한</a:t>
            </a:r>
            <a:r>
              <a:rPr lang="en-US" altLang="ko-KR" sz="2200" dirty="0"/>
              <a:t>, </a:t>
            </a:r>
            <a:r>
              <a:rPr lang="ko-KR" altLang="en-US" sz="2200" dirty="0"/>
              <a:t>품질이 좋은 하드웨어가 될 수 있다</a:t>
            </a:r>
            <a:r>
              <a:rPr lang="en-US" altLang="ko-KR" sz="2200" dirty="0"/>
              <a:t>. </a:t>
            </a:r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반면</a:t>
            </a:r>
            <a:r>
              <a:rPr lang="en-US" altLang="ko-KR" sz="2200" dirty="0"/>
              <a:t>, </a:t>
            </a:r>
            <a:r>
              <a:rPr lang="ko-KR" altLang="en-US" sz="2200" dirty="0">
                <a:solidFill>
                  <a:srgbClr val="FF0000"/>
                </a:solidFill>
              </a:rPr>
              <a:t>소프트웨어는 하드웨어의 규격서에 해당하는 사용자 요구 분석 명세서가 있다</a:t>
            </a:r>
            <a:r>
              <a:rPr lang="en-US" altLang="ko-KR" sz="2200" dirty="0">
                <a:solidFill>
                  <a:srgbClr val="FF0000"/>
                </a:solidFill>
              </a:rPr>
              <a:t>. </a:t>
            </a:r>
            <a:r>
              <a:rPr lang="ko-KR" altLang="en-US" sz="2200" dirty="0"/>
              <a:t>그런데 앞에서도 여러 번 언급했듯이 요구 분석 명세서에 사용자의 요구를 명확히 서술하기는 매우 어렵다</a:t>
            </a:r>
            <a:r>
              <a:rPr lang="en-US" altLang="ko-KR" sz="2200" dirty="0"/>
              <a:t>. </a:t>
            </a:r>
            <a:r>
              <a:rPr lang="ko-KR" altLang="en-US" sz="2200" dirty="0"/>
              <a:t>설령 서술한다 해도 그것이 사용자가 원하는 것인지는 개발한 후 소프트웨어를 사용해봐야 더 명확히 나타나는 경우도 많기 때문이다</a:t>
            </a:r>
            <a:r>
              <a:rPr lang="en-US" altLang="ko-KR" sz="2200" dirty="0"/>
              <a:t>. </a:t>
            </a:r>
          </a:p>
          <a:p>
            <a:r>
              <a:rPr lang="ko-KR" altLang="en-US" sz="2200" dirty="0" smtClean="0"/>
              <a:t>결국 </a:t>
            </a:r>
            <a:r>
              <a:rPr lang="ko-KR" altLang="en-US" sz="2200" dirty="0"/>
              <a:t>하드웨어의 규격서보다 소프트웨어의 요구 분석 명세서를 작성하는 것이 훨씬 어렵다</a:t>
            </a:r>
            <a:r>
              <a:rPr lang="en-US" altLang="ko-KR" sz="2200" dirty="0"/>
              <a:t>. </a:t>
            </a:r>
          </a:p>
          <a:p>
            <a:endParaRPr lang="ko-KR" altLang="en-US" sz="2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97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품질과 소프트웨어 품질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소프트웨어 품질은 그 속성을 바탕으로 다음과 같이 몇 가지 정의가 나와 있다</a:t>
            </a:r>
            <a:r>
              <a:rPr lang="en-US" altLang="ko-KR" sz="2400" dirty="0"/>
              <a:t>.</a:t>
            </a:r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• </a:t>
            </a:r>
            <a:r>
              <a:rPr lang="en-US" altLang="ko-KR" sz="2400" b="1" dirty="0"/>
              <a:t>US DoD</a:t>
            </a:r>
            <a:r>
              <a:rPr lang="ko-KR" altLang="en-US" sz="2400" b="1" dirty="0"/>
              <a:t>의 품질 정의 </a:t>
            </a:r>
            <a:r>
              <a:rPr lang="en-US" altLang="ko-KR" sz="2400" b="1" dirty="0"/>
              <a:t>: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개발된 소프트웨어가 사용자의 요구 사항을 만족할 수 있는 능력</a:t>
            </a:r>
            <a:br>
              <a:rPr lang="ko-KR" altLang="en-US" sz="2400" dirty="0">
                <a:solidFill>
                  <a:srgbClr val="FF0000"/>
                </a:solidFill>
              </a:rPr>
            </a:b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b="1" dirty="0" smtClean="0"/>
              <a:t>• </a:t>
            </a:r>
            <a:r>
              <a:rPr lang="en-US" altLang="ko-KR" sz="2400" b="1" dirty="0"/>
              <a:t>IEEE</a:t>
            </a:r>
            <a:r>
              <a:rPr lang="ko-KR" altLang="en-US" sz="2400" b="1" dirty="0"/>
              <a:t>의 품질 정의 </a:t>
            </a:r>
            <a:r>
              <a:rPr lang="en-US" altLang="ko-KR" sz="2400" b="1" dirty="0"/>
              <a:t>:</a:t>
            </a:r>
            <a:r>
              <a:rPr lang="ko-KR" altLang="en-US" sz="2400" dirty="0"/>
              <a:t> 소프트웨어가 필요한 속성을 보유하고 있는 정도 또는 사용자의 기대 수준을 만족할 수 있는 정도를 결정하는 소프트웨어의 특성</a:t>
            </a:r>
          </a:p>
          <a:p>
            <a:r>
              <a:rPr lang="ko-KR" altLang="en-US" sz="2400" dirty="0"/>
              <a:t>품질을 다양하게 정의하고 있지만 핵심은 요구 분석 명세서에 서술된 기능과 성능을 만족해야 한다는 것이므로</a:t>
            </a:r>
            <a:r>
              <a:rPr lang="en-US" altLang="ko-KR" sz="2400" dirty="0"/>
              <a:t>, </a:t>
            </a:r>
            <a:r>
              <a:rPr lang="en-US" altLang="ko-KR" sz="2400" b="1" dirty="0">
                <a:solidFill>
                  <a:srgbClr val="FF0000"/>
                </a:solidFill>
              </a:rPr>
              <a:t>'</a:t>
            </a:r>
            <a:r>
              <a:rPr lang="ko-KR" altLang="en-US" sz="2400" b="1" dirty="0">
                <a:solidFill>
                  <a:srgbClr val="FF0000"/>
                </a:solidFill>
              </a:rPr>
              <a:t>사용자의 요구와 부합되는 정도</a:t>
            </a:r>
            <a:r>
              <a:rPr lang="en-US" altLang="ko-KR" sz="2400" b="1" dirty="0">
                <a:solidFill>
                  <a:srgbClr val="FF0000"/>
                </a:solidFill>
              </a:rPr>
              <a:t>'</a:t>
            </a:r>
            <a:r>
              <a:rPr lang="ko-KR" altLang="en-US" sz="2400" dirty="0"/>
              <a:t>를 품질이라 할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이를 개발자 관점으로 좁히면</a:t>
            </a:r>
            <a:r>
              <a:rPr lang="en-US" altLang="ko-KR" sz="2400" dirty="0"/>
              <a:t>, </a:t>
            </a:r>
            <a:r>
              <a:rPr lang="ko-KR" altLang="en-US" sz="2400" dirty="0"/>
              <a:t>프로그램에 결함이 없고 사용자의 요구를 정의한 요구 분석 명세서대로 만든 소프트웨어를 품질 좋은 소프트웨어라고 생각할 수 있다</a:t>
            </a:r>
            <a:r>
              <a:rPr lang="en-US" altLang="ko-KR" sz="2400" dirty="0"/>
              <a:t>. </a:t>
            </a:r>
          </a:p>
          <a:p>
            <a:endParaRPr lang="ko-KR" altLang="en-US" sz="2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49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관점에 따른 품질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■ 프로젝트 관리자 관점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소프트웨어를 개발하는 회사의 관리자 입장에서는 </a:t>
            </a:r>
            <a:r>
              <a:rPr lang="ko-KR" altLang="en-US" sz="1600" dirty="0">
                <a:solidFill>
                  <a:srgbClr val="FF0000"/>
                </a:solidFill>
              </a:rPr>
              <a:t>처음에 계획된 개발 비용과 개발 기간 안에 개발이 완료되어 추가 비용 부담이 발생하지 않는 소프트웨어를 좋은 소프트웨어</a:t>
            </a:r>
            <a:r>
              <a:rPr lang="ko-KR" altLang="en-US" sz="1600" dirty="0"/>
              <a:t>라고 생각할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물론 고객이 요구하는 기능과 성능을 만족해야 함은 기본이다</a:t>
            </a:r>
            <a:r>
              <a:rPr lang="en-US" altLang="ko-KR" sz="1600" dirty="0"/>
              <a:t>. </a:t>
            </a:r>
          </a:p>
          <a:p>
            <a:endParaRPr lang="en-US" altLang="ko-KR" sz="1600" b="1" dirty="0" smtClean="0"/>
          </a:p>
          <a:p>
            <a:r>
              <a:rPr lang="ko-KR" altLang="en-US" sz="1600" b="1" dirty="0" smtClean="0"/>
              <a:t>■ </a:t>
            </a:r>
            <a:r>
              <a:rPr lang="ko-KR" altLang="en-US" sz="1600" b="1" dirty="0"/>
              <a:t>개발자 관점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프로그래머 입장에서는 개발하기 쉬워야 하고 사용 중에 내용을 추가하거나 개발된 코드를 수정할 때도 쉽고 편리하게 변경할 수 있어야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</a:t>
            </a:r>
            <a:r>
              <a:rPr lang="ko-KR" altLang="en-US" sz="1600" dirty="0">
                <a:solidFill>
                  <a:srgbClr val="FF0000"/>
                </a:solidFill>
              </a:rPr>
              <a:t>코딩 표준에 맞게 개발된 프로그램이 좋은 소프트웨어</a:t>
            </a:r>
            <a:r>
              <a:rPr lang="ko-KR" altLang="en-US" sz="1600" dirty="0"/>
              <a:t>라고 할 수 있다</a:t>
            </a:r>
            <a:r>
              <a:rPr lang="en-US" altLang="ko-KR" sz="1600" dirty="0"/>
              <a:t>. </a:t>
            </a:r>
          </a:p>
          <a:p>
            <a:endParaRPr lang="en-US" altLang="ko-KR" sz="1600" b="1" dirty="0" smtClean="0"/>
          </a:p>
          <a:p>
            <a:r>
              <a:rPr lang="ko-KR" altLang="en-US" sz="1600" b="1" dirty="0" smtClean="0"/>
              <a:t>■ </a:t>
            </a:r>
            <a:r>
              <a:rPr lang="ko-KR" altLang="en-US" sz="1600" b="1" dirty="0"/>
              <a:t>유지보수자 관점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여기서 유지보수자라 함은 다른 개발자에 의해 개발된 소프트웨어를 수정 및 보완하는 개발자를 말한다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다른 개발자가 작성한 코드가 코딩 규칙 및 표준을 따르고 </a:t>
            </a:r>
            <a:r>
              <a:rPr lang="ko-KR" altLang="en-US" sz="1600" dirty="0" err="1"/>
              <a:t>주석문이</a:t>
            </a:r>
            <a:r>
              <a:rPr lang="ko-KR" altLang="en-US" sz="1600" dirty="0"/>
              <a:t> 많이 포함되어 있어 쉽게 파악하고 읽을 수 있는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즉 </a:t>
            </a:r>
            <a:r>
              <a:rPr lang="ko-KR" altLang="en-US" sz="1600" dirty="0" err="1">
                <a:solidFill>
                  <a:srgbClr val="FF0000"/>
                </a:solidFill>
              </a:rPr>
              <a:t>가독성이</a:t>
            </a:r>
            <a:r>
              <a:rPr lang="ko-KR" altLang="en-US" sz="1600" dirty="0">
                <a:solidFill>
                  <a:srgbClr val="FF0000"/>
                </a:solidFill>
              </a:rPr>
              <a:t> 높고 쉽게 이해할 수 있게 개발된 소프트웨어가 좋은 소프트웨어라고 생각할 수 있다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600" b="1" dirty="0" smtClean="0"/>
          </a:p>
          <a:p>
            <a:r>
              <a:rPr lang="ko-KR" altLang="en-US" sz="1600" b="1" dirty="0" smtClean="0"/>
              <a:t>■ </a:t>
            </a:r>
            <a:r>
              <a:rPr lang="ko-KR" altLang="en-US" sz="1600" b="1" dirty="0"/>
              <a:t>구매 담당자 관점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소프트웨어를 구매하여 필요한 부서의 사용자에게 전달해야 하는 구매 담당자 입장에서는 일단 </a:t>
            </a:r>
            <a:r>
              <a:rPr lang="ko-KR" altLang="en-US" sz="1600" dirty="0">
                <a:solidFill>
                  <a:srgbClr val="FF0000"/>
                </a:solidFill>
              </a:rPr>
              <a:t>값이 싼 소프트웨어에 관심에 먼저 간다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/>
              <a:t>물론 이때도 소프트웨어가 사용자에게 필요한 기능과 성능을 만족해야 함은 당연하다</a:t>
            </a:r>
            <a:r>
              <a:rPr lang="en-US" altLang="ko-KR" sz="1600" dirty="0"/>
              <a:t>. </a:t>
            </a:r>
          </a:p>
          <a:p>
            <a:endParaRPr lang="en-US" altLang="ko-KR" sz="1600" b="1" dirty="0" smtClean="0"/>
          </a:p>
          <a:p>
            <a:r>
              <a:rPr lang="ko-KR" altLang="en-US" sz="1600" b="1" dirty="0" smtClean="0"/>
              <a:t>■ </a:t>
            </a:r>
            <a:r>
              <a:rPr lang="ko-KR" altLang="en-US" sz="1600" b="1" dirty="0"/>
              <a:t>사용자 관점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>
                <a:solidFill>
                  <a:srgbClr val="FF0000"/>
                </a:solidFill>
              </a:rPr>
              <a:t>개발된 소프트웨어를 이용하여 업무를 수행하는 사용자 입장에서는 배우기 쉽고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사용하기에 편리하며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다양한 기능을 제공하고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응답 시간 또한 빨라야 좋은 소프트웨어라 할 수 있다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즉 첫 사용자나 숙련된 사용자 모두 만족시켜야 한다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</a:p>
          <a:p>
            <a:endParaRPr lang="ko-KR" alt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39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품질 목표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소프트웨어가 좋은 품질이라는 목적을 달성하려면 </a:t>
            </a:r>
            <a:r>
              <a:rPr lang="ko-KR" altLang="en-US" sz="1600" dirty="0">
                <a:solidFill>
                  <a:srgbClr val="FF0000"/>
                </a:solidFill>
              </a:rPr>
              <a:t>처음부터 품질을 고려한 </a:t>
            </a:r>
            <a:r>
              <a:rPr lang="ko-KR" altLang="en-US" sz="1600" dirty="0">
                <a:solidFill>
                  <a:srgbClr val="FF0000"/>
                </a:solidFill>
                <a:hlinkClick r:id="rId7"/>
              </a:rPr>
              <a:t>계획</a:t>
            </a:r>
            <a:r>
              <a:rPr lang="ko-KR" altLang="en-US" sz="1600" dirty="0">
                <a:solidFill>
                  <a:srgbClr val="FF0000"/>
                </a:solidFill>
              </a:rPr>
              <a:t>을 세우고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품질 요구 사항에 대한 명세서가 작성되어야 하며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단계별로 생산되는 산출물도 검사 항목에 따라 철저히 점검해야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그뿐만 아니라 품질을 보증할 수 있는 </a:t>
            </a:r>
            <a:r>
              <a:rPr lang="ko-KR" altLang="en-US" sz="1600" dirty="0">
                <a:hlinkClick r:id="rId8"/>
              </a:rPr>
              <a:t>프로세스</a:t>
            </a:r>
            <a:r>
              <a:rPr lang="ko-KR" altLang="en-US" sz="1600" dirty="0"/>
              <a:t>를 마련해</a:t>
            </a:r>
            <a:r>
              <a:rPr lang="en-US" altLang="ko-KR" sz="1600" dirty="0"/>
              <a:t>, </a:t>
            </a:r>
            <a:r>
              <a:rPr lang="ko-KR" altLang="en-US" sz="1600" dirty="0"/>
              <a:t>품질을 체크할 수 있는 과정을 명확히 하도록 해야 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481" y="1927425"/>
            <a:ext cx="4367510" cy="458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품질 요소와 품질 평가 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957" y="1057013"/>
            <a:ext cx="6032334" cy="539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관점에 따른 품질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McCall</a:t>
            </a:r>
            <a:r>
              <a:rPr lang="ko-KR" altLang="en-US" sz="1600" dirty="0" smtClean="0"/>
              <a:t>의 품질 요소는 사용자가 요구하는 소프트웨어 제품의 </a:t>
            </a:r>
            <a:r>
              <a:rPr lang="ko-KR" altLang="en-US" sz="1600" dirty="0" smtClean="0">
                <a:hlinkClick r:id="rId7"/>
              </a:rPr>
              <a:t>품질</a:t>
            </a:r>
            <a:r>
              <a:rPr lang="ko-KR" altLang="en-US" sz="1600" dirty="0" smtClean="0"/>
              <a:t>을 구체화하였으며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소프트웨어의 품질에 영향을 미치는 요소들을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세 가지 측면</a:t>
            </a:r>
            <a:r>
              <a:rPr lang="ko-KR" altLang="en-US" sz="1600" dirty="0" smtClean="0"/>
              <a:t>으로 분류하고 이들에게 각각 적용할 수 있는 척도를 제시하였다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소프트웨어가 요구된 제품 품질을 달성하기 위해 얼마나 진행되었는지 파악할 수 있도록 지표를 제시하고자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소프트웨어 제품에 원시 코드뿐 아니라 요구 분석 명세서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매뉴얼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테스트 계획서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보고서 등의 문서까지도 포함시켰다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McCall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의 품질 요소는 크게 제품 운영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(product operation),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제품 개선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(product revision),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제품 변환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(product transition)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으로 분류할 수 있다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 smtClean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 smtClean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 smtClean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 smtClean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 smtClean="0"/>
          </a:p>
          <a:p>
            <a:endParaRPr lang="en-US" altLang="ko-KR" sz="1600" b="1" dirty="0"/>
          </a:p>
          <a:p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en-US" altLang="ko-KR" sz="1600" b="1" dirty="0" smtClean="0"/>
              <a:t>• </a:t>
            </a:r>
            <a:r>
              <a:rPr lang="ko-KR" altLang="en-US" sz="1600" b="1" dirty="0"/>
              <a:t>제품 운영 </a:t>
            </a:r>
            <a:r>
              <a:rPr lang="en-US" altLang="ko-KR" sz="1600" b="1" dirty="0"/>
              <a:t>:</a:t>
            </a:r>
            <a:r>
              <a:rPr lang="ko-KR" altLang="en-US" sz="1600" dirty="0"/>
              <a:t> 개발된 소프트웨어가 고객이 사용해도 될 만큼 적합한지 여부를 판단할 수 있는 </a:t>
            </a:r>
            <a:r>
              <a:rPr lang="ko-KR" altLang="en-US" sz="1600" dirty="0">
                <a:hlinkClick r:id="rId7"/>
              </a:rPr>
              <a:t>품질</a:t>
            </a:r>
            <a:r>
              <a:rPr lang="ko-KR" altLang="en-US" sz="1600" dirty="0"/>
              <a:t> 요소이다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b="1" dirty="0"/>
              <a:t>• </a:t>
            </a:r>
            <a:r>
              <a:rPr lang="ko-KR" altLang="en-US" sz="1600" b="1" dirty="0"/>
              <a:t>제품 개선 </a:t>
            </a:r>
            <a:r>
              <a:rPr lang="en-US" altLang="ko-KR" sz="1600" b="1" dirty="0"/>
              <a:t>:</a:t>
            </a:r>
            <a:r>
              <a:rPr lang="ko-KR" altLang="en-US" sz="1600" dirty="0"/>
              <a:t> 소프트웨어 변경을 얼마나 쉽게 할 수 있도록 만들었는지 정도를 나타내는 품질 요소이다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b="1" dirty="0"/>
              <a:t>• </a:t>
            </a:r>
            <a:r>
              <a:rPr lang="ko-KR" altLang="en-US" sz="1600" b="1" dirty="0"/>
              <a:t>제품 변환 </a:t>
            </a:r>
            <a:r>
              <a:rPr lang="en-US" altLang="ko-KR" sz="1600" b="1" dirty="0"/>
              <a:t>:</a:t>
            </a:r>
            <a:r>
              <a:rPr lang="ko-KR" altLang="en-US" sz="1600" dirty="0"/>
              <a:t> 개발된 소프트웨어의 활용도를 높이려 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쉽게 할 수 있는 정도를 나타내는 품질 요소이다</a:t>
            </a:r>
            <a:r>
              <a:rPr lang="en-US" altLang="ko-KR" sz="1600" dirty="0"/>
              <a:t>.</a:t>
            </a:r>
          </a:p>
          <a:p>
            <a:endParaRPr lang="en-US" altLang="ko-KR" sz="1600" b="1" dirty="0" smtClean="0">
              <a:solidFill>
                <a:srgbClr val="FF0000"/>
              </a:solidFill>
            </a:endParaRPr>
          </a:p>
          <a:p>
            <a:endParaRPr lang="ko-KR" alt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40" y="2464688"/>
            <a:ext cx="4602643" cy="327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품질 평가 표준 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일반적으로 소프트웨어 품질 </a:t>
            </a:r>
            <a:r>
              <a:rPr lang="ko-KR" altLang="en-US" sz="1600" dirty="0" smtClean="0"/>
              <a:t>평가는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소프트웨어 </a:t>
            </a:r>
            <a:r>
              <a:rPr lang="ko-KR" altLang="en-US" sz="1600" b="1" dirty="0">
                <a:solidFill>
                  <a:srgbClr val="FF0000"/>
                </a:solidFill>
              </a:rPr>
              <a:t>제품 품질 특성 평가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프로세스 품질 특성 평가로 </a:t>
            </a:r>
            <a:r>
              <a:rPr lang="ko-KR" altLang="en-US" sz="1600" dirty="0"/>
              <a:t>나누어 설명할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제품 품질 특성 평가는 완성된 제품에 대한 평가이다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r>
              <a:rPr lang="en-US" altLang="ko-KR" sz="1600" dirty="0"/>
              <a:t> </a:t>
            </a:r>
            <a:r>
              <a:rPr lang="ko-KR" altLang="en-US" sz="1600" dirty="0"/>
              <a:t>자동차가 완성되면 주행 시험을 통해 엔진의 소음 등 각 기관의 성능을 측정하거나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충격 시험을 통해 강도 등을 </a:t>
            </a:r>
            <a:r>
              <a:rPr lang="ko-KR" altLang="en-US" sz="1600" dirty="0">
                <a:hlinkClick r:id="rId7"/>
              </a:rPr>
              <a:t>테스트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이것이 완성된 제품에 대하여 품질을 평가하는 것이다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  <a:endParaRPr lang="en-US" altLang="ko-KR" sz="1600" dirty="0"/>
          </a:p>
          <a:p>
            <a:r>
              <a:rPr lang="ko-KR" altLang="en-US" sz="1600" dirty="0"/>
              <a:t>소프트웨어 제품 품질 특성 평가는 </a:t>
            </a:r>
            <a:r>
              <a:rPr lang="en-US" altLang="ko-KR" sz="1600" dirty="0" err="1"/>
              <a:t>MaCall</a:t>
            </a:r>
            <a:r>
              <a:rPr lang="en-US" altLang="ko-KR" sz="1600" dirty="0"/>
              <a:t>, Boehm, </a:t>
            </a:r>
            <a:r>
              <a:rPr lang="en-US" altLang="ko-KR" sz="1600" dirty="0" err="1"/>
              <a:t>Deutsch&amp;Willis</a:t>
            </a:r>
            <a:r>
              <a:rPr lang="en-US" altLang="ko-KR" sz="1600" dirty="0"/>
              <a:t>, IEEE </a:t>
            </a:r>
            <a:r>
              <a:rPr lang="ko-KR" altLang="en-US" sz="1600" dirty="0"/>
              <a:t>등에서 연구되고 있으며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그중에서</a:t>
            </a:r>
            <a:r>
              <a:rPr lang="ko-KR" altLang="en-US" sz="1600" dirty="0"/>
              <a:t> </a:t>
            </a:r>
            <a:r>
              <a:rPr lang="en-US" altLang="ko-KR" sz="1600" dirty="0"/>
              <a:t>ISO/IEC 9126</a:t>
            </a:r>
            <a:r>
              <a:rPr lang="ko-KR" altLang="en-US" sz="1600" dirty="0"/>
              <a:t>에서 제시하는 모델이 소프트웨어 품질에 대한 표준적인 모델이 되고 있다</a:t>
            </a:r>
            <a:r>
              <a:rPr lang="en-US" altLang="ko-KR" sz="1600" dirty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프로세스 </a:t>
            </a:r>
            <a:r>
              <a:rPr lang="ko-KR" altLang="en-US" sz="1600" b="1" dirty="0">
                <a:solidFill>
                  <a:srgbClr val="FF0000"/>
                </a:solidFill>
              </a:rPr>
              <a:t>품질 특성 평가는 말 그대로 소프트웨어 제품의 개발 프로세스를 평가하는 분야이다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  <a:r>
              <a:rPr lang="ko-KR" altLang="en-US" sz="1600" dirty="0"/>
              <a:t>자동차의 경우 각 부품 조립 단계마다 테스트를 하여 통과해야 다음 단계로 보내진다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이런 절차를 거쳐서 하나의 자동차가 생산되는데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이것은 조립 과정에서 품질을 평가하는 것이다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  <a:r>
              <a:rPr lang="ko-KR" altLang="en-US" sz="1600" b="1" dirty="0">
                <a:solidFill>
                  <a:srgbClr val="FF0000"/>
                </a:solidFill>
              </a:rPr>
              <a:t>이처럼 소프트웨어도 개발 과정의 각 단계마다 평가하는 것이 소프트웨어 프로세스 품질 특성 평가이다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</a:p>
          <a:p>
            <a:endParaRPr lang="ko-KR" alt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80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[템플릿]책_수업자료">
  <a:themeElements>
    <a:clrScheme name="1_[템플릿]책_수업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[템플릿]책_수업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1_[템플릿]책_수업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2004</Words>
  <Application>Microsoft Office PowerPoint</Application>
  <PresentationFormat>와이드스크린</PresentationFormat>
  <Paragraphs>181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돋움</vt:lpstr>
      <vt:lpstr>맑은 고딕</vt:lpstr>
      <vt:lpstr>Verdana</vt:lpstr>
      <vt:lpstr>Wingdings</vt:lpstr>
      <vt:lpstr>HY헤드라인M</vt:lpstr>
      <vt:lpstr>굴림</vt:lpstr>
      <vt:lpstr>Arial</vt:lpstr>
      <vt:lpstr>나눔고딕</vt:lpstr>
      <vt:lpstr>Office 테마</vt:lpstr>
      <vt:lpstr>1_[템플릿]책_수업자료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Parkchanjun</cp:lastModifiedBy>
  <cp:revision>797</cp:revision>
  <dcterms:created xsi:type="dcterms:W3CDTF">2014-11-01T08:10:02Z</dcterms:created>
  <dcterms:modified xsi:type="dcterms:W3CDTF">2018-05-16T13:53:58Z</dcterms:modified>
</cp:coreProperties>
</file>