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56"/>
  </p:notesMasterIdLst>
  <p:handoutMasterIdLst>
    <p:handoutMasterId r:id="rId57"/>
  </p:handoutMasterIdLst>
  <p:sldIdLst>
    <p:sldId id="259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3" r:id="rId42"/>
    <p:sldId id="364" r:id="rId43"/>
    <p:sldId id="366" r:id="rId44"/>
    <p:sldId id="365" r:id="rId45"/>
    <p:sldId id="367" r:id="rId46"/>
    <p:sldId id="368" r:id="rId47"/>
    <p:sldId id="369" r:id="rId48"/>
    <p:sldId id="370" r:id="rId49"/>
    <p:sldId id="375" r:id="rId50"/>
    <p:sldId id="371" r:id="rId51"/>
    <p:sldId id="372" r:id="rId52"/>
    <p:sldId id="373" r:id="rId53"/>
    <p:sldId id="374" r:id="rId54"/>
    <p:sldId id="265" r:id="rId55"/>
  </p:sldIdLst>
  <p:sldSz cx="12192000" cy="6858000"/>
  <p:notesSz cx="6858000" cy="9144000"/>
  <p:embeddedFontLst>
    <p:embeddedFont>
      <p:font typeface="맑은 고딕" panose="020B0503020000020004" pitchFamily="50" charset="-127"/>
      <p:regular r:id="rId58"/>
      <p:bold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  <p:embeddedFont>
      <p:font typeface="나눔고딕" panose="020B0600000101010101" charset="-127"/>
      <p:regular r:id="rId64"/>
      <p:bold r:id="rId65"/>
    </p:embeddedFont>
    <p:embeddedFont>
      <p:font typeface="HY헤드라인M" panose="02030600000101010101" pitchFamily="18" charset="-127"/>
      <p:regular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6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font" Target="fonts/font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6B4FA-A879-4992-89BF-E6D379899C90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D0C5-A61D-430D-932B-111165EE6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>
            <a:off x="624418" y="3284538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B7DE49-2BE5-455D-BBC6-AB7CE848796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265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48123E-204C-4E76-A122-17EFFC15F2C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26209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85FD8-9C3F-44C3-ACB6-0B621761B8C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5918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6A9BE8-EBD0-4CCF-A4E2-BBFFEC47FC2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8236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6F809-B882-4E8B-B1DF-DB1BEA89A68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40894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1EBA1C-93B6-48F0-AC1A-2E50C0CFB3A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55701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55AB3-6E72-4553-9ED5-717DB7900A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8171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A6031-E636-4A94-B3E0-32EAA1B6419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25444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E20D90-DA4C-440A-8193-4F2A420DDA4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9233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9AD05B-5BA6-4DD8-B05B-D50638DEA93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15535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0340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0340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B8639-FDF8-4DBF-8650-9E7D2F22245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7867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473825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© 2008 Software Engineering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81763"/>
            <a:ext cx="2844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36953B-1024-4C1C-A236-93D920F81D3C}" type="slidenum">
              <a:rPr kumimoji="1"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>
            <a:off x="624418" y="1052513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HY헤드라인M" panose="02030600000101010101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+mn-cs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6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87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84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://terms.naver.com/entry.nhn?docId=3532999&amp;ref=y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terms.naver.com/entry.nhn?docId=3532990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866&amp;ref=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9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://terms.naver.com/entry.nhn?docId=3533007&amp;ref=y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terms.naver.com/entry.nhn?docId=3533009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990&amp;ref=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34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4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32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8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34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9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320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997&amp;ref=y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997&amp;ref=y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6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86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32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7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992&amp;ref=y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7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47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84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://terms.naver.com/entry.nhn?docId=3532858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862&amp;ref=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8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74227" y="2709401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17417"/>
            <a:ext cx="1362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ko-KR" altLang="en-US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설계</a:t>
            </a:r>
            <a:endParaRPr lang="en-US" altLang="ko-KR" sz="6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183" y="4346395"/>
            <a:ext cx="5621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과목명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oftware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ngineering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응집도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1.</a:t>
            </a:r>
            <a:r>
              <a:rPr lang="ko-KR" altLang="en-US" sz="2000" b="1" dirty="0"/>
              <a:t> 기능적 응집</a:t>
            </a:r>
          </a:p>
          <a:p>
            <a:r>
              <a:rPr lang="ko-KR" altLang="en-US" sz="2000" dirty="0"/>
              <a:t>기능적 응집</a:t>
            </a:r>
            <a:r>
              <a:rPr lang="en-US" altLang="ko-KR" sz="2000" dirty="0"/>
              <a:t>(functional cohesion)</a:t>
            </a:r>
            <a:r>
              <a:rPr lang="ko-KR" altLang="en-US" sz="2000" dirty="0"/>
              <a:t>은 함수적 응집이라고도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응집도가 가장 높은 경우이며 단일 기능의 요소로 하나의 모듈을 구성한다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단일 </a:t>
            </a:r>
            <a:r>
              <a:rPr lang="ko-KR" altLang="en-US" sz="2000" dirty="0"/>
              <a:t>기능을 갖는 함수가 이에 해당된다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97" y="2407673"/>
            <a:ext cx="5111725" cy="20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응집도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2.</a:t>
            </a:r>
            <a:r>
              <a:rPr lang="ko-KR" altLang="en-US" sz="2000" b="1" dirty="0"/>
              <a:t> 순차적 응집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순차적 </a:t>
            </a:r>
            <a:r>
              <a:rPr lang="ko-KR" altLang="en-US" sz="2000" dirty="0"/>
              <a:t>응집</a:t>
            </a:r>
            <a:r>
              <a:rPr lang="en-US" altLang="ko-KR" sz="2000" dirty="0"/>
              <a:t>(sequential cohesion)</a:t>
            </a:r>
            <a:r>
              <a:rPr lang="ko-KR" altLang="en-US" sz="2000" dirty="0"/>
              <a:t>은 </a:t>
            </a:r>
            <a:r>
              <a:rPr lang="en-US" altLang="ko-KR" sz="2000" dirty="0" smtClean="0"/>
              <a:t>A </a:t>
            </a:r>
            <a:r>
              <a:rPr lang="ko-KR" altLang="en-US" sz="2000" dirty="0"/>
              <a:t>요소의 출력을 </a:t>
            </a:r>
            <a:r>
              <a:rPr lang="en-US" altLang="ko-KR" sz="2000" dirty="0"/>
              <a:t>B </a:t>
            </a:r>
            <a:r>
              <a:rPr lang="ko-KR" altLang="en-US" sz="2000" dirty="0"/>
              <a:t>요소의 입력으로 사용하므로 두 요소가 하나의 모듈을 구성한 경우이다</a:t>
            </a:r>
            <a:r>
              <a:rPr lang="en-US" altLang="ko-KR" sz="2000" dirty="0"/>
              <a:t>. </a:t>
            </a:r>
            <a:r>
              <a:rPr lang="ko-KR" altLang="en-US" sz="2000" dirty="0"/>
              <a:t>물론 두 요소를 개별 모듈로 만들어도 되지만</a:t>
            </a:r>
            <a:r>
              <a:rPr lang="en-US" altLang="ko-KR" sz="2000" dirty="0"/>
              <a:t>, </a:t>
            </a:r>
            <a:r>
              <a:rPr lang="ko-KR" altLang="en-US" sz="2000" dirty="0"/>
              <a:t>한 모듈의 결과를 다른 모듈이 입력으로 사용하기 때문에 두 개의 요소를 하나의 모듈로 묶어놓았다</a:t>
            </a:r>
            <a:r>
              <a:rPr lang="en-US" altLang="ko-KR" sz="2000" dirty="0"/>
              <a:t>. </a:t>
            </a:r>
            <a:r>
              <a:rPr lang="ko-KR" altLang="en-US" sz="2000" dirty="0"/>
              <a:t>두 요소가 아주 밀접하므로 하나의 모듈로 묶을 만한 충분한 이유가 된다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6" y="3468466"/>
            <a:ext cx="3574090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응집도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/>
              <a:t>3</a:t>
            </a:r>
            <a:r>
              <a:rPr lang="en-US" altLang="ko-KR" sz="2000" b="1" i="1" dirty="0"/>
              <a:t>.</a:t>
            </a:r>
            <a:r>
              <a:rPr lang="ko-KR" altLang="en-US" sz="2000" b="1" dirty="0"/>
              <a:t> 교환적 </a:t>
            </a:r>
            <a:r>
              <a:rPr lang="ko-KR" altLang="en-US" sz="2000" b="1" dirty="0" smtClean="0"/>
              <a:t>응집</a:t>
            </a:r>
            <a:endParaRPr lang="en-US" altLang="ko-KR" sz="2000" b="1" dirty="0"/>
          </a:p>
          <a:p>
            <a:endParaRPr lang="ko-KR" altLang="en-US" sz="2000" b="1" dirty="0"/>
          </a:p>
          <a:p>
            <a:r>
              <a:rPr lang="ko-KR" altLang="en-US" sz="2000" dirty="0"/>
              <a:t>교환적 응집</a:t>
            </a:r>
            <a:r>
              <a:rPr lang="en-US" altLang="ko-KR" sz="2000" dirty="0"/>
              <a:t>(communication cohesion)</a:t>
            </a:r>
            <a:r>
              <a:rPr lang="ko-KR" altLang="en-US" sz="2000" dirty="0"/>
              <a:t>은 정보적 응집이라고도 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입력을 </a:t>
            </a:r>
            <a:r>
              <a:rPr lang="ko-KR" altLang="en-US" sz="2000" dirty="0"/>
              <a:t>사용하는 구성 요소들을 하나의 모듈로 구성한다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 구성 요소들이 동일한 출력을 만들어낼 때도 교환적 응집이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요소들 간의 순서는 중요하지 않다</a:t>
            </a:r>
            <a:r>
              <a:rPr lang="en-US" altLang="ko-KR" sz="2000" dirty="0"/>
              <a:t>. </a:t>
            </a:r>
            <a:r>
              <a:rPr lang="ko-KR" altLang="en-US" sz="2000" dirty="0"/>
              <a:t>교환적 응집은 순차적 응집보다 묶인 이유가 조금 약해</a:t>
            </a:r>
            <a:r>
              <a:rPr lang="en-US" altLang="ko-KR" sz="2000" dirty="0"/>
              <a:t>, </a:t>
            </a:r>
            <a:r>
              <a:rPr lang="ko-KR" altLang="en-US" sz="2000" dirty="0"/>
              <a:t>순차적 응집보다 응집력이 약하다고 할 수 있다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82" y="3219485"/>
            <a:ext cx="4198984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응집도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4.</a:t>
            </a:r>
            <a:r>
              <a:rPr lang="ko-KR" altLang="en-US" sz="2000" b="1" dirty="0"/>
              <a:t> 절차적 응집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절차적 </a:t>
            </a:r>
            <a:r>
              <a:rPr lang="ko-KR" altLang="en-US" sz="2000" dirty="0"/>
              <a:t>응집</a:t>
            </a:r>
            <a:r>
              <a:rPr lang="en-US" altLang="ko-KR" sz="2000" dirty="0"/>
              <a:t>(procedural cohesion)</a:t>
            </a:r>
            <a:r>
              <a:rPr lang="ko-KR" altLang="en-US" sz="2000" dirty="0"/>
              <a:t>은 </a:t>
            </a:r>
            <a:r>
              <a:rPr lang="ko-KR" altLang="en-US" sz="2000" dirty="0" smtClean="0"/>
              <a:t>순서가 </a:t>
            </a:r>
            <a:r>
              <a:rPr lang="ko-KR" altLang="en-US" sz="2000" dirty="0"/>
              <a:t>정해진 몇 개의 구성 요소를 하나의 모듈로 구성한 경우이다</a:t>
            </a:r>
            <a:r>
              <a:rPr lang="en-US" altLang="ko-KR" sz="2000" dirty="0"/>
              <a:t>. </a:t>
            </a:r>
            <a:r>
              <a:rPr lang="ko-KR" altLang="en-US" sz="2000" dirty="0"/>
              <a:t>순차적 응집과 다른 점은 어떤 구성 요소의 출력이 다음 구성 요소의 입력으로 사용되지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순서에 따라 수행만 된다는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한 요소의 출력이 다음 요소의 입력으로 사용되지 않으므로 순차적 응집보다는 묶인 이유가 조금 약하다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85" y="3637482"/>
            <a:ext cx="7626282" cy="24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응집도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5.</a:t>
            </a:r>
            <a:r>
              <a:rPr lang="ko-KR" altLang="en-US" sz="2000" b="1" dirty="0"/>
              <a:t> 시간적 </a:t>
            </a:r>
            <a:r>
              <a:rPr lang="ko-KR" altLang="en-US" sz="2000" b="1" dirty="0" smtClean="0"/>
              <a:t>응집</a:t>
            </a:r>
            <a:endParaRPr lang="en-US" altLang="ko-KR" sz="2000" b="1" dirty="0" smtClean="0"/>
          </a:p>
          <a:p>
            <a:endParaRPr lang="ko-KR" altLang="en-US" sz="2000" b="1" dirty="0"/>
          </a:p>
          <a:p>
            <a:r>
              <a:rPr lang="ko-KR" altLang="en-US" sz="2000" dirty="0"/>
              <a:t>시간적 응집</a:t>
            </a:r>
            <a:r>
              <a:rPr lang="en-US" altLang="ko-KR" sz="2000" dirty="0"/>
              <a:t>(temporal cohesion)</a:t>
            </a:r>
            <a:r>
              <a:rPr lang="ko-KR" altLang="en-US" sz="2000" dirty="0"/>
              <a:t>에 의한 모듈은 모듈 내 구성 요소들의 기능이 각기 다르다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한 요소의 출력을 입력으로 사용하는 것도 아니고 요소들 간에 순서도 정해져 있지 않지만 그 구성 요소들이 같은 시간대에 함께 실행된다는 이유로 하나의 모듈로 구성한다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초기 값 설정 모듈이 시간적 응집의 예라고 볼 수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같은 시간대에 일어나는 일을 하나의 모듈로 묶어놓은 예이다</a:t>
            </a:r>
            <a:r>
              <a:rPr lang="en-US" altLang="ko-KR" sz="2000" dirty="0"/>
              <a:t>. </a:t>
            </a:r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30" y="3540318"/>
            <a:ext cx="4458086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응집도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6.</a:t>
            </a:r>
            <a:r>
              <a:rPr lang="ko-KR" altLang="en-US" sz="2000" b="1" dirty="0"/>
              <a:t> 논리적 응집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논리적 </a:t>
            </a:r>
            <a:r>
              <a:rPr lang="ko-KR" altLang="en-US" sz="2000" dirty="0"/>
              <a:t>응집</a:t>
            </a:r>
            <a:r>
              <a:rPr lang="en-US" altLang="ko-KR" sz="2000" dirty="0"/>
              <a:t>(logical cohesion)</a:t>
            </a:r>
            <a:r>
              <a:rPr lang="ko-KR" altLang="en-US" sz="2000" dirty="0"/>
              <a:t>에 의한 모듈은 여러 요소를 하나의 모듈로 만든 이유가 순서와 무관하다</a:t>
            </a:r>
            <a:r>
              <a:rPr lang="en-US" altLang="ko-KR" sz="2000" dirty="0"/>
              <a:t>. </a:t>
            </a:r>
            <a:r>
              <a:rPr lang="ko-KR" altLang="en-US" sz="2000" dirty="0"/>
              <a:t>한 모듈의 출력을 다른 모듈의 입력으로 사용하여 묶어놓은 것도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요소들 간에 공통점이 있거나 관련된 임무가 존재하거나 기능이 비슷하다는 이유로 하나의 모듈로 구성한 경우이다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입출력</a:t>
            </a:r>
            <a:r>
              <a:rPr lang="en-US" altLang="ko-KR" sz="2000" dirty="0"/>
              <a:t>, </a:t>
            </a:r>
            <a:r>
              <a:rPr lang="ko-KR" altLang="en-US" sz="2000" dirty="0"/>
              <a:t>덧셈</a:t>
            </a:r>
            <a:r>
              <a:rPr lang="en-US" altLang="ko-KR" sz="2000" dirty="0"/>
              <a:t>, </a:t>
            </a:r>
            <a:r>
              <a:rPr lang="ko-KR" altLang="en-US" sz="2000" dirty="0"/>
              <a:t>출력을 공통 요소로 보고 모듈로 묶어놓은 예이다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/>
              <a:t>비슷한 기능</a:t>
            </a:r>
            <a:r>
              <a:rPr lang="en-US" altLang="ko-KR" sz="2000" dirty="0"/>
              <a:t>(</a:t>
            </a:r>
            <a:r>
              <a:rPr lang="ko-KR" altLang="en-US" sz="2000" dirty="0"/>
              <a:t>입출력</a:t>
            </a:r>
            <a:r>
              <a:rPr lang="en-US" altLang="ko-KR" sz="2000" dirty="0"/>
              <a:t>) :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()</a:t>
            </a:r>
            <a:r>
              <a:rPr lang="ko-KR" altLang="en-US" sz="2000" dirty="0"/>
              <a:t>를 결합시킨 입출력 모듈</a:t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공통점</a:t>
            </a:r>
            <a:r>
              <a:rPr lang="en-US" altLang="ko-KR" sz="2000" dirty="0"/>
              <a:t>(</a:t>
            </a:r>
            <a:r>
              <a:rPr lang="ko-KR" altLang="en-US" sz="2000" dirty="0"/>
              <a:t>덧셈</a:t>
            </a:r>
            <a:r>
              <a:rPr lang="en-US" altLang="ko-KR" sz="2000" dirty="0"/>
              <a:t>) : </a:t>
            </a:r>
            <a:r>
              <a:rPr lang="ko-KR" altLang="en-US" sz="2000" dirty="0"/>
              <a:t>정수의 덧셈과 행렬의 덧셈을 결합시킨 덧셈 모듈</a:t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공통점</a:t>
            </a:r>
            <a:r>
              <a:rPr lang="en-US" altLang="ko-KR" sz="2000" dirty="0"/>
              <a:t>(</a:t>
            </a:r>
            <a:r>
              <a:rPr lang="ko-KR" altLang="en-US" sz="2000" dirty="0"/>
              <a:t>출력</a:t>
            </a:r>
            <a:r>
              <a:rPr lang="en-US" altLang="ko-KR" sz="2000" dirty="0"/>
              <a:t>) : </a:t>
            </a:r>
            <a:r>
              <a:rPr lang="ko-KR" altLang="en-US" sz="2000" dirty="0"/>
              <a:t>단말기 출력 기능과 파일 출력 기능을 결합시킨 출력 모듈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86" y="4484636"/>
            <a:ext cx="5597466" cy="19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응집도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7.</a:t>
            </a:r>
            <a:r>
              <a:rPr lang="ko-KR" altLang="en-US" sz="2000" b="1" dirty="0"/>
              <a:t> 우연적 응집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우연적 </a:t>
            </a:r>
            <a:r>
              <a:rPr lang="ko-KR" altLang="en-US" sz="2000" dirty="0"/>
              <a:t>응집</a:t>
            </a:r>
            <a:r>
              <a:rPr lang="en-US" altLang="ko-KR" sz="2000" dirty="0"/>
              <a:t>(coincidental cohesion)</a:t>
            </a:r>
            <a:r>
              <a:rPr lang="ko-KR" altLang="en-US" sz="2000" dirty="0"/>
              <a:t>은 구성 요소들이 말 그대로 우연히 모여 구성된다</a:t>
            </a:r>
            <a:r>
              <a:rPr lang="en-US" altLang="ko-KR" sz="2000" dirty="0"/>
              <a:t>. </a:t>
            </a:r>
            <a:r>
              <a:rPr lang="ko-KR" altLang="en-US" sz="2000" dirty="0"/>
              <a:t>특별한 이유 없이</a:t>
            </a:r>
            <a:r>
              <a:rPr lang="en-US" altLang="ko-KR" sz="2000" dirty="0"/>
              <a:t>, </a:t>
            </a:r>
            <a:r>
              <a:rPr lang="ko-KR" altLang="en-US" sz="2000" dirty="0"/>
              <a:t>크기가 커 몇 개의 모듈로 나누는 과정에서 우연히 같이 묶인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구성 요소들 간에 관련이 별로 없어 응집도가 가장 낮다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87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결합도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결합도</a:t>
            </a:r>
            <a:r>
              <a:rPr lang="en-US" altLang="ko-KR" sz="2000" dirty="0"/>
              <a:t>(coupling) </a:t>
            </a:r>
            <a:r>
              <a:rPr lang="ko-KR" altLang="en-US" sz="2000" dirty="0"/>
              <a:t>개념을 이해할 수 있도록 간단한 비유를 하나 들겠다</a:t>
            </a:r>
            <a:r>
              <a:rPr lang="en-US" altLang="ko-KR" sz="2000" dirty="0"/>
              <a:t>. </a:t>
            </a:r>
            <a:r>
              <a:rPr lang="ko-KR" altLang="en-US" sz="2000" dirty="0"/>
              <a:t>용돈을 받는 자녀 입장에서는 받은 용돈을 어디에 어떻게 썼는지 시시콜콜 물어보지 않는 부모님이 좋을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시시콜콜 간섭하면 자녀 입장에서는 번거롭고 짜증이 난다</a:t>
            </a:r>
            <a:r>
              <a:rPr lang="en-US" altLang="ko-KR" sz="2000" dirty="0"/>
              <a:t>. </a:t>
            </a:r>
            <a:r>
              <a:rPr lang="ko-KR" altLang="en-US" sz="2000" dirty="0"/>
              <a:t>모듈 간의 결합에도 짜증나는</a:t>
            </a:r>
            <a:r>
              <a:rPr lang="en-US" altLang="ko-KR" sz="2000" dirty="0"/>
              <a:t>(</a:t>
            </a:r>
            <a:r>
              <a:rPr lang="ko-KR" altLang="en-US" sz="2000" dirty="0"/>
              <a:t>간섭하는</a:t>
            </a:r>
            <a:r>
              <a:rPr lang="en-US" altLang="ko-KR" sz="2000" dirty="0"/>
              <a:t>) </a:t>
            </a:r>
            <a:r>
              <a:rPr lang="ko-KR" altLang="en-US" sz="2000" dirty="0"/>
              <a:t>관계와 좋은 관계</a:t>
            </a:r>
            <a:r>
              <a:rPr lang="en-US" altLang="ko-KR" sz="2000" dirty="0"/>
              <a:t>(</a:t>
            </a:r>
            <a:r>
              <a:rPr lang="ko-KR" altLang="en-US" sz="2000" dirty="0"/>
              <a:t>간섭이 적은</a:t>
            </a:r>
            <a:r>
              <a:rPr lang="en-US" altLang="ko-KR" sz="2000" dirty="0"/>
              <a:t>)</a:t>
            </a:r>
            <a:r>
              <a:rPr lang="ko-KR" altLang="en-US" sz="2000" dirty="0"/>
              <a:t>가 있다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모듈에서 </a:t>
            </a:r>
            <a:r>
              <a:rPr lang="ko-KR" altLang="en-US" sz="2000" dirty="0"/>
              <a:t>좋은 관계는 </a:t>
            </a:r>
            <a:r>
              <a:rPr lang="en-US" altLang="ko-KR" sz="2000" dirty="0"/>
              <a:t>'</a:t>
            </a:r>
            <a:r>
              <a:rPr lang="ko-KR" altLang="en-US" sz="2000" dirty="0"/>
              <a:t>용돈만 주고 묻지도 따지지도 않는 관계</a:t>
            </a:r>
            <a:r>
              <a:rPr lang="en-US" altLang="ko-KR" sz="2000" dirty="0"/>
              <a:t>'</a:t>
            </a:r>
            <a:r>
              <a:rPr lang="ko-KR" altLang="en-US" sz="2000" dirty="0"/>
              <a:t>처럼 </a:t>
            </a:r>
            <a:r>
              <a:rPr lang="ko-KR" altLang="en-US" sz="2000" dirty="0">
                <a:solidFill>
                  <a:srgbClr val="FF0000"/>
                </a:solidFill>
              </a:rPr>
              <a:t>필요한 데이터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용돈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만 주고받는 관계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반대로 나쁜 관계는 필요한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용돈</a:t>
            </a:r>
            <a:r>
              <a:rPr lang="en-US" altLang="ko-KR" sz="2000" dirty="0"/>
              <a:t>)</a:t>
            </a:r>
            <a:r>
              <a:rPr lang="ko-KR" altLang="en-US" sz="2000" dirty="0"/>
              <a:t>만 주지 않고 직접 관여</a:t>
            </a:r>
            <a:r>
              <a:rPr lang="en-US" altLang="ko-KR" sz="2000" dirty="0"/>
              <a:t>(</a:t>
            </a:r>
            <a:r>
              <a:rPr lang="ko-KR" altLang="en-US" sz="2000" dirty="0"/>
              <a:t>간섭</a:t>
            </a:r>
            <a:r>
              <a:rPr lang="en-US" altLang="ko-KR" sz="2000" dirty="0"/>
              <a:t>)</a:t>
            </a:r>
            <a:r>
              <a:rPr lang="ko-KR" altLang="en-US" sz="2000" dirty="0"/>
              <a:t>하는 관계로</a:t>
            </a:r>
            <a:r>
              <a:rPr lang="en-US" altLang="ko-KR" sz="2000" dirty="0"/>
              <a:t>, </a:t>
            </a:r>
            <a:r>
              <a:rPr lang="ko-KR" altLang="en-US" sz="2000" dirty="0"/>
              <a:t>간섭이 많아진 만큼 관계가 복잡하다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응집도가 하나의 모듈 내에서 구성 요소들 간의 연결 강도를 나타내는 기준이었다면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 err="1">
                <a:solidFill>
                  <a:srgbClr val="FF0000"/>
                </a:solidFill>
              </a:rPr>
              <a:t>결합도는</a:t>
            </a:r>
            <a:r>
              <a:rPr lang="ko-KR" altLang="en-US" sz="2000" b="1" dirty="0">
                <a:solidFill>
                  <a:srgbClr val="FF0000"/>
                </a:solidFill>
              </a:rPr>
              <a:t> 모듈과 모듈 사이의 관계에서 관련 정도를 나타낸다</a:t>
            </a:r>
            <a:r>
              <a:rPr lang="en-US" altLang="ko-KR" sz="2000" b="1" dirty="0">
                <a:solidFill>
                  <a:srgbClr val="FF0000"/>
                </a:solidFill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</a:rPr>
              <a:t>모듈 간에는 관련이 적을수록</a:t>
            </a:r>
            <a:r>
              <a:rPr lang="en-US" altLang="ko-KR" sz="2000" b="1" dirty="0">
                <a:solidFill>
                  <a:srgbClr val="FF0000"/>
                </a:solidFill>
              </a:rPr>
              <a:t>(loosely coupled) </a:t>
            </a:r>
            <a:r>
              <a:rPr lang="ko-KR" altLang="en-US" sz="2000" b="1" dirty="0">
                <a:solidFill>
                  <a:srgbClr val="FF0000"/>
                </a:solidFill>
              </a:rPr>
              <a:t>상호 의존성이 줄어 모듈의 독립성이 높아지고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독립성이 높으면 모듈 간에 영향이 적어 좋은 설계가 된다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57" y="4973630"/>
            <a:ext cx="3923644" cy="14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결합도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i="1" dirty="0"/>
              <a:t>1.</a:t>
            </a:r>
            <a:r>
              <a:rPr lang="ko-KR" altLang="en-US" sz="1500" b="1" dirty="0"/>
              <a:t> 데이터 결합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데이터 </a:t>
            </a:r>
            <a:r>
              <a:rPr lang="ko-KR" altLang="en-US" sz="1500" dirty="0"/>
              <a:t>결합</a:t>
            </a:r>
            <a:r>
              <a:rPr lang="en-US" altLang="ko-KR" sz="1500" dirty="0"/>
              <a:t>(data coupling)</a:t>
            </a:r>
            <a:r>
              <a:rPr lang="ko-KR" altLang="en-US" sz="1500" dirty="0"/>
              <a:t>은 가장 좋은 모듈 간 결합으로</a:t>
            </a:r>
            <a:r>
              <a:rPr lang="en-US" altLang="ko-KR" sz="1500" dirty="0"/>
              <a:t>, </a:t>
            </a:r>
            <a:r>
              <a:rPr lang="ko-KR" altLang="en-US" sz="1500" dirty="0"/>
              <a:t>앞서 예로 든 용돈만 주고 간섭은 하지 않는 관계이다</a:t>
            </a:r>
            <a:r>
              <a:rPr lang="en-US" altLang="ko-KR" sz="1500" dirty="0"/>
              <a:t>. </a:t>
            </a:r>
            <a:r>
              <a:rPr lang="ko-KR" altLang="en-US" sz="1500" dirty="0"/>
              <a:t>모듈들이 매개변수를 통해 데이터만 주고받음으로써 서로 간섭을 최소화한다</a:t>
            </a:r>
            <a:r>
              <a:rPr lang="en-US" altLang="ko-KR" sz="1500" dirty="0"/>
              <a:t>. </a:t>
            </a:r>
            <a:r>
              <a:rPr lang="ko-KR" altLang="en-US" sz="1500" dirty="0"/>
              <a:t>따라서 모듈 간의 독립성이 보장되고</a:t>
            </a:r>
            <a:r>
              <a:rPr lang="en-US" altLang="ko-KR" sz="1500" dirty="0"/>
              <a:t>, </a:t>
            </a:r>
            <a:r>
              <a:rPr lang="ko-KR" altLang="en-US" sz="1500" dirty="0"/>
              <a:t>관계가 단순해 하나의 모듈을 변경했을 때 다른 모듈에 미치는 영향이 아주 적다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 </a:t>
            </a:r>
            <a:r>
              <a:rPr lang="ko-KR" altLang="en-US" sz="1500" dirty="0">
                <a:hlinkClick r:id="rId7"/>
              </a:rPr>
              <a:t>유지보수</a:t>
            </a:r>
            <a:r>
              <a:rPr lang="ko-KR" altLang="en-US" sz="1500" dirty="0"/>
              <a:t>도 매우 쉽다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b="1" i="1" dirty="0"/>
              <a:t>2.</a:t>
            </a:r>
            <a:r>
              <a:rPr lang="ko-KR" altLang="en-US" sz="1500" b="1" dirty="0"/>
              <a:t> 스탬프 결합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도장을 </a:t>
            </a:r>
            <a:r>
              <a:rPr lang="ko-KR" altLang="en-US" sz="1500" dirty="0"/>
              <a:t>이용해 편지나 서류 봉투에 주소를 찍는다고 할 때 이 도장이 스탬프이다</a:t>
            </a:r>
            <a:r>
              <a:rPr lang="en-US" altLang="ko-KR" sz="1500" dirty="0"/>
              <a:t>. </a:t>
            </a:r>
            <a:r>
              <a:rPr lang="ko-KR" altLang="en-US" sz="1500" dirty="0"/>
              <a:t>동일한 주소를 반복해서 적어야 할 경우에 스탬프가 상당히 유용하다</a:t>
            </a:r>
            <a:r>
              <a:rPr lang="en-US" altLang="ko-KR" sz="1500" dirty="0"/>
              <a:t>. </a:t>
            </a:r>
            <a:r>
              <a:rPr lang="ko-KR" altLang="en-US" sz="1500" dirty="0"/>
              <a:t>하지만 불편한 점이 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이름 등 일부만 찍고 싶을 때가 있는데 이럴 때도 전체를 찍을 수밖에 없다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 smtClean="0"/>
              <a:t> </a:t>
            </a:r>
            <a:endParaRPr lang="en-US" altLang="ko-KR" sz="1500" dirty="0"/>
          </a:p>
          <a:p>
            <a:r>
              <a:rPr lang="ko-KR" altLang="en-US" sz="1500" dirty="0">
                <a:solidFill>
                  <a:srgbClr val="FF0000"/>
                </a:solidFill>
              </a:rPr>
              <a:t>스탬프 결합</a:t>
            </a:r>
            <a:r>
              <a:rPr lang="en-US" altLang="ko-KR" sz="1500" dirty="0">
                <a:solidFill>
                  <a:srgbClr val="FF0000"/>
                </a:solidFill>
              </a:rPr>
              <a:t>(stamp coupling)</a:t>
            </a:r>
            <a:r>
              <a:rPr lang="ko-KR" altLang="en-US" sz="1500" dirty="0">
                <a:solidFill>
                  <a:srgbClr val="FF0000"/>
                </a:solidFill>
              </a:rPr>
              <a:t>은 두 모듈 사이에서 정보를 교환할 때 필요한 데이터만 주고받을 수 없고 스탬프처럼 필요 없는 데이터까지 전체를 주고받아야 하는 경우이다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여기서 스탬프에 해당하는 것은 레코드나 배열 같은 데이터 구조이다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하나의 데이터만 필요한데도 레코드 전체가 넘어온다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따라서 스탬프 결합에서는 하나의 데이터 정보만 필요해도 자료 구조에 대한 정보를 알아야 한다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C </a:t>
            </a:r>
            <a:r>
              <a:rPr lang="ko-KR" altLang="en-US" sz="1500" dirty="0"/>
              <a:t>언어의 구조체</a:t>
            </a:r>
            <a:r>
              <a:rPr lang="en-US" altLang="ko-KR" sz="1500" dirty="0"/>
              <a:t>(</a:t>
            </a:r>
            <a:r>
              <a:rPr lang="en-US" altLang="ko-KR" sz="1500" dirty="0" err="1"/>
              <a:t>struct</a:t>
            </a:r>
            <a:r>
              <a:rPr lang="en-US" altLang="ko-KR" sz="1500" dirty="0"/>
              <a:t>)</a:t>
            </a:r>
            <a:r>
              <a:rPr lang="ko-KR" altLang="en-US" sz="1500" dirty="0"/>
              <a:t>도 스탬프 결합의 예가 될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구조체는 몇 개의 데이터 요소의 모임으로 이루어져 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그러므로 어떤 모듈을 호출할 때 구조체를 매개변수로 넘기면 이를 받는 모듈에서는 원하지 않는 다른 요소까지 받아야 한다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이처럼 </a:t>
            </a:r>
            <a:r>
              <a:rPr lang="ko-KR" altLang="en-US" sz="1500" dirty="0"/>
              <a:t>배열</a:t>
            </a:r>
            <a:r>
              <a:rPr lang="en-US" altLang="ko-KR" sz="1500" dirty="0"/>
              <a:t>, </a:t>
            </a:r>
            <a:r>
              <a:rPr lang="ko-KR" altLang="en-US" sz="1500" dirty="0"/>
              <a:t>레코드</a:t>
            </a:r>
            <a:r>
              <a:rPr lang="en-US" altLang="ko-KR" sz="1500" dirty="0"/>
              <a:t>, </a:t>
            </a:r>
            <a:r>
              <a:rPr lang="ko-KR" altLang="en-US" sz="1500" dirty="0"/>
              <a:t>구조체 등을 매개변수로 사용하는 모듈들 사이의 결합이 스탬프 결합이다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r>
              <a:rPr lang="ko-KR" altLang="en-US" sz="1500" dirty="0" smtClean="0"/>
              <a:t>데이터 </a:t>
            </a:r>
            <a:r>
              <a:rPr lang="ko-KR" altLang="en-US" sz="1500" dirty="0"/>
              <a:t>하나가 변경되면 관련된 모듈에 있는 데이터 구조를 모두 바꿔야 하므로 데이터 결합보다 모듈 간의 관련성이 더 높다고 할 수 있다</a:t>
            </a:r>
            <a:r>
              <a:rPr lang="en-US" altLang="ko-KR" sz="1500" dirty="0"/>
              <a:t>. </a:t>
            </a:r>
          </a:p>
          <a:p>
            <a:endParaRPr lang="ko-KR" altLang="en-US" sz="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0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결합도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3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제어 결합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친할수록 </a:t>
            </a:r>
            <a:r>
              <a:rPr lang="ko-KR" altLang="en-US" sz="1600" dirty="0"/>
              <a:t>일정한 거리를 유지하고 예의를 지켜야 오랫동안 좋은 관계를 이어나갈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친구 사이에 보면</a:t>
            </a:r>
            <a:r>
              <a:rPr lang="en-US" altLang="ko-KR" sz="1600" dirty="0"/>
              <a:t>, </a:t>
            </a:r>
            <a:r>
              <a:rPr lang="ko-KR" altLang="en-US" sz="1600" dirty="0"/>
              <a:t>처음에는 예의도 지키고 서로 이해하며 돕는 좋은 관계를 유지하다가 가까워질수록 예의에 벗어난 행동을 하는 경우가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친하다는 이유로 상대방의 물건을 함부로 쓰거나 서로 지나치게 간섭하면 관계가 악화된다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그러면 서로 짜증이 나고</a:t>
            </a:r>
            <a:r>
              <a:rPr lang="en-US" altLang="ko-KR" sz="1600" dirty="0"/>
              <a:t>, </a:t>
            </a:r>
            <a:r>
              <a:rPr lang="ko-KR" altLang="en-US" sz="1600" dirty="0"/>
              <a:t>결국 사이가 나빠질 가능성이 크다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모듈 간의 제어 결합</a:t>
            </a:r>
            <a:r>
              <a:rPr lang="en-US" altLang="ko-KR" sz="1600" dirty="0" smtClean="0">
                <a:solidFill>
                  <a:srgbClr val="FF0000"/>
                </a:solidFill>
              </a:rPr>
              <a:t>(control coupling)</a:t>
            </a:r>
            <a:r>
              <a:rPr lang="ko-KR" altLang="en-US" sz="1600" dirty="0" smtClean="0">
                <a:solidFill>
                  <a:srgbClr val="FF0000"/>
                </a:solidFill>
              </a:rPr>
              <a:t>은 바로 이렇게 간섭하는 관계이다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 </a:t>
            </a:r>
            <a:r>
              <a:rPr lang="ko-KR" altLang="en-US" sz="1600" dirty="0"/>
              <a:t>결합이 데이터를 매개변수로 정보를 교환했다면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제어 결합은 제어 플래그</a:t>
            </a:r>
            <a:r>
              <a:rPr lang="en-US" altLang="ko-KR" sz="1600" dirty="0"/>
              <a:t>(flag)</a:t>
            </a:r>
            <a:r>
              <a:rPr lang="ko-KR" altLang="en-US" sz="1600" dirty="0"/>
              <a:t>를 매개변수로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호출하는 모듈이 호출되는 모듈의 내부 구조를 잘 알고 논리적 흐름을 변경하는 관계로 묶이는데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같은 결합을 제어 결합이라 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제어 결합은 </a:t>
            </a:r>
            <a:r>
              <a:rPr lang="ko-KR" altLang="en-US" sz="1600" dirty="0">
                <a:hlinkClick r:id="rId7"/>
              </a:rPr>
              <a:t>정보은닉</a:t>
            </a:r>
            <a:r>
              <a:rPr lang="ko-KR" altLang="en-US" sz="1600" dirty="0"/>
              <a:t>을 크게 위배하는 결합으로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모듈의 내부에 관여하여 관계가 복잡해진다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그로 인해 </a:t>
            </a:r>
            <a:r>
              <a:rPr lang="ko-KR" altLang="en-US" sz="1600" dirty="0">
                <a:hlinkClick r:id="rId8"/>
              </a:rPr>
              <a:t>유지보수</a:t>
            </a:r>
            <a:r>
              <a:rPr lang="ko-KR" altLang="en-US" sz="1600" dirty="0"/>
              <a:t>도 매우 어려워진다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이런 속성으로 인해 제어 결합은 스탬프 결합보다 모듈 간의 결합도가 더 높고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모듈의 독립성은 더 낮다</a:t>
            </a:r>
            <a:r>
              <a:rPr lang="en-US" altLang="ko-KR" sz="1600" dirty="0"/>
              <a:t>. C </a:t>
            </a:r>
            <a:r>
              <a:rPr lang="ko-KR" altLang="en-US" sz="1600" dirty="0"/>
              <a:t>언어에서는 이 제어 플래그로 </a:t>
            </a:r>
            <a:r>
              <a:rPr lang="en-US" altLang="ko-KR" sz="1600" dirty="0"/>
              <a:t>switch, tag, flag </a:t>
            </a:r>
            <a:r>
              <a:rPr lang="ko-KR" altLang="en-US" sz="1600" dirty="0"/>
              <a:t>등을 사용한다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ko-KR" altLang="en-US" sz="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3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3782" y="2229357"/>
            <a:ext cx="10308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▶ 하위 설계 중 </a:t>
            </a:r>
            <a:r>
              <a:rPr lang="ko-KR" altLang="en-US" sz="2800" dirty="0">
                <a:hlinkClick r:id="rId7"/>
              </a:rPr>
              <a:t>모듈 설계</a:t>
            </a:r>
            <a:r>
              <a:rPr lang="ko-KR" altLang="en-US" sz="2800" dirty="0"/>
              <a:t>에 대해 살펴본다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/>
              <a:t>모듈의 독립성을 측정하는 </a:t>
            </a:r>
            <a:r>
              <a:rPr lang="ko-KR" altLang="en-US" sz="2800" dirty="0" err="1"/>
              <a:t>응집도과</a:t>
            </a:r>
            <a:r>
              <a:rPr lang="ko-KR" altLang="en-US" sz="2800" dirty="0"/>
              <a:t> </a:t>
            </a:r>
            <a:r>
              <a:rPr lang="ko-KR" altLang="en-US" sz="2800" dirty="0" err="1">
                <a:hlinkClick r:id="rId8"/>
              </a:rPr>
              <a:t>결합도</a:t>
            </a:r>
            <a:r>
              <a:rPr lang="ko-KR" altLang="en-US" sz="2800" dirty="0" err="1"/>
              <a:t>에</a:t>
            </a:r>
            <a:r>
              <a:rPr lang="ko-KR" altLang="en-US" sz="2800" dirty="0"/>
              <a:t> 대해 알아본다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>
                <a:hlinkClick r:id="rId9"/>
              </a:rPr>
              <a:t>프로세스</a:t>
            </a:r>
            <a:r>
              <a:rPr lang="en-US" altLang="ko-KR" sz="2800" dirty="0"/>
              <a:t>, </a:t>
            </a:r>
            <a:r>
              <a:rPr lang="ko-KR" altLang="en-US" sz="2800" dirty="0"/>
              <a:t>데이터</a:t>
            </a:r>
            <a:r>
              <a:rPr lang="en-US" altLang="ko-KR" sz="2800" dirty="0"/>
              <a:t>, </a:t>
            </a:r>
            <a:r>
              <a:rPr lang="ko-KR" altLang="en-US" sz="2800" dirty="0">
                <a:hlinkClick r:id="rId10"/>
              </a:rPr>
              <a:t>객체지향 방법</a:t>
            </a:r>
            <a:r>
              <a:rPr lang="ko-KR" altLang="en-US" sz="2800" dirty="0"/>
              <a:t>의 특성을 비교하여 살펴본다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/>
              <a:t>객체지향의 기본 개념과 원리에 대해 알아본다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>
                <a:hlinkClick r:id="rId11"/>
              </a:rPr>
              <a:t>클래스 간의 관계</a:t>
            </a:r>
            <a:r>
              <a:rPr lang="ko-KR" altLang="en-US" sz="2800" dirty="0"/>
              <a:t>와 설계 원칙에 대해 알아본다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</a:rPr>
              <a:t>하위설계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결합도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4.</a:t>
            </a:r>
            <a:r>
              <a:rPr lang="ko-KR" altLang="en-US" sz="1600" b="1" dirty="0"/>
              <a:t> 공통 결합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공통 결합</a:t>
            </a:r>
            <a:r>
              <a:rPr lang="en-US" altLang="ko-KR" sz="1600" dirty="0" smtClean="0">
                <a:solidFill>
                  <a:srgbClr val="FF0000"/>
                </a:solidFill>
              </a:rPr>
              <a:t>(common coupling)</a:t>
            </a:r>
            <a:r>
              <a:rPr lang="ko-KR" altLang="en-US" sz="1600" dirty="0" smtClean="0">
                <a:solidFill>
                  <a:srgbClr val="FF0000"/>
                </a:solidFill>
              </a:rPr>
              <a:t>의 개념과 유사한 경우는 물건 하나를 공통으로 사용하는 것이다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가족끼리 손 닦는 수건을 함께 사용할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가족 중 한 명이 눈병이 걸리면 다른 사람까지 빨리 전염되는 것과 같다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공동으로 사용하는 수건처럼 공통 결합에서는 모듈들이 공통 변수를 같이 사용한다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그러므로 모듈들이 전역변수를 사용할 때 이런 관계가 성립한다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공통 </a:t>
            </a:r>
            <a:r>
              <a:rPr lang="ko-KR" altLang="en-US" sz="1600" dirty="0">
                <a:solidFill>
                  <a:srgbClr val="FF0000"/>
                </a:solidFill>
              </a:rPr>
              <a:t>결합의 문제는 변수 값이 변하면 모든 모듈이 함께 영향을 받는다는 것이다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그러므로 공통 영역에서 문제가 발생하거나 데이터가 변경되면 관련된 모듈을 모두 검토해야 하므로 </a:t>
            </a:r>
            <a:r>
              <a:rPr lang="ko-KR" altLang="en-US" sz="1600" dirty="0">
                <a:solidFill>
                  <a:srgbClr val="FF0000"/>
                </a:solidFill>
                <a:hlinkClick r:id="rId7"/>
              </a:rPr>
              <a:t>유지보수</a:t>
            </a:r>
            <a:r>
              <a:rPr lang="ko-KR" altLang="en-US" sz="1600" dirty="0">
                <a:solidFill>
                  <a:srgbClr val="FF0000"/>
                </a:solidFill>
              </a:rPr>
              <a:t>가 어렵다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이런 어려움을 해결하는 방안은 꼭 필요한 경우만 데이터를 공유함으로써 공통 기억장소를 최소화하여 독립성을 보장하는 것이다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즉 데이터들을 개별 모듈 내부에서 선언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지역변수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하는 것이다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ko-KR" altLang="en-US" sz="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7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결합도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5.</a:t>
            </a:r>
            <a:r>
              <a:rPr lang="ko-KR" altLang="en-US" sz="1600" b="1" dirty="0"/>
              <a:t> 내용 결합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내용 결합</a:t>
            </a:r>
            <a:r>
              <a:rPr lang="en-US" altLang="ko-KR" sz="1600" dirty="0" smtClean="0"/>
              <a:t>(content coupling)</a:t>
            </a:r>
            <a:r>
              <a:rPr lang="ko-KR" altLang="en-US" sz="1600" dirty="0" smtClean="0"/>
              <a:t>의 이해를 돕기 위해 비유를 하나 들어보겠다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이웃끼리 친한 경우에도 서로의 집을 방문할 때는 미리 연락을 하거나 벨을 눌러 허락을 받고 들어간다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이웃끼리 아무리 친해도 현관문의 비밀번호까지 알려주는 일은 흔치 않다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내용 결합은 이 현관문의 비밀번호를 알려주는 것과 같은 관계이다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내용 결합은 모듈 간에 인터페이스를 사용하지 않고 직접 왔다 갔다 하는 경우이다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이런 관계는 상대 모듈의 데이터를 직접 변경할 수 있어 서로 간섭을 가장 많이 하는 관계로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가장 바람직하지 못하고 모듈들이 서로 종속되어 독립적으로 </a:t>
            </a:r>
            <a:r>
              <a:rPr lang="ko-KR" altLang="en-US" sz="1600" dirty="0">
                <a:solidFill>
                  <a:srgbClr val="FF0000"/>
                </a:solidFill>
                <a:hlinkClick r:id="rId7"/>
              </a:rPr>
              <a:t>설계</a:t>
            </a:r>
            <a:r>
              <a:rPr lang="ko-KR" altLang="en-US" sz="1600" dirty="0">
                <a:solidFill>
                  <a:srgbClr val="FF0000"/>
                </a:solidFill>
              </a:rPr>
              <a:t>하거나 변경할 수 없다</a:t>
            </a:r>
            <a:r>
              <a:rPr lang="en-US" altLang="ko-KR" sz="1600" dirty="0">
                <a:solidFill>
                  <a:srgbClr val="FF0000"/>
                </a:solidFill>
              </a:rPr>
              <a:t>. C </a:t>
            </a:r>
            <a:r>
              <a:rPr lang="ko-KR" altLang="en-US" sz="1600" dirty="0">
                <a:solidFill>
                  <a:srgbClr val="FF0000"/>
                </a:solidFill>
              </a:rPr>
              <a:t>언어의 </a:t>
            </a:r>
            <a:r>
              <a:rPr lang="en-US" altLang="ko-KR" sz="1600" dirty="0" err="1">
                <a:solidFill>
                  <a:srgbClr val="FF0000"/>
                </a:solidFill>
              </a:rPr>
              <a:t>goto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문이 이런 역할을 하고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어셈블리어</a:t>
            </a:r>
            <a:r>
              <a:rPr lang="en-US" altLang="ko-KR" sz="1600" dirty="0">
                <a:solidFill>
                  <a:srgbClr val="FF0000"/>
                </a:solidFill>
              </a:rPr>
              <a:t>(assembly language)</a:t>
            </a:r>
            <a:r>
              <a:rPr lang="ko-KR" altLang="en-US" sz="1600" dirty="0">
                <a:solidFill>
                  <a:srgbClr val="FF0000"/>
                </a:solidFill>
              </a:rPr>
              <a:t>에서도 내용 결합을 찾아볼 수 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600" dirty="0"/>
              <a:t>내용 결합은 한 모듈이 다른 모듈 내부의 데이터를 직접 참조함으로써 모듈의 독립성이 보장되지 않으므로 </a:t>
            </a:r>
            <a:r>
              <a:rPr lang="ko-KR" altLang="en-US" sz="1600" dirty="0">
                <a:hlinkClick r:id="rId8"/>
              </a:rPr>
              <a:t>유지보수</a:t>
            </a:r>
            <a:r>
              <a:rPr lang="ko-KR" altLang="en-US" sz="1600" dirty="0"/>
              <a:t>가 매우 어렵다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i="1" dirty="0"/>
              <a:t>6.</a:t>
            </a:r>
            <a:r>
              <a:rPr lang="ko-KR" altLang="en-US" sz="1600" b="1" dirty="0"/>
              <a:t> 모듈 간의 좋은 </a:t>
            </a:r>
            <a:r>
              <a:rPr lang="ko-KR" altLang="en-US" sz="1600" b="1" dirty="0" smtClean="0"/>
              <a:t>관계</a:t>
            </a:r>
            <a:endParaRPr lang="en-US" altLang="ko-KR" sz="1600" b="1" dirty="0" smtClean="0"/>
          </a:p>
          <a:p>
            <a:endParaRPr lang="ko-KR" altLang="en-US" sz="1600" b="1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모듈 간에는 꼭 필요한 데이터만 주고받는 것이 좋다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/>
              <a:t>즉 약한 결합을 유지하는 것이 바람직하므로 인터페이스의 수가 적고 복잡하지 않아야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그러려면 매개변수로 제어 플래그를 사용하는 것보다 데이터를 사용하는 것이 좋다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그래야 유지보수 용이성을 높일 수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결론적으로</a:t>
            </a:r>
            <a:r>
              <a:rPr lang="en-US" altLang="ko-KR" sz="1600" dirty="0"/>
              <a:t>, </a:t>
            </a:r>
            <a:r>
              <a:rPr lang="ko-KR" altLang="en-US" sz="1600" dirty="0">
                <a:hlinkClick r:id="rId7"/>
              </a:rPr>
              <a:t>설계</a:t>
            </a:r>
            <a:r>
              <a:rPr lang="ko-KR" altLang="en-US" sz="1600" dirty="0"/>
              <a:t>를 할 때 가장 좋은 형태는 </a:t>
            </a:r>
            <a:r>
              <a:rPr lang="ko-KR" altLang="en-US" sz="1600" b="1" dirty="0">
                <a:solidFill>
                  <a:srgbClr val="FF0000"/>
                </a:solidFill>
              </a:rPr>
              <a:t>모듈 간의 </a:t>
            </a:r>
            <a:r>
              <a:rPr lang="ko-KR" altLang="en-US" sz="1600" b="1" dirty="0" err="1">
                <a:solidFill>
                  <a:srgbClr val="FF0000"/>
                </a:solidFill>
              </a:rPr>
              <a:t>결합도는</a:t>
            </a:r>
            <a:r>
              <a:rPr lang="ko-KR" altLang="en-US" sz="1600" b="1" dirty="0">
                <a:solidFill>
                  <a:srgbClr val="FF0000"/>
                </a:solidFill>
              </a:rPr>
              <a:t> 낮게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 err="1">
                <a:solidFill>
                  <a:srgbClr val="FF0000"/>
                </a:solidFill>
              </a:rPr>
              <a:t>응집도는</a:t>
            </a:r>
            <a:r>
              <a:rPr lang="ko-KR" altLang="en-US" sz="1600" b="1" dirty="0">
                <a:solidFill>
                  <a:srgbClr val="FF0000"/>
                </a:solidFill>
              </a:rPr>
              <a:t> 높게 하는 것이다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 smtClean="0"/>
          </a:p>
          <a:p>
            <a:endParaRPr lang="ko-KR" altLang="en-US" sz="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1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소프트웨어 개발 방법과 설계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 개발은 분석</a:t>
            </a:r>
            <a:r>
              <a:rPr lang="en-US" altLang="ko-KR" sz="2000" dirty="0"/>
              <a:t>, </a:t>
            </a:r>
            <a:r>
              <a:rPr lang="ko-KR" altLang="en-US" sz="2000" dirty="0">
                <a:hlinkClick r:id="rId7"/>
              </a:rPr>
              <a:t>설계</a:t>
            </a:r>
            <a:r>
              <a:rPr lang="en-US" altLang="ko-KR" sz="2000" dirty="0"/>
              <a:t>, </a:t>
            </a:r>
            <a:r>
              <a:rPr lang="ko-KR" altLang="en-US" sz="2000" dirty="0">
                <a:hlinkClick r:id="rId8"/>
              </a:rPr>
              <a:t>구현</a:t>
            </a:r>
            <a:r>
              <a:rPr lang="ko-KR" altLang="en-US" sz="2000" dirty="0"/>
              <a:t> 등 여러 단계를 거쳐 완성되는데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시대와 환경에 따라 개발 방법론도 발전해왔다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그동안</a:t>
            </a:r>
            <a:r>
              <a:rPr lang="ko-KR" altLang="en-US" sz="2000" dirty="0"/>
              <a:t> 프로세스 지향 방법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지향 방법</a:t>
            </a:r>
            <a:r>
              <a:rPr lang="en-US" altLang="ko-KR" sz="2000" dirty="0"/>
              <a:t>, </a:t>
            </a:r>
            <a:r>
              <a:rPr lang="ko-KR" altLang="en-US" sz="2000" dirty="0">
                <a:hlinkClick r:id="rId9"/>
              </a:rPr>
              <a:t>객체지향 방법</a:t>
            </a:r>
            <a:r>
              <a:rPr lang="en-US" altLang="ko-KR" sz="2000" dirty="0"/>
              <a:t>, </a:t>
            </a:r>
            <a:r>
              <a:rPr lang="ko-KR" altLang="en-US" sz="2000" dirty="0"/>
              <a:t>컴포넌트 기반 개발 방법 등 여러 개발 방법이 등장했다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방법론은 </a:t>
            </a:r>
            <a:r>
              <a:rPr lang="ko-KR" altLang="en-US" sz="2000" dirty="0" smtClean="0"/>
              <a:t>맨 </a:t>
            </a:r>
            <a:r>
              <a:rPr lang="ko-KR" altLang="en-US" sz="2000" dirty="0"/>
              <a:t>먼저 프로그래밍 언어가 등장해 사용되다가 설계 기술</a:t>
            </a:r>
            <a:r>
              <a:rPr lang="en-US" altLang="ko-KR" sz="2000" dirty="0"/>
              <a:t>, </a:t>
            </a:r>
            <a:r>
              <a:rPr lang="ko-KR" altLang="en-US" sz="2000" dirty="0"/>
              <a:t>분석 기술 순으로 등장한다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객체지향 방법론은 </a:t>
            </a:r>
            <a:r>
              <a:rPr lang="ko-KR" altLang="en-US" sz="2000" dirty="0">
                <a:hlinkClick r:id="rId10"/>
              </a:rPr>
              <a:t>자바</a:t>
            </a:r>
            <a:r>
              <a:rPr lang="ko-KR" altLang="en-US" sz="2000" dirty="0"/>
              <a:t>나 </a:t>
            </a:r>
            <a:r>
              <a:rPr lang="en-US" altLang="ko-KR" sz="2000" dirty="0">
                <a:hlinkClick r:id="rId11"/>
              </a:rPr>
              <a:t>C++</a:t>
            </a:r>
            <a:r>
              <a:rPr lang="ko-KR" altLang="en-US" sz="2000" dirty="0"/>
              <a:t>와 같은 객체지향 언어가 먼저 등장하여 사용되다가 객체지향 설계 기술이 등장한다</a:t>
            </a:r>
            <a:r>
              <a:rPr lang="en-US" altLang="ko-KR" sz="2000" dirty="0"/>
              <a:t>. </a:t>
            </a:r>
            <a:r>
              <a:rPr lang="ko-KR" altLang="en-US" sz="2000" dirty="0"/>
              <a:t>뒤이어 객체지향 분석 기법이 개발되어 하나의 방법론으로 완성된다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30" y="3444598"/>
            <a:ext cx="361219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프로세스 지향 방법과 데이터 지향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1.</a:t>
            </a:r>
            <a:r>
              <a:rPr lang="ko-KR" altLang="en-US" sz="2000" b="1" dirty="0"/>
              <a:t> 프로세스 지향 방법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절차적 </a:t>
            </a:r>
            <a:r>
              <a:rPr lang="ko-KR" altLang="en-US" sz="2000" dirty="0"/>
              <a:t>방법</a:t>
            </a:r>
            <a:r>
              <a:rPr lang="en-US" altLang="ko-KR" sz="2000" dirty="0"/>
              <a:t>(procedural approach)</a:t>
            </a:r>
            <a:r>
              <a:rPr lang="ko-KR" altLang="en-US" sz="2000" dirty="0"/>
              <a:t>이라고도 하는 프로세스 지향 방법</a:t>
            </a:r>
            <a:r>
              <a:rPr lang="en-US" altLang="ko-KR" sz="2000" dirty="0"/>
              <a:t>(process oriented approach)</a:t>
            </a:r>
            <a:r>
              <a:rPr lang="ko-KR" altLang="en-US" sz="2000" dirty="0"/>
              <a:t>은 처리 순서를 구조화하는 방법이다</a:t>
            </a:r>
            <a:r>
              <a:rPr lang="en-US" altLang="ko-KR" sz="2000" dirty="0"/>
              <a:t>. </a:t>
            </a:r>
            <a:r>
              <a:rPr lang="ko-KR" altLang="en-US" sz="2000" dirty="0"/>
              <a:t>대표적인 모델 기법은 </a:t>
            </a:r>
            <a:r>
              <a:rPr lang="en-US" altLang="ko-KR" sz="2000" dirty="0" smtClean="0"/>
              <a:t>DFD(Data </a:t>
            </a:r>
            <a:r>
              <a:rPr lang="en-US" altLang="ko-KR" sz="2000" dirty="0"/>
              <a:t>Flow Diagram)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57" y="2688974"/>
            <a:ext cx="2609922" cy="34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프로세스 지향 방법과 데이터 지향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1980</a:t>
            </a:r>
            <a:r>
              <a:rPr lang="ko-KR" altLang="en-US" sz="2000" dirty="0"/>
              <a:t>년대는 </a:t>
            </a:r>
            <a:r>
              <a:rPr lang="ko-KR" altLang="en-US" sz="2000" dirty="0">
                <a:solidFill>
                  <a:srgbClr val="FF0000"/>
                </a:solidFill>
              </a:rPr>
              <a:t>구조적 프로그래밍</a:t>
            </a:r>
            <a:r>
              <a:rPr lang="en-US" altLang="ko-KR" sz="2000" dirty="0">
                <a:solidFill>
                  <a:srgbClr val="FF0000"/>
                </a:solidFill>
              </a:rPr>
              <a:t>(structured programming)</a:t>
            </a:r>
            <a:r>
              <a:rPr lang="ko-KR" altLang="en-US" sz="2000" dirty="0"/>
              <a:t>을 중심으로</a:t>
            </a:r>
            <a:r>
              <a:rPr lang="en-US" altLang="ko-KR" sz="2000" dirty="0"/>
              <a:t>, </a:t>
            </a:r>
            <a:r>
              <a:rPr lang="ko-KR" altLang="en-US" sz="2000" dirty="0"/>
              <a:t>대표적인 프로세스 지향 방법인 구조적 접근</a:t>
            </a:r>
            <a:r>
              <a:rPr lang="en-US" altLang="ko-KR" sz="2000" dirty="0"/>
              <a:t>(structured approach) </a:t>
            </a:r>
            <a:r>
              <a:rPr lang="ko-KR" altLang="en-US" sz="2000" dirty="0"/>
              <a:t>방법이 가장 많이 사용되던 시기였다</a:t>
            </a:r>
            <a:r>
              <a:rPr lang="en-US" altLang="ko-KR" sz="2000" dirty="0"/>
              <a:t>. </a:t>
            </a:r>
            <a:r>
              <a:rPr lang="ko-KR" altLang="en-US" sz="2000" dirty="0"/>
              <a:t>국내의 소프트웨어 개발 방법론도 그때부터 시작되었다고 볼 수 있다</a:t>
            </a:r>
            <a:r>
              <a:rPr lang="en-US" altLang="ko-KR" sz="2000" dirty="0"/>
              <a:t>. 1988</a:t>
            </a:r>
            <a:r>
              <a:rPr lang="ko-KR" altLang="en-US" sz="2000" dirty="0"/>
              <a:t>년 서울올림픽이라는 거대한 행사를 치르면서 구조적 방법이 도입되었고 그 후 기업에서 많이 사용되었다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프로세스 지향 방법에서는 시스템이 </a:t>
            </a:r>
            <a:r>
              <a:rPr lang="ko-KR" altLang="en-US" sz="2000" dirty="0" smtClean="0"/>
              <a:t>기능이 </a:t>
            </a:r>
            <a:r>
              <a:rPr lang="ko-KR" altLang="en-US" sz="2000" dirty="0"/>
              <a:t>중심</a:t>
            </a:r>
            <a:r>
              <a:rPr lang="en-US" altLang="ko-KR" sz="2000" dirty="0"/>
              <a:t>(</a:t>
            </a:r>
            <a:r>
              <a:rPr lang="ko-KR" altLang="en-US" sz="2000" dirty="0"/>
              <a:t>우선</a:t>
            </a:r>
            <a:r>
              <a:rPr lang="en-US" altLang="ko-KR" sz="2000" dirty="0"/>
              <a:t>)</a:t>
            </a:r>
            <a:r>
              <a:rPr lang="ko-KR" altLang="en-US" sz="2000" dirty="0"/>
              <a:t>이 되고 그 기능을 수행하는 데 필요한 데이터가 참조되는 형태로 구성된다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24" y="3017393"/>
            <a:ext cx="5479255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프로세스 지향 방법과 데이터 지향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프로세스 지향 방법의 특징은 다음과 같다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• </a:t>
            </a:r>
            <a:r>
              <a:rPr lang="ko-KR" altLang="en-US" sz="2000" b="1" dirty="0"/>
              <a:t>프로세스와 데이터가 분리되어 있다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프로세스와 데이터가 각각 별개의 것으로 파악되고 분리되어 구조가 매우 복잡하며 </a:t>
            </a:r>
            <a:r>
              <a:rPr lang="ko-KR" altLang="en-US" sz="2000" dirty="0">
                <a:hlinkClick r:id="rId7"/>
              </a:rPr>
              <a:t>유지보수</a:t>
            </a:r>
            <a:r>
              <a:rPr lang="ko-KR" altLang="en-US" sz="2000" dirty="0"/>
              <a:t>가 어렵다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• </a:t>
            </a:r>
            <a:r>
              <a:rPr lang="ko-KR" altLang="en-US" sz="2000" b="1" dirty="0" err="1"/>
              <a:t>실세계를</a:t>
            </a:r>
            <a:r>
              <a:rPr lang="ko-KR" altLang="en-US" sz="2000" b="1" dirty="0"/>
              <a:t> 컴퓨터 처리 방식으로 표현한다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실세계를</a:t>
            </a:r>
            <a:r>
              <a:rPr lang="ko-KR" altLang="en-US" sz="2000" dirty="0"/>
              <a:t> 원래의 형태</a:t>
            </a:r>
            <a:r>
              <a:rPr lang="en-US" altLang="ko-KR" sz="2000" dirty="0"/>
              <a:t>(</a:t>
            </a:r>
            <a:r>
              <a:rPr lang="ko-KR" altLang="en-US" sz="2000" dirty="0"/>
              <a:t>속성과 조작이 함께 구성됨</a:t>
            </a:r>
            <a:r>
              <a:rPr lang="en-US" altLang="ko-KR" sz="2000" dirty="0"/>
              <a:t>)</a:t>
            </a:r>
            <a:r>
              <a:rPr lang="ko-KR" altLang="en-US" sz="2000" dirty="0"/>
              <a:t>가 아니라 컴퓨터가 처리하는 방식으로 변환해 표현한다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그로 인해 결과가 왜곡될 수도 있다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• </a:t>
            </a:r>
            <a:r>
              <a:rPr lang="ko-KR" altLang="en-US" sz="2000" b="1" dirty="0"/>
              <a:t>함수 중심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우선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으로 모듈을 구성한다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모듈을 구성할 때 처리의 중심이 되는 함수가 우선 결정된다</a:t>
            </a:r>
            <a:r>
              <a:rPr lang="en-US" altLang="ko-KR" sz="2000" dirty="0"/>
              <a:t>. </a:t>
            </a:r>
            <a:r>
              <a:rPr lang="ko-KR" altLang="en-US" sz="2000" dirty="0"/>
              <a:t>함수를 중심으로 모듈이 구성되므로 시스템이 함수들의 모임인 모듈로 이루어지고 데이터들은 별도로 존재하게 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619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프로세스 지향 방법과 데이터 지향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2.</a:t>
            </a:r>
            <a:r>
              <a:rPr lang="ko-KR" altLang="en-US" sz="2000" b="1" dirty="0"/>
              <a:t> 데이터 지향 방법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프로세스 </a:t>
            </a:r>
            <a:r>
              <a:rPr lang="ko-KR" altLang="en-US" sz="2000" dirty="0"/>
              <a:t>지향 방법에서는 프로세스에 해당하는 함수를 중심으로 시스템을 구성한 반면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데이터 지향 방법</a:t>
            </a:r>
            <a:r>
              <a:rPr lang="en-US" altLang="ko-KR" sz="2000" dirty="0">
                <a:solidFill>
                  <a:srgbClr val="FF0000"/>
                </a:solidFill>
              </a:rPr>
              <a:t>(data oriented approach)</a:t>
            </a:r>
            <a:r>
              <a:rPr lang="ko-KR" altLang="en-US" sz="2000" dirty="0">
                <a:solidFill>
                  <a:srgbClr val="FF0000"/>
                </a:solidFill>
              </a:rPr>
              <a:t>은 시스템이 취급하는 데이터에 관심을 갖는다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즉 데이터가 중심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우선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이 되어 데이터를 구조화한다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데이터 지향 방법을 사용한 소프트웨어 개발 방법론이 </a:t>
            </a:r>
            <a:r>
              <a:rPr lang="ko-KR" altLang="en-US" sz="2000" dirty="0">
                <a:solidFill>
                  <a:srgbClr val="FF0000"/>
                </a:solidFill>
              </a:rPr>
              <a:t>정보공학 방법론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정보공학 방법론은 기업의 비즈니스 시스템을 대상으로 전사 차원의 대규모 시스템 구축을 위한 체계적인 절차를 만들기 위해 개발되었다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기업의 업무 프로세스는 수시로 변하지만 데이터는 대부분 변하지 않으므로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데이터를 중심으로 분석하고 </a:t>
            </a:r>
            <a:r>
              <a:rPr lang="ko-KR" altLang="en-US" sz="2000" dirty="0">
                <a:hlinkClick r:id="rId7"/>
              </a:rPr>
              <a:t>설계</a:t>
            </a:r>
            <a:r>
              <a:rPr lang="ko-KR" altLang="en-US" sz="2000" dirty="0"/>
              <a:t>하면 시스템 </a:t>
            </a:r>
            <a:r>
              <a:rPr lang="ko-KR" altLang="en-US" sz="2000" dirty="0">
                <a:hlinkClick r:id="rId8"/>
              </a:rPr>
              <a:t>유지보수</a:t>
            </a:r>
            <a:r>
              <a:rPr lang="ko-KR" altLang="en-US" sz="2000" dirty="0"/>
              <a:t> 횟수를 줄이고 잦은 변화에 적극 대응할 수 있다는 개념으로 개발되었다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데이터베이스 설계를 위한 대표적인 모델 표기법이 </a:t>
            </a:r>
            <a:r>
              <a:rPr lang="en-US" altLang="ko-KR" sz="2000" dirty="0" smtClean="0"/>
              <a:t>E-R(Entity-Relationship</a:t>
            </a:r>
            <a:r>
              <a:rPr lang="en-US" altLang="ko-KR" sz="2000" dirty="0"/>
              <a:t>) </a:t>
            </a:r>
            <a:r>
              <a:rPr lang="ko-KR" altLang="en-US" sz="2000" dirty="0"/>
              <a:t>다이어그램이다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317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프로세스 지향 방법과 데이터 지향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3.</a:t>
            </a:r>
            <a:r>
              <a:rPr lang="ko-KR" altLang="en-US" sz="2000" b="1" dirty="0"/>
              <a:t> 프로세스 지향 방법과 데이터 지향 방법의 문제점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기존의 </a:t>
            </a:r>
            <a:r>
              <a:rPr lang="ko-KR" altLang="en-US" sz="2000" dirty="0"/>
              <a:t>구조적 방법에서 사용하는 프로세스 지향 방법이나 정보공학 방법에서 사용하는 데이터 지향 방법은 다음과 같은 문제점이 있다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• </a:t>
            </a:r>
            <a:r>
              <a:rPr lang="ko-KR" altLang="en-US" sz="2000" b="1" dirty="0"/>
              <a:t>변경이 미치는 영향이 크다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프로세스와 데이터를 각각 별개의 것으로 파악함으로써 어느 한쪽이 변경되면 관련된 다른 한쪽에 영향을 미칠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프로세스가 변경되면 해당 프로세스에서 사용되는 데이터도 함께 영향을 받기 때문에 수정 전에 확인이 필요하고</a:t>
            </a:r>
            <a:r>
              <a:rPr lang="en-US" altLang="ko-KR" sz="2000" dirty="0"/>
              <a:t>, </a:t>
            </a:r>
            <a:r>
              <a:rPr lang="ko-KR" altLang="en-US" sz="2000" dirty="0"/>
              <a:t>수정한 후에도 다른 곳에 영향을 미치지 않았는지 테스트해야 한다</a:t>
            </a:r>
            <a:r>
              <a:rPr lang="en-US" altLang="ko-KR" sz="2000" dirty="0"/>
              <a:t>. </a:t>
            </a:r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프로그램 복잡도가 증가한다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함수와 데이터가 분리되어 프로그램의 복잡도가 증가한다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프로그램 변경 시 프로그램 구조를 상세히 파악해야 한다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프로그램을 변경하는 경우 프로그래머가 프로그램의 구조를 잘 알고 있어야 할 뿐 아니라 어떤 곳에 영향을 미치는지도 파악해야 한다는 번거로움이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재사용이 어렵다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프로세스와 데이터가 분리된 구조는 소프트웨어 재사용을 어렵게 만든다</a:t>
            </a:r>
            <a:r>
              <a:rPr lang="en-US" altLang="ko-KR" sz="2000" dirty="0"/>
              <a:t>. </a:t>
            </a:r>
            <a:r>
              <a:rPr lang="ko-KR" altLang="en-US" sz="2000" dirty="0">
                <a:hlinkClick r:id="rId7"/>
              </a:rPr>
              <a:t>유지보수</a:t>
            </a:r>
            <a:r>
              <a:rPr lang="ko-KR" altLang="en-US" sz="2000" dirty="0"/>
              <a:t>도 쉽지 않다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00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객체지향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객체지향 방법</a:t>
            </a:r>
            <a:r>
              <a:rPr lang="en-US" altLang="ko-KR" sz="2000" dirty="0"/>
              <a:t>(object-oriented approach)</a:t>
            </a:r>
            <a:r>
              <a:rPr lang="ko-KR" altLang="en-US" sz="2000" dirty="0"/>
              <a:t>은 프로세스 지향 방법과 데이터 지향 방법의 문제점을 해결하기 위해 고안된 것으로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기능이나 </a:t>
            </a:r>
            <a:r>
              <a:rPr lang="ko-KR" altLang="en-US" sz="2000" dirty="0"/>
              <a:t>데이터 대신 </a:t>
            </a:r>
            <a:r>
              <a:rPr lang="ko-KR" altLang="en-US" sz="2000" dirty="0">
                <a:hlinkClick r:id="rId7"/>
              </a:rPr>
              <a:t>객체</a:t>
            </a:r>
            <a:r>
              <a:rPr lang="ko-KR" altLang="en-US" sz="2000" dirty="0"/>
              <a:t>가 중심이 되어 개발된다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데이터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속성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를 가장 먼저 찾고 그 데이터를 조작하는 </a:t>
            </a:r>
            <a:r>
              <a:rPr lang="ko-KR" altLang="en-US" sz="2000" dirty="0" err="1">
                <a:solidFill>
                  <a:srgbClr val="FF0000"/>
                </a:solidFill>
              </a:rPr>
              <a:t>메서드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함수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를 찾아 그 둘을 객체라는 이름으로 묶어 그 객체를 중심으로 모듈을 구성한다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따라서 이 객체 속에는 기능과 데이터가 모두 포함되어 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/>
              <a:t>즉 필요한 객체를 찾아 정의하여 해당 객체들을 중심으로</a:t>
            </a:r>
            <a:r>
              <a:rPr lang="en-US" altLang="ko-KR" sz="2000" dirty="0"/>
              <a:t>(</a:t>
            </a:r>
            <a:r>
              <a:rPr lang="ko-KR" altLang="en-US" sz="2000" dirty="0"/>
              <a:t>모아</a:t>
            </a:r>
            <a:r>
              <a:rPr lang="en-US" altLang="ko-KR" sz="2000" dirty="0"/>
              <a:t>) </a:t>
            </a:r>
            <a:r>
              <a:rPr lang="ko-KR" altLang="en-US" sz="2000" dirty="0"/>
              <a:t>하나의 모듈</a:t>
            </a:r>
            <a:r>
              <a:rPr lang="en-US" altLang="ko-KR" sz="2000" dirty="0"/>
              <a:t>(</a:t>
            </a:r>
            <a:r>
              <a:rPr lang="ko-KR" altLang="en-US" sz="2000" dirty="0"/>
              <a:t>컴포넌트</a:t>
            </a:r>
            <a:r>
              <a:rPr lang="en-US" altLang="ko-KR" sz="2000" dirty="0"/>
              <a:t>)</a:t>
            </a:r>
            <a:r>
              <a:rPr lang="ko-KR" altLang="en-US" sz="2000" dirty="0"/>
              <a:t>을 이룬다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그 모듈들을 결합하여 모듈 간에 어떤 연관성이 있는지 식별해 </a:t>
            </a:r>
            <a:r>
              <a:rPr lang="ko-KR" altLang="en-US" sz="2000" dirty="0" err="1">
                <a:hlinkClick r:id="rId8"/>
              </a:rPr>
              <a:t>모델링</a:t>
            </a:r>
            <a:r>
              <a:rPr lang="ko-KR" altLang="en-US" sz="2000" dirty="0" err="1"/>
              <a:t>한</a:t>
            </a:r>
            <a:r>
              <a:rPr lang="ko-KR" altLang="en-US" sz="2000" dirty="0"/>
              <a:t> 뒤 이를 기반으로 소프트웨어를 완성해나간다</a:t>
            </a:r>
            <a:r>
              <a:rPr lang="en-US" altLang="ko-KR" sz="2000" dirty="0"/>
              <a:t>. 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05" y="3485898"/>
            <a:ext cx="4237087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객체지향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객체지향 방법의 특징은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• </a:t>
            </a:r>
            <a:r>
              <a:rPr lang="ko-KR" altLang="en-US" sz="2000" b="1" dirty="0" err="1"/>
              <a:t>실세계를</a:t>
            </a:r>
            <a:r>
              <a:rPr lang="ko-KR" altLang="en-US" sz="2000" b="1" dirty="0"/>
              <a:t> 사람이 생각하는 방식으로 표현한다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실세계의</a:t>
            </a:r>
            <a:r>
              <a:rPr lang="ko-KR" altLang="en-US" sz="2000" dirty="0"/>
              <a:t> 문제를 사람이 생각하는 방식대로 자연스럽게 표현</a:t>
            </a:r>
            <a:r>
              <a:rPr lang="en-US" altLang="ko-KR" sz="2000" dirty="0"/>
              <a:t>(</a:t>
            </a:r>
            <a:r>
              <a:rPr lang="ko-KR" altLang="en-US" sz="2000" dirty="0"/>
              <a:t>모델링</a:t>
            </a:r>
            <a:r>
              <a:rPr lang="en-US" altLang="ko-KR" sz="2000" dirty="0"/>
              <a:t>)</a:t>
            </a:r>
            <a:r>
              <a:rPr lang="ko-KR" altLang="en-US" sz="2000" dirty="0"/>
              <a:t>하여 컴퓨터에 옮기는 방식으로</a:t>
            </a:r>
            <a:r>
              <a:rPr lang="en-US" altLang="ko-KR" sz="2000" dirty="0"/>
              <a:t>, </a:t>
            </a:r>
            <a:r>
              <a:rPr lang="ko-KR" altLang="en-US" sz="2000" dirty="0"/>
              <a:t>개발 환경을 단순화한다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임의로 데이터에 접근할 수 없다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메서드와</a:t>
            </a:r>
            <a:r>
              <a:rPr lang="ko-KR" altLang="en-US" sz="2000" dirty="0"/>
              <a:t> 데이터가 객체로 묶여 있으므로 객체에서 제공하는 인터페이스를 통해서만 데이터에 접근할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시스템은 객체들의 모임이다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시스템은 객체들의 모임인 모듈들로 구성된다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요구 사항 변경에 유연하게 대처할 수 있다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객체를 추가</a:t>
            </a:r>
            <a:r>
              <a:rPr lang="en-US" altLang="ko-KR" sz="2000" dirty="0"/>
              <a:t>·</a:t>
            </a:r>
            <a:r>
              <a:rPr lang="ko-KR" altLang="en-US" sz="2000" dirty="0"/>
              <a:t>삭제하기가 쉬워 요구 사항 변경이 많아도 유연하게 대처할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확장성과 </a:t>
            </a:r>
            <a:r>
              <a:rPr lang="ko-KR" altLang="en-US" sz="2000" b="1" dirty="0" err="1"/>
              <a:t>재사용성이</a:t>
            </a:r>
            <a:r>
              <a:rPr lang="ko-KR" altLang="en-US" sz="2000" b="1" dirty="0"/>
              <a:t> 높아진다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필요한 객체를 간단히 추가할 수 있는 구조이므로 </a:t>
            </a:r>
            <a:r>
              <a:rPr lang="ko-KR" altLang="en-US" sz="2000" dirty="0" err="1"/>
              <a:t>확장성이</a:t>
            </a:r>
            <a:r>
              <a:rPr lang="ko-KR" altLang="en-US" sz="2000" dirty="0"/>
              <a:t> 높고</a:t>
            </a:r>
            <a:r>
              <a:rPr lang="en-US" altLang="ko-KR" sz="2000" dirty="0"/>
              <a:t>, </a:t>
            </a:r>
            <a:r>
              <a:rPr lang="ko-KR" altLang="en-US" sz="2000" dirty="0"/>
              <a:t>개발된 코드를 재사용함으로써 개발 시간과 비용을 줄일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• </a:t>
            </a:r>
            <a:r>
              <a:rPr lang="ko-KR" altLang="en-US" sz="2000" b="1" dirty="0">
                <a:hlinkClick r:id="rId7"/>
              </a:rPr>
              <a:t>추상화</a:t>
            </a:r>
            <a:r>
              <a:rPr lang="ko-KR" altLang="en-US" sz="2000" b="1" dirty="0"/>
              <a:t>를 통해 생산성과 </a:t>
            </a:r>
            <a:r>
              <a:rPr lang="ko-KR" altLang="en-US" sz="2000" b="1" dirty="0">
                <a:hlinkClick r:id="rId8"/>
              </a:rPr>
              <a:t>품질</a:t>
            </a:r>
            <a:r>
              <a:rPr lang="ko-KR" altLang="en-US" sz="2000" b="1" dirty="0"/>
              <a:t>이 높아진다 </a:t>
            </a:r>
            <a:r>
              <a:rPr lang="en-US" altLang="ko-KR" sz="2000" b="1" dirty="0"/>
              <a:t>:</a:t>
            </a:r>
            <a:r>
              <a:rPr lang="ko-KR" altLang="en-US" sz="2000" dirty="0"/>
              <a:t> 복잡한 시스템을 추상화 기술을 사용하여 시스템 설계를 단순화함으로써 소프트웨어 개발의 생산성을 높이고 품질 좋은 소프트웨어를 만들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651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모듈 설계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요구 </a:t>
            </a:r>
            <a:r>
              <a:rPr lang="ko-KR" altLang="en-US" sz="2400" b="1" dirty="0">
                <a:solidFill>
                  <a:srgbClr val="FF0000"/>
                </a:solidFill>
              </a:rPr>
              <a:t>분석</a:t>
            </a:r>
            <a:r>
              <a:rPr lang="ko-KR" altLang="en-US" sz="2400" dirty="0"/>
              <a:t>을 마치면 구조적 방법에서는 </a:t>
            </a:r>
            <a:r>
              <a:rPr lang="en-US" altLang="ko-KR" sz="2400" dirty="0"/>
              <a:t>DFD, </a:t>
            </a:r>
            <a:r>
              <a:rPr lang="ko-KR" altLang="en-US" sz="2400" dirty="0"/>
              <a:t>정보공학 방법에서는 </a:t>
            </a:r>
            <a:r>
              <a:rPr lang="en-US" altLang="ko-KR" sz="2400" dirty="0"/>
              <a:t>ERD, </a:t>
            </a:r>
            <a:r>
              <a:rPr lang="ko-KR" altLang="en-US" sz="2400" dirty="0">
                <a:hlinkClick r:id="rId7"/>
              </a:rPr>
              <a:t>객체지향 방법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유스케이스</a:t>
            </a:r>
            <a:r>
              <a:rPr lang="ko-KR" altLang="en-US" sz="2400" dirty="0"/>
              <a:t> 다이어그램이 산출된다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또 </a:t>
            </a:r>
            <a:r>
              <a:rPr lang="ko-KR" altLang="en-US" sz="2400" dirty="0"/>
              <a:t>이런 다이어그램이 중심이 된 </a:t>
            </a:r>
            <a:r>
              <a:rPr lang="ko-KR" altLang="en-US" sz="2400" b="1" dirty="0">
                <a:solidFill>
                  <a:srgbClr val="FF0000"/>
                </a:solidFill>
              </a:rPr>
              <a:t>요구 분석 명세서</a:t>
            </a:r>
            <a:r>
              <a:rPr lang="ko-KR" altLang="en-US" sz="2400" dirty="0"/>
              <a:t>가 작성된다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그러면 </a:t>
            </a:r>
            <a:r>
              <a:rPr lang="ko-KR" altLang="en-US" sz="2400" dirty="0">
                <a:hlinkClick r:id="rId8"/>
              </a:rPr>
              <a:t>설계</a:t>
            </a:r>
            <a:r>
              <a:rPr lang="ko-KR" altLang="en-US" sz="2400" dirty="0"/>
              <a:t> 단계에서는 맨 먼저 전체 구조를 파악하여 표현하는 </a:t>
            </a:r>
            <a:r>
              <a:rPr lang="ko-KR" altLang="en-US" sz="2400" b="1" dirty="0">
                <a:solidFill>
                  <a:srgbClr val="FF0000"/>
                </a:solidFill>
              </a:rPr>
              <a:t>상위 설계 또는 아키텍처 설계</a:t>
            </a:r>
            <a:r>
              <a:rPr lang="ko-KR" altLang="en-US" sz="2400" dirty="0"/>
              <a:t>를 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그다음은</a:t>
            </a:r>
            <a:r>
              <a:rPr lang="ko-KR" altLang="en-US" sz="2400" dirty="0" smtClean="0"/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하위 설계</a:t>
            </a:r>
            <a:r>
              <a:rPr lang="ko-KR" altLang="en-US" sz="2400" dirty="0"/>
              <a:t>로</a:t>
            </a:r>
            <a:r>
              <a:rPr lang="en-US" altLang="ko-KR" sz="2400" dirty="0"/>
              <a:t>, </a:t>
            </a:r>
            <a:r>
              <a:rPr lang="ko-KR" altLang="en-US" sz="2400" dirty="0"/>
              <a:t>상세한 내용을 다루는 모듈 설계를 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절에서는 모듈 설계를 이해하는 데 필요한 모듈의 특성 및 좋은 설계를 위한 </a:t>
            </a:r>
            <a:r>
              <a:rPr lang="ko-KR" altLang="en-US" sz="2400" dirty="0" err="1"/>
              <a:t>응집도와</a:t>
            </a:r>
            <a:r>
              <a:rPr lang="ko-KR" altLang="en-US" sz="2400" dirty="0"/>
              <a:t> 결합도의 개념에 대해 알아본다</a:t>
            </a:r>
            <a:r>
              <a:rPr lang="en-US" altLang="ko-KR" sz="2400" dirty="0"/>
              <a:t>. </a:t>
            </a:r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객체지향의 주요 개념과 특징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40" y="2407673"/>
            <a:ext cx="9707166" cy="24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객체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실세계에</a:t>
            </a:r>
            <a:r>
              <a:rPr lang="ko-KR" altLang="en-US" dirty="0">
                <a:solidFill>
                  <a:srgbClr val="FF0000"/>
                </a:solidFill>
              </a:rPr>
              <a:t> 존재하거나 생각할 수 있는 것을 객체</a:t>
            </a:r>
            <a:r>
              <a:rPr lang="en-US" altLang="ko-KR" dirty="0">
                <a:solidFill>
                  <a:srgbClr val="FF0000"/>
                </a:solidFill>
              </a:rPr>
              <a:t>(object)</a:t>
            </a:r>
            <a:r>
              <a:rPr lang="ko-KR" altLang="en-US" dirty="0">
                <a:solidFill>
                  <a:srgbClr val="FF0000"/>
                </a:solidFill>
              </a:rPr>
              <a:t>라고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흔히 </a:t>
            </a:r>
            <a:r>
              <a:rPr lang="ko-KR" altLang="en-US" dirty="0"/>
              <a:t>볼 수 있는 책상</a:t>
            </a:r>
            <a:r>
              <a:rPr lang="en-US" altLang="ko-KR" dirty="0"/>
              <a:t>, </a:t>
            </a:r>
            <a:r>
              <a:rPr lang="ko-KR" altLang="en-US" dirty="0"/>
              <a:t>의자</a:t>
            </a:r>
            <a:r>
              <a:rPr lang="en-US" altLang="ko-KR" dirty="0"/>
              <a:t>, </a:t>
            </a:r>
            <a:r>
              <a:rPr lang="ko-KR" altLang="en-US" dirty="0"/>
              <a:t>전화기 같은 사물은 물론이고 강의</a:t>
            </a:r>
            <a:r>
              <a:rPr lang="en-US" altLang="ko-KR" dirty="0"/>
              <a:t>, </a:t>
            </a:r>
            <a:r>
              <a:rPr lang="ko-KR" altLang="en-US" dirty="0"/>
              <a:t>수강 신청 같은 개념으로 존재하는 것도 모두 객체이다</a:t>
            </a:r>
            <a:r>
              <a:rPr lang="en-US" altLang="ko-KR" dirty="0"/>
              <a:t>. </a:t>
            </a:r>
            <a:r>
              <a:rPr lang="ko-KR" altLang="en-US" dirty="0"/>
              <a:t>다시 말해 사전에 나와 있는 명사뿐 아니라 동사의 명사형까지도 모두 객체인 것이다</a:t>
            </a:r>
            <a:r>
              <a:rPr lang="en-US" altLang="ko-KR" dirty="0"/>
              <a:t>. </a:t>
            </a:r>
            <a:r>
              <a:rPr lang="ko-KR" altLang="en-US" dirty="0"/>
              <a:t>그리고 더 넓게 보면 인간이 생각하고 표현할 수 있는 모든 것이 객체이다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이런 객체는 관점에 따라 다음과 같이 여러 개념으로 이해된다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>
                <a:hlinkClick r:id="rId7"/>
              </a:rPr>
              <a:t>모델링</a:t>
            </a:r>
            <a:r>
              <a:rPr lang="ko-KR" altLang="en-US" b="1" dirty="0"/>
              <a:t> 관점 </a:t>
            </a:r>
            <a:r>
              <a:rPr lang="en-US" altLang="ko-KR" b="1" dirty="0"/>
              <a:t>:</a:t>
            </a:r>
            <a:r>
              <a:rPr lang="ko-KR" altLang="en-US" dirty="0"/>
              <a:t> 객체는 명확한 의미를 담고 있는 대상 또는 개념이다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프로그래머 관점 </a:t>
            </a:r>
            <a:r>
              <a:rPr lang="en-US" altLang="ko-KR" b="1" dirty="0"/>
              <a:t>:</a:t>
            </a:r>
            <a:r>
              <a:rPr lang="ko-KR" altLang="en-US" dirty="0"/>
              <a:t> 객체는 </a:t>
            </a:r>
            <a:r>
              <a:rPr lang="ko-KR" altLang="en-US" dirty="0">
                <a:hlinkClick r:id="rId8"/>
              </a:rPr>
              <a:t>클래스</a:t>
            </a:r>
            <a:r>
              <a:rPr lang="ko-KR" altLang="en-US" dirty="0"/>
              <a:t>에서 생성된 변수이다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소프트웨어 개발 관점 </a:t>
            </a:r>
            <a:r>
              <a:rPr lang="en-US" altLang="ko-KR" b="1" dirty="0"/>
              <a:t>:</a:t>
            </a:r>
            <a:r>
              <a:rPr lang="ko-KR" altLang="en-US" dirty="0"/>
              <a:t> 객체는 소프트웨어 개발 대상으로</a:t>
            </a:r>
            <a:r>
              <a:rPr lang="en-US" altLang="ko-KR" dirty="0"/>
              <a:t>, </a:t>
            </a:r>
            <a:r>
              <a:rPr lang="ko-KR" altLang="en-US" dirty="0"/>
              <a:t>어떤 한 시점에 객체 상태를 나타내는 데이터와 해당 데이터를 처리하고 참조하는 동작을 의미하는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모아놓은 </a:t>
            </a:r>
            <a:r>
              <a:rPr lang="en-US" altLang="ko-KR" dirty="0"/>
              <a:t>'</a:t>
            </a:r>
            <a:r>
              <a:rPr lang="ko-KR" altLang="en-US" dirty="0"/>
              <a:t>데이터</a:t>
            </a:r>
            <a:r>
              <a:rPr lang="en-US" altLang="ko-KR" dirty="0"/>
              <a:t>+</a:t>
            </a:r>
            <a:r>
              <a:rPr lang="ko-KR" altLang="en-US" dirty="0" err="1"/>
              <a:t>메서드</a:t>
            </a:r>
            <a:r>
              <a:rPr lang="en-US" altLang="ko-KR" dirty="0"/>
              <a:t>' </a:t>
            </a:r>
            <a:r>
              <a:rPr lang="ko-KR" altLang="en-US" dirty="0"/>
              <a:t>형태의 소프트웨어 모듈이다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객체지향 프로그래밍 관점 </a:t>
            </a:r>
            <a:r>
              <a:rPr lang="en-US" altLang="ko-KR" b="1" dirty="0"/>
              <a:t>:</a:t>
            </a:r>
            <a:r>
              <a:rPr lang="ko-KR" altLang="en-US" dirty="0"/>
              <a:t> 객체는 데이터와 함수를 속성</a:t>
            </a:r>
            <a:r>
              <a:rPr lang="en-US" altLang="ko-KR" dirty="0"/>
              <a:t>(attribute)</a:t>
            </a:r>
            <a:r>
              <a:rPr lang="ko-KR" altLang="en-US" dirty="0"/>
              <a:t>과 </a:t>
            </a:r>
            <a:r>
              <a:rPr lang="ko-KR" altLang="en-US" dirty="0" err="1"/>
              <a:t>메서드</a:t>
            </a:r>
            <a:r>
              <a:rPr lang="en-US" altLang="ko-KR" dirty="0"/>
              <a:t>(method) </a:t>
            </a:r>
            <a:r>
              <a:rPr lang="ko-KR" altLang="en-US" dirty="0"/>
              <a:t>용어로 구현한다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85" y="4631180"/>
            <a:ext cx="4342740" cy="17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객체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소프트웨어 개발 관점에서 객체의 특성을 알아보자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err="1"/>
              <a:t>식별자</a:t>
            </a:r>
            <a:r>
              <a:rPr lang="en-US" altLang="ko-KR" dirty="0"/>
              <a:t>(identity) </a:t>
            </a:r>
            <a:r>
              <a:rPr lang="ko-KR" altLang="en-US" dirty="0"/>
              <a:t>존재 </a:t>
            </a:r>
            <a:r>
              <a:rPr lang="en-US" altLang="ko-KR" dirty="0"/>
              <a:t>: </a:t>
            </a:r>
            <a:r>
              <a:rPr lang="ko-KR" altLang="en-US" dirty="0"/>
              <a:t>객체를 구별하는 유일한 </a:t>
            </a:r>
            <a:r>
              <a:rPr lang="ko-KR" altLang="en-US" dirty="0" err="1"/>
              <a:t>식별자를</a:t>
            </a:r>
            <a:r>
              <a:rPr lang="ko-KR" altLang="en-US" dirty="0"/>
              <a:t> 갖는다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상태</a:t>
            </a:r>
            <a:r>
              <a:rPr lang="en-US" altLang="ko-KR" dirty="0"/>
              <a:t>(state) </a:t>
            </a:r>
            <a:r>
              <a:rPr lang="ko-KR" altLang="en-US" dirty="0"/>
              <a:t>존재 </a:t>
            </a:r>
            <a:r>
              <a:rPr lang="en-US" altLang="ko-KR" dirty="0"/>
              <a:t>: </a:t>
            </a:r>
            <a:r>
              <a:rPr lang="ko-KR" altLang="en-US" dirty="0"/>
              <a:t>자료구조에 해당하는 상태를 갖는다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 err="1"/>
              <a:t>메서드</a:t>
            </a:r>
            <a:r>
              <a:rPr lang="ko-KR" altLang="en-US" dirty="0"/>
              <a:t> 존재 </a:t>
            </a:r>
            <a:r>
              <a:rPr lang="en-US" altLang="ko-KR" dirty="0"/>
              <a:t>: </a:t>
            </a:r>
            <a:r>
              <a:rPr lang="ko-KR" altLang="en-US" dirty="0"/>
              <a:t>연산을 수행할 수 있는 행위에 해당하는</a:t>
            </a:r>
            <a:r>
              <a:rPr lang="en-US" altLang="ko-KR" dirty="0"/>
              <a:t>, </a:t>
            </a:r>
            <a:r>
              <a:rPr lang="ko-KR" altLang="en-US" dirty="0"/>
              <a:t>잘 정의된 </a:t>
            </a:r>
            <a:r>
              <a:rPr lang="ko-KR" altLang="en-US" dirty="0" err="1"/>
              <a:t>메서드를</a:t>
            </a:r>
            <a:r>
              <a:rPr lang="ko-KR" altLang="en-US" dirty="0"/>
              <a:t> 갖는다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클래스로 선언 및 사용 </a:t>
            </a:r>
            <a:r>
              <a:rPr lang="en-US" altLang="ko-KR" dirty="0"/>
              <a:t>: </a:t>
            </a:r>
            <a:r>
              <a:rPr lang="ko-KR" altLang="en-US" dirty="0"/>
              <a:t>객체지향 프로그램에서 객체는 비슷한 객체의 구조와 행위가 클래스로 선언되어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6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클래스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</a:t>
            </a:r>
            <a:r>
              <a:rPr lang="ko-KR" altLang="en-US" dirty="0">
                <a:hlinkClick r:id="rId7"/>
              </a:rPr>
              <a:t>객체</a:t>
            </a:r>
            <a:r>
              <a:rPr lang="ko-KR" altLang="en-US" dirty="0"/>
              <a:t>와 </a:t>
            </a:r>
            <a:r>
              <a:rPr lang="ko-KR" altLang="en-US" dirty="0" err="1"/>
              <a:t>관련지어</a:t>
            </a:r>
            <a:r>
              <a:rPr lang="ko-KR" altLang="en-US" dirty="0"/>
              <a:t> 생각하면 더 쉽게 이해할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쉽게 예를 들자면</a:t>
            </a:r>
            <a:r>
              <a:rPr lang="en-US" altLang="ko-KR" dirty="0"/>
              <a:t>, </a:t>
            </a:r>
            <a:r>
              <a:rPr lang="ko-KR" altLang="en-US" dirty="0"/>
              <a:t>객체는 붕어빵이고 클래스는 붕어빵을 만드는 틀이다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아반떼</a:t>
            </a:r>
            <a:r>
              <a:rPr lang="en-US" altLang="ko-KR" dirty="0"/>
              <a:t>, </a:t>
            </a:r>
            <a:r>
              <a:rPr lang="ko-KR" altLang="en-US" dirty="0" err="1"/>
              <a:t>그랜저</a:t>
            </a:r>
            <a:r>
              <a:rPr lang="en-US" altLang="ko-KR" dirty="0"/>
              <a:t>, </a:t>
            </a:r>
            <a:r>
              <a:rPr lang="ko-KR" altLang="en-US" dirty="0"/>
              <a:t>소나타</a:t>
            </a:r>
            <a:r>
              <a:rPr lang="en-US" altLang="ko-KR" dirty="0"/>
              <a:t>, SM5, K7</a:t>
            </a:r>
            <a:r>
              <a:rPr lang="ko-KR" altLang="en-US" dirty="0"/>
              <a:t>을 객체라고 한다면</a:t>
            </a:r>
            <a:r>
              <a:rPr lang="en-US" altLang="ko-KR" dirty="0"/>
              <a:t>, </a:t>
            </a:r>
            <a:r>
              <a:rPr lang="ko-KR" altLang="en-US" dirty="0"/>
              <a:t>승용차는 이들 객체의 클래스가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또 </a:t>
            </a:r>
            <a:r>
              <a:rPr lang="ko-KR" altLang="en-US" dirty="0"/>
              <a:t>승용차</a:t>
            </a:r>
            <a:r>
              <a:rPr lang="en-US" altLang="ko-KR" dirty="0"/>
              <a:t>, RV </a:t>
            </a:r>
            <a:r>
              <a:rPr lang="ko-KR" altLang="en-US" dirty="0"/>
              <a:t>차</a:t>
            </a:r>
            <a:r>
              <a:rPr lang="en-US" altLang="ko-KR" dirty="0"/>
              <a:t>, 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/>
              <a:t>트럭이 객체라면</a:t>
            </a:r>
            <a:r>
              <a:rPr lang="en-US" altLang="ko-KR" dirty="0"/>
              <a:t>, </a:t>
            </a:r>
            <a:r>
              <a:rPr lang="ko-KR" altLang="en-US" dirty="0"/>
              <a:t>자동차는 이들의 클래스이다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/>
              <a:t>방법으로 자동차</a:t>
            </a:r>
            <a:r>
              <a:rPr lang="en-US" altLang="ko-KR" dirty="0"/>
              <a:t>, </a:t>
            </a:r>
            <a:r>
              <a:rPr lang="ko-KR" altLang="en-US" dirty="0"/>
              <a:t>배</a:t>
            </a:r>
            <a:r>
              <a:rPr lang="en-US" altLang="ko-KR" dirty="0"/>
              <a:t>, </a:t>
            </a:r>
            <a:r>
              <a:rPr lang="ko-KR" altLang="en-US" dirty="0"/>
              <a:t>비행기를 객체라고 한다면</a:t>
            </a:r>
            <a:r>
              <a:rPr lang="en-US" altLang="ko-KR" dirty="0"/>
              <a:t>, </a:t>
            </a:r>
            <a:r>
              <a:rPr lang="ko-KR" altLang="en-US" dirty="0"/>
              <a:t>운송 수단은 이들 객체의 클래스이다</a:t>
            </a:r>
            <a:r>
              <a:rPr lang="en-US" altLang="ko-KR" dirty="0"/>
              <a:t>. </a:t>
            </a:r>
            <a:r>
              <a:rPr lang="ko-KR" altLang="en-US" dirty="0"/>
              <a:t>이처럼 클래스</a:t>
            </a:r>
            <a:r>
              <a:rPr lang="en-US" altLang="ko-KR" dirty="0"/>
              <a:t>(class)</a:t>
            </a:r>
            <a:r>
              <a:rPr lang="ko-KR" altLang="en-US" dirty="0"/>
              <a:t>는 공통되는 것들을 묶어서 대표적인 이름을 붙인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또 </a:t>
            </a:r>
            <a:r>
              <a:rPr lang="ko-KR" altLang="en-US" dirty="0"/>
              <a:t>클래스가 개념적이라면</a:t>
            </a:r>
            <a:r>
              <a:rPr lang="en-US" altLang="ko-KR" dirty="0"/>
              <a:t>, </a:t>
            </a:r>
            <a:r>
              <a:rPr lang="ko-KR" altLang="en-US" dirty="0"/>
              <a:t>객체는 구체적이라 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19" y="3752311"/>
            <a:ext cx="8682819" cy="2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인스턴스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</a:rPr>
              <a:t>인스턴스</a:t>
            </a:r>
            <a:r>
              <a:rPr lang="en-US" altLang="ko-KR" sz="2000" dirty="0">
                <a:solidFill>
                  <a:srgbClr val="FF0000"/>
                </a:solidFill>
              </a:rPr>
              <a:t>(instance)</a:t>
            </a:r>
            <a:r>
              <a:rPr lang="ko-KR" altLang="en-US" sz="2000" dirty="0">
                <a:solidFill>
                  <a:srgbClr val="FF0000"/>
                </a:solidFill>
              </a:rPr>
              <a:t>는 같은 </a:t>
            </a:r>
            <a:r>
              <a:rPr lang="ko-KR" altLang="en-US" sz="2000" dirty="0">
                <a:solidFill>
                  <a:srgbClr val="FF0000"/>
                </a:solidFill>
                <a:hlinkClick r:id="rId7"/>
              </a:rPr>
              <a:t>클래스</a:t>
            </a:r>
            <a:r>
              <a:rPr lang="ko-KR" altLang="en-US" sz="2000" dirty="0">
                <a:solidFill>
                  <a:srgbClr val="FF0000"/>
                </a:solidFill>
              </a:rPr>
              <a:t>에 속하는 개개의 </a:t>
            </a:r>
            <a:r>
              <a:rPr lang="ko-KR" altLang="en-US" sz="2000" dirty="0">
                <a:solidFill>
                  <a:srgbClr val="FF0000"/>
                </a:solidFill>
                <a:hlinkClick r:id="rId8"/>
              </a:rPr>
              <a:t>객체</a:t>
            </a:r>
            <a:r>
              <a:rPr lang="ko-KR" altLang="en-US" sz="2000" dirty="0">
                <a:solidFill>
                  <a:srgbClr val="FF0000"/>
                </a:solidFill>
              </a:rPr>
              <a:t>로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하나의 클래스에서 생성된 객체를 말한다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즉 클래스가 구체화되어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클래스에서 정의된 속성과 성질을 가진 실제적인 객체로 표현된 것을 의미한다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추상적인 개념인 클래스에서 실제 객체를 생성하는 것을 </a:t>
            </a:r>
            <a:r>
              <a:rPr lang="ko-KR" altLang="en-US" sz="2000" dirty="0" err="1"/>
              <a:t>인스턴스화</a:t>
            </a:r>
            <a:r>
              <a:rPr lang="en-US" altLang="ko-KR" sz="2000" dirty="0"/>
              <a:t>(instantiation)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458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캡슐화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'</a:t>
            </a:r>
            <a:r>
              <a:rPr lang="ko-KR" altLang="en-US" sz="2000" dirty="0"/>
              <a:t>캡슐</a:t>
            </a:r>
            <a:r>
              <a:rPr lang="en-US" altLang="ko-KR" sz="2000" dirty="0"/>
              <a:t>' </a:t>
            </a:r>
            <a:r>
              <a:rPr lang="ko-KR" altLang="en-US" sz="2000" dirty="0"/>
              <a:t>하면 </a:t>
            </a:r>
            <a:r>
              <a:rPr lang="ko-KR" altLang="en-US" sz="2000" dirty="0" smtClean="0"/>
              <a:t>캡슐로 </a:t>
            </a:r>
            <a:r>
              <a:rPr lang="ko-KR" altLang="en-US" sz="2000" dirty="0"/>
              <a:t>된 약이 먼저 떠오를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캡슐 약 안에는 수많은 알갱이가 들어 있지만 약을 복용할 때는 알갱이 하나하나가 어떤 기능을 하는지 알 수도 없고 알 필요도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어디가 아플 때 먹는 약인지</a:t>
            </a:r>
            <a:r>
              <a:rPr lang="en-US" altLang="ko-KR" sz="2000" dirty="0"/>
              <a:t>, </a:t>
            </a:r>
            <a:r>
              <a:rPr lang="ko-KR" altLang="en-US" sz="2000" dirty="0"/>
              <a:t>얼마나 먹어야 하는지</a:t>
            </a:r>
            <a:r>
              <a:rPr lang="en-US" altLang="ko-KR" sz="2000" dirty="0"/>
              <a:t>, </a:t>
            </a:r>
            <a:r>
              <a:rPr lang="ko-KR" altLang="en-US" sz="2000" dirty="0"/>
              <a:t>약의 효능은 무엇인지 등만 알고 있으면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마찬가지로 세탁기 등의 전자 제품도 그 기능과 사용법만 알면 된다</a:t>
            </a:r>
            <a:r>
              <a:rPr lang="en-US" altLang="ko-KR" sz="2000" dirty="0"/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내부가 어떻게 구성되어 있으며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어떤 방식으로 돌아가는지 전혀 신경 쓸 필요가 없다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객체지향에서도 캡슐화</a:t>
            </a:r>
            <a:r>
              <a:rPr lang="en-US" altLang="ko-KR" sz="2000" dirty="0">
                <a:solidFill>
                  <a:srgbClr val="FF0000"/>
                </a:solidFill>
              </a:rPr>
              <a:t>(encapsulation)</a:t>
            </a:r>
            <a:r>
              <a:rPr lang="ko-KR" altLang="en-US" sz="2000" dirty="0">
                <a:solidFill>
                  <a:srgbClr val="FF0000"/>
                </a:solidFill>
              </a:rPr>
              <a:t>는 사용자들에게 해당 객체의 기능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서비스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과 사용법만 제공하고 내부는 감추어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변경할 수 없게 함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쉽게 사용할 수 있게 하는 개념이다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소프트웨어 </a:t>
            </a:r>
            <a:r>
              <a:rPr lang="ko-KR" altLang="en-US" sz="2000" dirty="0">
                <a:solidFill>
                  <a:srgbClr val="FF0000"/>
                </a:solidFill>
              </a:rPr>
              <a:t>모듈인 객체 내부에 서로 관련된 데이터와 그 데이터를 조작할 수 있는 </a:t>
            </a:r>
            <a:r>
              <a:rPr lang="ko-KR" altLang="en-US" sz="2000" dirty="0" err="1">
                <a:solidFill>
                  <a:srgbClr val="FF0000"/>
                </a:solidFill>
              </a:rPr>
              <a:t>메서드를</a:t>
            </a:r>
            <a:r>
              <a:rPr lang="ko-KR" altLang="en-US" sz="2000" dirty="0">
                <a:solidFill>
                  <a:srgbClr val="FF0000"/>
                </a:solidFill>
              </a:rPr>
              <a:t> 같이 포장하는 방식으로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그 안에 포함된 </a:t>
            </a:r>
            <a:r>
              <a:rPr lang="ko-KR" altLang="en-US" sz="2000" dirty="0" err="1">
                <a:solidFill>
                  <a:srgbClr val="FF0000"/>
                </a:solidFill>
              </a:rPr>
              <a:t>메서드만</a:t>
            </a:r>
            <a:r>
              <a:rPr lang="ko-KR" altLang="en-US" sz="2000" dirty="0">
                <a:solidFill>
                  <a:srgbClr val="FF0000"/>
                </a:solidFill>
              </a:rPr>
              <a:t> 사용하여 데이터 값을 변경할 수 있는 구조이다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이러한 캡슐화는 </a:t>
            </a:r>
            <a:r>
              <a:rPr lang="ko-KR" altLang="en-US" sz="2000" dirty="0">
                <a:solidFill>
                  <a:srgbClr val="FF0000"/>
                </a:solidFill>
                <a:hlinkClick r:id="rId7"/>
              </a:rPr>
              <a:t>클래스</a:t>
            </a:r>
            <a:r>
              <a:rPr lang="ko-KR" altLang="en-US" sz="2000" dirty="0">
                <a:solidFill>
                  <a:srgbClr val="FF0000"/>
                </a:solidFill>
              </a:rPr>
              <a:t>를 사용하여 정의하는데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일종의 </a:t>
            </a:r>
            <a:r>
              <a:rPr lang="en-US" altLang="ko-KR" sz="2000" dirty="0">
                <a:solidFill>
                  <a:srgbClr val="FF0000"/>
                </a:solidFill>
              </a:rPr>
              <a:t>'</a:t>
            </a:r>
            <a:r>
              <a:rPr lang="ko-KR" altLang="en-US" sz="2000" dirty="0">
                <a:solidFill>
                  <a:srgbClr val="FF0000"/>
                </a:solidFill>
              </a:rPr>
              <a:t>블랙박스</a:t>
            </a:r>
            <a:r>
              <a:rPr lang="en-US" altLang="ko-KR" sz="2000" dirty="0">
                <a:solidFill>
                  <a:srgbClr val="FF0000"/>
                </a:solidFill>
              </a:rPr>
              <a:t>'</a:t>
            </a:r>
            <a:r>
              <a:rPr lang="ko-KR" altLang="en-US" sz="2000" dirty="0">
                <a:solidFill>
                  <a:srgbClr val="FF0000"/>
                </a:solidFill>
              </a:rPr>
              <a:t>와 같다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즉 캡슐화는 클래스를 사용하여 서로 관련된 정보와 처리 방식을 같이 묶고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외부에는 감추어두는 것이다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캡슐화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이처럼 객체지향 방식은 사용자가 모듈의 내부 구조를 알 필요도 없고 변경할 수도 없다</a:t>
            </a:r>
            <a:r>
              <a:rPr lang="en-US" altLang="ko-KR" dirty="0"/>
              <a:t>. </a:t>
            </a:r>
            <a:r>
              <a:rPr lang="ko-KR" altLang="en-US" dirty="0"/>
              <a:t>어떤 기능을 하고</a:t>
            </a:r>
            <a:r>
              <a:rPr lang="en-US" altLang="ko-KR" dirty="0"/>
              <a:t>, </a:t>
            </a:r>
            <a:r>
              <a:rPr lang="ko-KR" altLang="en-US" dirty="0"/>
              <a:t>어떻게 </a:t>
            </a:r>
            <a:r>
              <a:rPr lang="ko-KR" altLang="en-US" dirty="0" err="1"/>
              <a:t>사용하는지만</a:t>
            </a:r>
            <a:r>
              <a:rPr lang="ko-KR" altLang="en-US" dirty="0"/>
              <a:t> 알면 된다</a:t>
            </a:r>
            <a:r>
              <a:rPr lang="en-US" altLang="ko-KR" dirty="0"/>
              <a:t>. </a:t>
            </a:r>
            <a:r>
              <a:rPr lang="ko-KR" altLang="en-US" dirty="0"/>
              <a:t>따라서 캡슐화를 통해 다음과 같은 장점을 얻을 수 있다</a:t>
            </a:r>
            <a:r>
              <a:rPr lang="en-US" altLang="ko-KR" dirty="0"/>
              <a:t>. 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/>
              <a:t>데이터 보호 </a:t>
            </a:r>
            <a:r>
              <a:rPr lang="en-US" altLang="ko-KR" b="1" dirty="0"/>
              <a:t>:</a:t>
            </a:r>
            <a:r>
              <a:rPr lang="ko-KR" altLang="en-US" dirty="0"/>
              <a:t> 이용자가 데이터에 직접 접근하는 것을 차단하므로 객체 내 데이터 및 코드의 손상과 오용을 막고 안전하게 보호할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추상화 용이 </a:t>
            </a:r>
            <a:r>
              <a:rPr lang="en-US" altLang="ko-KR" b="1" dirty="0"/>
              <a:t>:</a:t>
            </a:r>
            <a:r>
              <a:rPr lang="ko-KR" altLang="en-US" dirty="0"/>
              <a:t> 추상화를 통해 프로그래밍 문제를 쉽게 개념화할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제공자와 이용자를 명확히 분리 </a:t>
            </a:r>
            <a:r>
              <a:rPr lang="en-US" altLang="ko-KR" b="1" dirty="0"/>
              <a:t>:</a:t>
            </a:r>
            <a:r>
              <a:rPr lang="ko-KR" altLang="en-US" dirty="0"/>
              <a:t> 객체 제공자와 객체 이용자</a:t>
            </a:r>
            <a:r>
              <a:rPr lang="en-US" altLang="ko-KR" dirty="0"/>
              <a:t>(</a:t>
            </a:r>
            <a:r>
              <a:rPr lang="ko-KR" altLang="en-US" dirty="0"/>
              <a:t>외부 객체</a:t>
            </a:r>
            <a:r>
              <a:rPr lang="en-US" altLang="ko-KR" dirty="0"/>
              <a:t>)</a:t>
            </a:r>
            <a:r>
              <a:rPr lang="ko-KR" altLang="en-US" dirty="0"/>
              <a:t>의 분담을 명확히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이용자에게 편리성 제공 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구현 방법이 바뀌어도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버블 정렬이 </a:t>
            </a:r>
            <a:r>
              <a:rPr lang="ko-KR" altLang="en-US" dirty="0" err="1"/>
              <a:t>퀵</a:t>
            </a:r>
            <a:r>
              <a:rPr lang="ko-KR" altLang="en-US" dirty="0"/>
              <a:t> 정렬로 바뀜</a:t>
            </a:r>
            <a:r>
              <a:rPr lang="en-US" altLang="ko-KR" dirty="0"/>
              <a:t>) </a:t>
            </a:r>
            <a:r>
              <a:rPr lang="ko-KR" altLang="en-US" dirty="0"/>
              <a:t>이를 사용하는 데 어려움이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사용법이 쉬움 </a:t>
            </a:r>
            <a:r>
              <a:rPr lang="en-US" altLang="ko-KR" b="1" dirty="0"/>
              <a:t>:</a:t>
            </a:r>
            <a:r>
              <a:rPr lang="ko-KR" altLang="en-US" dirty="0"/>
              <a:t> 세탁기 버튼의 기능만 알면 사용할 수 있는 것처럼</a:t>
            </a:r>
            <a:r>
              <a:rPr lang="en-US" altLang="ko-KR" dirty="0"/>
              <a:t>, </a:t>
            </a:r>
            <a:r>
              <a:rPr lang="ko-KR" altLang="en-US" dirty="0" err="1"/>
              <a:t>메서드의</a:t>
            </a:r>
            <a:r>
              <a:rPr lang="ko-KR" altLang="en-US" dirty="0"/>
              <a:t> 기능만 알면 객체를 사용할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변화에 대한 국지적 영향 </a:t>
            </a:r>
            <a:r>
              <a:rPr lang="en-US" altLang="ko-KR" b="1" dirty="0"/>
              <a:t>:</a:t>
            </a:r>
            <a:r>
              <a:rPr lang="ko-KR" altLang="en-US" dirty="0"/>
              <a:t> 객체 내의 데이터 구조가 바뀌어도 다른 객체에는 영향을 주지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객체 간의 독립성 보장 </a:t>
            </a:r>
            <a:r>
              <a:rPr lang="en-US" altLang="ko-KR" b="1" dirty="0"/>
              <a:t>:</a:t>
            </a:r>
            <a:r>
              <a:rPr lang="ko-KR" altLang="en-US" dirty="0"/>
              <a:t> 캡슐화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+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로 인해 객체 사이의 독립성이 구조적으로 보장된다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변경 용이성과 </a:t>
            </a:r>
            <a:r>
              <a:rPr lang="ko-KR" altLang="en-US" b="1" dirty="0" err="1"/>
              <a:t>재사용성</a:t>
            </a:r>
            <a:r>
              <a:rPr lang="ko-KR" altLang="en-US" b="1" dirty="0"/>
              <a:t> 증대 </a:t>
            </a:r>
            <a:r>
              <a:rPr lang="en-US" altLang="ko-KR" b="1" dirty="0"/>
              <a:t>:</a:t>
            </a:r>
            <a:r>
              <a:rPr lang="ko-KR" altLang="en-US" dirty="0"/>
              <a:t> 설계의 변경 용이성과 </a:t>
            </a:r>
            <a:r>
              <a:rPr lang="ko-KR" altLang="en-US" dirty="0" err="1"/>
              <a:t>재사용성을</a:t>
            </a:r>
            <a:r>
              <a:rPr lang="ko-KR" altLang="en-US" dirty="0"/>
              <a:t> 높여준다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정보은닉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일상에서 정보은닉</a:t>
            </a:r>
            <a:r>
              <a:rPr lang="en-US" altLang="ko-KR" dirty="0"/>
              <a:t>(information hiding)</a:t>
            </a:r>
            <a:r>
              <a:rPr lang="ko-KR" altLang="en-US" dirty="0"/>
              <a:t>의 예를 먼저 살펴보자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가끔은 </a:t>
            </a:r>
            <a:r>
              <a:rPr lang="ko-KR" altLang="en-US" dirty="0"/>
              <a:t>동성이나 이성 친구가 무슨 생각을 하고 있는지 궁금할 때가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사람의 머릿속을 환히 들여다볼 수는 없으므로 많은 대화를 통해 그 친구의 생각을 알아내는 수밖에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정보은닉은 </a:t>
            </a:r>
            <a:r>
              <a:rPr lang="ko-KR" altLang="en-US" dirty="0">
                <a:solidFill>
                  <a:srgbClr val="FF0000"/>
                </a:solidFill>
              </a:rPr>
              <a:t>이처럼 외부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다른 객체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에서 객체의 내부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데이터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들여다볼 수 없다는 개념이다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다른 객체가 한 객체 내의 데이터 값을 직접 참조하거나 접근할 수 없으므로 마치 친구끼리 대화를 하듯 </a:t>
            </a:r>
            <a:r>
              <a:rPr lang="ko-KR" altLang="en-US" dirty="0" err="1"/>
              <a:t>메서드를</a:t>
            </a:r>
            <a:r>
              <a:rPr lang="ko-KR" altLang="en-US" dirty="0"/>
              <a:t> 통해 객체에 요청해서 값을 넘겨받아야 한다</a:t>
            </a:r>
            <a:r>
              <a:rPr lang="en-US" altLang="ko-KR" dirty="0"/>
              <a:t>. </a:t>
            </a:r>
          </a:p>
          <a:p>
            <a:endParaRPr lang="en-US" altLang="ko-KR" dirty="0" smtClean="0">
              <a:hlinkClick r:id="rId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hlinkClick r:id="rId7"/>
              </a:rPr>
              <a:t>캡슐화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ko-KR" altLang="en-US" dirty="0">
                <a:solidFill>
                  <a:srgbClr val="FF0000"/>
                </a:solidFill>
              </a:rPr>
              <a:t>소프트웨어 모듈인 객체 내부의 관련된 데이터와 </a:t>
            </a:r>
            <a:r>
              <a:rPr lang="ko-KR" altLang="en-US" dirty="0" err="1">
                <a:solidFill>
                  <a:srgbClr val="FF0000"/>
                </a:solidFill>
              </a:rPr>
              <a:t>메서드를</a:t>
            </a:r>
            <a:r>
              <a:rPr lang="ko-KR" altLang="en-US" dirty="0">
                <a:solidFill>
                  <a:srgbClr val="FF0000"/>
                </a:solidFill>
              </a:rPr>
              <a:t> 함께 포장하는 방식으로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캡슐 내부와 외부를 구별 짓는다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그러나 캡슐화했다고 해서 그 자체로 내부의 정보가 외부에 숨겨지지는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이것을 해결할 수 있는 방법이 정보은닉의 원리이다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정보은닉은 한 모듈에서 인터페이스와 구현을 명확히 분리하여 각 모듈의 내부 항목에 관한 정보는 감추고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인터페이스를 통해서만 메시지를 전달함으로써 다른 모듈을 변경하지 못하도록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즉 </a:t>
            </a:r>
            <a:r>
              <a:rPr lang="ko-KR" altLang="en-US" dirty="0"/>
              <a:t>모듈 안에 있는 자료구조와 </a:t>
            </a:r>
            <a:r>
              <a:rPr lang="ko-KR" altLang="en-US" dirty="0" err="1"/>
              <a:t>메서드에</a:t>
            </a:r>
            <a:r>
              <a:rPr lang="ko-KR" altLang="en-US" dirty="0"/>
              <a:t> 사용된 알고리즘은 외부에서 그 값을 직접 변경할 수 없고</a:t>
            </a:r>
            <a:r>
              <a:rPr lang="en-US" altLang="ko-KR" dirty="0"/>
              <a:t>, </a:t>
            </a:r>
            <a:r>
              <a:rPr lang="ko-KR" altLang="en-US" dirty="0"/>
              <a:t>공개 인터페이스로 정의된 </a:t>
            </a:r>
            <a:r>
              <a:rPr lang="ko-KR" altLang="en-US" dirty="0" err="1"/>
              <a:t>메서드를</a:t>
            </a:r>
            <a:r>
              <a:rPr lang="ko-KR" altLang="en-US" dirty="0"/>
              <a:t> 통해서만 접근할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공개 인터페이스는 외부 객체와 정보를 주고받기 위한 통로로</a:t>
            </a:r>
            <a:r>
              <a:rPr lang="en-US" altLang="ko-KR" dirty="0"/>
              <a:t>, </a:t>
            </a:r>
            <a:r>
              <a:rPr lang="ko-KR" altLang="en-US" dirty="0"/>
              <a:t>다른 객체에 무엇을 서비스해줄 수 있는지 알려준다</a:t>
            </a:r>
            <a:r>
              <a:rPr lang="en-US" altLang="ko-KR" dirty="0"/>
              <a:t>. </a:t>
            </a:r>
            <a:r>
              <a:rPr lang="ko-KR" altLang="en-US" dirty="0"/>
              <a:t>이는 세탁기</a:t>
            </a:r>
            <a:r>
              <a:rPr lang="en-US" altLang="ko-KR" dirty="0"/>
              <a:t>, TV </a:t>
            </a:r>
            <a:r>
              <a:rPr lang="ko-KR" altLang="en-US" dirty="0"/>
              <a:t>같은 전자 제품에서 버튼과 같은 역할이다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정보은닉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• </a:t>
            </a:r>
            <a:r>
              <a:rPr lang="ko-KR" altLang="en-US" b="1" dirty="0"/>
              <a:t>공개</a:t>
            </a:r>
            <a:r>
              <a:rPr lang="en-US" altLang="ko-KR" b="1" dirty="0"/>
              <a:t>(+, public) :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  <a:r>
              <a:rPr lang="ko-KR" altLang="en-US" dirty="0"/>
              <a:t>으로 설정된 요소들은 같은 시스템에 있는 모든 클래스가 접근할 수 있다</a:t>
            </a:r>
            <a:r>
              <a:rPr lang="en-US" altLang="ko-KR" dirty="0"/>
              <a:t>. </a:t>
            </a:r>
            <a:r>
              <a:rPr lang="ko-KR" altLang="en-US" dirty="0"/>
              <a:t>클래스는 클래스 이름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메서드로</a:t>
            </a:r>
            <a:r>
              <a:rPr lang="ko-KR" altLang="en-US" dirty="0"/>
              <a:t> 구성되는데</a:t>
            </a:r>
            <a:r>
              <a:rPr lang="en-US" altLang="ko-KR" dirty="0"/>
              <a:t>, public</a:t>
            </a:r>
            <a:r>
              <a:rPr lang="ko-KR" altLang="en-US" dirty="0"/>
              <a:t>으로 설정되는 부분은 대부분 </a:t>
            </a:r>
            <a:r>
              <a:rPr lang="ko-KR" altLang="en-US" dirty="0" err="1"/>
              <a:t>메서드이다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은닉</a:t>
            </a:r>
            <a:r>
              <a:rPr lang="en-US" altLang="ko-KR" b="1" dirty="0"/>
              <a:t>(-, private) :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으로 설정된 요소들은 같은 시스템 내의 다른 클래스는 직접 접근할 수 없고</a:t>
            </a:r>
            <a:r>
              <a:rPr lang="en-US" altLang="ko-KR" dirty="0"/>
              <a:t>, </a:t>
            </a:r>
            <a:r>
              <a:rPr lang="ko-KR" altLang="en-US" dirty="0"/>
              <a:t>해당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통해서만 접근할 수 있다</a:t>
            </a:r>
            <a:r>
              <a:rPr lang="en-US" altLang="ko-KR" dirty="0"/>
              <a:t>. </a:t>
            </a:r>
            <a:r>
              <a:rPr lang="ko-KR" altLang="en-US" dirty="0"/>
              <a:t>클래스에서 대부부의 속성은 </a:t>
            </a:r>
            <a:r>
              <a:rPr lang="en-US" altLang="ko-KR" dirty="0"/>
              <a:t>private</a:t>
            </a:r>
            <a:r>
              <a:rPr lang="ko-KR" altLang="en-US" dirty="0"/>
              <a:t>으로 설정된다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부분 공개</a:t>
            </a:r>
            <a:r>
              <a:rPr lang="en-US" altLang="ko-KR" b="1" dirty="0"/>
              <a:t>(#, protected) :</a:t>
            </a:r>
            <a:r>
              <a:rPr lang="ko-KR" altLang="en-US" dirty="0"/>
              <a:t> </a:t>
            </a:r>
            <a:r>
              <a:rPr lang="en-US" altLang="ko-KR" dirty="0"/>
              <a:t>protected</a:t>
            </a:r>
            <a:r>
              <a:rPr lang="ko-KR" altLang="en-US" dirty="0"/>
              <a:t>로 설정된 요소들은 다른 클래스가 접근할 수 없고</a:t>
            </a:r>
            <a:r>
              <a:rPr lang="en-US" altLang="ko-KR" dirty="0"/>
              <a:t>, </a:t>
            </a:r>
            <a:r>
              <a:rPr lang="ko-KR" altLang="en-US" dirty="0"/>
              <a:t>해당 클래스의 </a:t>
            </a:r>
            <a:r>
              <a:rPr lang="ko-KR" altLang="en-US" dirty="0" err="1"/>
              <a:t>메서드와</a:t>
            </a:r>
            <a:r>
              <a:rPr lang="ko-KR" altLang="en-US" dirty="0"/>
              <a:t> 이 클래스를 </a:t>
            </a:r>
            <a:r>
              <a:rPr lang="ko-KR" altLang="en-US" dirty="0">
                <a:hlinkClick r:id="rId7"/>
              </a:rPr>
              <a:t>상속</a:t>
            </a:r>
            <a:r>
              <a:rPr lang="ko-KR" altLang="en-US" dirty="0"/>
              <a:t>받은 하위 클래스만 접근할 수 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9" y="3639719"/>
            <a:ext cx="8263952" cy="19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정보은닉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정보은닉의 특징은 다음과 같다</a:t>
            </a:r>
            <a:r>
              <a:rPr lang="en-US" altLang="ko-KR" sz="1700" dirty="0"/>
              <a:t>.</a:t>
            </a:r>
          </a:p>
          <a:p>
            <a:endParaRPr lang="en-US" altLang="ko-KR" sz="1700" b="1" dirty="0" smtClean="0"/>
          </a:p>
          <a:p>
            <a:r>
              <a:rPr lang="en-US" altLang="ko-KR" sz="1700" b="1" dirty="0" smtClean="0"/>
              <a:t>• </a:t>
            </a:r>
            <a:r>
              <a:rPr lang="ko-KR" altLang="en-US" sz="1700" b="1" dirty="0"/>
              <a:t>블랙박스 역할 </a:t>
            </a:r>
            <a:r>
              <a:rPr lang="en-US" altLang="ko-KR" sz="1700" b="1" dirty="0"/>
              <a:t>:</a:t>
            </a:r>
            <a:r>
              <a:rPr lang="ko-KR" altLang="en-US" sz="1700" dirty="0"/>
              <a:t> 정보은닉은 블랙박스처럼 데이터와 </a:t>
            </a:r>
            <a:r>
              <a:rPr lang="ko-KR" altLang="en-US" sz="1700" dirty="0" err="1"/>
              <a:t>메서드를</a:t>
            </a:r>
            <a:r>
              <a:rPr lang="ko-KR" altLang="en-US" sz="1700" dirty="0"/>
              <a:t> 숨기는 장치로</a:t>
            </a:r>
            <a:r>
              <a:rPr lang="en-US" altLang="ko-KR" sz="1700" dirty="0"/>
              <a:t>, </a:t>
            </a:r>
            <a:r>
              <a:rPr lang="ko-KR" altLang="en-US" sz="1700" dirty="0"/>
              <a:t>객체의 사용자와 제공자의 역할을 명확히 분리해준다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인터페이스를 통한 접근 </a:t>
            </a:r>
            <a:r>
              <a:rPr lang="en-US" altLang="ko-KR" sz="1700" b="1" dirty="0"/>
              <a:t>:</a:t>
            </a:r>
            <a:r>
              <a:rPr lang="ko-KR" altLang="en-US" sz="1700" dirty="0"/>
              <a:t> 사용자가 공개 인터페이스를 사용함으로써 객체 내부의 자료구조를 몰라도 객체를 쉽게 이용할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즉 사용자는 모듈의 구현 형태</a:t>
            </a:r>
            <a:r>
              <a:rPr lang="en-US" altLang="ko-KR" sz="1700" dirty="0"/>
              <a:t>(</a:t>
            </a:r>
            <a:r>
              <a:rPr lang="ko-KR" altLang="en-US" sz="1700" dirty="0"/>
              <a:t>삽입 정렬</a:t>
            </a:r>
            <a:r>
              <a:rPr lang="en-US" altLang="ko-KR" sz="1700" dirty="0"/>
              <a:t>, </a:t>
            </a:r>
            <a:r>
              <a:rPr lang="ko-KR" altLang="en-US" sz="1700" dirty="0"/>
              <a:t>버블 정렬 등</a:t>
            </a:r>
            <a:r>
              <a:rPr lang="en-US" altLang="ko-KR" sz="1700" dirty="0"/>
              <a:t>)</a:t>
            </a:r>
            <a:r>
              <a:rPr lang="ko-KR" altLang="en-US" sz="1700" dirty="0"/>
              <a:t>를 몰라도 인터페이스를 통한 사용법만 알면 쉽게 이용할 수 있다</a:t>
            </a:r>
            <a:r>
              <a:rPr lang="en-US" altLang="ko-KR" sz="1700" dirty="0"/>
              <a:t>. 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자료구조 변경이 용이 </a:t>
            </a:r>
            <a:r>
              <a:rPr lang="en-US" altLang="ko-KR" sz="1700" b="1" dirty="0"/>
              <a:t>:</a:t>
            </a:r>
            <a:r>
              <a:rPr lang="ko-KR" altLang="en-US" sz="1700" dirty="0"/>
              <a:t> 제공자가 객체 내부의 자료구조를 변경해도</a:t>
            </a:r>
            <a:r>
              <a:rPr lang="en-US" altLang="ko-KR" sz="1700" dirty="0"/>
              <a:t>(</a:t>
            </a:r>
            <a:r>
              <a:rPr lang="ko-KR" altLang="en-US" sz="1700" dirty="0"/>
              <a:t>버블 정렬을 </a:t>
            </a:r>
            <a:r>
              <a:rPr lang="ko-KR" altLang="en-US" sz="1700" dirty="0" err="1"/>
              <a:t>퀵</a:t>
            </a:r>
            <a:r>
              <a:rPr lang="ko-KR" altLang="en-US" sz="1700" dirty="0"/>
              <a:t> 정렬로 변경</a:t>
            </a:r>
            <a:r>
              <a:rPr lang="en-US" altLang="ko-KR" sz="1700" dirty="0"/>
              <a:t>) </a:t>
            </a:r>
            <a:r>
              <a:rPr lang="ko-KR" altLang="en-US" sz="1700" dirty="0"/>
              <a:t>그 객체와 인터페이스를 통해 통신하는 사용자에게는 영향을 주지 않으므로 부담 없이 자료구조를 변경할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즉 사용자는 인터페이스만 바뀌지 않는다면 호출하는 모듈은 종전대로 사용할 수 있다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/>
              <a:t>정보은닉의 개념을 적용하여 모듈을 설계하면 다음과 같은 장점을 얻을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객체지향의 장점과 유사한데</a:t>
            </a:r>
            <a:r>
              <a:rPr lang="en-US" altLang="ko-KR" sz="1700" dirty="0"/>
              <a:t>, </a:t>
            </a:r>
            <a:r>
              <a:rPr lang="ko-KR" altLang="en-US" sz="1700" dirty="0"/>
              <a:t>이는 객체지향을 정보은닉의 개념을 사용해 구현하기 때문이다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독립성 향상 </a:t>
            </a:r>
            <a:r>
              <a:rPr lang="en-US" altLang="ko-KR" sz="1700" b="1" dirty="0"/>
              <a:t>:</a:t>
            </a:r>
            <a:r>
              <a:rPr lang="ko-KR" altLang="en-US" sz="1700" dirty="0"/>
              <a:t> 다른 모듈과 관계가 적어 모듈의 독립성을 높여준다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수정 용이 </a:t>
            </a:r>
            <a:r>
              <a:rPr lang="en-US" altLang="ko-KR" sz="1700" b="1" dirty="0"/>
              <a:t>:</a:t>
            </a:r>
            <a:r>
              <a:rPr lang="ko-KR" altLang="en-US" sz="1700" dirty="0"/>
              <a:t> 기능을 중심으로 하는 프로세스 지향 방식에서는 다른 모듈에 미치는 영향을 충분히 검토한 후에 모듈을 수정해야 한다</a:t>
            </a:r>
            <a:r>
              <a:rPr lang="en-US" altLang="ko-KR" sz="1700" dirty="0"/>
              <a:t>. </a:t>
            </a:r>
            <a:r>
              <a:rPr lang="ko-KR" altLang="en-US" sz="1700" dirty="0"/>
              <a:t>그러나 객체지향의 정보은닉 개념을 적용하면 인터페이스가 바뀌지 않는 한 다른 모듈에 미치는 영향을 고려할 필요가 없다</a:t>
            </a:r>
            <a:r>
              <a:rPr lang="en-US" altLang="ko-KR" sz="1700" dirty="0"/>
              <a:t>. 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이해도 증진 </a:t>
            </a:r>
            <a:r>
              <a:rPr lang="en-US" altLang="ko-KR" sz="1700" b="1" dirty="0"/>
              <a:t>:</a:t>
            </a:r>
            <a:r>
              <a:rPr lang="ko-KR" altLang="en-US" sz="1700" dirty="0"/>
              <a:t> 프로그램을 개발할 때 다른 모듈의 구현 내용을 자세히 알 필요 없이 제공하는 기능만 알면 메시지를 통해 사용할 수 있어 프로그래머가 모듈을 이해하기가 쉽다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 err="1"/>
              <a:t>확장성</a:t>
            </a:r>
            <a:r>
              <a:rPr lang="ko-KR" altLang="en-US" sz="1700" b="1" dirty="0"/>
              <a:t> 증가 </a:t>
            </a:r>
            <a:r>
              <a:rPr lang="en-US" altLang="ko-KR" sz="1700" b="1" dirty="0"/>
              <a:t>:</a:t>
            </a:r>
            <a:r>
              <a:rPr lang="ko-KR" altLang="en-US" sz="1700" dirty="0"/>
              <a:t> 모듈 내의 데이터와 알고리즘을 변경하기 쉬워 기능을 추가하기도 쉽다</a:t>
            </a:r>
            <a:r>
              <a:rPr lang="en-US" altLang="ko-KR" sz="1700" dirty="0"/>
              <a:t>.</a:t>
            </a: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모듈과 모듈화의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어떤 큰 문제를 </a:t>
            </a:r>
            <a:r>
              <a:rPr lang="ko-KR" altLang="en-US" sz="2400" dirty="0" smtClean="0"/>
              <a:t>그대로 </a:t>
            </a:r>
            <a:r>
              <a:rPr lang="ko-KR" altLang="en-US" sz="2400" dirty="0"/>
              <a:t>놓고 해결하는 것은 매우 어려운 일이다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따라서 </a:t>
            </a:r>
            <a:r>
              <a:rPr lang="ko-KR" altLang="en-US" sz="2400" dirty="0"/>
              <a:t>일반적으로 큰 문제를 작은 단위로 쪼개어 그것을 하나씩 해결한다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소프트웨어 </a:t>
            </a:r>
            <a:r>
              <a:rPr lang="ko-KR" altLang="en-US" sz="2400" dirty="0"/>
              <a:t>개발에서도 마찬가지이다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가장 </a:t>
            </a:r>
            <a:r>
              <a:rPr lang="ko-KR" altLang="en-US" sz="2400" dirty="0"/>
              <a:t>먼저 하는 작업이 </a:t>
            </a:r>
            <a:r>
              <a:rPr lang="ko-KR" altLang="en-US" sz="2400" dirty="0">
                <a:solidFill>
                  <a:srgbClr val="FF0000"/>
                </a:solidFill>
              </a:rPr>
              <a:t>실제로 개발할 수 있는 작은 단위</a:t>
            </a:r>
            <a:r>
              <a:rPr lang="ko-KR" altLang="en-US" sz="2400" dirty="0"/>
              <a:t>로 나누는 것이다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이렇게 </a:t>
            </a:r>
            <a:r>
              <a:rPr lang="ko-KR" altLang="en-US" sz="2400" dirty="0"/>
              <a:t>작은 단위로 나누는 것을 </a:t>
            </a:r>
            <a:r>
              <a:rPr lang="en-US" altLang="ko-KR" sz="2400" dirty="0">
                <a:solidFill>
                  <a:srgbClr val="FF0000"/>
                </a:solidFill>
              </a:rPr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모듈화</a:t>
            </a:r>
            <a:r>
              <a:rPr lang="en-US" altLang="ko-KR" sz="2400" dirty="0">
                <a:solidFill>
                  <a:srgbClr val="FF0000"/>
                </a:solidFill>
              </a:rPr>
              <a:t>'</a:t>
            </a:r>
            <a:r>
              <a:rPr lang="ko-KR" altLang="en-US" sz="2400" dirty="0"/>
              <a:t>라고 한다</a:t>
            </a:r>
            <a:r>
              <a:rPr lang="en-US" altLang="ko-KR" sz="2400" dirty="0"/>
              <a:t>. </a:t>
            </a:r>
          </a:p>
          <a:p>
            <a:endParaRPr lang="en-US" altLang="ko-KR" sz="24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 dirty="0"/>
              <a:t>소프트웨어 개발에서 모듈은 다음과 같이 말할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우선 단순히 </a:t>
            </a:r>
            <a:r>
              <a:rPr lang="en-US" altLang="ko-KR" sz="2400" dirty="0"/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규모가 큰 것을 여러 개로 나눈 조각</a:t>
            </a:r>
            <a:r>
              <a:rPr lang="en-US" altLang="ko-KR" sz="2400" dirty="0"/>
              <a:t>'</a:t>
            </a:r>
            <a:r>
              <a:rPr lang="ko-KR" altLang="en-US" sz="2400" dirty="0"/>
              <a:t>이라고 생각할 수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또 </a:t>
            </a:r>
            <a:r>
              <a:rPr lang="en-US" altLang="ko-KR" sz="2400" dirty="0"/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소프트웨어 구조를 이루는 기본적인 단위</a:t>
            </a:r>
            <a:r>
              <a:rPr lang="en-US" altLang="ko-KR" sz="2400" dirty="0"/>
              <a:t>'</a:t>
            </a:r>
            <a:r>
              <a:rPr lang="ko-KR" altLang="en-US" sz="2400" dirty="0"/>
              <a:t>라고도 말한다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이것을 </a:t>
            </a:r>
            <a:r>
              <a:rPr lang="ko-KR" altLang="en-US" sz="2400" dirty="0"/>
              <a:t>더 구체적으로 </a:t>
            </a:r>
            <a:r>
              <a:rPr lang="en-US" altLang="ko-KR" sz="2400" dirty="0"/>
              <a:t>'</a:t>
            </a:r>
            <a:r>
              <a:rPr lang="ko-KR" altLang="en-US" sz="2400" dirty="0"/>
              <a:t>하나 또는 몇 개의 논리적인 기능을 수행하기 위한 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명령어들의 집합</a:t>
            </a:r>
            <a:r>
              <a:rPr lang="ko-KR" altLang="en-US" sz="2400" dirty="0" smtClean="0"/>
              <a:t>이라고도 </a:t>
            </a:r>
            <a:r>
              <a:rPr lang="ko-KR" altLang="en-US" sz="2400" dirty="0"/>
              <a:t>표현할 수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4801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상속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일반적으로 </a:t>
            </a:r>
            <a:r>
              <a:rPr lang="ko-KR" altLang="en-US" sz="1600" dirty="0"/>
              <a:t>어떤 개념을 계층화하여 분류하면 전체 그림이 그려져 더 쉽게 이해를 할 수 있다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소프트웨어 개발자들도 </a:t>
            </a:r>
            <a:r>
              <a:rPr lang="ko-KR" altLang="en-US" sz="1600" dirty="0">
                <a:solidFill>
                  <a:srgbClr val="FF0000"/>
                </a:solidFill>
                <a:hlinkClick r:id="rId7"/>
              </a:rPr>
              <a:t>클래스 간의 관계</a:t>
            </a:r>
            <a:r>
              <a:rPr lang="ko-KR" altLang="en-US" sz="1600" dirty="0">
                <a:solidFill>
                  <a:srgbClr val="FF0000"/>
                </a:solidFill>
              </a:rPr>
              <a:t>를 계층화하고 분류하는데 이런 개념이 바로 상속</a:t>
            </a:r>
            <a:r>
              <a:rPr lang="en-US" altLang="ko-KR" sz="1600" dirty="0">
                <a:solidFill>
                  <a:srgbClr val="FF0000"/>
                </a:solidFill>
              </a:rPr>
              <a:t>(inheritance)</a:t>
            </a:r>
            <a:r>
              <a:rPr lang="ko-KR" altLang="en-US" sz="1600" dirty="0">
                <a:solidFill>
                  <a:srgbClr val="FF0000"/>
                </a:solidFill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일상에서 </a:t>
            </a:r>
            <a:r>
              <a:rPr lang="ko-KR" altLang="en-US" sz="1600" dirty="0"/>
              <a:t>상속은 </a:t>
            </a:r>
            <a:r>
              <a:rPr lang="en-US" altLang="ko-KR" sz="1600" dirty="0"/>
              <a:t>'</a:t>
            </a:r>
            <a:r>
              <a:rPr lang="ko-KR" altLang="en-US" sz="1600" dirty="0"/>
              <a:t>부모에게서 재산을 상속받는다</a:t>
            </a:r>
            <a:r>
              <a:rPr lang="en-US" altLang="ko-KR" sz="1600" dirty="0"/>
              <a:t>'</a:t>
            </a:r>
            <a:r>
              <a:rPr lang="ko-KR" altLang="en-US" sz="1600" dirty="0"/>
              <a:t>는 형태로 많이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즉 뭔가를 물려받는다는 의미이다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이처럼 객체지향에서도 상위 클래스</a:t>
            </a:r>
            <a:r>
              <a:rPr lang="en-US" altLang="ko-KR" sz="1600" dirty="0"/>
              <a:t>(super class)</a:t>
            </a:r>
            <a:r>
              <a:rPr lang="ko-KR" altLang="en-US" sz="1600" dirty="0"/>
              <a:t>의 모든 것을 하위 클래스</a:t>
            </a:r>
            <a:r>
              <a:rPr lang="en-US" altLang="ko-KR" sz="1600" dirty="0"/>
              <a:t>(sub class)</a:t>
            </a:r>
            <a:r>
              <a:rPr lang="ko-KR" altLang="en-US" sz="1600" dirty="0"/>
              <a:t>가 물려받아 내 것처럼 사용함을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물려주는 클래스를 상위 클래스 또는 부모 클래스라고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물려받는 클래스를 하위 클래스 또는 자식 클래스라고 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상위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A</a:t>
            </a:r>
            <a:r>
              <a:rPr lang="ko-KR" altLang="en-US" sz="1600" dirty="0"/>
              <a:t>는 데이터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(a, b, c)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funcA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funcB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funcC</a:t>
            </a:r>
            <a:r>
              <a:rPr lang="en-US" altLang="ko-KR" sz="1600" dirty="0"/>
              <a:t>())</a:t>
            </a:r>
            <a:r>
              <a:rPr lang="ko-KR" altLang="en-US" sz="1600" dirty="0"/>
              <a:t>를 가지고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 하위 클래스 </a:t>
            </a:r>
            <a:r>
              <a:rPr lang="en-US" altLang="ko-KR" sz="1600" dirty="0"/>
              <a:t>B</a:t>
            </a:r>
            <a:r>
              <a:rPr lang="ko-KR" altLang="en-US" sz="1600" dirty="0"/>
              <a:t>는 데이터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(d, e)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funcD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funcE</a:t>
            </a:r>
            <a:r>
              <a:rPr lang="en-US" altLang="ko-KR" sz="1600" dirty="0"/>
              <a:t>())</a:t>
            </a:r>
            <a:r>
              <a:rPr lang="ko-KR" altLang="en-US" sz="1600" dirty="0"/>
              <a:t>를 가지고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다른 하위 클래스 </a:t>
            </a:r>
            <a:r>
              <a:rPr lang="en-US" altLang="ko-KR" sz="1600" dirty="0"/>
              <a:t>C</a:t>
            </a:r>
            <a:r>
              <a:rPr lang="ko-KR" altLang="en-US" sz="1600" dirty="0"/>
              <a:t>도 데이터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(f, g)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funcF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funcG</a:t>
            </a:r>
            <a:r>
              <a:rPr lang="en-US" altLang="ko-KR" sz="1600" dirty="0"/>
              <a:t>())</a:t>
            </a:r>
            <a:r>
              <a:rPr lang="ko-KR" altLang="en-US" sz="1600" dirty="0"/>
              <a:t>를 가지고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 상속이라는 개념을 사용하면 하위 클래스 </a:t>
            </a:r>
            <a:r>
              <a:rPr lang="en-US" altLang="ko-KR" sz="1600" dirty="0"/>
              <a:t>B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가 상위 클래스 </a:t>
            </a:r>
            <a:r>
              <a:rPr lang="en-US" altLang="ko-KR" sz="1600" dirty="0"/>
              <a:t>A</a:t>
            </a:r>
            <a:r>
              <a:rPr lang="ko-KR" altLang="en-US" sz="1600" dirty="0"/>
              <a:t>에 선언된 데이터 </a:t>
            </a:r>
            <a:r>
              <a:rPr lang="en-US" altLang="ko-KR" sz="1600" dirty="0"/>
              <a:t>3</a:t>
            </a:r>
            <a:r>
              <a:rPr lang="ko-KR" altLang="en-US" sz="1600" dirty="0"/>
              <a:t>개와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개를 마치 자기 </a:t>
            </a:r>
            <a:r>
              <a:rPr lang="ko-KR" altLang="en-US" sz="1600" dirty="0" err="1"/>
              <a:t>것인양</a:t>
            </a:r>
            <a:r>
              <a:rPr lang="ko-KR" altLang="en-US" sz="1600" dirty="0"/>
              <a:t> 마음대로 쓸 수 있다는 것이다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따라서 하위 클래스 </a:t>
            </a:r>
            <a:r>
              <a:rPr lang="en-US" altLang="ko-KR" sz="1600" dirty="0"/>
              <a:t>B</a:t>
            </a:r>
            <a:r>
              <a:rPr lang="ko-KR" altLang="en-US" sz="1600" dirty="0"/>
              <a:t>는 데이터 </a:t>
            </a:r>
            <a:r>
              <a:rPr lang="en-US" altLang="ko-KR" sz="1600" dirty="0"/>
              <a:t>5</a:t>
            </a:r>
            <a:r>
              <a:rPr lang="ko-KR" altLang="en-US" sz="1600" dirty="0"/>
              <a:t>개</a:t>
            </a:r>
            <a:r>
              <a:rPr lang="en-US" altLang="ko-KR" sz="1600" dirty="0"/>
              <a:t>(a, b, c, d, e)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funcA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funcB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funcC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funcF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funcG</a:t>
            </a:r>
            <a:r>
              <a:rPr lang="en-US" altLang="ko-KR" sz="1600" dirty="0"/>
              <a:t>())</a:t>
            </a:r>
            <a:r>
              <a:rPr lang="ko-KR" altLang="en-US" sz="1600" dirty="0"/>
              <a:t>를 가지고 있는 것과 같다</a:t>
            </a:r>
            <a:r>
              <a:rPr lang="en-US" altLang="ko-KR" sz="1600" dirty="0"/>
              <a:t>.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C</a:t>
            </a:r>
            <a:r>
              <a:rPr lang="ko-KR" altLang="en-US" sz="1600" dirty="0"/>
              <a:t>에도 마찬가지로 적용된다</a:t>
            </a:r>
            <a:r>
              <a:rPr lang="en-US" altLang="ko-KR" sz="1600" dirty="0"/>
              <a:t>.</a:t>
            </a:r>
            <a:endParaRPr lang="en-US" altLang="ko-KR" sz="17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44" y="4343184"/>
            <a:ext cx="1914441" cy="21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상속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상속은 다음과 같은 장점을 제공한다</a:t>
            </a:r>
            <a:r>
              <a:rPr lang="en-US" altLang="ko-KR" sz="1600" dirty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• </a:t>
            </a:r>
            <a:r>
              <a:rPr lang="ko-KR" altLang="en-US" sz="1600" b="1" dirty="0"/>
              <a:t>이해 용이 </a:t>
            </a:r>
            <a:r>
              <a:rPr lang="en-US" altLang="ko-KR" sz="1600" b="1" dirty="0"/>
              <a:t>:</a:t>
            </a:r>
            <a:r>
              <a:rPr lang="ko-KR" altLang="en-US" sz="1600" dirty="0"/>
              <a:t> 개별 클래스를 상속 관계로 묶음으로써 클래스 간의 체계화된 전체 구조를 파악하기 쉽다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b="1" dirty="0"/>
              <a:t>• </a:t>
            </a:r>
            <a:r>
              <a:rPr lang="ko-KR" altLang="en-US" sz="1600" b="1" dirty="0" err="1"/>
              <a:t>재사용성</a:t>
            </a:r>
            <a:r>
              <a:rPr lang="ko-KR" altLang="en-US" sz="1600" b="1" dirty="0"/>
              <a:t> 증대 </a:t>
            </a:r>
            <a:r>
              <a:rPr lang="en-US" altLang="ko-KR" sz="1600" b="1" dirty="0"/>
              <a:t>:</a:t>
            </a:r>
            <a:r>
              <a:rPr lang="ko-KR" altLang="en-US" sz="1600" dirty="0"/>
              <a:t> 데이터와 </a:t>
            </a:r>
            <a:r>
              <a:rPr lang="ko-KR" altLang="en-US" sz="1600" dirty="0" err="1"/>
              <a:t>메서드의</a:t>
            </a:r>
            <a:r>
              <a:rPr lang="ko-KR" altLang="en-US" sz="1600" dirty="0"/>
              <a:t> 오버로딩을 피하고 기존 클래스에 있는 것을 재사용할 수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b="1" dirty="0"/>
              <a:t>• </a:t>
            </a:r>
            <a:r>
              <a:rPr lang="ko-KR" altLang="en-US" sz="1600" b="1" dirty="0"/>
              <a:t>확장 용이 </a:t>
            </a:r>
            <a:r>
              <a:rPr lang="en-US" altLang="ko-KR" sz="1600" b="1" dirty="0"/>
              <a:t>:</a:t>
            </a:r>
            <a:r>
              <a:rPr lang="ko-KR" altLang="en-US" sz="1600" dirty="0"/>
              <a:t> 새로운 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추가하기가 쉽다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b="1" dirty="0"/>
              <a:t>• </a:t>
            </a:r>
            <a:r>
              <a:rPr lang="ko-KR" altLang="en-US" sz="1600" b="1" dirty="0">
                <a:hlinkClick r:id="rId7"/>
              </a:rPr>
              <a:t>유지보수</a:t>
            </a:r>
            <a:r>
              <a:rPr lang="ko-KR" altLang="en-US" sz="1600" b="1" dirty="0"/>
              <a:t> 용이 </a:t>
            </a:r>
            <a:r>
              <a:rPr lang="en-US" altLang="ko-KR" sz="1600" b="1" dirty="0"/>
              <a:t>:</a:t>
            </a:r>
            <a:r>
              <a:rPr lang="ko-KR" altLang="en-US" sz="1600" dirty="0"/>
              <a:t> 데이터와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변경할 때 상위에 있는 것만 수정하여 전체적으로 일관성을 유지할 수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b="1" dirty="0"/>
              <a:t>• </a:t>
            </a:r>
            <a:r>
              <a:rPr lang="ko-KR" altLang="en-US" sz="1600" b="1" dirty="0">
                <a:hlinkClick r:id="rId8"/>
              </a:rPr>
              <a:t>추상화</a:t>
            </a:r>
            <a:r>
              <a:rPr lang="ko-KR" altLang="en-US" sz="1600" b="1" dirty="0"/>
              <a:t> 가능 </a:t>
            </a:r>
            <a:r>
              <a:rPr lang="en-US" altLang="ko-KR" sz="1600" b="1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6-34]</a:t>
            </a:r>
            <a:r>
              <a:rPr lang="ko-KR" altLang="en-US" sz="1600" dirty="0"/>
              <a:t>처럼 일반화</a:t>
            </a:r>
            <a:r>
              <a:rPr lang="en-US" altLang="ko-KR" sz="1600" dirty="0"/>
              <a:t>(generalization), </a:t>
            </a:r>
            <a:r>
              <a:rPr lang="ko-KR" altLang="en-US" sz="1600" dirty="0"/>
              <a:t>특수화</a:t>
            </a:r>
            <a:r>
              <a:rPr lang="en-US" altLang="ko-KR" sz="1600" dirty="0"/>
              <a:t>(specialization)</a:t>
            </a:r>
            <a:r>
              <a:rPr lang="ko-KR" altLang="en-US" sz="1600" dirty="0"/>
              <a:t>의 관계를 통해 추상화 단계를 표현할 수 있다</a:t>
            </a:r>
            <a:r>
              <a:rPr lang="en-US" altLang="ko-KR" sz="1600" dirty="0"/>
              <a:t>.</a:t>
            </a: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14" y="3448469"/>
            <a:ext cx="5357324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1.</a:t>
            </a:r>
            <a:r>
              <a:rPr lang="ko-KR" altLang="en-US" sz="1600" b="1" dirty="0"/>
              <a:t> 다형성의 개념</a:t>
            </a:r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다형성</a:t>
            </a:r>
            <a:r>
              <a:rPr lang="en-US" altLang="ko-KR" sz="1600" dirty="0"/>
              <a:t>(polymorphism)</a:t>
            </a:r>
            <a:r>
              <a:rPr lang="ko-KR" altLang="en-US" sz="1600" dirty="0"/>
              <a:t>이라는 단어는 원래 </a:t>
            </a:r>
            <a:r>
              <a:rPr lang="en-US" altLang="ko-KR" sz="1600" dirty="0"/>
              <a:t>'</a:t>
            </a:r>
            <a:r>
              <a:rPr lang="ko-KR" altLang="en-US" sz="1600" dirty="0">
                <a:solidFill>
                  <a:srgbClr val="FF0000"/>
                </a:solidFill>
              </a:rPr>
              <a:t>여러 개의 형태를 갖는다</a:t>
            </a:r>
            <a:r>
              <a:rPr lang="en-US" altLang="ko-KR" sz="1600" dirty="0"/>
              <a:t>'</a:t>
            </a:r>
            <a:r>
              <a:rPr lang="ko-KR" altLang="en-US" sz="1600" dirty="0"/>
              <a:t>라는 의미의 그리스어에서 유래했다</a:t>
            </a:r>
            <a:r>
              <a:rPr lang="en-US" altLang="ko-KR" sz="1600" dirty="0"/>
              <a:t>. </a:t>
            </a:r>
            <a:r>
              <a:rPr lang="ko-KR" altLang="en-US" sz="1600" dirty="0"/>
              <a:t>또 사전에서 찾아보면 </a:t>
            </a:r>
            <a:r>
              <a:rPr lang="en-US" altLang="ko-KR" sz="1600" dirty="0"/>
              <a:t>poly(</a:t>
            </a:r>
            <a:r>
              <a:rPr lang="ko-KR" altLang="en-US" sz="1600" dirty="0"/>
              <a:t>하나 이상</a:t>
            </a:r>
            <a:r>
              <a:rPr lang="en-US" altLang="ko-KR" sz="1600" dirty="0"/>
              <a:t>), morph(</a:t>
            </a:r>
            <a:r>
              <a:rPr lang="ko-KR" altLang="en-US" sz="1600" dirty="0"/>
              <a:t>형태</a:t>
            </a:r>
            <a:r>
              <a:rPr lang="en-US" altLang="ko-KR" sz="1600" dirty="0"/>
              <a:t>)</a:t>
            </a:r>
            <a:r>
              <a:rPr lang="ko-KR" altLang="en-US" sz="1600" dirty="0"/>
              <a:t>가 합성된 단어로 </a:t>
            </a:r>
            <a:r>
              <a:rPr lang="en-US" altLang="ko-KR" sz="1600" dirty="0"/>
              <a:t>'</a:t>
            </a:r>
            <a:r>
              <a:rPr lang="ko-KR" altLang="en-US" sz="1600" dirty="0"/>
              <a:t>하나 이상의 형태</a:t>
            </a:r>
            <a:r>
              <a:rPr lang="en-US" altLang="ko-KR" sz="1600" dirty="0"/>
              <a:t>'</a:t>
            </a:r>
            <a:r>
              <a:rPr lang="ko-KR" altLang="en-US" sz="1600" dirty="0"/>
              <a:t>를 뜻한다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다형성의 개념이 적용된 몇 가지 일상 예를 통해 그 의미를 좀 더 명확히 이해한 후</a:t>
            </a:r>
            <a:r>
              <a:rPr lang="en-US" altLang="ko-KR" sz="1600" dirty="0"/>
              <a:t>, </a:t>
            </a:r>
            <a:r>
              <a:rPr lang="ko-KR" altLang="en-US" sz="1600" dirty="0"/>
              <a:t>객체지향에서 다형성의 개념이 적용된 두 가지 형태인 </a:t>
            </a:r>
            <a:r>
              <a:rPr lang="ko-KR" altLang="en-US" sz="1600" dirty="0">
                <a:solidFill>
                  <a:srgbClr val="FF0000"/>
                </a:solidFill>
              </a:rPr>
              <a:t>오버로딩</a:t>
            </a:r>
            <a:r>
              <a:rPr lang="en-US" altLang="ko-KR" sz="1600" dirty="0">
                <a:solidFill>
                  <a:srgbClr val="FF0000"/>
                </a:solidFill>
              </a:rPr>
              <a:t>(overloading)</a:t>
            </a:r>
            <a:r>
              <a:rPr lang="ko-KR" altLang="en-US" sz="1600" dirty="0">
                <a:solidFill>
                  <a:srgbClr val="FF0000"/>
                </a:solidFill>
              </a:rPr>
              <a:t>과 </a:t>
            </a:r>
            <a:r>
              <a:rPr lang="ko-KR" altLang="en-US" sz="1600" dirty="0" err="1">
                <a:solidFill>
                  <a:srgbClr val="FF0000"/>
                </a:solidFill>
              </a:rPr>
              <a:t>오버라이딩</a:t>
            </a:r>
            <a:r>
              <a:rPr lang="en-US" altLang="ko-KR" sz="1600" dirty="0">
                <a:solidFill>
                  <a:srgbClr val="FF0000"/>
                </a:solidFill>
              </a:rPr>
              <a:t>(overriding)</a:t>
            </a:r>
            <a:r>
              <a:rPr lang="ko-KR" altLang="en-US" sz="1600" dirty="0"/>
              <a:t>에 대해 살펴보자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오버로딩은 </a:t>
            </a:r>
            <a:r>
              <a:rPr lang="ko-KR" altLang="en-US" sz="1600" dirty="0" err="1">
                <a:solidFill>
                  <a:srgbClr val="FF0000"/>
                </a:solidFill>
              </a:rPr>
              <a:t>메서드</a:t>
            </a:r>
            <a:r>
              <a:rPr lang="ko-KR" altLang="en-US" sz="1600" dirty="0">
                <a:solidFill>
                  <a:srgbClr val="FF0000"/>
                </a:solidFill>
              </a:rPr>
              <a:t> 중복 정의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오버라이딩은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메서드</a:t>
            </a:r>
            <a:r>
              <a:rPr lang="ko-KR" altLang="en-US" sz="1600" dirty="0">
                <a:solidFill>
                  <a:srgbClr val="FF0000"/>
                </a:solidFill>
              </a:rPr>
              <a:t> 재정의를 뜻한다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r>
              <a:rPr lang="en-US" altLang="ko-KR" sz="1600" dirty="0"/>
              <a:t>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다음의 </a:t>
            </a:r>
            <a:r>
              <a:rPr lang="ko-KR" altLang="en-US" sz="1600" dirty="0"/>
              <a:t>네 가지 예에서 보면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행위</a:t>
            </a:r>
            <a:r>
              <a:rPr lang="en-US" altLang="ko-KR" sz="1600" dirty="0"/>
              <a:t>('</a:t>
            </a:r>
            <a:r>
              <a:rPr lang="ko-KR" altLang="en-US" sz="1600" dirty="0"/>
              <a:t>타다</a:t>
            </a:r>
            <a:r>
              <a:rPr lang="en-US" altLang="ko-KR" sz="1600" dirty="0"/>
              <a:t>', '+', '</a:t>
            </a:r>
            <a:r>
              <a:rPr lang="ko-KR" altLang="en-US" sz="1600" dirty="0"/>
              <a:t>면적을 계산하다</a:t>
            </a:r>
            <a:r>
              <a:rPr lang="en-US" altLang="ko-KR" sz="1600" dirty="0"/>
              <a:t>', '</a:t>
            </a:r>
            <a:r>
              <a:rPr lang="ko-KR" altLang="en-US" sz="1600" dirty="0"/>
              <a:t>열다</a:t>
            </a:r>
            <a:r>
              <a:rPr lang="en-US" altLang="ko-KR" sz="1600" dirty="0"/>
              <a:t>')</a:t>
            </a:r>
            <a:r>
              <a:rPr lang="ko-KR" altLang="en-US" sz="1600" dirty="0"/>
              <a:t>가 결과를 여러 개 만들어낸다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프로그램 측면에서 같은 메시지</a:t>
            </a:r>
            <a:r>
              <a:rPr lang="en-US" altLang="ko-KR" sz="1600" dirty="0"/>
              <a:t>('</a:t>
            </a:r>
            <a:r>
              <a:rPr lang="ko-KR" altLang="en-US" sz="1600" dirty="0"/>
              <a:t>타다</a:t>
            </a:r>
            <a:r>
              <a:rPr lang="en-US" altLang="ko-KR" sz="1600" dirty="0"/>
              <a:t>', '+' </a:t>
            </a:r>
            <a:r>
              <a:rPr lang="ko-KR" altLang="en-US" sz="1600" dirty="0"/>
              <a:t>연산자</a:t>
            </a:r>
            <a:r>
              <a:rPr lang="en-US" altLang="ko-KR" sz="1600" dirty="0"/>
              <a:t>, '</a:t>
            </a:r>
            <a:r>
              <a:rPr lang="ko-KR" altLang="en-US" sz="1600" dirty="0"/>
              <a:t>면적을 계산하다</a:t>
            </a:r>
            <a:r>
              <a:rPr lang="en-US" altLang="ko-KR" sz="1600" dirty="0"/>
              <a:t>', '</a:t>
            </a:r>
            <a:r>
              <a:rPr lang="ko-KR" altLang="en-US" sz="1600" dirty="0"/>
              <a:t>열다</a:t>
            </a:r>
            <a:r>
              <a:rPr lang="en-US" altLang="ko-KR" sz="1600" dirty="0"/>
              <a:t>')</a:t>
            </a:r>
            <a:r>
              <a:rPr lang="ko-KR" altLang="en-US" sz="1600" dirty="0"/>
              <a:t>에 대해 이 메시지를 수신하는 객체마다 다르게 행동하는 것을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똑같은 </a:t>
            </a:r>
            <a:r>
              <a:rPr lang="en-US" altLang="ko-KR" sz="1600" dirty="0"/>
              <a:t>+ </a:t>
            </a:r>
            <a:r>
              <a:rPr lang="ko-KR" altLang="en-US" sz="1600" dirty="0"/>
              <a:t>기호가 다른 용도로 사용되는 것처럼 동일한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이름을 사용하지만 </a:t>
            </a:r>
            <a:r>
              <a:rPr lang="ko-KR" altLang="en-US" sz="1600" dirty="0" err="1"/>
              <a:t>메서드에</a:t>
            </a:r>
            <a:r>
              <a:rPr lang="ko-KR" altLang="en-US" sz="1600" dirty="0"/>
              <a:t> 대해 </a:t>
            </a:r>
            <a:r>
              <a:rPr lang="ko-KR" altLang="en-US" sz="1600" dirty="0">
                <a:hlinkClick r:id="rId7"/>
              </a:rPr>
              <a:t>클래스</a:t>
            </a:r>
            <a:r>
              <a:rPr lang="ko-KR" altLang="en-US" sz="1600" dirty="0"/>
              <a:t>마다 모두 다르게 구현되는 개념이 </a:t>
            </a:r>
            <a:r>
              <a:rPr lang="ko-KR" altLang="en-US" sz="1600" dirty="0" err="1"/>
              <a:t>다형성이다</a:t>
            </a:r>
            <a:r>
              <a:rPr lang="en-US" altLang="ko-KR" sz="1600" dirty="0"/>
              <a:t>. </a:t>
            </a:r>
          </a:p>
          <a:p>
            <a:endParaRPr lang="en-US" altLang="ko-KR" sz="1700" dirty="0" smtClean="0">
              <a:solidFill>
                <a:srgbClr val="FF0000"/>
              </a:solidFill>
            </a:endParaRPr>
          </a:p>
          <a:p>
            <a:r>
              <a:rPr lang="en-US" altLang="ko-KR" sz="1600" dirty="0"/>
              <a:t>C </a:t>
            </a:r>
            <a:r>
              <a:rPr lang="ko-KR" altLang="en-US" sz="1600" dirty="0"/>
              <a:t>언어에서 </a:t>
            </a:r>
            <a:r>
              <a:rPr lang="en-US" altLang="ko-KR" sz="1600" dirty="0"/>
              <a:t>+ </a:t>
            </a:r>
            <a:r>
              <a:rPr lang="ko-KR" altLang="en-US" sz="1600" dirty="0"/>
              <a:t>기호는 다음 두 가지 용도로 사용된다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연산자</a:t>
            </a:r>
            <a:r>
              <a:rPr lang="en-US" altLang="ko-KR" sz="1600" dirty="0"/>
              <a:t>(operator) : </a:t>
            </a:r>
            <a:r>
              <a:rPr lang="ko-KR" altLang="en-US" sz="1600" dirty="0"/>
              <a:t>두 수를 더하는 연산자로</a:t>
            </a:r>
            <a:r>
              <a:rPr lang="en-US" altLang="ko-KR" sz="1600" dirty="0"/>
              <a:t>, '3+5' </a:t>
            </a:r>
            <a:r>
              <a:rPr lang="ko-KR" altLang="en-US" sz="1600" dirty="0"/>
              <a:t>형태로 사용된다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• </a:t>
            </a:r>
            <a:r>
              <a:rPr lang="ko-KR" altLang="en-US" sz="1600" dirty="0" err="1"/>
              <a:t>연결자</a:t>
            </a:r>
            <a:r>
              <a:rPr lang="en-US" altLang="ko-KR" sz="1600" dirty="0"/>
              <a:t>(concatenation) : </a:t>
            </a:r>
            <a:r>
              <a:rPr lang="ko-KR" altLang="en-US" sz="1600" dirty="0"/>
              <a:t>문자열을 연결하는 역할을 하며 </a:t>
            </a:r>
            <a:r>
              <a:rPr lang="en-US" altLang="ko-KR" sz="1600" dirty="0"/>
              <a:t>'</a:t>
            </a:r>
            <a:r>
              <a:rPr lang="en-US" altLang="ko-KR" sz="1600" dirty="0" err="1"/>
              <a:t>go+stop</a:t>
            </a:r>
            <a:r>
              <a:rPr lang="en-US" altLang="ko-KR" sz="1600" dirty="0"/>
              <a:t>' </a:t>
            </a:r>
            <a:r>
              <a:rPr lang="ko-KR" altLang="en-US" sz="1600" dirty="0"/>
              <a:t>형태로 사용된다</a:t>
            </a:r>
            <a:r>
              <a:rPr lang="en-US" altLang="ko-KR" sz="1600" dirty="0"/>
              <a:t>.</a:t>
            </a: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68" y="5149348"/>
            <a:ext cx="5357324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2.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메서드</a:t>
            </a:r>
            <a:r>
              <a:rPr lang="ko-KR" altLang="en-US" sz="1600" b="1" dirty="0"/>
              <a:t> 오버로딩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한 </a:t>
            </a:r>
            <a:r>
              <a:rPr lang="ko-KR" altLang="en-US" sz="1600" dirty="0">
                <a:hlinkClick r:id="rId7"/>
              </a:rPr>
              <a:t>클래스</a:t>
            </a:r>
            <a:r>
              <a:rPr lang="ko-KR" altLang="en-US" sz="1600" dirty="0"/>
              <a:t>에 이름이 동일한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중복 정의되어 있는 경우를 </a:t>
            </a:r>
            <a:r>
              <a:rPr lang="ko-KR" altLang="en-US" sz="1600" dirty="0" err="1">
                <a:solidFill>
                  <a:srgbClr val="FF0000"/>
                </a:solidFill>
              </a:rPr>
              <a:t>메서드</a:t>
            </a:r>
            <a:r>
              <a:rPr lang="ko-KR" altLang="en-US" sz="1600" dirty="0">
                <a:solidFill>
                  <a:srgbClr val="FF0000"/>
                </a:solidFill>
              </a:rPr>
              <a:t> 오버로딩</a:t>
            </a:r>
            <a:r>
              <a:rPr lang="en-US" altLang="ko-KR" sz="1600" dirty="0">
                <a:solidFill>
                  <a:srgbClr val="FF0000"/>
                </a:solidFill>
              </a:rPr>
              <a:t>(overloading)</a:t>
            </a:r>
            <a:r>
              <a:rPr lang="ko-KR" altLang="en-US" sz="1600" dirty="0"/>
              <a:t>이라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그러면 </a:t>
            </a:r>
            <a:r>
              <a:rPr lang="ko-KR" altLang="en-US" sz="1600" dirty="0" err="1"/>
              <a:t>메서드명이</a:t>
            </a:r>
            <a:r>
              <a:rPr lang="ko-KR" altLang="en-US" sz="1600" dirty="0"/>
              <a:t> 같은데 어떻게 구별할까</a:t>
            </a:r>
            <a:r>
              <a:rPr lang="en-US" altLang="ko-KR" sz="1600" dirty="0"/>
              <a:t>? </a:t>
            </a:r>
            <a:r>
              <a:rPr lang="ko-KR" altLang="en-US" sz="1600" dirty="0" smtClean="0"/>
              <a:t>매개변수를 </a:t>
            </a:r>
            <a:r>
              <a:rPr lang="ko-KR" altLang="en-US" sz="1600" dirty="0"/>
              <a:t>다르게 하여 구별한다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이름이 동일한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호출되었을 때 이를 구별할 수 있는 매개변수 타입이나 개수 같은 요소를 </a:t>
            </a:r>
            <a:r>
              <a:rPr lang="ko-KR" altLang="en-US" sz="1600" dirty="0" err="1"/>
              <a:t>시그니처</a:t>
            </a:r>
            <a:r>
              <a:rPr lang="en-US" altLang="ko-KR" sz="1600" dirty="0"/>
              <a:t>(signature)</a:t>
            </a:r>
            <a:r>
              <a:rPr lang="ko-KR" altLang="en-US" sz="1600" dirty="0"/>
              <a:t>라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또 다른 예로</a:t>
            </a:r>
            <a:r>
              <a:rPr lang="en-US" altLang="ko-KR" sz="1600" dirty="0"/>
              <a:t>, '</a:t>
            </a:r>
            <a:r>
              <a:rPr lang="ko-KR" altLang="en-US" sz="1600" dirty="0" err="1"/>
              <a:t>다형성</a:t>
            </a:r>
            <a:r>
              <a:rPr lang="ko-KR" altLang="en-US" sz="1600" dirty="0"/>
              <a:t> 예 </a:t>
            </a:r>
            <a:r>
              <a:rPr lang="en-US" altLang="ko-KR" sz="1600" dirty="0"/>
              <a:t>2'</a:t>
            </a:r>
            <a:r>
              <a:rPr lang="ko-KR" altLang="en-US" sz="1600" dirty="0"/>
              <a:t>에서 </a:t>
            </a:r>
            <a:r>
              <a:rPr lang="en-US" altLang="ko-KR" sz="1600" dirty="0"/>
              <a:t>+</a:t>
            </a:r>
            <a:r>
              <a:rPr lang="ko-KR" altLang="en-US" sz="1600" dirty="0"/>
              <a:t>기호는 </a:t>
            </a:r>
            <a:r>
              <a:rPr lang="en-US" altLang="ko-KR" sz="1600" dirty="0"/>
              <a:t>'3+5'</a:t>
            </a:r>
            <a:r>
              <a:rPr lang="ko-KR" altLang="en-US" sz="1600" dirty="0"/>
              <a:t>처럼 두 수를 더하는 연산자로 많이 사용하지만 </a:t>
            </a:r>
            <a:r>
              <a:rPr lang="en-US" altLang="ko-KR" sz="1600" dirty="0"/>
              <a:t>'</a:t>
            </a:r>
            <a:r>
              <a:rPr lang="en-US" altLang="ko-KR" sz="1600" dirty="0" err="1"/>
              <a:t>go+stop</a:t>
            </a:r>
            <a:r>
              <a:rPr lang="en-US" altLang="ko-KR" sz="1600" dirty="0"/>
              <a:t>'</a:t>
            </a:r>
            <a:r>
              <a:rPr lang="ko-KR" altLang="en-US" sz="1600" dirty="0"/>
              <a:t>처럼 문자열을 연결하는 </a:t>
            </a:r>
            <a:r>
              <a:rPr lang="ko-KR" altLang="en-US" sz="1600" dirty="0" err="1"/>
              <a:t>연결자로도</a:t>
            </a:r>
            <a:r>
              <a:rPr lang="ko-KR" altLang="en-US" sz="1600" dirty="0"/>
              <a:t> 사용할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연산자 하나를 다른 용도로 다시 중복 정의하여 사용하는 것인데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연산자 오버로딩이라고 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30" y="2464688"/>
            <a:ext cx="2409512" cy="15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linkClick r:id="rId7"/>
              </a:rPr>
              <a:t>상속</a:t>
            </a:r>
            <a:r>
              <a:rPr lang="ko-KR" altLang="en-US" sz="1600" dirty="0"/>
              <a:t> 구조에서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오버로딩은 한 클래스 안의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오버로딩과 사용 형태가 다르다</a:t>
            </a:r>
            <a:r>
              <a:rPr lang="en-US" altLang="ko-KR" sz="1600" dirty="0"/>
              <a:t>. </a:t>
            </a:r>
            <a:r>
              <a:rPr lang="ko-KR" altLang="en-US" sz="1600" dirty="0"/>
              <a:t>한 클래스에서는 매개변수의 타입과 개수로 구별했지만 상속 구조에서는 </a:t>
            </a:r>
            <a:r>
              <a:rPr lang="ko-KR" altLang="en-US" sz="1600" dirty="0" err="1"/>
              <a:t>메서드명뿐</a:t>
            </a:r>
            <a:r>
              <a:rPr lang="ko-KR" altLang="en-US" sz="1600" dirty="0"/>
              <a:t> 아니라 매개변수의 타입과 개수까지 같다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그렇다면 어떻게 사용해야 할까</a:t>
            </a:r>
            <a:r>
              <a:rPr lang="en-US" altLang="ko-KR" sz="1600" dirty="0"/>
              <a:t>? </a:t>
            </a:r>
            <a:r>
              <a:rPr lang="ko-KR" altLang="en-US" sz="1600" dirty="0"/>
              <a:t>여기서는 조건이 하나 붙는데</a:t>
            </a:r>
            <a:r>
              <a:rPr lang="en-US" altLang="ko-KR" sz="1600" dirty="0"/>
              <a:t>, [</a:t>
            </a:r>
            <a:r>
              <a:rPr lang="ko-KR" altLang="en-US" sz="1600" dirty="0"/>
              <a:t>그림 </a:t>
            </a:r>
            <a:r>
              <a:rPr lang="en-US" altLang="ko-KR" sz="1600" dirty="0"/>
              <a:t>6-39]</a:t>
            </a:r>
            <a:r>
              <a:rPr lang="ko-KR" altLang="en-US" sz="1600" dirty="0"/>
              <a:t>와 같이 상위</a:t>
            </a:r>
            <a:r>
              <a:rPr lang="en-US" altLang="ko-KR" sz="1600" dirty="0"/>
              <a:t>(</a:t>
            </a:r>
            <a:r>
              <a:rPr lang="ko-KR" altLang="en-US" sz="1600" dirty="0"/>
              <a:t>부모</a:t>
            </a:r>
            <a:r>
              <a:rPr lang="en-US" altLang="ko-KR" sz="1600" dirty="0"/>
              <a:t>) </a:t>
            </a:r>
            <a:r>
              <a:rPr lang="ko-KR" altLang="en-US" sz="1600" dirty="0"/>
              <a:t>클래스가 추상 클래스</a:t>
            </a:r>
            <a:r>
              <a:rPr lang="en-US" altLang="ko-KR" sz="1600" dirty="0"/>
              <a:t>(abstract class)</a:t>
            </a:r>
            <a:r>
              <a:rPr lang="ko-KR" altLang="en-US" sz="1600" dirty="0"/>
              <a:t>여야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추상 클래스 내의 </a:t>
            </a:r>
            <a:r>
              <a:rPr lang="ko-KR" altLang="en-US" sz="1600" dirty="0" err="1"/>
              <a:t>메서드도</a:t>
            </a:r>
            <a:r>
              <a:rPr lang="ko-KR" altLang="en-US" sz="1600" dirty="0"/>
              <a:t> 추상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(abstract method)</a:t>
            </a:r>
            <a:r>
              <a:rPr lang="ko-KR" altLang="en-US" sz="1600" dirty="0"/>
              <a:t>여야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상위 클래스인 도형이 추상 클래스이고</a:t>
            </a:r>
            <a:r>
              <a:rPr lang="en-US" altLang="ko-KR" sz="1600" dirty="0"/>
              <a:t>, area()</a:t>
            </a:r>
            <a:r>
              <a:rPr lang="ko-KR" altLang="en-US" sz="1600" dirty="0"/>
              <a:t>도 추상 </a:t>
            </a:r>
            <a:r>
              <a:rPr lang="ko-KR" altLang="en-US" sz="1600" dirty="0" err="1"/>
              <a:t>메서드이다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area()</a:t>
            </a:r>
            <a:r>
              <a:rPr lang="ko-KR" altLang="en-US" sz="1600" dirty="0"/>
              <a:t>에 대한 구현 부분이 없다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그러므로 하위</a:t>
            </a:r>
            <a:r>
              <a:rPr lang="en-US" altLang="ko-KR" sz="1600" dirty="0"/>
              <a:t>(</a:t>
            </a:r>
            <a:r>
              <a:rPr lang="ko-KR" altLang="en-US" sz="1600" dirty="0"/>
              <a:t>자식</a:t>
            </a:r>
            <a:r>
              <a:rPr lang="en-US" altLang="ko-KR" sz="1600" dirty="0"/>
              <a:t>) </a:t>
            </a:r>
            <a:r>
              <a:rPr lang="ko-KR" altLang="en-US" sz="1600" dirty="0"/>
              <a:t>클래스인 삼각형</a:t>
            </a:r>
            <a:r>
              <a:rPr lang="en-US" altLang="ko-KR" sz="1600" dirty="0"/>
              <a:t>, </a:t>
            </a:r>
            <a:r>
              <a:rPr lang="ko-KR" altLang="en-US" sz="1600" dirty="0"/>
              <a:t>사각형</a:t>
            </a:r>
            <a:r>
              <a:rPr lang="en-US" altLang="ko-KR" sz="1600" dirty="0"/>
              <a:t>, </a:t>
            </a:r>
            <a:r>
              <a:rPr lang="ko-KR" altLang="en-US" sz="1600" dirty="0"/>
              <a:t>원에서는 각 면적을 구하는 공식을 사용해 다르게 구현하면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면적 구하는 </a:t>
            </a:r>
            <a:r>
              <a:rPr lang="en-US" altLang="ko-KR" sz="1600" dirty="0"/>
              <a:t>area()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하위 클래스마다 다르게 구현되므로 특정 </a:t>
            </a:r>
            <a:r>
              <a:rPr lang="ko-KR" altLang="en-US" sz="1600" dirty="0">
                <a:hlinkClick r:id="rId8"/>
              </a:rPr>
              <a:t>객체</a:t>
            </a:r>
            <a:r>
              <a:rPr lang="ko-KR" altLang="en-US" sz="1600" dirty="0"/>
              <a:t>의 면적 구하는 </a:t>
            </a:r>
            <a:r>
              <a:rPr lang="ko-KR" altLang="en-US" sz="1600" dirty="0" err="1"/>
              <a:t>메서드는</a:t>
            </a:r>
            <a:r>
              <a:rPr lang="ko-KR" altLang="en-US" sz="1600" dirty="0"/>
              <a:t> 프로그램의 실행 시간에 호출된다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의미에서 </a:t>
            </a:r>
            <a:r>
              <a:rPr lang="ko-KR" altLang="en-US" sz="1600" dirty="0" err="1">
                <a:solidFill>
                  <a:srgbClr val="FF0000"/>
                </a:solidFill>
              </a:rPr>
              <a:t>다형성을</a:t>
            </a:r>
            <a:r>
              <a:rPr lang="ko-KR" altLang="en-US" sz="1600" dirty="0">
                <a:solidFill>
                  <a:srgbClr val="FF0000"/>
                </a:solidFill>
              </a:rPr>
              <a:t> 동적 바인딩</a:t>
            </a:r>
            <a:r>
              <a:rPr lang="en-US" altLang="ko-KR" sz="1600" dirty="0">
                <a:solidFill>
                  <a:srgbClr val="FF0000"/>
                </a:solidFill>
              </a:rPr>
              <a:t>(dynamic binding) </a:t>
            </a:r>
            <a:r>
              <a:rPr lang="ko-KR" altLang="en-US" sz="1600" dirty="0">
                <a:solidFill>
                  <a:srgbClr val="FF0000"/>
                </a:solidFill>
              </a:rPr>
              <a:t>또는 늦은 바인딩</a:t>
            </a:r>
            <a:r>
              <a:rPr lang="en-US" altLang="ko-KR" sz="1600" dirty="0">
                <a:solidFill>
                  <a:srgbClr val="FF0000"/>
                </a:solidFill>
              </a:rPr>
              <a:t>(late binding)</a:t>
            </a:r>
            <a:r>
              <a:rPr lang="ko-KR" altLang="en-US" sz="1600" dirty="0">
                <a:solidFill>
                  <a:srgbClr val="FF0000"/>
                </a:solidFill>
              </a:rPr>
              <a:t>이라고도 한다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58" y="2249712"/>
            <a:ext cx="3651564" cy="22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3.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메서드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오버라이딩</a:t>
            </a:r>
            <a:endParaRPr lang="ko-KR" altLang="en-US" sz="1600" b="1" dirty="0"/>
          </a:p>
          <a:p>
            <a:endParaRPr lang="en-US" altLang="ko-KR" sz="1600" dirty="0" smtClean="0"/>
          </a:p>
          <a:p>
            <a:r>
              <a:rPr lang="ko-KR" altLang="en-US" sz="1600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오버라이딩</a:t>
            </a:r>
            <a:r>
              <a:rPr lang="en-US" altLang="ko-KR" sz="1600" dirty="0">
                <a:solidFill>
                  <a:srgbClr val="FF0000"/>
                </a:solidFill>
              </a:rPr>
              <a:t>(overriding)</a:t>
            </a:r>
            <a:r>
              <a:rPr lang="ko-KR" altLang="en-US" sz="1600" dirty="0">
                <a:solidFill>
                  <a:srgbClr val="FF0000"/>
                </a:solidFill>
              </a:rPr>
              <a:t>도 </a:t>
            </a:r>
            <a:r>
              <a:rPr lang="ko-KR" altLang="en-US" sz="1600" dirty="0" err="1">
                <a:solidFill>
                  <a:srgbClr val="FF0000"/>
                </a:solidFill>
              </a:rPr>
              <a:t>메서드</a:t>
            </a:r>
            <a:r>
              <a:rPr lang="ko-KR" altLang="en-US" sz="1600" dirty="0">
                <a:solidFill>
                  <a:srgbClr val="FF0000"/>
                </a:solidFill>
              </a:rPr>
              <a:t> 오버로딩처럼 </a:t>
            </a:r>
            <a:r>
              <a:rPr lang="ko-KR" altLang="en-US" sz="1600" dirty="0">
                <a:solidFill>
                  <a:srgbClr val="FF0000"/>
                </a:solidFill>
                <a:hlinkClick r:id="rId7"/>
              </a:rPr>
              <a:t>상속</a:t>
            </a:r>
            <a:r>
              <a:rPr lang="ko-KR" altLang="en-US" sz="1600" dirty="0">
                <a:solidFill>
                  <a:srgbClr val="FF0000"/>
                </a:solidFill>
              </a:rPr>
              <a:t> 구조에서 발생한다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그렇다면 다른 점은 무엇일까</a:t>
            </a:r>
            <a:r>
              <a:rPr lang="en-US" altLang="ko-KR" sz="1600" dirty="0">
                <a:solidFill>
                  <a:srgbClr val="FF0000"/>
                </a:solidFill>
              </a:rPr>
              <a:t>? </a:t>
            </a:r>
            <a:r>
              <a:rPr lang="ko-KR" altLang="en-US" sz="1600" dirty="0" err="1">
                <a:solidFill>
                  <a:srgbClr val="FF0000"/>
                </a:solidFill>
              </a:rPr>
              <a:t>메서드</a:t>
            </a:r>
            <a:r>
              <a:rPr lang="ko-KR" altLang="en-US" sz="1600" dirty="0">
                <a:solidFill>
                  <a:srgbClr val="FF0000"/>
                </a:solidFill>
              </a:rPr>
              <a:t> 오버로딩이 추상 클래스와 추상 </a:t>
            </a:r>
            <a:r>
              <a:rPr lang="ko-KR" altLang="en-US" sz="1600" dirty="0" err="1">
                <a:solidFill>
                  <a:srgbClr val="FF0000"/>
                </a:solidFill>
              </a:rPr>
              <a:t>메서드만</a:t>
            </a:r>
            <a:r>
              <a:rPr lang="ko-KR" altLang="en-US" sz="1600" dirty="0">
                <a:solidFill>
                  <a:srgbClr val="FF0000"/>
                </a:solidFill>
              </a:rPr>
              <a:t> 사용할 수 있는 반면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메서드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오버라이딩은</a:t>
            </a:r>
            <a:r>
              <a:rPr lang="ko-KR" altLang="en-US" sz="1600" dirty="0">
                <a:solidFill>
                  <a:srgbClr val="FF0000"/>
                </a:solidFill>
              </a:rPr>
              <a:t> 추상 클래스와 일반 클래스를 모두 다 사용할 수 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또한 상위 클래스에서 정의한 일반 </a:t>
            </a:r>
            <a:r>
              <a:rPr lang="ko-KR" altLang="en-US" sz="1600" dirty="0" err="1">
                <a:solidFill>
                  <a:srgbClr val="FF0000"/>
                </a:solidFill>
              </a:rPr>
              <a:t>메서드의</a:t>
            </a:r>
            <a:r>
              <a:rPr lang="ko-KR" altLang="en-US" sz="1600" dirty="0">
                <a:solidFill>
                  <a:srgbClr val="FF0000"/>
                </a:solidFill>
              </a:rPr>
              <a:t> 구현을 하위 클래스에서 모두 무시하고 다시 재정의해서 사용할 수 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그러므로 </a:t>
            </a:r>
            <a:r>
              <a:rPr lang="ko-KR" altLang="en-US" sz="1600" dirty="0"/>
              <a:t>상위 클래스에 정의된 </a:t>
            </a:r>
            <a:r>
              <a:rPr lang="ko-KR" altLang="en-US" sz="1600" dirty="0" err="1"/>
              <a:t>메서드와</a:t>
            </a:r>
            <a:r>
              <a:rPr lang="ko-KR" altLang="en-US" sz="1600" dirty="0"/>
              <a:t> 하위 클래스에서 사용된 이 </a:t>
            </a:r>
            <a:r>
              <a:rPr lang="ko-KR" altLang="en-US" sz="1600" dirty="0" err="1"/>
              <a:t>메서드는</a:t>
            </a:r>
            <a:r>
              <a:rPr lang="ko-KR" altLang="en-US" sz="1600" dirty="0"/>
              <a:t> 이름은 같지만 구현이 전혀 다르다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오버라이딩하면</a:t>
            </a:r>
            <a:r>
              <a:rPr lang="ko-KR" altLang="en-US" sz="1600" dirty="0"/>
              <a:t> 상위 클래스의 </a:t>
            </a:r>
            <a:r>
              <a:rPr lang="ko-KR" altLang="en-US" sz="1600" dirty="0" err="1"/>
              <a:t>메서드는</a:t>
            </a:r>
            <a:r>
              <a:rPr lang="ko-KR" altLang="en-US" sz="1600" dirty="0"/>
              <a:t> 은닉</a:t>
            </a:r>
            <a:r>
              <a:rPr lang="en-US" altLang="ko-KR" sz="1600" dirty="0"/>
              <a:t>(</a:t>
            </a:r>
            <a:r>
              <a:rPr lang="ko-KR" altLang="en-US" sz="1600" dirty="0"/>
              <a:t>무시</a:t>
            </a:r>
            <a:r>
              <a:rPr lang="en-US" altLang="ko-KR" sz="1600" dirty="0"/>
              <a:t>)</a:t>
            </a:r>
            <a:r>
              <a:rPr lang="ko-KR" altLang="en-US" sz="1600" dirty="0"/>
              <a:t>되고</a:t>
            </a:r>
            <a:r>
              <a:rPr lang="en-US" altLang="ko-KR" sz="1600" dirty="0"/>
              <a:t>, </a:t>
            </a:r>
            <a:r>
              <a:rPr lang="ko-KR" altLang="en-US" sz="1600" dirty="0"/>
              <a:t>하위 클래스의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사용된다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 smtClean="0"/>
              <a:t>시간 </a:t>
            </a:r>
            <a:r>
              <a:rPr lang="ko-KR" altLang="en-US" sz="1600" dirty="0"/>
              <a:t>강사의 수당은 본업이 따로 있고 </a:t>
            </a:r>
            <a:r>
              <a:rPr lang="ko-KR" altLang="en-US" sz="1600" dirty="0" err="1"/>
              <a:t>학부생을</a:t>
            </a:r>
            <a:r>
              <a:rPr lang="ko-KR" altLang="en-US" sz="1600" dirty="0"/>
              <a:t> 대상으로 강의하는 경우</a:t>
            </a:r>
            <a:r>
              <a:rPr lang="en-US" altLang="ko-KR" sz="1600" dirty="0"/>
              <a:t>(30,000</a:t>
            </a:r>
            <a:r>
              <a:rPr lang="ko-KR" altLang="en-US" sz="1600" dirty="0"/>
              <a:t>원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학부생을</a:t>
            </a:r>
            <a:r>
              <a:rPr lang="ko-KR" altLang="en-US" sz="1600" dirty="0"/>
              <a:t> 대상으로 순수하게 시간 강의만 하는 경우</a:t>
            </a:r>
            <a:r>
              <a:rPr lang="en-US" altLang="ko-KR" sz="1600" dirty="0"/>
              <a:t>(70,000</a:t>
            </a:r>
            <a:r>
              <a:rPr lang="ko-KR" altLang="en-US" sz="1600" dirty="0"/>
              <a:t>원</a:t>
            </a:r>
            <a:r>
              <a:rPr lang="en-US" altLang="ko-KR" sz="1600" dirty="0"/>
              <a:t>), </a:t>
            </a:r>
            <a:r>
              <a:rPr lang="ko-KR" altLang="en-US" sz="1600" dirty="0"/>
              <a:t>대학원생을 대상으로 강의하는 경우</a:t>
            </a:r>
            <a:r>
              <a:rPr lang="en-US" altLang="ko-KR" sz="1600" dirty="0"/>
              <a:t>(90,000</a:t>
            </a:r>
            <a:r>
              <a:rPr lang="ko-KR" altLang="en-US" sz="1600" dirty="0"/>
              <a:t>원</a:t>
            </a:r>
            <a:r>
              <a:rPr lang="en-US" altLang="ko-KR" sz="1600" dirty="0"/>
              <a:t>), </a:t>
            </a:r>
            <a:r>
              <a:rPr lang="ko-KR" altLang="en-US" sz="1600" dirty="0"/>
              <a:t>야간에 강의하는 경우</a:t>
            </a:r>
            <a:r>
              <a:rPr lang="en-US" altLang="ko-KR" sz="1600" dirty="0"/>
              <a:t>(70,000</a:t>
            </a:r>
            <a:r>
              <a:rPr lang="ko-KR" altLang="en-US" sz="1600" dirty="0"/>
              <a:t>원</a:t>
            </a:r>
            <a:r>
              <a:rPr lang="en-US" altLang="ko-KR" sz="1600" dirty="0"/>
              <a:t>×1.5) </a:t>
            </a:r>
            <a:r>
              <a:rPr lang="ko-KR" altLang="en-US" sz="1600" dirty="0"/>
              <a:t>등으로 나뉜다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학부생을</a:t>
            </a:r>
            <a:r>
              <a:rPr lang="ko-KR" altLang="en-US" sz="1600" dirty="0"/>
              <a:t> 대상으로 순수하게 시간 강의만 하는 강사의 강사료</a:t>
            </a:r>
            <a:r>
              <a:rPr lang="en-US" altLang="ko-KR" sz="1600" dirty="0"/>
              <a:t>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기본으로 하되 각 </a:t>
            </a:r>
            <a:r>
              <a:rPr lang="ko-KR" altLang="en-US" sz="1600" dirty="0" err="1"/>
              <a:t>경우별</a:t>
            </a:r>
            <a:r>
              <a:rPr lang="ko-KR" altLang="en-US" sz="1600" dirty="0"/>
              <a:t> 지급 기준에 따른 공식을 적용하는 것이 바로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오버라이딩이다</a:t>
            </a:r>
            <a:r>
              <a:rPr lang="en-US" altLang="ko-KR" sz="1600" dirty="0"/>
              <a:t>. </a:t>
            </a: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62" y="4528769"/>
            <a:ext cx="4205086" cy="19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클래스 간의 관계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객체지향 시스템에서는 </a:t>
            </a:r>
            <a:r>
              <a:rPr lang="ko-KR" altLang="en-US" sz="1600" dirty="0">
                <a:hlinkClick r:id="rId7"/>
              </a:rPr>
              <a:t>클래스</a:t>
            </a:r>
            <a:r>
              <a:rPr lang="ko-KR" altLang="en-US" sz="1600" dirty="0"/>
              <a:t>들이 서로 관계를 맺고 이 관계를 통해 메시지를 주고받으며 기능을 제공한다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관계 정의를 통해 연결 상태가 명확해지고 협조가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객체는 서로 독립적으로 존재하기 때문에 수정</a:t>
            </a:r>
            <a:r>
              <a:rPr lang="en-US" altLang="ko-KR" sz="1600" dirty="0"/>
              <a:t>, </a:t>
            </a:r>
            <a:r>
              <a:rPr lang="ko-KR" altLang="en-US" sz="1600" dirty="0"/>
              <a:t>변경에 유연하게 대응할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절에서는 클래스들이 어떤 관계를 맺을 수 있는지 그 관계 유형 몇 가지를 살펴본다</a:t>
            </a:r>
            <a:r>
              <a:rPr lang="en-US" altLang="ko-KR" sz="1600" dirty="0"/>
              <a:t>. 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1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연관 관계</a:t>
            </a:r>
          </a:p>
          <a:p>
            <a:r>
              <a:rPr lang="ko-KR" altLang="en-US" sz="1600" dirty="0"/>
              <a:t>연관 관계</a:t>
            </a:r>
            <a:r>
              <a:rPr lang="en-US" altLang="ko-KR" sz="1600" dirty="0"/>
              <a:t>(association relationship)</a:t>
            </a:r>
            <a:r>
              <a:rPr lang="ko-KR" altLang="en-US" sz="1600" dirty="0"/>
              <a:t>는 서로 알고 지내는 정도의 관계로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</a:t>
            </a:r>
            <a:r>
              <a:rPr lang="ko-KR" altLang="en-US" sz="1600" dirty="0">
                <a:hlinkClick r:id="rId7"/>
              </a:rPr>
              <a:t>클래스</a:t>
            </a:r>
            <a:r>
              <a:rPr lang="ko-KR" altLang="en-US" sz="1600" dirty="0"/>
              <a:t>가 또 다른 클래스를 인지하고 있음을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두 클래스는 서로 메시지를 주고받으며 이용하는 관계가 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연관 관계가 클래스 사이에서 발생한다면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링크</a:t>
            </a:r>
            <a:r>
              <a:rPr lang="en-US" altLang="ko-KR" sz="1600" dirty="0"/>
              <a:t>(link)</a:t>
            </a:r>
            <a:r>
              <a:rPr lang="ko-KR" altLang="en-US" sz="1600" dirty="0"/>
              <a:t>는 </a:t>
            </a:r>
            <a:r>
              <a:rPr lang="ko-KR" altLang="en-US" sz="1600" dirty="0">
                <a:hlinkClick r:id="rId8"/>
              </a:rPr>
              <a:t>객체</a:t>
            </a:r>
            <a:r>
              <a:rPr lang="ko-KR" altLang="en-US" sz="1600" dirty="0"/>
              <a:t> 사이에서의 이용 관계를 말한다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i="1" dirty="0"/>
              <a:t>2.</a:t>
            </a:r>
            <a:r>
              <a:rPr lang="ko-KR" altLang="en-US" sz="1600" b="1" dirty="0"/>
              <a:t> 일반화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특수화 관계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일반화</a:t>
            </a:r>
            <a:r>
              <a:rPr lang="en-US" altLang="ko-KR" sz="1600" dirty="0"/>
              <a:t>-</a:t>
            </a:r>
            <a:r>
              <a:rPr lang="ko-KR" altLang="en-US" sz="1600" dirty="0"/>
              <a:t>특수화 관계</a:t>
            </a:r>
            <a:r>
              <a:rPr lang="en-US" altLang="ko-KR" sz="1600" dirty="0"/>
              <a:t>(generalization-specialization relationship, IS-A relationship)</a:t>
            </a:r>
            <a:r>
              <a:rPr lang="ko-KR" altLang="en-US" sz="1600" dirty="0"/>
              <a:t>는 두 </a:t>
            </a:r>
            <a:r>
              <a:rPr lang="ko-KR" altLang="en-US" sz="1600" dirty="0">
                <a:hlinkClick r:id="rId7"/>
              </a:rPr>
              <a:t>클래스</a:t>
            </a:r>
            <a:r>
              <a:rPr lang="ko-KR" altLang="en-US" sz="1600" dirty="0"/>
              <a:t> 간의 </a:t>
            </a:r>
            <a:r>
              <a:rPr lang="ko-KR" altLang="en-US" sz="1600" dirty="0">
                <a:hlinkClick r:id="rId9"/>
              </a:rPr>
              <a:t>상속</a:t>
            </a:r>
            <a:r>
              <a:rPr lang="ko-KR" altLang="en-US" sz="1600" dirty="0"/>
              <a:t> 관계를 말한다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일반적으로 부모</a:t>
            </a:r>
            <a:r>
              <a:rPr lang="en-US" altLang="ko-KR" sz="1600" dirty="0"/>
              <a:t>-</a:t>
            </a:r>
            <a:r>
              <a:rPr lang="ko-KR" altLang="en-US" sz="1600" dirty="0"/>
              <a:t>자식 간의 상속은 자식이 부모가 가지고 있는 것을 그대로 물려받아 내 것처럼 사용할 수 있음을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이처럼 하위 클래스는 상위 클래스의 각 속성과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모두 상속받아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 하위 클래스는 원래 가지고 있던 고유의 속성과 연산뿐 아니라 상위 클래스에서 물려받은 속성과 연산까지 모두 사용하게 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클래스 간의 관계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3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집합 관계와 포함 관계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집합 </a:t>
            </a:r>
            <a:r>
              <a:rPr lang="ko-KR" altLang="en-US" sz="1600" dirty="0"/>
              <a:t>관계</a:t>
            </a:r>
            <a:r>
              <a:rPr lang="en-US" altLang="ko-KR" sz="1600" dirty="0"/>
              <a:t>(aggregation relationship)</a:t>
            </a:r>
            <a:r>
              <a:rPr lang="ko-KR" altLang="en-US" sz="1600" dirty="0"/>
              <a:t>는 연관 관계를 더 구체적으로 나타낸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거대한 </a:t>
            </a:r>
            <a:r>
              <a:rPr lang="ko-KR" altLang="en-US" sz="1600" dirty="0">
                <a:hlinkClick r:id="rId7"/>
              </a:rPr>
              <a:t>객체</a:t>
            </a:r>
            <a:r>
              <a:rPr lang="ko-KR" altLang="en-US" sz="1600" dirty="0"/>
              <a:t> 하나를 소규모 객체 여러 개로 구성할 때 발생할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즉 전체와 부분 관계가 성립한다</a:t>
            </a:r>
            <a:r>
              <a:rPr lang="en-US" altLang="ko-KR" sz="1600" dirty="0"/>
              <a:t>. </a:t>
            </a:r>
            <a:r>
              <a:rPr lang="ko-KR" altLang="en-US" sz="1600" dirty="0"/>
              <a:t>집합 관계에 속한 부분 객체는 다른 곳에서도 공유될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본체</a:t>
            </a:r>
            <a:r>
              <a:rPr lang="en-US" altLang="ko-KR" sz="1600" dirty="0"/>
              <a:t>, </a:t>
            </a:r>
            <a:r>
              <a:rPr lang="ko-KR" altLang="en-US" sz="1600" dirty="0"/>
              <a:t>모니터</a:t>
            </a:r>
            <a:r>
              <a:rPr lang="en-US" altLang="ko-KR" sz="1600" dirty="0"/>
              <a:t>, </a:t>
            </a:r>
            <a:r>
              <a:rPr lang="ko-KR" altLang="en-US" sz="1600" dirty="0"/>
              <a:t>키보드 등으로 이루어진 컴퓨터가 있다고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모니터만 다른 컴퓨터에서 사용하거나 모니터가 고장 난 경우에 해당 모니터만 교체할 수 있는 것과 같다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그러나 전체 객체에 완전히 전속되어 독립된 객체로 존재할 수 없는 부분 객체도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같은 관계를 특별히 포함 관계</a:t>
            </a:r>
            <a:r>
              <a:rPr lang="en-US" altLang="ko-KR" sz="1600" dirty="0"/>
              <a:t>(composition relationship)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포함 관계의 부분 객체들은 전체 객체가 없어지면 같이 없어진다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잉크가 떨어진 볼펜의 </a:t>
            </a:r>
            <a:r>
              <a:rPr lang="ko-KR" altLang="en-US" sz="1600" dirty="0" err="1"/>
              <a:t>볼펜심만</a:t>
            </a:r>
            <a:r>
              <a:rPr lang="ko-KR" altLang="en-US" sz="1600" dirty="0"/>
              <a:t> 따로 갈지 못해 통째로 버려야 하는 경우와 같다</a:t>
            </a:r>
            <a:r>
              <a:rPr lang="en-US" altLang="ko-KR" sz="1600" dirty="0"/>
              <a:t>. </a:t>
            </a:r>
            <a:r>
              <a:rPr lang="ko-KR" altLang="en-US" sz="1600" dirty="0"/>
              <a:t>집합 관계에서 예로 든 컴퓨터가 일반적인 데스크톱이었다면 포함 관계의 컴퓨터는 노트북이라 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모니터</a:t>
            </a:r>
            <a:r>
              <a:rPr lang="en-US" altLang="ko-KR" sz="1600" dirty="0"/>
              <a:t>, </a:t>
            </a:r>
            <a:r>
              <a:rPr lang="ko-KR" altLang="en-US" sz="1600" dirty="0"/>
              <a:t>본체</a:t>
            </a:r>
            <a:r>
              <a:rPr lang="en-US" altLang="ko-KR" sz="1600" dirty="0"/>
              <a:t>, </a:t>
            </a:r>
            <a:r>
              <a:rPr lang="ko-KR" altLang="en-US" sz="1600" dirty="0"/>
              <a:t>키보드 등이 일체형이므로 본체만 고장 났더라도 모니터와 키보드를 따로 분리하여 활용하기가 쉽지 않기 때문이다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02" y="4496798"/>
            <a:ext cx="4206605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클래스 설계 원칙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linkClick r:id="rId7"/>
              </a:rPr>
              <a:t>클래스</a:t>
            </a:r>
            <a:r>
              <a:rPr lang="ko-KR" altLang="en-US" sz="1600" dirty="0"/>
              <a:t>를 설계할 때는 참고할 수 있는 몇 가지 원칙이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경우에 따라서는 원칙을 따르지 않을 때 더 빨리 개발하기도 하지만 이 경우 절약한 개발 시간보다 훨씬 많은 </a:t>
            </a:r>
            <a:r>
              <a:rPr lang="ko-KR" altLang="en-US" sz="1600" dirty="0">
                <a:hlinkClick r:id="rId8"/>
              </a:rPr>
              <a:t>유지보수</a:t>
            </a:r>
            <a:r>
              <a:rPr lang="ko-KR" altLang="en-US" sz="1600" dirty="0"/>
              <a:t> 시간이 필요할지도 모른다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여기서는 클래스 설계를 잘하기 위한 다섯 가지 원칙을 소개한다</a:t>
            </a:r>
            <a:r>
              <a:rPr lang="en-US" altLang="ko-KR" sz="1600" dirty="0"/>
              <a:t>. </a:t>
            </a: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</a:rPr>
              <a:t>단일 책임 원칙</a:t>
            </a:r>
            <a:r>
              <a:rPr lang="en-US" altLang="ko-KR" sz="1600" dirty="0">
                <a:solidFill>
                  <a:srgbClr val="FF0000"/>
                </a:solidFill>
              </a:rPr>
              <a:t>(SRP: Single-Responsibility Principle) : </a:t>
            </a:r>
            <a:r>
              <a:rPr lang="ko-KR" altLang="en-US" sz="1600" dirty="0">
                <a:solidFill>
                  <a:srgbClr val="FF0000"/>
                </a:solidFill>
              </a:rPr>
              <a:t>클래스를 변경해야 하는 이유는 오직 하나여야 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br>
              <a:rPr lang="en-US" altLang="ko-KR" sz="1600" dirty="0">
                <a:solidFill>
                  <a:srgbClr val="FF0000"/>
                </a:solidFill>
              </a:rPr>
            </a:b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</a:rPr>
              <a:t>개방 폐쇄의 원칙</a:t>
            </a:r>
            <a:r>
              <a:rPr lang="en-US" altLang="ko-KR" sz="1600" dirty="0">
                <a:solidFill>
                  <a:srgbClr val="FF0000"/>
                </a:solidFill>
              </a:rPr>
              <a:t>(OCP: Open-Closed Principle) : </a:t>
            </a:r>
            <a:r>
              <a:rPr lang="ko-KR" altLang="en-US" sz="1600" dirty="0">
                <a:solidFill>
                  <a:srgbClr val="FF0000"/>
                </a:solidFill>
              </a:rPr>
              <a:t>확장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hlinkClick r:id="rId9"/>
              </a:rPr>
              <a:t>상속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에는 열려 있어야 하고 변경에는 닫혀 있어야 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br>
              <a:rPr lang="en-US" altLang="ko-KR" sz="1600" dirty="0">
                <a:solidFill>
                  <a:srgbClr val="FF0000"/>
                </a:solidFill>
              </a:rPr>
            </a:b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③ </a:t>
            </a:r>
            <a:r>
              <a:rPr lang="ko-KR" altLang="en-US" sz="1600" dirty="0" err="1">
                <a:solidFill>
                  <a:srgbClr val="FF0000"/>
                </a:solidFill>
              </a:rPr>
              <a:t>리스코프</a:t>
            </a:r>
            <a:r>
              <a:rPr lang="ko-KR" altLang="en-US" sz="1600" dirty="0">
                <a:solidFill>
                  <a:srgbClr val="FF0000"/>
                </a:solidFill>
              </a:rPr>
              <a:t> 교체의 원칙</a:t>
            </a:r>
            <a:r>
              <a:rPr lang="en-US" altLang="ko-KR" sz="1600" dirty="0">
                <a:solidFill>
                  <a:srgbClr val="FF0000"/>
                </a:solidFill>
              </a:rPr>
              <a:t>(LSP: </a:t>
            </a:r>
            <a:r>
              <a:rPr lang="en-US" altLang="ko-KR" sz="1600" dirty="0" err="1">
                <a:solidFill>
                  <a:srgbClr val="FF0000"/>
                </a:solidFill>
              </a:rPr>
              <a:t>Liskov</a:t>
            </a:r>
            <a:r>
              <a:rPr lang="en-US" altLang="ko-KR" sz="1600" dirty="0">
                <a:solidFill>
                  <a:srgbClr val="FF0000"/>
                </a:solidFill>
              </a:rPr>
              <a:t> Substitution Principle) : </a:t>
            </a:r>
            <a:r>
              <a:rPr lang="ko-KR" altLang="en-US" sz="1600" dirty="0">
                <a:solidFill>
                  <a:srgbClr val="FF0000"/>
                </a:solidFill>
              </a:rPr>
              <a:t>기반 클래스는 파생 클래스로 대체할 수 있어야 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br>
              <a:rPr lang="en-US" altLang="ko-KR" sz="1600" dirty="0">
                <a:solidFill>
                  <a:srgbClr val="FF0000"/>
                </a:solidFill>
              </a:rPr>
            </a:b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④ </a:t>
            </a:r>
            <a:r>
              <a:rPr lang="ko-KR" altLang="en-US" sz="1600" dirty="0">
                <a:solidFill>
                  <a:srgbClr val="FF0000"/>
                </a:solidFill>
              </a:rPr>
              <a:t>의존 관계 역전의 원칙</a:t>
            </a:r>
            <a:r>
              <a:rPr lang="en-US" altLang="ko-KR" sz="1600" dirty="0">
                <a:solidFill>
                  <a:srgbClr val="FF0000"/>
                </a:solidFill>
              </a:rPr>
              <a:t>(DIP: Dependency Inversion Principle) : </a:t>
            </a:r>
            <a:r>
              <a:rPr lang="ko-KR" altLang="en-US" sz="1600" dirty="0">
                <a:solidFill>
                  <a:srgbClr val="FF0000"/>
                </a:solidFill>
              </a:rPr>
              <a:t>클라이언트는 구체 클래스가 아닌 추상 클래스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인터페이스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에 의존해야 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r>
              <a:rPr lang="en-US" altLang="ko-KR" sz="1600">
                <a:solidFill>
                  <a:srgbClr val="FF0000"/>
                </a:solidFill>
              </a:rPr>
              <a:t/>
            </a:r>
            <a:br>
              <a:rPr lang="en-US" altLang="ko-KR" sz="1600">
                <a:solidFill>
                  <a:srgbClr val="FF0000"/>
                </a:solidFill>
              </a:rPr>
            </a:b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en-US" altLang="ko-KR" sz="1600" smtClean="0">
                <a:solidFill>
                  <a:srgbClr val="FF0000"/>
                </a:solidFill>
              </a:rPr>
              <a:t>⑤ </a:t>
            </a:r>
            <a:r>
              <a:rPr lang="ko-KR" altLang="en-US" sz="1600" dirty="0">
                <a:solidFill>
                  <a:srgbClr val="FF0000"/>
                </a:solidFill>
              </a:rPr>
              <a:t>인터페이스 분리의 원칙</a:t>
            </a:r>
            <a:r>
              <a:rPr lang="en-US" altLang="ko-KR" sz="1600" dirty="0">
                <a:solidFill>
                  <a:srgbClr val="FF0000"/>
                </a:solidFill>
              </a:rPr>
              <a:t>(ISP: Interface Segregation Principle) : </a:t>
            </a:r>
            <a:r>
              <a:rPr lang="ko-KR" altLang="en-US" sz="1600" dirty="0">
                <a:solidFill>
                  <a:srgbClr val="FF0000"/>
                </a:solidFill>
              </a:rPr>
              <a:t>하나의 일반적인 인터페이스보다는 구체적인 여러 개의 인터페이스가 낫다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52924" y="427257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01.</a:t>
            </a:r>
            <a:r>
              <a:rPr lang="ko-KR" altLang="en-US" sz="1600" b="1" dirty="0"/>
              <a:t> 모듈화</a:t>
            </a:r>
          </a:p>
          <a:p>
            <a:r>
              <a:rPr lang="ko-KR" altLang="en-US" sz="1600" dirty="0"/>
              <a:t>해결하기 어려운 큰 문제를 작은 단위로 쪼개 하나씩 해결하는 것처럼</a:t>
            </a:r>
            <a:r>
              <a:rPr lang="en-US" altLang="ko-KR" sz="1600" dirty="0"/>
              <a:t>, </a:t>
            </a:r>
            <a:r>
              <a:rPr lang="ko-KR" altLang="en-US" sz="1600" dirty="0"/>
              <a:t>소프트웨어 개발 작업을 실제로 개발할 수 있는 작은 단위로 나누는 것이다</a:t>
            </a:r>
            <a:r>
              <a:rPr lang="en-US" altLang="ko-KR" sz="1600" dirty="0"/>
              <a:t>.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02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응집도</a:t>
            </a:r>
          </a:p>
          <a:p>
            <a:r>
              <a:rPr lang="ko-KR" altLang="en-US" sz="1600" dirty="0"/>
              <a:t>모듈 내부에 존재하는 구성 요소들 사이의 밀접한 정도로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모듈 안에서 구성 요소들 간에 똘똘 뭉쳐 있는 정도로 평가한다</a:t>
            </a:r>
            <a:r>
              <a:rPr lang="en-US" altLang="ko-KR" sz="1600" dirty="0"/>
              <a:t>. </a:t>
            </a:r>
            <a:r>
              <a:rPr lang="ko-KR" altLang="en-US" sz="1600" dirty="0">
                <a:hlinkClick r:id="rId7"/>
              </a:rPr>
              <a:t>응집도</a:t>
            </a:r>
            <a:r>
              <a:rPr lang="ko-KR" altLang="en-US" sz="1600" dirty="0"/>
              <a:t>가 높을수록 구성 요소들이 꼭 필요한 것들로만 모여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응집도가 낮을수록 서로 관련성이 적은 요소들이 모여 있다</a:t>
            </a:r>
            <a:r>
              <a:rPr lang="en-US" altLang="ko-KR" sz="1600" dirty="0"/>
              <a:t>. 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03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결합도</a:t>
            </a:r>
          </a:p>
          <a:p>
            <a:r>
              <a:rPr lang="ko-KR" altLang="en-US" sz="1600" dirty="0"/>
              <a:t>모듈과 모듈 사이의 관계에서 관련 정도를 나타낸다</a:t>
            </a:r>
            <a:r>
              <a:rPr lang="en-US" altLang="ko-KR" sz="1600" dirty="0"/>
              <a:t>. </a:t>
            </a:r>
            <a:r>
              <a:rPr lang="ko-KR" altLang="en-US" sz="1600" dirty="0"/>
              <a:t>모듈 간에는 관련이 적을수록 상호 의존성이 줄어 모듈의 독립성이 높아지고</a:t>
            </a:r>
            <a:r>
              <a:rPr lang="en-US" altLang="ko-KR" sz="1600" dirty="0"/>
              <a:t>, </a:t>
            </a:r>
            <a:r>
              <a:rPr lang="ko-KR" altLang="en-US" sz="1600" dirty="0"/>
              <a:t>독립성이 높으면 모듈 간에 영향이 적어 좋은 설계가 된다</a:t>
            </a:r>
            <a:r>
              <a:rPr lang="en-US" altLang="ko-KR" sz="1600" dirty="0"/>
              <a:t>.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04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모듈 간의 좋은 관계</a:t>
            </a:r>
          </a:p>
          <a:p>
            <a:r>
              <a:rPr lang="ko-KR" altLang="en-US" sz="1600" dirty="0"/>
              <a:t>모듈 간에는 꼭 필요한 데이터만 주고받는 것이 좋다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그러려면 제어 플래그보다는 데이터를 매개변수로 사용하는 것이 좋다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그래야 유지보수 용이성을 높일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설계를 할 때 가장 좋은 형태는 모듈 간의 </a:t>
            </a:r>
            <a:r>
              <a:rPr lang="ko-KR" altLang="en-US" sz="1600" dirty="0" err="1"/>
              <a:t>결합도는</a:t>
            </a:r>
            <a:r>
              <a:rPr lang="ko-KR" altLang="en-US" sz="1600" dirty="0"/>
              <a:t> 낮게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응집도는</a:t>
            </a:r>
            <a:r>
              <a:rPr lang="ko-KR" altLang="en-US" sz="1600" dirty="0"/>
              <a:t> 높게 하는 것이다</a:t>
            </a:r>
            <a:r>
              <a:rPr lang="en-US" altLang="ko-KR" sz="1600" dirty="0"/>
              <a:t>. 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05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프로세스 지향 방법의 특징</a:t>
            </a:r>
          </a:p>
          <a:p>
            <a:r>
              <a:rPr lang="en-US" altLang="ko-KR" sz="1600" dirty="0"/>
              <a:t>• </a:t>
            </a:r>
            <a:r>
              <a:rPr lang="ko-KR" altLang="en-US" sz="1600" dirty="0">
                <a:hlinkClick r:id="rId8"/>
              </a:rPr>
              <a:t>프로세스</a:t>
            </a:r>
            <a:r>
              <a:rPr lang="ko-KR" altLang="en-US" sz="1600" dirty="0"/>
              <a:t>와 데이터가 분리되어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• </a:t>
            </a:r>
            <a:r>
              <a:rPr lang="ko-KR" altLang="en-US" sz="1600" dirty="0" err="1"/>
              <a:t>실세계를</a:t>
            </a:r>
            <a:r>
              <a:rPr lang="ko-KR" altLang="en-US" sz="1600" dirty="0"/>
              <a:t> 컴퓨터 처리 방식으로 표현한다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• </a:t>
            </a:r>
            <a:r>
              <a:rPr lang="ko-KR" altLang="en-US" sz="1600" dirty="0"/>
              <a:t>함수 중심</a:t>
            </a:r>
            <a:r>
              <a:rPr lang="en-US" altLang="ko-KR" sz="1600" dirty="0"/>
              <a:t>(</a:t>
            </a:r>
            <a:r>
              <a:rPr lang="ko-KR" altLang="en-US" sz="1600" dirty="0"/>
              <a:t>우선</a:t>
            </a:r>
            <a:r>
              <a:rPr lang="en-US" altLang="ko-KR" sz="1600" dirty="0"/>
              <a:t>)</a:t>
            </a:r>
            <a:r>
              <a:rPr lang="ko-KR" altLang="en-US" sz="1600" dirty="0"/>
              <a:t>으로 모듈을 구성한다</a:t>
            </a:r>
            <a:r>
              <a:rPr lang="en-US" altLang="ko-KR" sz="1600" dirty="0"/>
              <a:t>.</a:t>
            </a: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모듈과 모듈화의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따라서 독립 프로그램도 하나의 모듈이 될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함수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메서드</a:t>
            </a:r>
            <a:r>
              <a:rPr lang="en-US" altLang="ko-KR" sz="2400" dirty="0"/>
              <a:t>)</a:t>
            </a:r>
            <a:r>
              <a:rPr lang="ko-KR" altLang="en-US" sz="2400" dirty="0"/>
              <a:t>들도 하나의 모듈이 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 모듈이 되려면 다음과 같은 중요한 특징들을 담고 있어야 한다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다른 것들과 구별될 수 있는 독립적인 기능을 갖는 단위이다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유일한 이름이 있어야 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독립적으로 컴파일이 가능하다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모듈에서 또 다른 모듈을 호출할 수 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다른 프로그램에서도 모듈을 호출할 수 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모듈은 </a:t>
            </a:r>
            <a:r>
              <a:rPr lang="ko-KR" altLang="en-US" sz="2400" dirty="0"/>
              <a:t>완전한 독립 프로그램이다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다양한 크기의 집합에 대해 모듈이라고 부를 수 있는데</a:t>
            </a:r>
            <a:r>
              <a:rPr lang="en-US" altLang="ko-KR" sz="2400" dirty="0"/>
              <a:t>, </a:t>
            </a:r>
            <a:r>
              <a:rPr lang="ko-KR" altLang="en-US" sz="2400" dirty="0"/>
              <a:t>다음과 같이 다양한 형태로 존재한다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• </a:t>
            </a:r>
            <a:r>
              <a:rPr lang="ko-KR" altLang="en-US" sz="2400" dirty="0"/>
              <a:t>용도가 비슷한 것끼리 묶어놓은 라이브러리 함수</a:t>
            </a:r>
            <a:r>
              <a:rPr lang="en-US" altLang="ko-KR" sz="2400" dirty="0"/>
              <a:t>, </a:t>
            </a:r>
            <a:r>
              <a:rPr lang="ko-KR" altLang="en-US" sz="2400" dirty="0"/>
              <a:t>그래픽 함수</a:t>
            </a:r>
            <a:br>
              <a:rPr lang="ko-KR" altLang="en-US" sz="2400" dirty="0"/>
            </a:br>
            <a:r>
              <a:rPr lang="en-US" altLang="ko-KR" sz="2400" dirty="0"/>
              <a:t>• </a:t>
            </a:r>
            <a:r>
              <a:rPr lang="ko-KR" altLang="en-US" sz="2400" dirty="0">
                <a:hlinkClick r:id="rId7"/>
              </a:rPr>
              <a:t>추상화</a:t>
            </a:r>
            <a:r>
              <a:rPr lang="ko-KR" altLang="en-US" sz="2400" dirty="0"/>
              <a:t>된 자료</a:t>
            </a:r>
            <a:r>
              <a:rPr lang="en-US" altLang="ko-KR" sz="2400" dirty="0"/>
              <a:t>, </a:t>
            </a:r>
            <a:r>
              <a:rPr lang="ko-KR" altLang="en-US" sz="2400" dirty="0"/>
              <a:t>서브루틴</a:t>
            </a:r>
            <a:r>
              <a:rPr lang="en-US" altLang="ko-KR" sz="2400" dirty="0"/>
              <a:t>(subroutine), </a:t>
            </a:r>
            <a:r>
              <a:rPr lang="ko-KR" altLang="en-US" sz="2400" dirty="0"/>
              <a:t>프로시저</a:t>
            </a:r>
            <a:r>
              <a:rPr lang="en-US" altLang="ko-KR" sz="2400" dirty="0"/>
              <a:t>(procedure), </a:t>
            </a:r>
            <a:r>
              <a:rPr lang="ko-KR" altLang="en-US" sz="2400" dirty="0">
                <a:hlinkClick r:id="rId8"/>
              </a:rPr>
              <a:t>객체</a:t>
            </a:r>
            <a:r>
              <a:rPr lang="en-US" altLang="ko-KR" sz="2400" dirty="0"/>
              <a:t>(object), </a:t>
            </a:r>
            <a:r>
              <a:rPr lang="ko-KR" altLang="en-US" sz="2400" dirty="0" err="1"/>
              <a:t>메서드</a:t>
            </a:r>
            <a:r>
              <a:rPr lang="en-US" altLang="ko-KR" sz="2400" dirty="0"/>
              <a:t>(method)</a:t>
            </a:r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2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52924" y="427257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06.</a:t>
            </a:r>
            <a:r>
              <a:rPr lang="ko-KR" altLang="en-US" sz="1600" b="1" dirty="0"/>
              <a:t> 프로세스 지향 방법과 데이터 지향 방법의 문제점</a:t>
            </a:r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변경이 미치는 영향이 크다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• </a:t>
            </a:r>
            <a:r>
              <a:rPr lang="ko-KR" altLang="en-US" sz="1600" dirty="0"/>
              <a:t>프로그램 복잡도가 증가한다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• </a:t>
            </a:r>
            <a:r>
              <a:rPr lang="ko-KR" altLang="en-US" sz="1600" dirty="0"/>
              <a:t>프로그램 변경 시 프로그램 구조를 상세히 파악해야 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• </a:t>
            </a:r>
            <a:r>
              <a:rPr lang="ko-KR" altLang="en-US" sz="1600" dirty="0"/>
              <a:t>재사용이 어렵다</a:t>
            </a:r>
            <a:r>
              <a:rPr lang="en-US" altLang="ko-KR" sz="1600" dirty="0"/>
              <a:t>.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07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객체지향 방법</a:t>
            </a:r>
          </a:p>
          <a:p>
            <a:r>
              <a:rPr lang="ko-KR" altLang="en-US" sz="1600" dirty="0"/>
              <a:t>프로세스 지향 방법과 데이터 지향 방법의 문제점을 해결하기 위해 고안된 것으로</a:t>
            </a:r>
            <a:r>
              <a:rPr lang="en-US" altLang="ko-KR" sz="1600" dirty="0"/>
              <a:t>, </a:t>
            </a:r>
            <a:r>
              <a:rPr lang="ko-KR" altLang="en-US" sz="1600" dirty="0"/>
              <a:t>기능이나 데이터 대신 객체가 중심이 되어 개발된다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속성</a:t>
            </a:r>
            <a:r>
              <a:rPr lang="en-US" altLang="ko-KR" sz="1600" dirty="0"/>
              <a:t>)</a:t>
            </a:r>
            <a:r>
              <a:rPr lang="ko-KR" altLang="en-US" sz="1600" dirty="0"/>
              <a:t>를 가장 먼저 찾고 그 데이터를 조작하는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</a:t>
            </a:r>
            <a:r>
              <a:rPr lang="ko-KR" altLang="en-US" sz="1600" dirty="0"/>
              <a:t>를 찾아 그 둘을 객체라는 이름으로 묶어 그 객체를 중심으로 모듈을 구성한다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이 객체 속에는 기능과 데이터가 모두 포함되어 있다</a:t>
            </a:r>
            <a:r>
              <a:rPr lang="en-US" altLang="ko-KR" sz="1600" dirty="0"/>
              <a:t>. 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08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클래스</a:t>
            </a:r>
          </a:p>
          <a:p>
            <a:r>
              <a:rPr lang="ko-KR" altLang="en-US" sz="1600" dirty="0"/>
              <a:t>공통되는 것들을 묶어서 대표적인 이름을 붙인 것이다</a:t>
            </a:r>
            <a:r>
              <a:rPr lang="en-US" altLang="ko-KR" sz="1600" dirty="0"/>
              <a:t>. </a:t>
            </a:r>
            <a:r>
              <a:rPr lang="ko-KR" altLang="en-US" sz="1600" dirty="0">
                <a:hlinkClick r:id="rId7"/>
              </a:rPr>
              <a:t>클래스</a:t>
            </a:r>
            <a:r>
              <a:rPr lang="ko-KR" altLang="en-US" sz="1600" dirty="0"/>
              <a:t>가 개념적이라면</a:t>
            </a:r>
            <a:r>
              <a:rPr lang="en-US" altLang="ko-KR" sz="1600" dirty="0"/>
              <a:t>, </a:t>
            </a:r>
            <a:r>
              <a:rPr lang="ko-KR" altLang="en-US" sz="1600" dirty="0">
                <a:hlinkClick r:id="rId8"/>
              </a:rPr>
              <a:t>객체</a:t>
            </a:r>
            <a:r>
              <a:rPr lang="ko-KR" altLang="en-US" sz="1600" dirty="0"/>
              <a:t>는 구체적이라 할 수 있다</a:t>
            </a:r>
            <a:r>
              <a:rPr lang="en-US" altLang="ko-KR" sz="1600" dirty="0"/>
              <a:t>.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09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인스턴스</a:t>
            </a:r>
            <a:endParaRPr lang="ko-KR" altLang="en-US" sz="1600" b="1" dirty="0"/>
          </a:p>
          <a:p>
            <a:r>
              <a:rPr lang="ko-KR" altLang="en-US" sz="1600" dirty="0"/>
              <a:t>같은 </a:t>
            </a:r>
            <a:r>
              <a:rPr lang="ko-KR" altLang="en-US" sz="1600" dirty="0">
                <a:hlinkClick r:id="rId7"/>
              </a:rPr>
              <a:t>클래스</a:t>
            </a:r>
            <a:r>
              <a:rPr lang="ko-KR" altLang="en-US" sz="1600" dirty="0"/>
              <a:t>에 속하는 개개의 </a:t>
            </a:r>
            <a:r>
              <a:rPr lang="ko-KR" altLang="en-US" sz="1600" dirty="0">
                <a:hlinkClick r:id="rId8"/>
              </a:rPr>
              <a:t>객체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클래스에서 생성된 객체를 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 클래스가 구체화되어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클래스에서 정의된 속성과 성질을 가진 실제적인 객체로 표현된 것을 의미한다</a:t>
            </a:r>
            <a:r>
              <a:rPr lang="en-US" altLang="ko-KR" sz="1600" dirty="0"/>
              <a:t>.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10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캡슐화</a:t>
            </a:r>
          </a:p>
          <a:p>
            <a:r>
              <a:rPr lang="ko-KR" altLang="en-US" sz="1600" dirty="0"/>
              <a:t>사용자들에게 해당 </a:t>
            </a:r>
            <a:r>
              <a:rPr lang="ko-KR" altLang="en-US" sz="1600" dirty="0">
                <a:hlinkClick r:id="rId8"/>
              </a:rPr>
              <a:t>객체</a:t>
            </a:r>
            <a:r>
              <a:rPr lang="ko-KR" altLang="en-US" sz="1600" dirty="0"/>
              <a:t>의 기능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</a:t>
            </a:r>
            <a:r>
              <a:rPr lang="en-US" altLang="ko-KR" sz="1600" dirty="0"/>
              <a:t>)</a:t>
            </a:r>
            <a:r>
              <a:rPr lang="ko-KR" altLang="en-US" sz="1600" dirty="0"/>
              <a:t>과 사용법만 제공하고 내부는 감추어</a:t>
            </a:r>
            <a:r>
              <a:rPr lang="en-US" altLang="ko-KR" sz="1600" dirty="0"/>
              <a:t>(</a:t>
            </a:r>
            <a:r>
              <a:rPr lang="ko-KR" altLang="en-US" sz="1600" dirty="0"/>
              <a:t>변경할 수 없게 함</a:t>
            </a:r>
            <a:r>
              <a:rPr lang="en-US" altLang="ko-KR" sz="1600" dirty="0"/>
              <a:t>) </a:t>
            </a:r>
            <a:r>
              <a:rPr lang="ko-KR" altLang="en-US" sz="1600" dirty="0"/>
              <a:t>쉽게 사용할 수 있게 하는 개념이다</a:t>
            </a:r>
            <a:r>
              <a:rPr lang="en-US" altLang="ko-KR" sz="1600" dirty="0"/>
              <a:t>.</a:t>
            </a: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52924" y="427257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11.</a:t>
            </a:r>
            <a:r>
              <a:rPr lang="ko-KR" altLang="en-US" sz="1400" b="1" dirty="0" smtClean="0"/>
              <a:t> 정보은닉</a:t>
            </a:r>
          </a:p>
          <a:p>
            <a:r>
              <a:rPr lang="ko-KR" altLang="en-US" sz="1400" dirty="0" smtClean="0"/>
              <a:t>한 모듈에서 인터페이스와 구현을 명확히 분리하여 각 모듈의 내부 항목에 관한 정보는 감추고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인터페이스를 통해서만 메시지를 전달함으로써 다른 모듈을 변경하지 못하도록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12.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메서드</a:t>
            </a:r>
            <a:r>
              <a:rPr lang="ko-KR" altLang="en-US" sz="1400" b="1" dirty="0" smtClean="0"/>
              <a:t> 오버로딩</a:t>
            </a:r>
          </a:p>
          <a:p>
            <a:r>
              <a:rPr lang="ko-KR" altLang="en-US" sz="1400" dirty="0" smtClean="0"/>
              <a:t>한 </a:t>
            </a:r>
            <a:r>
              <a:rPr lang="ko-KR" altLang="en-US" sz="1400" dirty="0" smtClean="0">
                <a:hlinkClick r:id="rId7"/>
              </a:rPr>
              <a:t>클래스</a:t>
            </a:r>
            <a:r>
              <a:rPr lang="ko-KR" altLang="en-US" sz="1400" dirty="0" smtClean="0"/>
              <a:t>에 이름이 동일한 </a:t>
            </a:r>
            <a:r>
              <a:rPr lang="ko-KR" altLang="en-US" sz="1400" dirty="0" err="1" smtClean="0"/>
              <a:t>메서드가</a:t>
            </a:r>
            <a:r>
              <a:rPr lang="ko-KR" altLang="en-US" sz="1400" dirty="0" smtClean="0"/>
              <a:t> 중복 정의되어 있는 경우를 </a:t>
            </a:r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오버로딩</a:t>
            </a:r>
            <a:r>
              <a:rPr lang="en-US" altLang="ko-KR" sz="1400" dirty="0" smtClean="0"/>
              <a:t>(overloading)</a:t>
            </a:r>
            <a:r>
              <a:rPr lang="ko-KR" altLang="en-US" sz="1400" dirty="0" smtClean="0"/>
              <a:t>이라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13.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메서드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오버라이딩</a:t>
            </a:r>
            <a:endParaRPr lang="ko-KR" altLang="en-US" sz="1400" b="1" dirty="0" smtClean="0"/>
          </a:p>
          <a:p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오버라이딩</a:t>
            </a:r>
            <a:r>
              <a:rPr lang="en-US" altLang="ko-KR" sz="1400" dirty="0" smtClean="0"/>
              <a:t>(overriding)</a:t>
            </a:r>
            <a:r>
              <a:rPr lang="ko-KR" altLang="en-US" sz="1400" dirty="0" smtClean="0"/>
              <a:t>은 추상 클래스와 일반 클래스를 모두 다 사용할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 상위 클래스에서 정의한 일반 </a:t>
            </a:r>
            <a:r>
              <a:rPr lang="ko-KR" altLang="en-US" sz="1400" dirty="0" err="1" smtClean="0"/>
              <a:t>메서드의</a:t>
            </a:r>
            <a:r>
              <a:rPr lang="ko-KR" altLang="en-US" sz="1400" dirty="0" smtClean="0"/>
              <a:t> 구현을 하위 클래스에서 모두 무시하고 다시 재정의해서 사용할 수 있다</a:t>
            </a:r>
            <a:r>
              <a:rPr lang="en-US" altLang="ko-KR" sz="1400" dirty="0" smtClean="0"/>
              <a:t>. </a:t>
            </a:r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14.</a:t>
            </a:r>
            <a:r>
              <a:rPr lang="ko-KR" altLang="en-US" sz="1400" b="1" dirty="0" smtClean="0"/>
              <a:t> 연관 관계</a:t>
            </a:r>
          </a:p>
          <a:p>
            <a:r>
              <a:rPr lang="ko-KR" altLang="en-US" sz="1400" dirty="0" smtClean="0"/>
              <a:t>서로 알고 지내는 정도의 관계로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하나의 </a:t>
            </a:r>
            <a:r>
              <a:rPr lang="ko-KR" altLang="en-US" sz="1400" dirty="0" smtClean="0">
                <a:hlinkClick r:id="rId7"/>
              </a:rPr>
              <a:t>클래스</a:t>
            </a:r>
            <a:r>
              <a:rPr lang="ko-KR" altLang="en-US" sz="1400" dirty="0" smtClean="0"/>
              <a:t>가 또 다른 클래스를 인지하고 있음을 의미한다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 두 클래스는 서로 메시지를 주고받으며 이용하는 관계가 된다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15.</a:t>
            </a:r>
            <a:r>
              <a:rPr lang="ko-KR" altLang="en-US" sz="1400" b="1" dirty="0" smtClean="0"/>
              <a:t> 일반화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특수화 관계</a:t>
            </a:r>
          </a:p>
          <a:p>
            <a:r>
              <a:rPr lang="ko-KR" altLang="en-US" sz="1400" dirty="0" smtClean="0"/>
              <a:t>두 </a:t>
            </a:r>
            <a:r>
              <a:rPr lang="ko-KR" altLang="en-US" sz="1400" dirty="0" smtClean="0">
                <a:hlinkClick r:id="rId7"/>
              </a:rPr>
              <a:t>클래스</a:t>
            </a:r>
            <a:r>
              <a:rPr lang="ko-KR" altLang="en-US" sz="1400" dirty="0" smtClean="0"/>
              <a:t> 간의 </a:t>
            </a:r>
            <a:r>
              <a:rPr lang="ko-KR" altLang="en-US" sz="1400" dirty="0" smtClean="0">
                <a:hlinkClick r:id="rId8"/>
              </a:rPr>
              <a:t>상속</a:t>
            </a:r>
            <a:r>
              <a:rPr lang="ko-KR" altLang="en-US" sz="1400" dirty="0" smtClean="0"/>
              <a:t> 관계를 말한다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하위 클래스는 상위 클래스의 각 속성과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모두 상속받아 사용한다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하위 클래스는 원래 가지고 있던 고유의 속성과 연산뿐 아니라 상위 클래스에서 물려받은 속성과 연산까지 모두 사용하게 된다</a:t>
            </a:r>
            <a:r>
              <a:rPr lang="en-US" altLang="ko-KR" sz="1400" dirty="0" smtClean="0"/>
              <a:t>. </a:t>
            </a:r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16.</a:t>
            </a:r>
            <a:r>
              <a:rPr lang="ko-KR" altLang="en-US" sz="1400" b="1" dirty="0" smtClean="0"/>
              <a:t> 집합 관계와 포함 관계</a:t>
            </a:r>
          </a:p>
          <a:p>
            <a:r>
              <a:rPr lang="ko-KR" altLang="en-US" sz="1400" dirty="0" smtClean="0"/>
              <a:t>집합 관계는 연관 관계를 더 구체적으로 나타낸 것으로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거대한 </a:t>
            </a:r>
            <a:r>
              <a:rPr lang="ko-KR" altLang="en-US" sz="1400" dirty="0" smtClean="0">
                <a:hlinkClick r:id="rId9"/>
              </a:rPr>
              <a:t>객체</a:t>
            </a:r>
            <a:r>
              <a:rPr lang="ko-KR" altLang="en-US" sz="1400" dirty="0" smtClean="0"/>
              <a:t> 하나를 소규모 객체 여러 개로 구성할 때 발생할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전체와 부분 관계가 성립한다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그러나 전체 객체에 완전히 전속되어 독립된 객체로 존재할 수 없는 부분 객체도 있는데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이와 같은 관계를 특별히 포함 관계라고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포함 관계의 부분 객체들은 전체 객체가 없어지면 같이 없어진다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52924" y="427257"/>
            <a:ext cx="582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17.</a:t>
            </a:r>
            <a:r>
              <a:rPr lang="ko-KR" altLang="en-US" sz="1400" b="1" dirty="0"/>
              <a:t> 클래스 설계 원칙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• </a:t>
            </a:r>
            <a:r>
              <a:rPr lang="ko-KR" altLang="en-US" sz="1400" b="1" dirty="0"/>
              <a:t>단일 책임 원칙</a:t>
            </a:r>
            <a:r>
              <a:rPr lang="en-US" altLang="ko-KR" sz="1400" b="1" dirty="0"/>
              <a:t>(SRP: Single-Responsibility Principle) :</a:t>
            </a:r>
            <a:r>
              <a:rPr lang="ko-KR" altLang="en-US" sz="1400" dirty="0"/>
              <a:t> </a:t>
            </a:r>
            <a:r>
              <a:rPr lang="ko-KR" altLang="en-US" sz="1400" dirty="0">
                <a:hlinkClick r:id="rId7"/>
              </a:rPr>
              <a:t>클래스</a:t>
            </a:r>
            <a:r>
              <a:rPr lang="ko-KR" altLang="en-US" sz="1400" dirty="0"/>
              <a:t>를 변경해야 하는 이유는 오직 하나여야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• </a:t>
            </a:r>
            <a:r>
              <a:rPr lang="ko-KR" altLang="en-US" sz="1400" b="1" dirty="0"/>
              <a:t>개방 폐쇄의 원칙</a:t>
            </a:r>
            <a:r>
              <a:rPr lang="en-US" altLang="ko-KR" sz="1400" b="1" dirty="0"/>
              <a:t>(OCP: Open-Closed Principle) :</a:t>
            </a:r>
            <a:r>
              <a:rPr lang="ko-KR" altLang="en-US" sz="1400" dirty="0"/>
              <a:t> 확장</a:t>
            </a:r>
            <a:r>
              <a:rPr lang="en-US" altLang="ko-KR" sz="1400" dirty="0"/>
              <a:t>(</a:t>
            </a:r>
            <a:r>
              <a:rPr lang="ko-KR" altLang="en-US" sz="1400" dirty="0">
                <a:hlinkClick r:id="rId8"/>
              </a:rPr>
              <a:t>상속</a:t>
            </a:r>
            <a:r>
              <a:rPr lang="en-US" altLang="ko-KR" sz="1400" dirty="0"/>
              <a:t>)</a:t>
            </a:r>
            <a:r>
              <a:rPr lang="ko-KR" altLang="en-US" sz="1400" dirty="0"/>
              <a:t>에는 열려 있어야 하고 변경에는 닫혀 있어야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• </a:t>
            </a:r>
            <a:r>
              <a:rPr lang="ko-KR" altLang="en-US" sz="1400" b="1" dirty="0" err="1"/>
              <a:t>리스코프</a:t>
            </a:r>
            <a:r>
              <a:rPr lang="ko-KR" altLang="en-US" sz="1400" b="1" dirty="0"/>
              <a:t> 교체의 원칙</a:t>
            </a:r>
            <a:r>
              <a:rPr lang="en-US" altLang="ko-KR" sz="1400" b="1" dirty="0"/>
              <a:t>(LSP: </a:t>
            </a:r>
            <a:r>
              <a:rPr lang="en-US" altLang="ko-KR" sz="1400" b="1" dirty="0" err="1"/>
              <a:t>Liskov</a:t>
            </a:r>
            <a:r>
              <a:rPr lang="en-US" altLang="ko-KR" sz="1400" b="1" dirty="0"/>
              <a:t> Substitution Principle) :</a:t>
            </a:r>
            <a:r>
              <a:rPr lang="ko-KR" altLang="en-US" sz="1400" dirty="0"/>
              <a:t> 기반 클래스는 파생 클래스로 대체할 수 있어야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• </a:t>
            </a:r>
            <a:r>
              <a:rPr lang="ko-KR" altLang="en-US" sz="1400" b="1" dirty="0"/>
              <a:t>의존 관계 역전의 원칙</a:t>
            </a:r>
            <a:r>
              <a:rPr lang="en-US" altLang="ko-KR" sz="1400" b="1" dirty="0"/>
              <a:t>(DIP: Dependency Inversion Principle) :</a:t>
            </a:r>
            <a:r>
              <a:rPr lang="ko-KR" altLang="en-US" sz="1400" dirty="0"/>
              <a:t> 클라이언트는 구체 클래스가 아닌 추상 클래스</a:t>
            </a:r>
            <a:r>
              <a:rPr lang="en-US" altLang="ko-KR" sz="1400" dirty="0"/>
              <a:t>(</a:t>
            </a:r>
            <a:r>
              <a:rPr lang="ko-KR" altLang="en-US" sz="1400" dirty="0"/>
              <a:t>인터페이스</a:t>
            </a:r>
            <a:r>
              <a:rPr lang="en-US" altLang="ko-KR" sz="1400" dirty="0"/>
              <a:t>)</a:t>
            </a:r>
            <a:r>
              <a:rPr lang="ko-KR" altLang="en-US" sz="1400" dirty="0"/>
              <a:t>에 의존해야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• </a:t>
            </a:r>
            <a:r>
              <a:rPr lang="ko-KR" altLang="en-US" sz="1400" b="1" dirty="0"/>
              <a:t>인터페이스 분리의 원칙</a:t>
            </a:r>
            <a:r>
              <a:rPr lang="en-US" altLang="ko-KR" sz="1400" b="1" dirty="0"/>
              <a:t>(ISP: Interface Segregation Principle) :</a:t>
            </a:r>
            <a:r>
              <a:rPr lang="ko-KR" altLang="en-US" sz="1400" dirty="0"/>
              <a:t> 하나의 일반적인 인터페이스보다는 구체적인 여러 개의 인터페이스가 낫다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329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3380700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34" y="1509745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모듈과 모듈화의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모듈화할 때 먼저 판단할 것은 </a:t>
            </a:r>
            <a:r>
              <a:rPr lang="en-US" altLang="ko-KR" sz="1700" dirty="0"/>
              <a:t>'</a:t>
            </a:r>
            <a:r>
              <a:rPr lang="ko-KR" altLang="en-US" sz="1700" dirty="0">
                <a:solidFill>
                  <a:srgbClr val="FF0000"/>
                </a:solidFill>
              </a:rPr>
              <a:t>어느 정도의 크기로 나누어야 할 것인가</a:t>
            </a:r>
            <a:r>
              <a:rPr lang="en-US" altLang="ko-KR" sz="1700" dirty="0"/>
              <a:t>'</a:t>
            </a:r>
            <a:r>
              <a:rPr lang="ko-KR" altLang="en-US" sz="1700" dirty="0"/>
              <a:t>이다</a:t>
            </a:r>
            <a:r>
              <a:rPr lang="en-US" altLang="ko-KR" sz="1700" dirty="0"/>
              <a:t>. </a:t>
            </a:r>
            <a:r>
              <a:rPr lang="ko-KR" altLang="en-US" sz="1700" dirty="0"/>
              <a:t>물론 작은 단위로 나누는 것이 기본이지만</a:t>
            </a:r>
            <a:r>
              <a:rPr lang="en-US" altLang="ko-KR" sz="1700" dirty="0"/>
              <a:t>, </a:t>
            </a:r>
            <a:r>
              <a:rPr lang="ko-KR" altLang="en-US" sz="1700" dirty="0"/>
              <a:t>무조건 작게 나눈다고 좋은 것은 아니다</a:t>
            </a:r>
            <a:r>
              <a:rPr lang="en-US" altLang="ko-KR" sz="1700" dirty="0"/>
              <a:t>. </a:t>
            </a:r>
            <a:r>
              <a:rPr lang="ko-KR" altLang="en-US" sz="1700" dirty="0"/>
              <a:t>모듈의 크기가 작아지면 그만큼 개수가 많아지고 그러면 모듈 간의 통신 횟수가 많아져 복잡해지기 때문이다</a:t>
            </a:r>
            <a:r>
              <a:rPr lang="en-US" altLang="ko-KR" sz="1700" dirty="0"/>
              <a:t>. </a:t>
            </a:r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따라서 </a:t>
            </a:r>
            <a:r>
              <a:rPr lang="ko-KR" altLang="en-US" sz="1700" dirty="0"/>
              <a:t>모듈의 크기에 정답은 없으며 문제의 유형이나 특성을 고려해 결정해야 한다</a:t>
            </a:r>
            <a:r>
              <a:rPr lang="en-US" altLang="ko-KR" sz="1700" dirty="0"/>
              <a:t>. </a:t>
            </a:r>
            <a:r>
              <a:rPr lang="ko-KR" altLang="en-US" sz="1700" dirty="0"/>
              <a:t>다만</a:t>
            </a:r>
            <a:r>
              <a:rPr lang="en-US" altLang="ko-KR" sz="1700" dirty="0"/>
              <a:t>, </a:t>
            </a:r>
            <a:r>
              <a:rPr lang="ko-KR" altLang="en-US" sz="1700" dirty="0"/>
              <a:t>다음과 같은 원칙을 지켜야 좋은 </a:t>
            </a:r>
            <a:r>
              <a:rPr lang="ko-KR" altLang="en-US" sz="1700" dirty="0">
                <a:hlinkClick r:id="rId7"/>
              </a:rPr>
              <a:t>모듈 설계</a:t>
            </a:r>
            <a:r>
              <a:rPr lang="ko-KR" altLang="en-US" sz="1700" dirty="0"/>
              <a:t>라 할 수 있다</a:t>
            </a:r>
            <a:r>
              <a:rPr lang="en-US" altLang="ko-KR" sz="1700" dirty="0"/>
              <a:t>.</a:t>
            </a:r>
          </a:p>
          <a:p>
            <a:endParaRPr lang="en-US" altLang="ko-KR" sz="1700" dirty="0" smtClean="0"/>
          </a:p>
          <a:p>
            <a:r>
              <a:rPr lang="en-US" altLang="ko-KR" sz="1700" dirty="0" smtClean="0">
                <a:solidFill>
                  <a:srgbClr val="FF0000"/>
                </a:solidFill>
              </a:rPr>
              <a:t>• </a:t>
            </a:r>
            <a:r>
              <a:rPr lang="ko-KR" altLang="en-US" sz="1700" dirty="0">
                <a:solidFill>
                  <a:srgbClr val="FF0000"/>
                </a:solidFill>
              </a:rPr>
              <a:t>모듈 간의 결합</a:t>
            </a:r>
            <a:r>
              <a:rPr lang="en-US" altLang="ko-KR" sz="1700" dirty="0">
                <a:solidFill>
                  <a:srgbClr val="FF0000"/>
                </a:solidFill>
              </a:rPr>
              <a:t>(coupling)</a:t>
            </a:r>
            <a:r>
              <a:rPr lang="ko-KR" altLang="en-US" sz="1700" dirty="0">
                <a:solidFill>
                  <a:srgbClr val="FF0000"/>
                </a:solidFill>
              </a:rPr>
              <a:t>은 느슨하게</a:t>
            </a:r>
            <a:r>
              <a:rPr lang="en-US" altLang="ko-KR" sz="1700" dirty="0">
                <a:solidFill>
                  <a:srgbClr val="FF0000"/>
                </a:solidFill>
              </a:rPr>
              <a:t>(loosely) </a:t>
            </a:r>
            <a:r>
              <a:rPr lang="ko-KR" altLang="en-US" sz="1700" dirty="0">
                <a:solidFill>
                  <a:srgbClr val="FF0000"/>
                </a:solidFill>
              </a:rPr>
              <a:t>한다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  <a:br>
              <a:rPr lang="en-US" altLang="ko-KR" sz="1700" dirty="0">
                <a:solidFill>
                  <a:srgbClr val="FF0000"/>
                </a:solidFill>
              </a:rPr>
            </a:br>
            <a:r>
              <a:rPr lang="en-US" altLang="ko-KR" sz="1700" dirty="0">
                <a:solidFill>
                  <a:srgbClr val="FF0000"/>
                </a:solidFill>
              </a:rPr>
              <a:t>• </a:t>
            </a:r>
            <a:r>
              <a:rPr lang="ko-KR" altLang="en-US" sz="1700" dirty="0">
                <a:solidFill>
                  <a:srgbClr val="FF0000"/>
                </a:solidFill>
              </a:rPr>
              <a:t>모듈 내 구성 요소들 간의 응집</a:t>
            </a:r>
            <a:r>
              <a:rPr lang="en-US" altLang="ko-KR" sz="1700" dirty="0">
                <a:solidFill>
                  <a:srgbClr val="FF0000"/>
                </a:solidFill>
              </a:rPr>
              <a:t>(cohesion)</a:t>
            </a:r>
            <a:r>
              <a:rPr lang="ko-KR" altLang="en-US" sz="1700" dirty="0">
                <a:solidFill>
                  <a:srgbClr val="FF0000"/>
                </a:solidFill>
              </a:rPr>
              <a:t>은 강하게</a:t>
            </a:r>
            <a:r>
              <a:rPr lang="en-US" altLang="ko-KR" sz="1700" dirty="0">
                <a:solidFill>
                  <a:srgbClr val="FF0000"/>
                </a:solidFill>
              </a:rPr>
              <a:t>(strongly) </a:t>
            </a:r>
            <a:r>
              <a:rPr lang="ko-KR" altLang="en-US" sz="1700" dirty="0">
                <a:solidFill>
                  <a:srgbClr val="FF0000"/>
                </a:solidFill>
              </a:rPr>
              <a:t>한다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또한 </a:t>
            </a:r>
            <a:r>
              <a:rPr lang="ko-KR" altLang="en-US" sz="1700" dirty="0"/>
              <a:t>큰 문제를 작은 단위로 쪼개어 하나씩 개발해나가는 것을 모듈화라고 했는데</a:t>
            </a:r>
            <a:r>
              <a:rPr lang="en-US" altLang="ko-KR" sz="1700" dirty="0"/>
              <a:t>, </a:t>
            </a:r>
            <a:r>
              <a:rPr lang="ko-KR" altLang="en-US" sz="1700" dirty="0"/>
              <a:t>이렇게 했을 때 다음과 같은 장점들이 있다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 smtClean="0"/>
          </a:p>
          <a:p>
            <a:r>
              <a:rPr lang="en-US" altLang="ko-KR" sz="1700" dirty="0" smtClean="0">
                <a:solidFill>
                  <a:srgbClr val="FF0000"/>
                </a:solidFill>
              </a:rPr>
              <a:t>• </a:t>
            </a:r>
            <a:r>
              <a:rPr lang="ko-KR" altLang="en-US" sz="1700" dirty="0">
                <a:solidFill>
                  <a:srgbClr val="FF0000"/>
                </a:solidFill>
                <a:hlinkClick r:id="rId8"/>
              </a:rPr>
              <a:t>분할과 정복</a:t>
            </a:r>
            <a:r>
              <a:rPr lang="en-US" altLang="ko-KR" sz="1700" dirty="0">
                <a:solidFill>
                  <a:srgbClr val="FF0000"/>
                </a:solidFill>
              </a:rPr>
              <a:t>(divide and conquer)</a:t>
            </a:r>
            <a:r>
              <a:rPr lang="ko-KR" altLang="en-US" sz="1700" dirty="0">
                <a:solidFill>
                  <a:srgbClr val="FF0000"/>
                </a:solidFill>
              </a:rPr>
              <a:t>의 원리가 적용되어 복잡도가 감소한다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  <a:br>
              <a:rPr lang="en-US" altLang="ko-KR" sz="1700" dirty="0">
                <a:solidFill>
                  <a:srgbClr val="FF0000"/>
                </a:solidFill>
              </a:rPr>
            </a:br>
            <a:r>
              <a:rPr lang="en-US" altLang="ko-KR" sz="1700" dirty="0">
                <a:solidFill>
                  <a:srgbClr val="FF0000"/>
                </a:solidFill>
              </a:rPr>
              <a:t>• </a:t>
            </a:r>
            <a:r>
              <a:rPr lang="ko-KR" altLang="en-US" sz="1700" dirty="0">
                <a:solidFill>
                  <a:srgbClr val="FF0000"/>
                </a:solidFill>
              </a:rPr>
              <a:t>문제를 이해하기 쉽게 만든다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  <a:br>
              <a:rPr lang="en-US" altLang="ko-KR" sz="1700" dirty="0">
                <a:solidFill>
                  <a:srgbClr val="FF0000"/>
                </a:solidFill>
              </a:rPr>
            </a:br>
            <a:r>
              <a:rPr lang="en-US" altLang="ko-KR" sz="1700" dirty="0">
                <a:solidFill>
                  <a:srgbClr val="FF0000"/>
                </a:solidFill>
              </a:rPr>
              <a:t>• </a:t>
            </a:r>
            <a:r>
              <a:rPr lang="ko-KR" altLang="en-US" sz="1700" dirty="0">
                <a:solidFill>
                  <a:srgbClr val="FF0000"/>
                </a:solidFill>
              </a:rPr>
              <a:t>변경하기 쉽고</a:t>
            </a:r>
            <a:r>
              <a:rPr lang="en-US" altLang="ko-KR" sz="1700" dirty="0">
                <a:solidFill>
                  <a:srgbClr val="FF0000"/>
                </a:solidFill>
              </a:rPr>
              <a:t>, </a:t>
            </a:r>
            <a:r>
              <a:rPr lang="ko-KR" altLang="en-US" sz="1700" dirty="0">
                <a:solidFill>
                  <a:srgbClr val="FF0000"/>
                </a:solidFill>
              </a:rPr>
              <a:t>변경으로 인한 영향이 적다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  <a:br>
              <a:rPr lang="en-US" altLang="ko-KR" sz="1700" dirty="0">
                <a:solidFill>
                  <a:srgbClr val="FF0000"/>
                </a:solidFill>
              </a:rPr>
            </a:br>
            <a:r>
              <a:rPr lang="en-US" altLang="ko-KR" sz="1700" dirty="0">
                <a:solidFill>
                  <a:srgbClr val="FF0000"/>
                </a:solidFill>
              </a:rPr>
              <a:t>• </a:t>
            </a:r>
            <a:r>
              <a:rPr lang="ko-KR" altLang="en-US" sz="1700" dirty="0">
                <a:solidFill>
                  <a:srgbClr val="FF0000"/>
                </a:solidFill>
                <a:hlinkClick r:id="rId9"/>
              </a:rPr>
              <a:t>유지보수</a:t>
            </a:r>
            <a:r>
              <a:rPr lang="ko-KR" altLang="en-US" sz="1700" dirty="0">
                <a:solidFill>
                  <a:srgbClr val="FF0000"/>
                </a:solidFill>
              </a:rPr>
              <a:t>가 용이하다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  <a:br>
              <a:rPr lang="en-US" altLang="ko-KR" sz="1700" dirty="0">
                <a:solidFill>
                  <a:srgbClr val="FF0000"/>
                </a:solidFill>
              </a:rPr>
            </a:br>
            <a:r>
              <a:rPr lang="en-US" altLang="ko-KR" sz="1700" dirty="0">
                <a:solidFill>
                  <a:srgbClr val="FF0000"/>
                </a:solidFill>
              </a:rPr>
              <a:t>• </a:t>
            </a:r>
            <a:r>
              <a:rPr lang="ko-KR" altLang="en-US" sz="1700" dirty="0">
                <a:solidFill>
                  <a:srgbClr val="FF0000"/>
                </a:solidFill>
              </a:rPr>
              <a:t>프로그램을 효율적으로 관리할 수 있다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  <a:br>
              <a:rPr lang="en-US" altLang="ko-KR" sz="1700" dirty="0">
                <a:solidFill>
                  <a:srgbClr val="FF0000"/>
                </a:solidFill>
              </a:rPr>
            </a:br>
            <a:r>
              <a:rPr lang="en-US" altLang="ko-KR" sz="1700" dirty="0">
                <a:solidFill>
                  <a:srgbClr val="FF0000"/>
                </a:solidFill>
              </a:rPr>
              <a:t>• </a:t>
            </a:r>
            <a:r>
              <a:rPr lang="ko-KR" altLang="en-US" sz="1700" dirty="0">
                <a:solidFill>
                  <a:srgbClr val="FF0000"/>
                </a:solidFill>
              </a:rPr>
              <a:t>오류로 인한 파급효과를 최소화할 수 있다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  <a:br>
              <a:rPr lang="en-US" altLang="ko-KR" sz="1700" dirty="0">
                <a:solidFill>
                  <a:srgbClr val="FF0000"/>
                </a:solidFill>
              </a:rPr>
            </a:br>
            <a:r>
              <a:rPr lang="en-US" altLang="ko-KR" sz="1700" dirty="0">
                <a:solidFill>
                  <a:srgbClr val="FF0000"/>
                </a:solidFill>
              </a:rPr>
              <a:t>• </a:t>
            </a:r>
            <a:r>
              <a:rPr lang="ko-KR" altLang="en-US" sz="1700" dirty="0">
                <a:solidFill>
                  <a:srgbClr val="FF0000"/>
                </a:solidFill>
                <a:hlinkClick r:id="rId10"/>
              </a:rPr>
              <a:t>설계</a:t>
            </a:r>
            <a:r>
              <a:rPr lang="ko-KR" altLang="en-US" sz="1700" dirty="0">
                <a:solidFill>
                  <a:srgbClr val="FF0000"/>
                </a:solidFill>
              </a:rPr>
              <a:t> 및 코드를 재사용할 수 있다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17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9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모듈과 모듈화의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모듈의 크기가 작아지면 개별적인 모듈을 하나씩 개발해나갈 때</a:t>
            </a:r>
            <a:r>
              <a:rPr lang="en-US" altLang="ko-KR" dirty="0"/>
              <a:t>, </a:t>
            </a:r>
            <a:r>
              <a:rPr lang="ko-KR" altLang="en-US" dirty="0"/>
              <a:t>모듈 당 개발 비용은 적게 들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dirty="0"/>
              <a:t>모듈 수가 너무 많으면 모듈 간의 인터페이스도 많아져 과부하로 인해 시스템 성능이 떨어지고 복잡도가 증가한다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그렇다면 어느 수준이 </a:t>
            </a:r>
            <a:r>
              <a:rPr lang="ko-KR" altLang="en-US" dirty="0" smtClean="0"/>
              <a:t>적정한가</a:t>
            </a:r>
            <a:r>
              <a:rPr lang="en-US" altLang="ko-KR" dirty="0" smtClean="0"/>
              <a:t>?? </a:t>
            </a:r>
            <a:r>
              <a:rPr lang="ko-KR" altLang="en-US" dirty="0" smtClean="0"/>
              <a:t>그림을 </a:t>
            </a:r>
            <a:r>
              <a:rPr lang="ko-KR" altLang="en-US" dirty="0"/>
              <a:t>보면 </a:t>
            </a:r>
            <a:r>
              <a:rPr lang="en-US" altLang="ko-KR" dirty="0"/>
              <a:t>M </a:t>
            </a:r>
            <a:r>
              <a:rPr lang="ko-KR" altLang="en-US" dirty="0"/>
              <a:t>근처에서 비용이 가장 적게 드는 것으로 나타난다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즉 </a:t>
            </a:r>
            <a:r>
              <a:rPr lang="ko-KR" altLang="en-US" dirty="0">
                <a:solidFill>
                  <a:srgbClr val="FF0000"/>
                </a:solidFill>
              </a:rPr>
              <a:t>모듈의 크기가 너무 작아 모듈 개수가 많아지면 모듈 간의 통합 비용이 많이 들고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모듈의 크기가 너무 크면 모듈 간의 통합 비용이 상대적으로 줄어드는 대신 모듈 하나를 개발하는 데 드는 비용이 커져 모듈화의 효과를 많이 볼 수 없다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따라서 그래프의 </a:t>
            </a:r>
            <a:r>
              <a:rPr lang="en-US" altLang="ko-KR" dirty="0">
                <a:solidFill>
                  <a:srgbClr val="FF0000"/>
                </a:solidFill>
              </a:rPr>
              <a:t>M </a:t>
            </a:r>
            <a:r>
              <a:rPr lang="ko-KR" altLang="en-US" dirty="0">
                <a:solidFill>
                  <a:srgbClr val="FF0000"/>
                </a:solidFill>
              </a:rPr>
              <a:t>근처가 가장 적합하다고 볼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09" y="3601873"/>
            <a:ext cx="5462633" cy="290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모듈과 모듈화의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모듈은 여러 개의 요소로 구성되며 다른 모듈과도 상호 의존관계에 있다</a:t>
            </a:r>
            <a:r>
              <a:rPr lang="en-US" altLang="ko-KR" dirty="0"/>
              <a:t>. </a:t>
            </a:r>
            <a:r>
              <a:rPr lang="ko-KR" altLang="en-US" dirty="0"/>
              <a:t>모듈이 서로 관계를 맺는 형태는 다음과 같다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/>
              <a:t>호출 관계 </a:t>
            </a:r>
            <a:r>
              <a:rPr lang="en-US" altLang="ko-KR" b="1" dirty="0"/>
              <a:t>:</a:t>
            </a:r>
            <a:r>
              <a:rPr lang="ko-KR" altLang="en-US" dirty="0"/>
              <a:t> 모듈 </a:t>
            </a:r>
            <a:r>
              <a:rPr lang="en-US" altLang="ko-KR" dirty="0"/>
              <a:t>A</a:t>
            </a:r>
            <a:r>
              <a:rPr lang="ko-KR" altLang="en-US" dirty="0"/>
              <a:t>가 모듈 </a:t>
            </a:r>
            <a:r>
              <a:rPr lang="en-US" altLang="ko-KR" dirty="0"/>
              <a:t>B</a:t>
            </a:r>
            <a:r>
              <a:rPr lang="ko-KR" altLang="en-US" dirty="0"/>
              <a:t>를 호출하는 관계이다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데이터 전달 </a:t>
            </a:r>
            <a:r>
              <a:rPr lang="en-US" altLang="ko-KR" b="1" dirty="0"/>
              <a:t>:</a:t>
            </a:r>
            <a:r>
              <a:rPr lang="ko-KR" altLang="en-US" dirty="0"/>
              <a:t> 매개변수 등을 이용한</a:t>
            </a:r>
            <a:r>
              <a:rPr lang="en-US" altLang="ko-KR" dirty="0"/>
              <a:t>, </a:t>
            </a:r>
            <a:r>
              <a:rPr lang="ko-KR" altLang="en-US" dirty="0"/>
              <a:t>데이터 전달을 통해 이루어지는 관계이다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제어 </a:t>
            </a:r>
            <a:r>
              <a:rPr lang="en-US" altLang="ko-KR" b="1" dirty="0"/>
              <a:t>:</a:t>
            </a:r>
            <a:r>
              <a:rPr lang="ko-KR" altLang="en-US" dirty="0"/>
              <a:t> 모듈 </a:t>
            </a:r>
            <a:r>
              <a:rPr lang="en-US" altLang="ko-KR" dirty="0"/>
              <a:t>A</a:t>
            </a:r>
            <a:r>
              <a:rPr lang="ko-KR" altLang="en-US" dirty="0"/>
              <a:t>가 모듈 </a:t>
            </a:r>
            <a:r>
              <a:rPr lang="en-US" altLang="ko-KR" dirty="0"/>
              <a:t>B</a:t>
            </a:r>
            <a:r>
              <a:rPr lang="ko-KR" altLang="en-US" dirty="0"/>
              <a:t>에게 제어 플래그를 전달하는 것과 같은</a:t>
            </a:r>
            <a:r>
              <a:rPr lang="en-US" altLang="ko-KR" dirty="0"/>
              <a:t>, </a:t>
            </a:r>
            <a:r>
              <a:rPr lang="ko-KR" altLang="en-US" dirty="0"/>
              <a:t>구조의 제어를 통해 이루어지는 관계이다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유지보수 </a:t>
            </a:r>
            <a:r>
              <a:rPr lang="ko-KR" altLang="en-US" dirty="0"/>
              <a:t>측면에서 본다면</a:t>
            </a:r>
            <a:r>
              <a:rPr lang="en-US" altLang="ko-KR" dirty="0"/>
              <a:t>, </a:t>
            </a:r>
            <a:r>
              <a:rPr lang="ko-KR" altLang="en-US" dirty="0"/>
              <a:t>두 모듈 간의 관련성이 적어 서로 간섭 없이 독립적으로 존재할 때 소프트웨어 유지보수 용이성은 매우 높아질 것이다</a:t>
            </a:r>
            <a:r>
              <a:rPr lang="en-US" altLang="ko-KR" dirty="0"/>
              <a:t>. </a:t>
            </a:r>
            <a:r>
              <a:rPr lang="ko-KR" altLang="en-US" dirty="0"/>
              <a:t>그러나 실제 설계를 할 때 모듈 간의 관계가 전혀 없을 수 없다</a:t>
            </a:r>
            <a:r>
              <a:rPr lang="en-US" altLang="ko-KR" dirty="0"/>
              <a:t>. </a:t>
            </a:r>
            <a:r>
              <a:rPr lang="ko-KR" altLang="en-US" dirty="0"/>
              <a:t>이때 모듈 간에 연관성이 높으면 관련된 모듈을 사용하기 위해 많은 지식이 필요하고 종속적인 관계로 복잡하게 연결되어 유지보수가 매우 어려워진다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>
                <a:solidFill>
                  <a:srgbClr val="FF0000"/>
                </a:solidFill>
              </a:rPr>
              <a:t>모듈을 분할하여 설계할 때는 되도록 모듈 간의 관련성이 적게 설계하여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모듈 변경 시 다른 모듈에 영향을 적게 미치고 유지보수를 쉽게 할 수 있도록 해야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이제 모듈 간의 관계 또는 모듈 내의 구성 요소들 간의 관계에서 어떤 형태가 좋은 구조이고</a:t>
            </a:r>
            <a:r>
              <a:rPr lang="en-US" altLang="ko-KR" dirty="0"/>
              <a:t>, </a:t>
            </a:r>
            <a:r>
              <a:rPr lang="ko-KR" altLang="en-US" dirty="0"/>
              <a:t>어떤 형태가 나쁜 구조인지 판단할 수 있는 평가 기준을 알아보자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모듈 평가 기준은 </a:t>
            </a:r>
            <a:r>
              <a:rPr lang="ko-KR" altLang="en-US" dirty="0" err="1">
                <a:solidFill>
                  <a:srgbClr val="FF0000"/>
                </a:solidFill>
              </a:rPr>
              <a:t>응집도와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hlinkClick r:id="rId7"/>
              </a:rPr>
              <a:t>결합도</a:t>
            </a:r>
            <a:r>
              <a:rPr lang="ko-KR" altLang="en-US" dirty="0" err="1">
                <a:solidFill>
                  <a:srgbClr val="FF0000"/>
                </a:solidFill>
              </a:rPr>
              <a:t>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좋은 설계가 되려면 모듈의 독립성이 높아야 하는데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 독립성을 측정하는 개념이 바로 </a:t>
            </a:r>
            <a:r>
              <a:rPr lang="ko-KR" altLang="en-US" dirty="0" err="1">
                <a:solidFill>
                  <a:srgbClr val="FF0000"/>
                </a:solidFill>
              </a:rPr>
              <a:t>응집도와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결합도이다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응집도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응집도</a:t>
            </a:r>
            <a:r>
              <a:rPr lang="en-US" altLang="ko-KR" sz="2000" dirty="0">
                <a:solidFill>
                  <a:srgbClr val="FF0000"/>
                </a:solidFill>
              </a:rPr>
              <a:t>(cohesion)</a:t>
            </a:r>
            <a:r>
              <a:rPr lang="ko-KR" altLang="en-US" sz="2000" dirty="0"/>
              <a:t>는 모듈 내부에 존재하는 구성 요소들 사이의 밀접한 정도를 나타낸다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즉 </a:t>
            </a:r>
            <a:r>
              <a:rPr lang="ko-KR" altLang="en-US" sz="2000" dirty="0"/>
              <a:t>하나의 모듈 안에서 구성 요소들 간에 똘똘 뭉쳐 있는 정도로 평가한다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응집도가 </a:t>
            </a:r>
            <a:r>
              <a:rPr lang="ko-KR" altLang="en-US" sz="2000" dirty="0"/>
              <a:t>높을수록 구성 요소들이 꼭 필요한 것들로만 모여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응집도가 낮을수록 서로 관련성이 적은 요소들이 모여 있다</a:t>
            </a:r>
            <a:r>
              <a:rPr lang="en-US" altLang="ko-KR" sz="2000" dirty="0"/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응집도가 가장 높은 것은 모듈 하나가 단일 기능으로 구성된 경우이다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반대로 응집도가 가장 낮은 것은 기능들이 필요에 의해 모듈 하나에 존재하는 것이 아니라 우연에 의해 함께 묶이게 되는 경우이다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97" y="3856834"/>
            <a:ext cx="6651685" cy="181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5448</Words>
  <Application>Microsoft Office PowerPoint</Application>
  <PresentationFormat>와이드스크린</PresentationFormat>
  <Paragraphs>376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Arial</vt:lpstr>
      <vt:lpstr>돋움</vt:lpstr>
      <vt:lpstr>맑은 고딕</vt:lpstr>
      <vt:lpstr>Verdana</vt:lpstr>
      <vt:lpstr>Wingdings</vt:lpstr>
      <vt:lpstr>나눔고딕</vt:lpstr>
      <vt:lpstr>굴림</vt:lpstr>
      <vt:lpstr>HY헤드라인M</vt:lpstr>
      <vt:lpstr>Office 테마</vt:lpstr>
      <vt:lpstr>1_[템플릿]책_수업자료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Parkchanjun</cp:lastModifiedBy>
  <cp:revision>618</cp:revision>
  <dcterms:created xsi:type="dcterms:W3CDTF">2014-11-01T08:10:02Z</dcterms:created>
  <dcterms:modified xsi:type="dcterms:W3CDTF">2018-04-16T09:21:27Z</dcterms:modified>
</cp:coreProperties>
</file>