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1"/>
  </p:notes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83" r:id="rId14"/>
    <p:sldId id="48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85" r:id="rId31"/>
    <p:sldId id="472" r:id="rId32"/>
    <p:sldId id="473" r:id="rId33"/>
    <p:sldId id="471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72" r:id="rId62"/>
    <p:sldId id="373" r:id="rId63"/>
    <p:sldId id="374" r:id="rId64"/>
    <p:sldId id="375" r:id="rId65"/>
    <p:sldId id="376" r:id="rId66"/>
    <p:sldId id="377" r:id="rId67"/>
    <p:sldId id="257" r:id="rId68"/>
    <p:sldId id="258" r:id="rId69"/>
    <p:sldId id="259" r:id="rId70"/>
    <p:sldId id="260" r:id="rId71"/>
    <p:sldId id="261" r:id="rId72"/>
    <p:sldId id="262" r:id="rId73"/>
    <p:sldId id="263" r:id="rId74"/>
    <p:sldId id="264" r:id="rId75"/>
    <p:sldId id="269" r:id="rId76"/>
    <p:sldId id="270" r:id="rId77"/>
    <p:sldId id="271" r:id="rId78"/>
    <p:sldId id="272" r:id="rId79"/>
    <p:sldId id="273" r:id="rId80"/>
    <p:sldId id="274" r:id="rId81"/>
    <p:sldId id="275" r:id="rId82"/>
    <p:sldId id="265" r:id="rId83"/>
    <p:sldId id="266" r:id="rId84"/>
    <p:sldId id="267" r:id="rId85"/>
    <p:sldId id="268" r:id="rId86"/>
    <p:sldId id="390" r:id="rId87"/>
    <p:sldId id="391" r:id="rId88"/>
    <p:sldId id="392" r:id="rId89"/>
    <p:sldId id="393" r:id="rId90"/>
    <p:sldId id="394" r:id="rId91"/>
    <p:sldId id="395" r:id="rId92"/>
    <p:sldId id="396" r:id="rId93"/>
    <p:sldId id="397" r:id="rId94"/>
    <p:sldId id="398" r:id="rId95"/>
    <p:sldId id="399" r:id="rId96"/>
    <p:sldId id="405" r:id="rId97"/>
    <p:sldId id="406" r:id="rId98"/>
    <p:sldId id="407" r:id="rId99"/>
    <p:sldId id="408" r:id="rId100"/>
    <p:sldId id="416" r:id="rId101"/>
    <p:sldId id="417" r:id="rId102"/>
    <p:sldId id="418" r:id="rId103"/>
    <p:sldId id="419" r:id="rId104"/>
    <p:sldId id="409" r:id="rId105"/>
    <p:sldId id="410" r:id="rId106"/>
    <p:sldId id="411" r:id="rId107"/>
    <p:sldId id="412" r:id="rId108"/>
    <p:sldId id="413" r:id="rId109"/>
    <p:sldId id="414" r:id="rId110"/>
    <p:sldId id="415" r:id="rId111"/>
    <p:sldId id="383" r:id="rId112"/>
    <p:sldId id="382" r:id="rId113"/>
    <p:sldId id="384" r:id="rId114"/>
    <p:sldId id="385" r:id="rId115"/>
    <p:sldId id="386" r:id="rId116"/>
    <p:sldId id="387" r:id="rId117"/>
    <p:sldId id="388" r:id="rId118"/>
    <p:sldId id="389" r:id="rId119"/>
    <p:sldId id="420" r:id="rId120"/>
    <p:sldId id="421" r:id="rId121"/>
    <p:sldId id="422" r:id="rId122"/>
    <p:sldId id="423" r:id="rId123"/>
    <p:sldId id="424" r:id="rId124"/>
    <p:sldId id="425" r:id="rId125"/>
    <p:sldId id="426" r:id="rId126"/>
    <p:sldId id="427" r:id="rId127"/>
    <p:sldId id="428" r:id="rId128"/>
    <p:sldId id="429" r:id="rId129"/>
    <p:sldId id="430" r:id="rId130"/>
    <p:sldId id="431" r:id="rId131"/>
    <p:sldId id="432" r:id="rId132"/>
    <p:sldId id="433" r:id="rId133"/>
    <p:sldId id="434" r:id="rId134"/>
    <p:sldId id="435" r:id="rId135"/>
    <p:sldId id="436" r:id="rId136"/>
    <p:sldId id="437" r:id="rId137"/>
    <p:sldId id="438" r:id="rId138"/>
    <p:sldId id="439" r:id="rId139"/>
    <p:sldId id="440" r:id="rId1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2E71-881A-4CE7-BD69-5006835F512F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599E6-D5F0-4E05-8865-B65F6E06C1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ECDB8-1FCF-4A6A-99E9-6557652AF9B8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n-NO" altLang="ko-KR" sz="11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static void main(String args[]) { </a:t>
            </a:r>
          </a:p>
          <a:p>
            <a:pPr eaLnBrk="1" hangingPunct="1"/>
            <a:endParaRPr lang="nn-NO" altLang="ko-KR" sz="11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hangingPunct="1"/>
            <a:r>
              <a:rPr lang="en-US" altLang="ko-KR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n=“123”</a:t>
            </a:r>
            <a:r>
              <a:rPr lang="ko-KR" altLang="en-US" sz="11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은 문제이므로</a:t>
            </a:r>
            <a:endParaRPr lang="en-US" altLang="ko-KR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ECDB8-1FCF-4A6A-99E9-6557652AF9B8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 smtClean="0"/>
              <a:t>여러 종류의 연산자가 조합으로 사용되는 경우에는 정해진 연산 순서에 따라 연산이 이루어진다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따라서 복잡한 </a:t>
            </a:r>
            <a:r>
              <a:rPr lang="ko-KR" altLang="en-US" dirty="0" err="1" smtClean="0"/>
              <a:t>연산식의</a:t>
            </a:r>
            <a:r>
              <a:rPr lang="ko-KR" altLang="en-US" dirty="0" smtClean="0"/>
              <a:t> 경우에는 이러한 연산자의 연산 순서를 이해하고 있어야 정확한 결과를 예측할 수 있다</a:t>
            </a:r>
            <a:r>
              <a:rPr lang="en-US" altLang="ko-KR" dirty="0" smtClean="0"/>
              <a:t>. </a:t>
            </a: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en-US" altLang="ko-KR" sz="1100" dirty="0" err="1">
                <a:latin typeface="굴림" pitchFamily="50" charset="-127"/>
                <a:ea typeface="굴림" pitchFamily="50" charset="-127"/>
              </a:rPr>
              <a:t>boolean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피연산자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)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논리연산자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&amp;&amp; ||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는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 short-circuit 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연산자</a:t>
            </a:r>
            <a:endParaRPr kumimoji="1" lang="en-US" altLang="ko-KR" sz="1100" dirty="0">
              <a:latin typeface="굴림" pitchFamily="50" charset="-127"/>
              <a:ea typeface="굴림" pitchFamily="50" charset="-127"/>
            </a:endParaRP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en-US" altLang="ko-KR" sz="11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100" dirty="0" err="1">
                <a:latin typeface="굴림" pitchFamily="50" charset="-127"/>
                <a:ea typeface="굴림" pitchFamily="50" charset="-127"/>
              </a:rPr>
              <a:t>피연산자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) &amp; | ^ ~</a:t>
            </a: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a &lt;&lt; b</a:t>
            </a:r>
            <a:endParaRPr kumimoji="1" lang="ko-KR" altLang="en-US" sz="1100" dirty="0">
              <a:latin typeface="굴림" pitchFamily="50" charset="-127"/>
              <a:ea typeface="굴림" pitchFamily="50" charset="-127"/>
            </a:endParaRP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a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의 비트를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b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만큼 왼쪽으로 이동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오른쪽을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0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으로 채움</a:t>
            </a: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a &gt;&gt; b</a:t>
            </a:r>
            <a:endParaRPr kumimoji="1" lang="ko-KR" altLang="en-US" sz="1100" dirty="0">
              <a:latin typeface="굴림" pitchFamily="50" charset="-127"/>
              <a:ea typeface="굴림" pitchFamily="50" charset="-127"/>
            </a:endParaRP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a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의 비트를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b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만큼 오른쪽으로 이동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왼쪽을 부호로 채움</a:t>
            </a: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a &gt;&gt;&gt; b</a:t>
            </a:r>
            <a:endParaRPr kumimoji="1" lang="ko-KR" altLang="en-US" sz="1100" dirty="0">
              <a:latin typeface="굴림" pitchFamily="50" charset="-127"/>
              <a:ea typeface="굴림" pitchFamily="50" charset="-127"/>
            </a:endParaRPr>
          </a:p>
          <a:p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a &gt;&gt; b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와 동일하나 왼쪽을 </a:t>
            </a:r>
            <a:r>
              <a:rPr kumimoji="1" lang="en-US" altLang="ko-KR" sz="1100" dirty="0">
                <a:latin typeface="굴림" pitchFamily="50" charset="-127"/>
                <a:ea typeface="굴림" pitchFamily="50" charset="-127"/>
              </a:rPr>
              <a:t>0</a:t>
            </a:r>
            <a:r>
              <a:rPr kumimoji="1" lang="ko-KR" altLang="en-US" sz="1100" dirty="0">
                <a:latin typeface="굴림" pitchFamily="50" charset="-127"/>
                <a:ea typeface="굴림" pitchFamily="50" charset="-127"/>
              </a:rPr>
              <a:t>으로 채움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하지만 실제 프로그래밍에 있어서 </a:t>
            </a:r>
            <a:r>
              <a:rPr lang="ko-KR" altLang="en-US" dirty="0" err="1" smtClean="0"/>
              <a:t>연산식을</a:t>
            </a:r>
            <a:r>
              <a:rPr lang="ko-KR" altLang="en-US" dirty="0" smtClean="0"/>
              <a:t> 작성할 때 단지 연산자의 연산 순서 규칙에만 의존하여 프로그래밍을 하는 것은 프로그램의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떨어뜨릴 수 있다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따라서 복잡한 </a:t>
            </a:r>
            <a:r>
              <a:rPr lang="ko-KR" altLang="en-US" dirty="0" err="1" smtClean="0"/>
              <a:t>연산식을</a:t>
            </a:r>
            <a:r>
              <a:rPr lang="ko-KR" altLang="en-US" dirty="0" smtClean="0"/>
              <a:t> 단순한 </a:t>
            </a:r>
            <a:r>
              <a:rPr lang="ko-KR" altLang="en-US" dirty="0" err="1" smtClean="0"/>
              <a:t>연산식으로</a:t>
            </a:r>
            <a:r>
              <a:rPr lang="ko-KR" altLang="en-US" dirty="0" smtClean="0"/>
              <a:t> 나눠 기술하거나 괄호를 적절하게 사용하는 것이 좋은 프로그래밍 습관이다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ECDB8-1FCF-4A6A-99E9-6557652AF9B8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 smtClean="0"/>
              <a:t>여기서는 </a:t>
            </a:r>
            <a:r>
              <a:rPr lang="ko-KR" altLang="en-US" dirty="0" err="1" smtClean="0"/>
              <a:t>제어문에</a:t>
            </a:r>
            <a:r>
              <a:rPr lang="ko-KR" altLang="en-US" dirty="0" smtClean="0"/>
              <a:t> 대해서 구체적으로 살펴본다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실행순서를 제어하기 위한 명령문을 </a:t>
            </a:r>
            <a:r>
              <a:rPr lang="ko-KR" altLang="en-US" dirty="0" err="1" smtClean="0"/>
              <a:t>제어문이라고</a:t>
            </a:r>
            <a:r>
              <a:rPr lang="ko-KR" altLang="en-US" dirty="0" smtClean="0"/>
              <a:t> 하는데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제어문은</a:t>
            </a:r>
            <a:r>
              <a:rPr lang="ko-KR" altLang="en-US" dirty="0" smtClean="0"/>
              <a:t> 크게 선택구조와 반복구조가 존재하는데 먼저 선택 구조에 대해 알아본다</a:t>
            </a:r>
          </a:p>
          <a:p>
            <a:pPr eaLnBrk="1" hangingPunct="1"/>
            <a:r>
              <a:rPr lang="ko-KR" altLang="en-US" dirty="0" smtClean="0"/>
              <a:t>자바의 </a:t>
            </a:r>
            <a:r>
              <a:rPr lang="ko-KR" altLang="en-US" dirty="0" err="1" smtClean="0"/>
              <a:t>제어문은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의 제어문과 거의 같다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차이점은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문의 경우 분기의 조건은 </a:t>
            </a:r>
            <a:r>
              <a:rPr lang="en-US" altLang="ko-KR" dirty="0" smtClean="0"/>
              <a:t>true, false</a:t>
            </a:r>
            <a:r>
              <a:rPr lang="ko-KR" altLang="en-US" dirty="0" smtClean="0"/>
              <a:t>값을 갖는 </a:t>
            </a:r>
            <a:r>
              <a:rPr lang="ko-KR" altLang="en-US" dirty="0" err="1" smtClean="0"/>
              <a:t>조건식이어야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,  </a:t>
            </a:r>
          </a:p>
          <a:p>
            <a:pPr eaLnBrk="1" hangingPunct="1"/>
            <a:r>
              <a:rPr lang="en-US" altLang="ko-KR" dirty="0" smtClean="0"/>
              <a:t>if (0)</a:t>
            </a:r>
            <a:r>
              <a:rPr lang="ko-KR" altLang="en-US" dirty="0" smtClean="0"/>
              <a:t>은 안됨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eaLnBrk="1" hangingPunct="1"/>
            <a:r>
              <a:rPr lang="en-US" altLang="ko-KR" dirty="0" smtClean="0"/>
              <a:t>dangling else </a:t>
            </a:r>
            <a:r>
              <a:rPr lang="ko-KR" altLang="en-US" dirty="0" smtClean="0"/>
              <a:t>문제</a:t>
            </a:r>
          </a:p>
          <a:p>
            <a:pPr eaLnBrk="1" hangingPunct="1"/>
            <a:endParaRPr lang="en-US" altLang="ko-KR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8AC8-F54D-4EB3-8B5F-E8A5D042DD13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21AD-C000-4A91-8315-34E2792332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61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000" dirty="0" smtClean="0"/>
              <a:t>자바에서 </a:t>
            </a:r>
            <a:r>
              <a:rPr lang="ko-KR" altLang="en-US" sz="4000" dirty="0"/>
              <a:t>사용되는 상수종류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08050"/>
            <a:ext cx="7921625" cy="55800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01:public class Data01 {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02:  public static void main(String[]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) {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03:    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05:     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(1);  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07:     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(1.5);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09:     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('a'); 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11:     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(true);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12:  }   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13:} </a:t>
            </a:r>
          </a:p>
        </p:txBody>
      </p:sp>
      <p:pic>
        <p:nvPicPr>
          <p:cNvPr id="16388" name="Picture 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4689475"/>
            <a:ext cx="3779837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&lt;</a:t>
            </a:r>
            <a:r>
              <a:rPr lang="ko-KR" altLang="en-US" dirty="0"/>
              <a:t>문제</a:t>
            </a:r>
            <a:r>
              <a:rPr lang="en-US" altLang="ko-KR" dirty="0"/>
              <a:t>&gt;</a:t>
            </a:r>
          </a:p>
        </p:txBody>
      </p:sp>
      <p:sp>
        <p:nvSpPr>
          <p:cNvPr id="486405" name="Rectangle 5"/>
          <p:cNvSpPr>
            <a:spLocks noGrp="1" noChangeArrowheads="1"/>
          </p:cNvSpPr>
          <p:nvPr>
            <p:ph idx="1"/>
          </p:nvPr>
        </p:nvSpPr>
        <p:spPr>
          <a:xfrm>
            <a:off x="0" y="1089025"/>
            <a:ext cx="9144000" cy="4870450"/>
          </a:xfrm>
        </p:spPr>
        <p:txBody>
          <a:bodyPr>
            <a:normAutofit fontScale="85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잘못된 문장을 골라내고 그 이유를 설명하시오</a:t>
            </a:r>
            <a:r>
              <a:rPr lang="en-US" altLang="ko-KR" b="1" dirty="0"/>
              <a:t>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public class DataEx01 {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  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    char   	a='a';       //A.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    char   	b="a";       </a:t>
            </a:r>
            <a:r>
              <a:rPr lang="en-US" altLang="ko-KR" b="1" dirty="0">
                <a:solidFill>
                  <a:srgbClr val="FFFF00"/>
                </a:solidFill>
              </a:rPr>
              <a:t>//B.</a:t>
            </a:r>
            <a:r>
              <a:rPr lang="en-US" altLang="ko-KR" b="1" dirty="0"/>
              <a:t>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    String  	c="a";       //C.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    String  	d='a';       </a:t>
            </a:r>
            <a:r>
              <a:rPr lang="en-US" altLang="ko-KR" b="1" dirty="0">
                <a:solidFill>
                  <a:srgbClr val="FFFF00"/>
                </a:solidFill>
              </a:rPr>
              <a:t>//D.</a:t>
            </a:r>
            <a:r>
              <a:rPr lang="en-US" altLang="ko-KR" b="1" dirty="0"/>
              <a:t>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    char   	e='</a:t>
            </a:r>
            <a:r>
              <a:rPr lang="en-US" altLang="ko-KR" b="1" dirty="0" err="1"/>
              <a:t>ab</a:t>
            </a:r>
            <a:r>
              <a:rPr lang="en-US" altLang="ko-KR" b="1" dirty="0"/>
              <a:t>';     </a:t>
            </a:r>
            <a:r>
              <a:rPr lang="en-US" altLang="ko-KR" b="1" dirty="0">
                <a:solidFill>
                  <a:srgbClr val="FFFF00"/>
                </a:solidFill>
              </a:rPr>
              <a:t> //E.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    String  	f="</a:t>
            </a:r>
            <a:r>
              <a:rPr lang="en-US" altLang="ko-KR" b="1" dirty="0" err="1"/>
              <a:t>ab</a:t>
            </a:r>
            <a:r>
              <a:rPr lang="en-US" altLang="ko-KR" b="1" dirty="0"/>
              <a:t>";      //F.  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 }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b="1" dirty="0"/>
              <a:t>}</a:t>
            </a:r>
            <a:r>
              <a:rPr lang="en-US" altLang="ko-KR" dirty="0"/>
              <a:t> 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/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846220"/>
            <a:ext cx="8101013" cy="13234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l"/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오버로딩은 동일한 이름의 </a:t>
            </a:r>
            <a:r>
              <a:rPr lang="ko-KR" altLang="en-US" sz="2000" b="1" dirty="0" err="1" smtClean="0"/>
              <a:t>메소드를</a:t>
            </a:r>
            <a:r>
              <a:rPr lang="ko-KR" altLang="en-US" sz="2000" b="1" dirty="0" smtClean="0"/>
              <a:t> 여러 번 정의하는 것</a:t>
            </a:r>
            <a:endParaRPr lang="en-US" altLang="ko-KR" sz="2000" b="1" dirty="0" smtClean="0"/>
          </a:p>
          <a:p>
            <a:pPr marL="342900" indent="-342900" algn="l">
              <a:buFontTx/>
              <a:buChar char="-"/>
            </a:pPr>
            <a:r>
              <a:rPr lang="ko-KR" altLang="en-US" sz="2000" b="1" dirty="0" smtClean="0"/>
              <a:t>오버 로딩된 </a:t>
            </a:r>
            <a:r>
              <a:rPr lang="ko-KR" altLang="en-US" sz="2000" b="1" dirty="0" err="1" smtClean="0"/>
              <a:t>메소드는</a:t>
            </a:r>
            <a:r>
              <a:rPr lang="ko-KR" altLang="en-US" sz="2000" b="1" dirty="0" smtClean="0"/>
              <a:t> 이름은 같더라도 </a:t>
            </a:r>
            <a:endParaRPr lang="en-US" altLang="ko-KR" sz="2000" b="1" dirty="0" smtClean="0"/>
          </a:p>
          <a:p>
            <a:pPr marL="342900" indent="-342900" algn="l"/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호출할 때 매개 변수의 </a:t>
            </a:r>
            <a:r>
              <a:rPr lang="ko-KR" altLang="en-US" sz="2000" b="1" dirty="0" err="1" smtClean="0"/>
              <a:t>자료형</a:t>
            </a:r>
            <a:r>
              <a:rPr lang="ko-KR" altLang="en-US" sz="2000" b="1" dirty="0" smtClean="0"/>
              <a:t> 이나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개수를 달리 주어서 구분한다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4282" y="2132104"/>
            <a:ext cx="8101013" cy="378565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l"/>
            <a:r>
              <a:rPr lang="ko-KR" altLang="en-US" sz="2000" b="1" dirty="0" smtClean="0"/>
              <a:t>상속 관계에 있는 클래스 내부의 </a:t>
            </a:r>
            <a:r>
              <a:rPr lang="ko-KR" altLang="en-US" sz="2000" b="1" dirty="0" err="1" smtClean="0"/>
              <a:t>메소드는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오버라이딩</a:t>
            </a:r>
            <a:r>
              <a:rPr lang="ko-KR" altLang="en-US" sz="2000" b="1" dirty="0" smtClean="0"/>
              <a:t>  개념을 도입한다</a:t>
            </a:r>
            <a:r>
              <a:rPr lang="en-US" altLang="ko-KR" sz="2000" b="1" dirty="0" smtClean="0"/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dirty="0" smtClean="0"/>
              <a:t>동일한 이름으로 </a:t>
            </a:r>
            <a:r>
              <a:rPr lang="ko-KR" altLang="en-US" sz="2000" b="1" dirty="0" err="1" smtClean="0"/>
              <a:t>메소드를</a:t>
            </a:r>
            <a:r>
              <a:rPr lang="ko-KR" altLang="en-US" sz="2000" b="1" dirty="0" smtClean="0"/>
              <a:t> 여러 번 정의한다는 점만 오버로딩과 비슷하고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사용목적은 다르다</a:t>
            </a:r>
            <a:r>
              <a:rPr lang="en-US" altLang="ko-KR" sz="2000" b="1" dirty="0" smtClean="0"/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dirty="0" err="1" smtClean="0"/>
              <a:t>오버라이딩은</a:t>
            </a:r>
            <a:r>
              <a:rPr lang="ko-KR" altLang="en-US" sz="2000" b="1" dirty="0" smtClean="0"/>
              <a:t> 슈퍼클래스의 </a:t>
            </a:r>
            <a:r>
              <a:rPr lang="ko-KR" altLang="en-US" sz="2000" b="1" dirty="0" err="1" smtClean="0"/>
              <a:t>메소드를</a:t>
            </a:r>
            <a:r>
              <a:rPr lang="ko-KR" altLang="en-US" sz="2000" b="1" dirty="0" smtClean="0"/>
              <a:t> 서브 클래스에서 다시 정의하는 것</a:t>
            </a:r>
            <a:endParaRPr lang="en-US" altLang="ko-KR" sz="2000" b="1" dirty="0" smtClean="0"/>
          </a:p>
          <a:p>
            <a:pPr marL="342900" indent="-342900" algn="l">
              <a:buFontTx/>
              <a:buChar char="-"/>
            </a:pPr>
            <a:r>
              <a:rPr lang="ko-KR" altLang="en-US" sz="2000" b="1" dirty="0" smtClean="0"/>
              <a:t>이름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매개변수 </a:t>
            </a:r>
            <a:r>
              <a:rPr lang="ko-KR" altLang="en-US" sz="2000" b="1" dirty="0" err="1" smtClean="0"/>
              <a:t>자료형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개수 모두 동일해야 한다</a:t>
            </a:r>
            <a:r>
              <a:rPr lang="en-US" altLang="ko-KR" sz="2000" b="1" dirty="0" smtClean="0"/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dirty="0" smtClean="0"/>
              <a:t>서브 클래스는 </a:t>
            </a:r>
            <a:r>
              <a:rPr lang="ko-KR" altLang="en-US" sz="2000" b="1" dirty="0" err="1" smtClean="0"/>
              <a:t>수퍼클래스의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메소드를</a:t>
            </a:r>
            <a:r>
              <a:rPr lang="ko-KR" altLang="en-US" sz="2000" b="1" dirty="0" smtClean="0"/>
              <a:t> 더 이상 상속받아 사용하지 않고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은닉됨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서브 클래스에서 새롭게 정의한 </a:t>
            </a:r>
            <a:r>
              <a:rPr lang="ko-KR" altLang="en-US" sz="2000" b="1" dirty="0" err="1" smtClean="0"/>
              <a:t>메소드를</a:t>
            </a:r>
            <a:r>
              <a:rPr lang="ko-KR" altLang="en-US" sz="2000" b="1" dirty="0" smtClean="0"/>
              <a:t> 사용하도록 </a:t>
            </a:r>
            <a:r>
              <a:rPr lang="ko-KR" altLang="en-US" sz="2000" b="1" dirty="0" err="1" smtClean="0"/>
              <a:t>하는것</a:t>
            </a:r>
            <a:endParaRPr lang="en-US" altLang="ko-KR" sz="2000" b="1" dirty="0" smtClean="0"/>
          </a:p>
          <a:p>
            <a:pPr marL="342900" indent="-342900" algn="l">
              <a:buFontTx/>
              <a:buChar char="-"/>
            </a:pPr>
            <a:endParaRPr lang="en-US" altLang="ko-KR" sz="2000" b="1" dirty="0" smtClean="0"/>
          </a:p>
          <a:p>
            <a:pPr marL="342900" indent="-342900" algn="l">
              <a:buFontTx/>
              <a:buChar char="-"/>
            </a:pPr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_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상속받아 사용하기</a:t>
            </a:r>
            <a:endParaRPr lang="en-US" altLang="ko-KR" sz="3200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5" y="1000108"/>
            <a:ext cx="3786214" cy="25545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Point2D {</a:t>
            </a:r>
          </a:p>
          <a:p>
            <a:r>
              <a:rPr lang="en-US" altLang="ko-KR" sz="2000" b="1" dirty="0" smtClean="0"/>
              <a:t>     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x=10;</a:t>
            </a:r>
          </a:p>
          <a:p>
            <a:r>
              <a:rPr lang="en-US" altLang="ko-KR" sz="2000" b="1" dirty="0" smtClean="0"/>
              <a:t>     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y=20;</a:t>
            </a:r>
          </a:p>
          <a:p>
            <a:r>
              <a:rPr lang="en-US" altLang="ko-KR" sz="2000" b="1" dirty="0" smtClean="0"/>
              <a:t>     public void </a:t>
            </a:r>
            <a:r>
              <a:rPr lang="en-US" altLang="ko-KR" sz="2000" b="1" dirty="0" err="1" smtClean="0"/>
              <a:t>showPoint</a:t>
            </a:r>
            <a:r>
              <a:rPr lang="en-US" altLang="ko-KR" sz="2000" b="1" dirty="0" smtClean="0"/>
              <a:t>( ){</a:t>
            </a:r>
          </a:p>
          <a:p>
            <a:r>
              <a:rPr lang="en-US" altLang="ko-KR" sz="2000" b="1" dirty="0" smtClean="0"/>
              <a:t>   	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(x );</a:t>
            </a:r>
          </a:p>
          <a:p>
            <a:r>
              <a:rPr lang="en-US" altLang="ko-KR" sz="2000" b="1" dirty="0" smtClean="0"/>
              <a:t>   	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(y );</a:t>
            </a:r>
          </a:p>
          <a:p>
            <a:r>
              <a:rPr lang="ko-KR" altLang="en-US" sz="2000" b="1" dirty="0" smtClean="0"/>
              <a:t>      </a:t>
            </a:r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00496" y="1241465"/>
            <a:ext cx="539604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Point3D extends Point2D {</a:t>
            </a:r>
          </a:p>
          <a:p>
            <a:r>
              <a:rPr lang="en-US" altLang="ko-KR" sz="2000" dirty="0" smtClean="0"/>
              <a:t>   	</a:t>
            </a:r>
            <a:r>
              <a:rPr lang="en-US" altLang="ko-KR" sz="2000" b="1" dirty="0" smtClean="0"/>
              <a:t>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z=30;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}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4282" y="3643314"/>
            <a:ext cx="8215370" cy="19389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Ch10Ex05 {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b="1" dirty="0" smtClean="0"/>
              <a:t>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dirty="0" smtClean="0"/>
              <a:t>	Point3D  pt = </a:t>
            </a:r>
            <a:r>
              <a:rPr lang="en-US" altLang="ko-KR" sz="2000" b="1" dirty="0" smtClean="0"/>
              <a:t>new Point3D(); 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pt.showPoint</a:t>
            </a:r>
            <a:r>
              <a:rPr lang="en-US" altLang="ko-KR" sz="2000" dirty="0" smtClean="0"/>
              <a:t>();   // </a:t>
            </a:r>
            <a:r>
              <a:rPr lang="ko-KR" altLang="en-US" sz="2000" dirty="0" err="1" smtClean="0"/>
              <a:t>수퍼클래스인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Point2D</a:t>
            </a:r>
            <a:r>
              <a:rPr lang="ko-KR" altLang="en-US" sz="2000" dirty="0" smtClean="0"/>
              <a:t>에서 상속받음</a:t>
            </a:r>
            <a:endParaRPr lang="en-US" altLang="ko-KR" sz="2000" dirty="0" smtClean="0"/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}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0826" y="5715016"/>
            <a:ext cx="200026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결과</a:t>
            </a:r>
            <a:endParaRPr lang="en-US" altLang="ko-KR" b="1" dirty="0" smtClean="0"/>
          </a:p>
          <a:p>
            <a:r>
              <a:rPr lang="en-US" altLang="ko-KR" b="1" dirty="0" smtClean="0"/>
              <a:t>10</a:t>
            </a:r>
          </a:p>
          <a:p>
            <a:r>
              <a:rPr lang="en-US" altLang="ko-KR" b="1" dirty="0" smtClean="0"/>
              <a:t>20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>
            <a:normAutofit fontScale="90000"/>
          </a:bodyPr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오버라이딩</a:t>
            </a:r>
            <a:r>
              <a:rPr lang="en-US" altLang="ko-KR" dirty="0" smtClean="0"/>
              <a:t>_</a:t>
            </a:r>
            <a:r>
              <a:rPr lang="en-US" altLang="ko-KR" sz="2200" dirty="0" err="1" smtClean="0"/>
              <a:t>showPoint</a:t>
            </a:r>
            <a:r>
              <a:rPr lang="en-US" altLang="ko-KR" sz="2200" dirty="0" smtClean="0"/>
              <a:t>()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서브 클래스에서 </a:t>
            </a:r>
            <a:r>
              <a:rPr lang="ko-KR" altLang="en-US" sz="2200" dirty="0" err="1" smtClean="0"/>
              <a:t>오버라이딩하기</a:t>
            </a:r>
            <a:endParaRPr lang="en-US" altLang="ko-KR" sz="1400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5" y="1000108"/>
            <a:ext cx="3786214" cy="25545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Point2D {</a:t>
            </a:r>
          </a:p>
          <a:p>
            <a:r>
              <a:rPr lang="en-US" altLang="ko-KR" sz="2000" b="1" dirty="0" smtClean="0"/>
              <a:t>     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x=10;</a:t>
            </a:r>
          </a:p>
          <a:p>
            <a:r>
              <a:rPr lang="en-US" altLang="ko-KR" sz="2000" b="1" dirty="0" smtClean="0"/>
              <a:t>     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y=20;</a:t>
            </a:r>
          </a:p>
          <a:p>
            <a:r>
              <a:rPr lang="en-US" altLang="ko-KR" sz="2000" b="1" dirty="0" smtClean="0"/>
              <a:t>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public void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showPoint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 ){</a:t>
            </a:r>
          </a:p>
          <a:p>
            <a:r>
              <a:rPr lang="en-US" altLang="ko-KR" sz="2000" b="1" dirty="0" smtClean="0"/>
              <a:t>   	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(x );</a:t>
            </a:r>
          </a:p>
          <a:p>
            <a:r>
              <a:rPr lang="en-US" altLang="ko-KR" sz="2000" b="1" dirty="0" smtClean="0"/>
              <a:t>   	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(y );</a:t>
            </a:r>
          </a:p>
          <a:p>
            <a:r>
              <a:rPr lang="ko-KR" altLang="en-US" sz="2000" b="1" dirty="0" smtClean="0"/>
              <a:t>      </a:t>
            </a:r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00496" y="1000108"/>
            <a:ext cx="5143504" cy="25545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Point3D extends Point2D </a:t>
            </a:r>
            <a:r>
              <a:rPr lang="en-US" altLang="ko-KR" sz="2000" b="1" dirty="0" smtClean="0"/>
              <a:t>{</a:t>
            </a:r>
          </a:p>
          <a:p>
            <a:r>
              <a:rPr lang="en-US" altLang="ko-KR" sz="2000" b="1" dirty="0" smtClean="0"/>
              <a:t>      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z=30;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public void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showPoint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 ){</a:t>
            </a:r>
          </a:p>
          <a:p>
            <a:r>
              <a:rPr lang="en-US" altLang="ko-KR" sz="2000" b="1" dirty="0" smtClean="0"/>
              <a:t>    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(x );</a:t>
            </a:r>
          </a:p>
          <a:p>
            <a:r>
              <a:rPr lang="en-US" altLang="ko-KR" sz="2000" b="1" dirty="0" smtClean="0"/>
              <a:t>    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(y );</a:t>
            </a:r>
          </a:p>
          <a:p>
            <a:r>
              <a:rPr lang="en-US" altLang="ko-KR" sz="2000" b="1" dirty="0" smtClean="0"/>
              <a:t>    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(z );</a:t>
            </a:r>
          </a:p>
          <a:p>
            <a:r>
              <a:rPr lang="ko-KR" altLang="en-US" sz="2000" b="1" dirty="0" smtClean="0"/>
              <a:t>       </a:t>
            </a:r>
            <a:r>
              <a:rPr lang="en-US" altLang="ko-KR" sz="2000" b="1" dirty="0" smtClean="0"/>
              <a:t>}</a:t>
            </a:r>
            <a:endParaRPr lang="ko-KR" altLang="en-US" sz="2000" b="1" dirty="0" smtClean="0"/>
          </a:p>
          <a:p>
            <a:r>
              <a:rPr lang="en-US" altLang="ko-KR" sz="2000" b="1" dirty="0" smtClean="0"/>
              <a:t>}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4282" y="3643314"/>
            <a:ext cx="8215370" cy="16312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Ch10Ex05 {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b="1" dirty="0" smtClean="0"/>
              <a:t>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dirty="0" smtClean="0"/>
              <a:t>	Point3D  pt = </a:t>
            </a:r>
            <a:r>
              <a:rPr lang="en-US" altLang="ko-KR" sz="2000" b="1" dirty="0" smtClean="0"/>
              <a:t>new Point3D(); 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pt.showPoint</a:t>
            </a:r>
            <a:r>
              <a:rPr lang="en-US" altLang="ko-KR" sz="1600" dirty="0" smtClean="0"/>
              <a:t>();   //</a:t>
            </a:r>
            <a:r>
              <a:rPr lang="en-US" altLang="ko-KR" sz="1600" dirty="0" err="1" smtClean="0"/>
              <a:t>showPoint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오버라이딩</a:t>
            </a:r>
            <a:r>
              <a:rPr lang="ko-KR" altLang="en-US" sz="1600" dirty="0" smtClean="0"/>
              <a:t> 후 실행하면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좌표값</a:t>
            </a:r>
            <a:r>
              <a:rPr lang="ko-KR" altLang="en-US" sz="1600" dirty="0" smtClean="0"/>
              <a:t> 출력</a:t>
            </a:r>
            <a:endParaRPr lang="en-US" altLang="ko-KR" sz="2000" dirty="0" smtClean="0"/>
          </a:p>
          <a:p>
            <a:r>
              <a:rPr lang="en-US" altLang="ko-KR" sz="2000" dirty="0" smtClean="0"/>
              <a:t>}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7950" y="5500702"/>
            <a:ext cx="2000264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10</a:t>
            </a:r>
          </a:p>
          <a:p>
            <a:r>
              <a:rPr lang="en-US" altLang="ko-KR" sz="1600" b="1" dirty="0" smtClean="0"/>
              <a:t>20</a:t>
            </a:r>
          </a:p>
          <a:p>
            <a:r>
              <a:rPr lang="en-US" altLang="ko-KR" sz="1600" b="1" dirty="0" smtClean="0"/>
              <a:t>30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5715016"/>
            <a:ext cx="542928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 클래스에서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하면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수퍼클래스의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은닉된다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>
            <a:normAutofit/>
          </a:bodyPr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오버라이딩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은닉된 </a:t>
            </a:r>
            <a:r>
              <a:rPr lang="ko-KR" altLang="en-US" sz="2000" dirty="0" err="1" smtClean="0"/>
              <a:t>수퍼클래스의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호출방법</a:t>
            </a:r>
            <a:r>
              <a:rPr lang="en-US" altLang="ko-KR" sz="2000" dirty="0" smtClean="0"/>
              <a:t>_super.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()</a:t>
            </a:r>
            <a:endParaRPr lang="en-US" altLang="ko-KR" sz="1400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5" y="1000108"/>
            <a:ext cx="3786214" cy="25545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Point2D {</a:t>
            </a:r>
          </a:p>
          <a:p>
            <a:r>
              <a:rPr lang="en-US" altLang="ko-KR" sz="2000" b="1" dirty="0" smtClean="0"/>
              <a:t>     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x=10;</a:t>
            </a:r>
          </a:p>
          <a:p>
            <a:r>
              <a:rPr lang="en-US" altLang="ko-KR" sz="2000" b="1" dirty="0" smtClean="0"/>
              <a:t>     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y=20;</a:t>
            </a:r>
          </a:p>
          <a:p>
            <a:r>
              <a:rPr lang="en-US" altLang="ko-KR" sz="2000" b="1" dirty="0" smtClean="0"/>
              <a:t>     public void </a:t>
            </a:r>
            <a:r>
              <a:rPr lang="en-US" altLang="ko-KR" sz="2000" b="1" dirty="0" err="1" smtClean="0"/>
              <a:t>showPoint</a:t>
            </a:r>
            <a:r>
              <a:rPr lang="en-US" altLang="ko-KR" sz="2000" b="1" dirty="0" smtClean="0"/>
              <a:t>( ){</a:t>
            </a:r>
          </a:p>
          <a:p>
            <a:r>
              <a:rPr lang="en-US" altLang="ko-KR" sz="2000" b="1" dirty="0" smtClean="0"/>
              <a:t>   	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(x );</a:t>
            </a:r>
          </a:p>
          <a:p>
            <a:r>
              <a:rPr lang="en-US" altLang="ko-KR" sz="2000" b="1" dirty="0" smtClean="0"/>
              <a:t>   	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(y );</a:t>
            </a:r>
          </a:p>
          <a:p>
            <a:r>
              <a:rPr lang="ko-KR" altLang="en-US" sz="2000" b="1" dirty="0" smtClean="0"/>
              <a:t>      </a:t>
            </a:r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00496" y="1000108"/>
            <a:ext cx="5143504" cy="22467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Point3D extends Point2D {</a:t>
            </a:r>
          </a:p>
          <a:p>
            <a:r>
              <a:rPr lang="en-US" altLang="ko-KR" sz="2000" b="1" dirty="0" smtClean="0"/>
              <a:t>      protected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z=30;</a:t>
            </a:r>
          </a:p>
          <a:p>
            <a:r>
              <a:rPr lang="en-US" altLang="ko-KR" sz="2000" b="1" dirty="0" smtClean="0"/>
              <a:t>      public void </a:t>
            </a:r>
            <a:r>
              <a:rPr lang="en-US" altLang="ko-KR" sz="2000" b="1" dirty="0" err="1" smtClean="0"/>
              <a:t>showPoint</a:t>
            </a:r>
            <a:r>
              <a:rPr lang="en-US" altLang="ko-KR" sz="2000" b="1" dirty="0" smtClean="0"/>
              <a:t>( ){</a:t>
            </a:r>
          </a:p>
          <a:p>
            <a:r>
              <a:rPr lang="en-US" altLang="ko-KR" sz="2000" b="1" dirty="0" smtClean="0"/>
              <a:t>          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FF00"/>
                </a:solidFill>
              </a:rPr>
              <a:t>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super.showPoint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();                   </a:t>
            </a: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(z );</a:t>
            </a:r>
          </a:p>
          <a:p>
            <a:r>
              <a:rPr lang="ko-KR" altLang="en-US" sz="2000" b="1" dirty="0" smtClean="0"/>
              <a:t>       </a:t>
            </a:r>
            <a:r>
              <a:rPr lang="en-US" altLang="ko-KR" sz="2000" b="1" dirty="0" smtClean="0"/>
              <a:t>}</a:t>
            </a:r>
            <a:endParaRPr lang="ko-KR" altLang="en-US" sz="2000" b="1" dirty="0" smtClean="0"/>
          </a:p>
          <a:p>
            <a:r>
              <a:rPr lang="en-US" altLang="ko-KR" sz="2000" b="1" dirty="0" smtClean="0"/>
              <a:t>}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4282" y="3643314"/>
            <a:ext cx="8215370" cy="16312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Ch10Ex05 {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b="1" dirty="0" smtClean="0"/>
              <a:t>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dirty="0" smtClean="0"/>
              <a:t>	Point3D  pt = </a:t>
            </a:r>
            <a:r>
              <a:rPr lang="en-US" altLang="ko-KR" sz="2000" b="1" dirty="0" smtClean="0"/>
              <a:t>new Point3D(); 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pt.showPoint</a:t>
            </a:r>
            <a:r>
              <a:rPr lang="en-US" altLang="ko-KR" sz="2000" dirty="0" smtClean="0"/>
              <a:t>();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7950" y="5500702"/>
            <a:ext cx="2000264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10</a:t>
            </a:r>
          </a:p>
          <a:p>
            <a:r>
              <a:rPr lang="en-US" altLang="ko-KR" sz="1600" b="1" dirty="0" smtClean="0"/>
              <a:t>20</a:t>
            </a:r>
          </a:p>
          <a:p>
            <a:r>
              <a:rPr lang="en-US" altLang="ko-KR" sz="1600" b="1" dirty="0" smtClean="0"/>
              <a:t>30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추상메소드와</a:t>
            </a:r>
            <a:r>
              <a:rPr lang="ko-KR" altLang="en-US" dirty="0" smtClean="0"/>
              <a:t> </a:t>
            </a:r>
            <a:r>
              <a:rPr lang="ko-KR" altLang="en-US" dirty="0"/>
              <a:t>추상클래스의 사용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686800" cy="470916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추상 </a:t>
            </a:r>
            <a:r>
              <a:rPr lang="ko-KR" altLang="en-US" dirty="0" err="1"/>
              <a:t>메소드와</a:t>
            </a:r>
            <a:r>
              <a:rPr lang="ko-KR" altLang="en-US" dirty="0"/>
              <a:t> 추상클래스는 </a:t>
            </a:r>
            <a:r>
              <a:rPr lang="en-US" altLang="ko-KR" dirty="0">
                <a:solidFill>
                  <a:srgbClr val="FF0000"/>
                </a:solidFill>
              </a:rPr>
              <a:t>abstract </a:t>
            </a:r>
            <a:r>
              <a:rPr lang="ko-KR" altLang="en-US" dirty="0">
                <a:solidFill>
                  <a:srgbClr val="FF0000"/>
                </a:solidFill>
              </a:rPr>
              <a:t>속성을 붙여 선언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ko-KR" altLang="en-US" dirty="0">
                <a:solidFill>
                  <a:srgbClr val="FF0000"/>
                </a:solidFill>
              </a:rPr>
              <a:t>가 붙은 클래스는 클래스 안에 </a:t>
            </a:r>
            <a:r>
              <a:rPr lang="en-US" altLang="ko-KR" dirty="0">
                <a:solidFill>
                  <a:srgbClr val="FF0000"/>
                </a:solidFill>
              </a:rPr>
              <a:t>abstract </a:t>
            </a:r>
            <a:r>
              <a:rPr lang="ko-KR" altLang="en-US" dirty="0">
                <a:solidFill>
                  <a:srgbClr val="FF0000"/>
                </a:solidFill>
              </a:rPr>
              <a:t>가 붙은 추상 메소드가 최소한 한 개 이상 존재함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추상클래스는 객체화 </a:t>
            </a:r>
            <a:r>
              <a:rPr lang="ko-KR" altLang="en-US" dirty="0" err="1">
                <a:solidFill>
                  <a:srgbClr val="FF0000"/>
                </a:solidFill>
              </a:rPr>
              <a:t>할수</a:t>
            </a:r>
            <a:r>
              <a:rPr lang="ko-KR" altLang="en-US" dirty="0">
                <a:solidFill>
                  <a:srgbClr val="FF0000"/>
                </a:solidFill>
              </a:rPr>
              <a:t>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추상클래스를 상속받아 </a:t>
            </a:r>
            <a:r>
              <a:rPr lang="ko-KR" altLang="en-US" dirty="0" err="1"/>
              <a:t>추상메소드를</a:t>
            </a:r>
            <a:r>
              <a:rPr lang="ko-KR" altLang="en-US" dirty="0"/>
              <a:t> 재정의해야 객체화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0" dirty="0" smtClean="0"/>
              <a:t>추상클래스 </a:t>
            </a:r>
            <a:r>
              <a:rPr lang="en-US" altLang="ko-KR" sz="3200" b="0" dirty="0" smtClean="0"/>
              <a:t>:</a:t>
            </a:r>
            <a:r>
              <a:rPr lang="ko-KR" altLang="en-US" sz="3200" b="0" dirty="0" smtClean="0"/>
              <a:t> </a:t>
            </a:r>
            <a:r>
              <a:rPr lang="ko-KR" altLang="en-US" sz="3200" b="0" dirty="0"/>
              <a:t>객체화 할 수 없음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-72008" y="1600200"/>
            <a:ext cx="9324528" cy="4525963"/>
          </a:xfrm>
          <a:ln>
            <a:solidFill>
              <a:schemeClr val="bg1"/>
            </a:solidFill>
          </a:ln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abstract class </a:t>
            </a:r>
            <a:r>
              <a:rPr lang="ko-KR" altLang="en-US" sz="2000" b="1" dirty="0">
                <a:solidFill>
                  <a:srgbClr val="FF0000"/>
                </a:solidFill>
              </a:rPr>
              <a:t>도형</a:t>
            </a:r>
            <a:r>
              <a:rPr lang="en-US" altLang="ko-KR" sz="2000" b="1" dirty="0">
                <a:solidFill>
                  <a:srgbClr val="FF0000"/>
                </a:solidFill>
              </a:rPr>
              <a:t>{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 = 10 ;          </a:t>
            </a:r>
            <a:r>
              <a:rPr lang="en-US" altLang="ko-KR" sz="2000" b="1" dirty="0" smtClean="0"/>
              <a:t>               </a:t>
            </a:r>
            <a:r>
              <a:rPr lang="en-US" altLang="ko-KR" sz="2000" b="1" dirty="0"/>
              <a:t>// </a:t>
            </a:r>
            <a:r>
              <a:rPr lang="ko-KR" altLang="en-US" sz="2000" b="1" dirty="0"/>
              <a:t>멤버 변수</a:t>
            </a:r>
          </a:p>
          <a:p>
            <a:pPr marL="457200" indent="-457200">
              <a:buFont typeface="Wingdings" pitchFamily="2" charset="2"/>
              <a:buNone/>
            </a:pPr>
            <a:r>
              <a:rPr lang="ko-KR" altLang="en-US" sz="2000" b="1" dirty="0"/>
              <a:t>    </a:t>
            </a:r>
            <a:r>
              <a:rPr lang="en-US" altLang="ko-KR" sz="2000" b="1" dirty="0">
                <a:solidFill>
                  <a:srgbClr val="FF0000"/>
                </a:solidFill>
              </a:rPr>
              <a:t>abstract void draw();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ko-KR" sz="2000" b="1" dirty="0" smtClean="0"/>
              <a:t>// </a:t>
            </a:r>
            <a:r>
              <a:rPr lang="ko-KR" altLang="en-US" sz="2000" b="1" dirty="0"/>
              <a:t>추상 </a:t>
            </a:r>
            <a:r>
              <a:rPr lang="ko-KR" altLang="en-US" sz="2000" b="1" dirty="0" err="1" smtClean="0"/>
              <a:t>메서드</a:t>
            </a:r>
            <a:r>
              <a:rPr lang="en-US" altLang="ko-KR" sz="1800" b="1" dirty="0" smtClean="0"/>
              <a:t>( </a:t>
            </a:r>
            <a:r>
              <a:rPr lang="ko-KR" altLang="en-US" sz="1800" b="1" dirty="0" smtClean="0"/>
              <a:t>내용을 갖지 않고 아무런 동작도 못함</a:t>
            </a:r>
            <a:r>
              <a:rPr lang="en-US" altLang="ko-KR" sz="1800" b="1" dirty="0" smtClean="0"/>
              <a:t>)</a:t>
            </a:r>
            <a:endParaRPr lang="ko-KR" altLang="en-US" sz="2000" b="1" dirty="0"/>
          </a:p>
          <a:p>
            <a:pPr marL="457200" indent="-457200">
              <a:buFont typeface="Wingdings" pitchFamily="2" charset="2"/>
              <a:buNone/>
            </a:pPr>
            <a:r>
              <a:rPr lang="en-US" altLang="ko-KR" sz="2000" b="1" dirty="0"/>
              <a:t>}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sz="2000" b="1" dirty="0"/>
              <a:t>class Abstract1{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sz="2000" b="1" dirty="0"/>
              <a:t>   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sz="2000" b="1" dirty="0"/>
              <a:t>        </a:t>
            </a:r>
            <a:r>
              <a:rPr lang="ko-KR" altLang="en-US" sz="2000" b="1" dirty="0">
                <a:solidFill>
                  <a:srgbClr val="FF0000"/>
                </a:solidFill>
              </a:rPr>
              <a:t>도형 </a:t>
            </a:r>
            <a:r>
              <a:rPr lang="en-US" altLang="ko-KR" sz="2000" b="1" dirty="0" err="1">
                <a:solidFill>
                  <a:srgbClr val="FF0000"/>
                </a:solidFill>
              </a:rPr>
              <a:t>obj</a:t>
            </a:r>
            <a:r>
              <a:rPr lang="en-US" altLang="ko-KR" sz="2000" b="1" dirty="0">
                <a:solidFill>
                  <a:srgbClr val="FF0000"/>
                </a:solidFill>
              </a:rPr>
              <a:t> = new </a:t>
            </a:r>
            <a:r>
              <a:rPr lang="ko-KR" altLang="en-US" sz="2000" b="1" dirty="0">
                <a:solidFill>
                  <a:srgbClr val="FF0000"/>
                </a:solidFill>
              </a:rPr>
              <a:t>도형</a:t>
            </a:r>
            <a:r>
              <a:rPr lang="en-US" altLang="ko-KR" sz="2000" b="1" dirty="0">
                <a:solidFill>
                  <a:srgbClr val="FF0000"/>
                </a:solidFill>
              </a:rPr>
              <a:t>();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</a:t>
            </a:r>
            <a:r>
              <a:rPr lang="en-US" altLang="ko-KR" sz="2000" b="1" dirty="0" smtClean="0"/>
              <a:t>// </a:t>
            </a:r>
            <a:r>
              <a:rPr lang="ko-KR" altLang="en-US" sz="2000" b="1" dirty="0"/>
              <a:t>에러 발생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추상클래스 객체화 </a:t>
            </a:r>
            <a:r>
              <a:rPr lang="ko-KR" altLang="en-US" sz="2000" b="1" dirty="0" err="1"/>
              <a:t>할수</a:t>
            </a:r>
            <a:r>
              <a:rPr lang="ko-KR" altLang="en-US" sz="2000" b="1" dirty="0"/>
              <a:t> 없음</a:t>
            </a:r>
          </a:p>
          <a:p>
            <a:pPr marL="457200" indent="-457200">
              <a:buFont typeface="Wingdings" pitchFamily="2" charset="2"/>
              <a:buNone/>
            </a:pPr>
            <a:r>
              <a:rPr lang="ko-KR" altLang="en-US" sz="2000" b="1" dirty="0"/>
              <a:t>   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</a:t>
            </a:r>
            <a:r>
              <a:rPr lang="ko-KR" altLang="en-US" sz="2000" b="1" dirty="0"/>
              <a:t>도형 클래스의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값은 </a:t>
            </a:r>
            <a:r>
              <a:rPr lang="en-US" altLang="ko-KR" sz="2000" b="1" dirty="0"/>
              <a:t>" + </a:t>
            </a:r>
            <a:r>
              <a:rPr lang="en-US" altLang="ko-KR" sz="2000" b="1" dirty="0" err="1"/>
              <a:t>obj.i</a:t>
            </a:r>
            <a:r>
              <a:rPr lang="en-US" altLang="ko-KR" sz="2000" b="1" dirty="0"/>
              <a:t>);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sz="2000" b="1" dirty="0"/>
              <a:t>    }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sz="2000" b="1" dirty="0"/>
              <a:t>}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-350838"/>
            <a:ext cx="8229600" cy="1143001"/>
          </a:xfrm>
        </p:spPr>
        <p:txBody>
          <a:bodyPr>
            <a:normAutofit/>
          </a:bodyPr>
          <a:lstStyle/>
          <a:p>
            <a:r>
              <a:rPr lang="ko-KR" altLang="en-US" sz="2800" b="0" dirty="0" smtClean="0"/>
              <a:t>추상클래스사용방법</a:t>
            </a:r>
            <a:r>
              <a:rPr lang="en-US" altLang="ko-KR" sz="2800" b="0" dirty="0" smtClean="0"/>
              <a:t>: </a:t>
            </a:r>
            <a:r>
              <a:rPr lang="ko-KR" altLang="en-US" sz="2800" b="0" dirty="0" smtClean="0"/>
              <a:t> </a:t>
            </a:r>
            <a:r>
              <a:rPr lang="ko-KR" altLang="en-US" sz="2400" b="0" dirty="0"/>
              <a:t>상속받아 </a:t>
            </a:r>
            <a:r>
              <a:rPr lang="ko-KR" altLang="en-US" sz="2400" b="0" dirty="0" err="1"/>
              <a:t>추상메소드를</a:t>
            </a:r>
            <a:r>
              <a:rPr lang="ko-KR" altLang="en-US" sz="2400" b="0" dirty="0"/>
              <a:t> 재정의</a:t>
            </a:r>
            <a:endParaRPr lang="ko-KR" altLang="en-US" sz="2800" b="0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28670"/>
            <a:ext cx="9433743" cy="5626121"/>
          </a:xfrm>
          <a:ln>
            <a:solidFill>
              <a:schemeClr val="bg1"/>
            </a:solidFill>
          </a:ln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abstract class </a:t>
            </a:r>
            <a:r>
              <a:rPr lang="ko-KR" altLang="en-US" sz="2000" b="1" dirty="0">
                <a:solidFill>
                  <a:srgbClr val="FF0000"/>
                </a:solidFill>
              </a:rPr>
              <a:t>도형 </a:t>
            </a:r>
            <a:r>
              <a:rPr lang="en-US" altLang="ko-KR" sz="2000" b="1" dirty="0"/>
              <a:t>{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 = 10;          </a:t>
            </a:r>
            <a:r>
              <a:rPr lang="en-US" altLang="ko-KR" sz="2000" b="1" dirty="0" smtClean="0"/>
              <a:t>                </a:t>
            </a:r>
            <a:r>
              <a:rPr lang="en-US" altLang="ko-KR" sz="2000" b="1" dirty="0"/>
              <a:t>// </a:t>
            </a:r>
            <a:r>
              <a:rPr lang="ko-KR" altLang="en-US" sz="2000" b="1" dirty="0"/>
              <a:t>멤버 변수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 b="1" dirty="0"/>
              <a:t>	</a:t>
            </a:r>
            <a:r>
              <a:rPr lang="en-US" altLang="ko-KR" sz="2000" b="1" dirty="0">
                <a:solidFill>
                  <a:srgbClr val="FF0000"/>
                </a:solidFill>
              </a:rPr>
              <a:t>abstract void draw();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smtClean="0"/>
              <a:t>// </a:t>
            </a:r>
            <a:r>
              <a:rPr lang="ko-KR" altLang="en-US" sz="2000" b="1" dirty="0"/>
              <a:t>추상 </a:t>
            </a:r>
            <a:r>
              <a:rPr lang="ko-KR" altLang="en-US" sz="2000" b="1" dirty="0" err="1"/>
              <a:t>메소드</a:t>
            </a:r>
            <a:endParaRPr lang="ko-KR" altLang="en-US" sz="2000" b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}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class </a:t>
            </a:r>
            <a:r>
              <a:rPr lang="ko-KR" altLang="en-US" sz="2000" b="1" dirty="0"/>
              <a:t>사각형 </a:t>
            </a:r>
            <a:r>
              <a:rPr lang="en-US" altLang="ko-KR" sz="2000" b="1" dirty="0">
                <a:solidFill>
                  <a:srgbClr val="FF0000"/>
                </a:solidFill>
              </a:rPr>
              <a:t>extends </a:t>
            </a:r>
            <a:r>
              <a:rPr lang="ko-KR" altLang="en-US" sz="2000" b="1" dirty="0">
                <a:solidFill>
                  <a:srgbClr val="FF0000"/>
                </a:solidFill>
              </a:rPr>
              <a:t>도형</a:t>
            </a:r>
            <a:r>
              <a:rPr lang="ko-KR" altLang="en-US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/>
              <a:t>{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	void </a:t>
            </a:r>
            <a:r>
              <a:rPr lang="en-US" altLang="ko-KR" sz="2000" b="1" dirty="0">
                <a:solidFill>
                  <a:srgbClr val="FF0000"/>
                </a:solidFill>
              </a:rPr>
              <a:t>draw() </a:t>
            </a:r>
            <a:r>
              <a:rPr lang="en-US" altLang="ko-KR" sz="2000" b="1" dirty="0"/>
              <a:t>{   </a:t>
            </a:r>
            <a:r>
              <a:rPr lang="en-US" altLang="ko-KR" sz="2000" b="1" dirty="0" smtClean="0"/>
              <a:t>   </a:t>
            </a:r>
            <a:r>
              <a:rPr lang="en-US" altLang="ko-KR" sz="2000" b="1" dirty="0"/>
              <a:t>// </a:t>
            </a:r>
            <a:r>
              <a:rPr lang="ko-KR" altLang="en-US" sz="1600" b="1" dirty="0" smtClean="0"/>
              <a:t>추상클래스를 상속받은 </a:t>
            </a:r>
            <a:r>
              <a:rPr lang="ko-KR" altLang="en-US" sz="1600" b="1" dirty="0" err="1" smtClean="0"/>
              <a:t>서브클랙스에서</a:t>
            </a:r>
            <a:r>
              <a:rPr lang="en-US" altLang="ko-KR" sz="1600" b="1" dirty="0" smtClean="0"/>
              <a:t>draw</a:t>
            </a:r>
            <a:r>
              <a:rPr lang="en-US" altLang="ko-KR" sz="1600" b="1" dirty="0"/>
              <a:t>()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반드시구현</a:t>
            </a:r>
            <a:endParaRPr lang="ko-KR" altLang="en-US" sz="2000" b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 b="1" dirty="0"/>
              <a:t>	</a:t>
            </a:r>
            <a:r>
              <a:rPr lang="ko-KR" altLang="en-US" sz="2000" b="1" dirty="0" smtClean="0"/>
              <a:t>  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/>
              <a:t>("</a:t>
            </a:r>
            <a:r>
              <a:rPr lang="ko-KR" altLang="en-US" sz="2000" b="1" dirty="0"/>
              <a:t>사각형을 그립니다</a:t>
            </a:r>
            <a:r>
              <a:rPr lang="en-US" altLang="ko-KR" sz="2000" b="1" dirty="0" smtClean="0"/>
              <a:t>.");  </a:t>
            </a:r>
            <a:r>
              <a:rPr lang="en-US" altLang="ko-KR" sz="1100" b="1" dirty="0" smtClean="0"/>
              <a:t>// </a:t>
            </a:r>
            <a:r>
              <a:rPr lang="ko-KR" altLang="en-US" sz="1100" b="1" dirty="0" err="1" smtClean="0"/>
              <a:t>오버라이딩한</a:t>
            </a:r>
            <a:r>
              <a:rPr lang="ko-KR" altLang="en-US" sz="1100" b="1" dirty="0" smtClean="0"/>
              <a:t> 서브클래스는 </a:t>
            </a:r>
            <a:r>
              <a:rPr lang="ko-KR" altLang="en-US" sz="1100" b="1" dirty="0" err="1" smtClean="0"/>
              <a:t>인스턴스</a:t>
            </a:r>
            <a:r>
              <a:rPr lang="ko-KR" altLang="en-US" sz="1100" b="1" dirty="0" smtClean="0"/>
              <a:t> 생성이 가능</a:t>
            </a:r>
            <a:endParaRPr lang="en-US" altLang="ko-KR" sz="2000" b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	}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}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class Abstract2{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		</a:t>
            </a:r>
            <a:r>
              <a:rPr lang="ko-KR" altLang="en-US" sz="2000" b="1" dirty="0"/>
              <a:t>사각형 </a:t>
            </a:r>
            <a:r>
              <a:rPr lang="en-US" altLang="ko-KR" sz="2000" b="1" dirty="0" err="1"/>
              <a:t>obj</a:t>
            </a:r>
            <a:r>
              <a:rPr lang="en-US" altLang="ko-KR" sz="2000" b="1" dirty="0"/>
              <a:t> = new </a:t>
            </a:r>
            <a:r>
              <a:rPr lang="ko-KR" altLang="en-US" sz="2000" b="1" dirty="0"/>
              <a:t>사각형</a:t>
            </a:r>
            <a:r>
              <a:rPr lang="en-US" altLang="ko-KR" sz="2000" b="1" dirty="0"/>
              <a:t>();          </a:t>
            </a:r>
            <a:r>
              <a:rPr lang="en-US" altLang="ko-KR" sz="2000" b="1" dirty="0" smtClean="0"/>
              <a:t>           </a:t>
            </a:r>
            <a:r>
              <a:rPr lang="en-US" altLang="ko-KR" sz="2000" b="1" dirty="0"/>
              <a:t>// </a:t>
            </a:r>
            <a:r>
              <a:rPr lang="ko-KR" altLang="en-US" sz="2000" b="1" dirty="0"/>
              <a:t>객체화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ko-KR" altLang="en-US" sz="2000" b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</a:t>
            </a:r>
            <a:r>
              <a:rPr lang="ko-KR" altLang="en-US" sz="2000" b="1" dirty="0"/>
              <a:t>사각형 클래스의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값은 </a:t>
            </a:r>
            <a:r>
              <a:rPr lang="en-US" altLang="ko-KR" sz="2000" b="1" dirty="0"/>
              <a:t>" + </a:t>
            </a:r>
            <a:r>
              <a:rPr lang="en-US" altLang="ko-KR" sz="2000" b="1" dirty="0" err="1"/>
              <a:t>obj.i</a:t>
            </a:r>
            <a:r>
              <a:rPr lang="en-US" altLang="ko-KR" sz="2000" b="1" dirty="0"/>
              <a:t>);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		</a:t>
            </a:r>
            <a:r>
              <a:rPr lang="en-US" altLang="ko-KR" sz="2000" b="1" dirty="0" err="1"/>
              <a:t>obj.draw</a:t>
            </a:r>
            <a:r>
              <a:rPr lang="en-US" altLang="ko-KR" sz="2000" b="1" dirty="0"/>
              <a:t>();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	}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/>
              <a:t>}</a:t>
            </a:r>
          </a:p>
        </p:txBody>
      </p:sp>
      <p:pic>
        <p:nvPicPr>
          <p:cNvPr id="7024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620688"/>
            <a:ext cx="4010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9001156" cy="719138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 smtClean="0"/>
              <a:t>추상 </a:t>
            </a:r>
            <a:r>
              <a:rPr lang="ko-KR" altLang="en-US" sz="2000" dirty="0"/>
              <a:t>클래스의 </a:t>
            </a:r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</a:t>
            </a:r>
            <a:r>
              <a:rPr lang="en-US" altLang="ko-KR" sz="1400" dirty="0" smtClean="0"/>
              <a:t>(</a:t>
            </a:r>
            <a:r>
              <a:rPr lang="ko-KR" altLang="en-US" sz="1800" dirty="0"/>
              <a:t>비슷한 기능을 수행하는 </a:t>
            </a:r>
            <a:r>
              <a:rPr lang="ko-KR" altLang="en-US" sz="1800" dirty="0" err="1"/>
              <a:t>여러가지</a:t>
            </a:r>
            <a:r>
              <a:rPr lang="ko-KR" altLang="en-US" sz="1800" dirty="0"/>
              <a:t> 클래스를 하나로 묶어 메모리의 효율을 높임</a:t>
            </a:r>
            <a:r>
              <a:rPr lang="en-US" altLang="ko-KR" sz="3200" dirty="0" smtClean="0"/>
              <a:t>) </a:t>
            </a:r>
            <a:r>
              <a:rPr lang="en-US" altLang="ko-KR" sz="3600" dirty="0" smtClean="0"/>
              <a:t>-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다형성</a:t>
            </a:r>
            <a:r>
              <a:rPr lang="en-US" altLang="ko-KR" sz="1100" dirty="0" smtClean="0"/>
              <a:t>(</a:t>
            </a:r>
            <a:r>
              <a:rPr lang="ko-KR" altLang="en-US" sz="1200" dirty="0" smtClean="0"/>
              <a:t>동일한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자료에 따라 다르게 동작하도록 적용</a:t>
            </a:r>
            <a:r>
              <a:rPr lang="en-US" altLang="ko-KR" sz="1200" dirty="0" smtClean="0"/>
              <a:t>)</a:t>
            </a:r>
            <a:r>
              <a:rPr lang="ko-KR" altLang="en-US" sz="2400" dirty="0" smtClean="0"/>
              <a:t>제공</a:t>
            </a:r>
            <a:endParaRPr lang="en-US" altLang="ko-KR" sz="1800" b="0" dirty="0"/>
          </a:p>
        </p:txBody>
      </p:sp>
      <p:sp>
        <p:nvSpPr>
          <p:cNvPr id="703493" name="Rectangle 5"/>
          <p:cNvSpPr>
            <a:spLocks noGrp="1" noChangeArrowheads="1"/>
          </p:cNvSpPr>
          <p:nvPr>
            <p:ph idx="1"/>
          </p:nvPr>
        </p:nvSpPr>
        <p:spPr>
          <a:xfrm>
            <a:off x="4932363" y="908050"/>
            <a:ext cx="4211637" cy="4886325"/>
          </a:xfrm>
          <a:ln w="3175"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class Abstract3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	</a:t>
            </a:r>
            <a:r>
              <a:rPr lang="ko-KR" altLang="en-US" sz="1600" b="1" dirty="0"/>
              <a:t>사각형 </a:t>
            </a:r>
            <a:r>
              <a:rPr lang="en-US" altLang="ko-KR" sz="1600" b="1" dirty="0"/>
              <a:t>obj1 = new </a:t>
            </a:r>
            <a:r>
              <a:rPr lang="ko-KR" altLang="en-US" sz="1600" b="1" dirty="0"/>
              <a:t>사각형</a:t>
            </a:r>
            <a:r>
              <a:rPr lang="en-US" altLang="ko-KR" sz="1600" b="1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	</a:t>
            </a:r>
            <a:r>
              <a:rPr lang="ko-KR" altLang="en-US" sz="1600" b="1" dirty="0"/>
              <a:t>원     </a:t>
            </a:r>
            <a:r>
              <a:rPr lang="en-US" altLang="ko-KR" sz="1600" b="1" dirty="0"/>
              <a:t>obj2 = new </a:t>
            </a:r>
            <a:r>
              <a:rPr lang="ko-KR" altLang="en-US" sz="1600" b="1" dirty="0"/>
              <a:t>원</a:t>
            </a:r>
            <a:r>
              <a:rPr lang="en-US" altLang="ko-KR" sz="1600" b="1" dirty="0"/>
              <a:t>();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	</a:t>
            </a:r>
            <a:r>
              <a:rPr lang="ko-KR" altLang="en-US" sz="1600" b="1" dirty="0"/>
              <a:t>삼각형 </a:t>
            </a:r>
            <a:r>
              <a:rPr lang="en-US" altLang="ko-KR" sz="1600" b="1" dirty="0"/>
              <a:t>obj3 = new </a:t>
            </a:r>
            <a:r>
              <a:rPr lang="ko-KR" altLang="en-US" sz="1600" b="1" dirty="0"/>
              <a:t>삼각형</a:t>
            </a:r>
            <a:r>
              <a:rPr lang="en-US" altLang="ko-KR" sz="1600" b="1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	obj1.draw();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	obj2.draw();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	obj3.draw();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}</a:t>
            </a:r>
          </a:p>
          <a:p>
            <a:pPr>
              <a:lnSpc>
                <a:spcPct val="80000"/>
              </a:lnSpc>
            </a:pPr>
            <a:endParaRPr lang="en-US" altLang="ko-KR" sz="1600" dirty="0"/>
          </a:p>
        </p:txBody>
      </p:sp>
      <p:sp>
        <p:nvSpPr>
          <p:cNvPr id="703494" name="Rectangle 6"/>
          <p:cNvSpPr>
            <a:spLocks noChangeArrowheads="1"/>
          </p:cNvSpPr>
          <p:nvPr/>
        </p:nvSpPr>
        <p:spPr bwMode="auto">
          <a:xfrm>
            <a:off x="0" y="908050"/>
            <a:ext cx="4932040" cy="5581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abstract class </a:t>
            </a:r>
            <a:r>
              <a:rPr lang="ko-KR" altLang="en-US" sz="1600" b="1" dirty="0"/>
              <a:t>도형 </a:t>
            </a:r>
            <a:r>
              <a:rPr lang="en-US" altLang="ko-KR" sz="1600" b="1" dirty="0" smtClean="0"/>
              <a:t>{ 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200" b="1" dirty="0" smtClean="0"/>
              <a:t>//</a:t>
            </a:r>
            <a:r>
              <a:rPr lang="ko-KR" altLang="en-US" sz="1200" b="1" dirty="0" smtClean="0"/>
              <a:t>클래스들 사이의 공통적인 속성과 </a:t>
            </a:r>
            <a:r>
              <a:rPr lang="ko-KR" altLang="en-US" sz="1200" b="1" dirty="0" err="1" smtClean="0"/>
              <a:t>메소드를</a:t>
            </a:r>
            <a:r>
              <a:rPr lang="ko-KR" altLang="en-US" sz="1200" b="1" dirty="0" smtClean="0"/>
              <a:t> 슈퍼클래스에 선언</a:t>
            </a:r>
            <a:endParaRPr lang="en-US" altLang="ko-KR" sz="1200" b="1" dirty="0"/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= 10 ;           // </a:t>
            </a:r>
            <a:r>
              <a:rPr lang="ko-KR" altLang="en-US" sz="1600" b="1" dirty="0"/>
              <a:t>멤버 변수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ko-KR" altLang="en-US" sz="1600" b="1" dirty="0"/>
              <a:t>	</a:t>
            </a:r>
            <a:r>
              <a:rPr lang="en-US" altLang="ko-KR" sz="1600" b="1" dirty="0"/>
              <a:t>abstract void draw();  // </a:t>
            </a:r>
            <a:r>
              <a:rPr lang="ko-KR" altLang="en-US" sz="1600" b="1" dirty="0"/>
              <a:t>추상 </a:t>
            </a:r>
            <a:r>
              <a:rPr lang="ko-KR" altLang="en-US" sz="1600" b="1" dirty="0" err="1"/>
              <a:t>메소드</a:t>
            </a:r>
            <a:endParaRPr lang="ko-KR" altLang="en-US" sz="1600" b="1" dirty="0"/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}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class </a:t>
            </a:r>
            <a:r>
              <a:rPr lang="ko-KR" altLang="en-US" sz="1600" b="1" dirty="0"/>
              <a:t>사각형 </a:t>
            </a:r>
            <a:r>
              <a:rPr lang="en-US" altLang="ko-KR" sz="1600" b="1" dirty="0"/>
              <a:t>extends </a:t>
            </a:r>
            <a:r>
              <a:rPr lang="ko-KR" altLang="en-US" sz="1600" b="1" dirty="0"/>
              <a:t>도형 </a:t>
            </a:r>
            <a:r>
              <a:rPr lang="en-US" altLang="ko-KR" sz="1600" b="1" dirty="0"/>
              <a:t>{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	void draw() </a:t>
            </a:r>
            <a:r>
              <a:rPr lang="en-US" altLang="ko-KR" sz="1600" b="1" dirty="0" smtClean="0"/>
              <a:t>{  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200" b="1" dirty="0" smtClean="0"/>
              <a:t>      //</a:t>
            </a:r>
            <a:r>
              <a:rPr lang="ko-KR" altLang="en-US" sz="1200" b="1" dirty="0" err="1" smtClean="0"/>
              <a:t>추상메소드를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오버라이딩</a:t>
            </a:r>
            <a:r>
              <a:rPr lang="ko-KR" altLang="en-US" sz="1200" b="1" dirty="0" smtClean="0"/>
              <a:t> 해야 </a:t>
            </a:r>
            <a:r>
              <a:rPr lang="ko-KR" altLang="en-US" sz="1200" b="1" dirty="0" err="1" smtClean="0"/>
              <a:t>인스턴스</a:t>
            </a:r>
            <a:r>
              <a:rPr lang="ko-KR" altLang="en-US" sz="1200" b="1" dirty="0" smtClean="0"/>
              <a:t> 생성</a:t>
            </a:r>
            <a:endParaRPr lang="en-US" altLang="ko-KR" sz="1200" b="1" dirty="0"/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사각형을 그립니다</a:t>
            </a:r>
            <a:r>
              <a:rPr lang="en-US" altLang="ko-KR" sz="1600" b="1" dirty="0"/>
              <a:t>.");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	}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}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class </a:t>
            </a:r>
            <a:r>
              <a:rPr lang="ko-KR" altLang="en-US" sz="1600" b="1" dirty="0"/>
              <a:t>원 </a:t>
            </a:r>
            <a:r>
              <a:rPr lang="en-US" altLang="ko-KR" sz="1600" b="1" dirty="0"/>
              <a:t>extends </a:t>
            </a:r>
            <a:r>
              <a:rPr lang="ko-KR" altLang="en-US" sz="1600" b="1" dirty="0"/>
              <a:t>도형 </a:t>
            </a:r>
            <a:r>
              <a:rPr lang="en-US" altLang="ko-KR" sz="1600" b="1" dirty="0"/>
              <a:t>{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    void draw() {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원을 그립니다</a:t>
            </a:r>
            <a:r>
              <a:rPr lang="en-US" altLang="ko-KR" sz="1600" b="1" dirty="0"/>
              <a:t>.");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	}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}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class </a:t>
            </a:r>
            <a:r>
              <a:rPr lang="ko-KR" altLang="en-US" sz="1600" b="1" dirty="0"/>
              <a:t>삼각형 </a:t>
            </a:r>
            <a:r>
              <a:rPr lang="en-US" altLang="ko-KR" sz="1600" b="1" dirty="0"/>
              <a:t>extends </a:t>
            </a:r>
            <a:r>
              <a:rPr lang="ko-KR" altLang="en-US" sz="1600" b="1" dirty="0"/>
              <a:t>도형 </a:t>
            </a:r>
            <a:r>
              <a:rPr lang="en-US" altLang="ko-KR" sz="1600" b="1" dirty="0"/>
              <a:t>{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    void draw(){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</a:t>
            </a:r>
            <a:r>
              <a:rPr lang="ko-KR" altLang="en-US" sz="1600" b="1" dirty="0"/>
              <a:t>삼각형을 그립니다</a:t>
            </a:r>
            <a:r>
              <a:rPr lang="en-US" altLang="ko-KR" sz="1600" b="1" dirty="0"/>
              <a:t>.");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	}</a:t>
            </a:r>
          </a:p>
          <a:p>
            <a:pPr marL="342900" indent="-342900" algn="l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1600" b="1" dirty="0"/>
              <a:t>}	</a:t>
            </a:r>
          </a:p>
        </p:txBody>
      </p:sp>
      <p:pic>
        <p:nvPicPr>
          <p:cNvPr id="7034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2838" y="5060950"/>
            <a:ext cx="2582862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>
            <a:normAutofit fontScale="90000"/>
          </a:bodyPr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en-US" altLang="ko-KR" sz="3100" dirty="0" smtClean="0"/>
              <a:t>final :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오버라이딩이나</a:t>
            </a:r>
            <a:r>
              <a:rPr lang="ko-KR" altLang="en-US" sz="2000" dirty="0" smtClean="0"/>
              <a:t> 클래스의 상속을 금지하고 싶을 때 사용</a:t>
            </a:r>
            <a:r>
              <a:rPr lang="en-US" altLang="ko-KR" sz="2000" dirty="0" smtClean="0"/>
              <a:t> 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467544" y="965041"/>
            <a:ext cx="8101013" cy="56323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l"/>
            <a:r>
              <a:rPr lang="en-US" altLang="ko-KR" sz="2400" b="1" dirty="0"/>
              <a:t>001:class </a:t>
            </a:r>
            <a:r>
              <a:rPr lang="en-US" altLang="ko-KR" sz="2400" b="1" dirty="0" err="1"/>
              <a:t>FinalMember</a:t>
            </a:r>
            <a:r>
              <a:rPr lang="en-US" altLang="ko-KR" sz="2400" b="1" dirty="0"/>
              <a:t> { </a:t>
            </a:r>
          </a:p>
          <a:p>
            <a:pPr marL="342900" indent="-342900" algn="l"/>
            <a:r>
              <a:rPr lang="en-US" altLang="ko-KR" sz="2400" b="1" dirty="0"/>
              <a:t>002: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>
                <a:solidFill>
                  <a:srgbClr val="FF0000"/>
                </a:solidFill>
              </a:rPr>
              <a:t> final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a=10;    //</a:t>
            </a:r>
            <a:r>
              <a:rPr lang="ko-KR" altLang="en-US" sz="2400" b="1" dirty="0"/>
              <a:t>변수 앞에 붙이면 변수를 상수화</a:t>
            </a:r>
          </a:p>
          <a:p>
            <a:pPr marL="342900" indent="-342900" algn="l"/>
            <a:r>
              <a:rPr lang="en-US" altLang="ko-KR" sz="2400" b="1" dirty="0"/>
              <a:t>003: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public void </a:t>
            </a:r>
            <a:r>
              <a:rPr lang="en-US" altLang="ko-KR" sz="2400" b="1" dirty="0" err="1"/>
              <a:t>setA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a){ </a:t>
            </a:r>
          </a:p>
          <a:p>
            <a:pPr marL="342900" indent="-342900" algn="l"/>
            <a:r>
              <a:rPr lang="en-US" altLang="ko-KR" sz="2400" b="1" dirty="0"/>
              <a:t>004: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  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this.a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=a</a:t>
            </a:r>
            <a:r>
              <a:rPr lang="en-US" altLang="ko-KR" sz="2400" b="1" dirty="0">
                <a:solidFill>
                  <a:srgbClr val="FFFF00"/>
                </a:solidFill>
              </a:rPr>
              <a:t>; 	</a:t>
            </a:r>
            <a:r>
              <a:rPr lang="en-US" altLang="ko-KR" sz="2400" b="1" dirty="0"/>
              <a:t>	</a:t>
            </a:r>
            <a:r>
              <a:rPr lang="en-US" altLang="ko-KR" sz="2400" b="1" dirty="0" smtClean="0"/>
              <a:t>   // </a:t>
            </a:r>
            <a:r>
              <a:rPr lang="ko-KR" altLang="en-US" sz="2400" b="1" dirty="0" err="1" smtClean="0"/>
              <a:t>변경안됨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오류발생</a:t>
            </a:r>
            <a:endParaRPr lang="ko-KR" altLang="en-US" sz="2400" b="1" dirty="0"/>
          </a:p>
          <a:p>
            <a:pPr marL="342900" indent="-342900" algn="l"/>
            <a:r>
              <a:rPr lang="en-US" altLang="ko-KR" sz="2400" b="1" dirty="0"/>
              <a:t>005: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} </a:t>
            </a:r>
          </a:p>
          <a:p>
            <a:pPr marL="342900" indent="-342900" algn="l"/>
            <a:r>
              <a:rPr lang="en-US" altLang="ko-KR" sz="2400" b="1" dirty="0"/>
              <a:t>006:} </a:t>
            </a:r>
          </a:p>
          <a:p>
            <a:pPr marL="342900" indent="-342900" algn="l"/>
            <a:r>
              <a:rPr lang="en-US" altLang="ko-KR" sz="2400" b="1" dirty="0"/>
              <a:t>007:public class FinalTest01{ </a:t>
            </a:r>
          </a:p>
          <a:p>
            <a:pPr marL="342900" indent="-342900" algn="l"/>
            <a:r>
              <a:rPr lang="en-US" altLang="ko-KR" sz="2400" b="1" dirty="0"/>
              <a:t>008: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pPr marL="342900" indent="-342900" algn="l"/>
            <a:r>
              <a:rPr lang="en-US" altLang="ko-KR" sz="2400" b="1" dirty="0"/>
              <a:t>009: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FinalMember</a:t>
            </a:r>
            <a:r>
              <a:rPr lang="en-US" altLang="ko-KR" sz="2400" b="1" dirty="0"/>
              <a:t> ft= new </a:t>
            </a:r>
            <a:r>
              <a:rPr lang="en-US" altLang="ko-KR" sz="2400" b="1" dirty="0" err="1"/>
              <a:t>FinalMember</a:t>
            </a:r>
            <a:r>
              <a:rPr lang="en-US" altLang="ko-KR" sz="2400" b="1" dirty="0"/>
              <a:t>( ); </a:t>
            </a:r>
          </a:p>
          <a:p>
            <a:pPr marL="342900" indent="-342900" algn="l"/>
            <a:r>
              <a:rPr lang="en-US" altLang="ko-KR" sz="2400" b="1" dirty="0"/>
              <a:t>010: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ft.setA</a:t>
            </a:r>
            <a:r>
              <a:rPr lang="en-US" altLang="ko-KR" sz="2400" b="1" dirty="0"/>
              <a:t>(100); </a:t>
            </a:r>
          </a:p>
          <a:p>
            <a:pPr marL="342900" indent="-342900" algn="l"/>
            <a:r>
              <a:rPr lang="en-US" altLang="ko-KR" sz="2400" b="1" dirty="0"/>
              <a:t>011: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ft.a</a:t>
            </a:r>
            <a:r>
              <a:rPr lang="en-US" altLang="ko-KR" sz="2400" b="1" dirty="0"/>
              <a:t>); </a:t>
            </a:r>
          </a:p>
          <a:p>
            <a:pPr marL="342900" indent="-342900" algn="l"/>
            <a:r>
              <a:rPr lang="en-US" altLang="ko-KR" sz="2400" b="1" dirty="0"/>
              <a:t>012: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} </a:t>
            </a:r>
          </a:p>
          <a:p>
            <a:pPr marL="342900" indent="-342900" algn="l"/>
            <a:r>
              <a:rPr lang="en-US" altLang="ko-KR" sz="2400" b="1" dirty="0"/>
              <a:t>013:}</a:t>
            </a:r>
            <a:r>
              <a:rPr lang="en-US" altLang="ko-KR" sz="2400" b="1" dirty="0">
                <a:latin typeface="Arial"/>
              </a:rPr>
              <a:t>        </a:t>
            </a:r>
            <a:r>
              <a:rPr lang="en-US" altLang="ko-KR" sz="2400" b="1" dirty="0"/>
              <a:t> </a:t>
            </a:r>
          </a:p>
          <a:p>
            <a:pPr marL="342900" indent="-342900" algn="l">
              <a:buFontTx/>
              <a:buAutoNum type="circleNumDbPlain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/>
            <a:r>
              <a:rPr lang="en-US" altLang="ko-KR" dirty="0" smtClean="0"/>
              <a:t> </a:t>
            </a:r>
            <a:r>
              <a:rPr lang="en-US" altLang="ko-KR" dirty="0"/>
              <a:t>final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467544" y="980728"/>
            <a:ext cx="8101013" cy="25545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Point2fD {</a:t>
            </a:r>
          </a:p>
          <a:p>
            <a:r>
              <a:rPr lang="en-US" altLang="ko-KR" sz="2000" b="1" dirty="0"/>
              <a:t>   public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x=10;</a:t>
            </a:r>
          </a:p>
          <a:p>
            <a:r>
              <a:rPr lang="en-US" altLang="ko-KR" sz="2000" b="1" dirty="0"/>
              <a:t>   public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y=20;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>
                <a:solidFill>
                  <a:srgbClr val="FF0000"/>
                </a:solidFill>
              </a:rPr>
              <a:t> final </a:t>
            </a:r>
            <a:r>
              <a:rPr lang="en-US" altLang="ko-KR" sz="2000" b="1" dirty="0"/>
              <a:t>public void show(){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 err="1"/>
              <a:t>System.</a:t>
            </a:r>
            <a:r>
              <a:rPr lang="en-US" altLang="ko-KR" sz="2000" b="1" i="1" dirty="0" err="1"/>
              <a:t>out.println</a:t>
            </a:r>
            <a:r>
              <a:rPr lang="en-US" altLang="ko-KR" sz="2000" b="1" i="1" dirty="0"/>
              <a:t>("( " + x + ", " + y + " )");</a:t>
            </a:r>
          </a:p>
          <a:p>
            <a:r>
              <a:rPr lang="ko-KR" altLang="en-US" sz="2000" b="1" dirty="0"/>
              <a:t>  </a:t>
            </a:r>
            <a:r>
              <a:rPr lang="en-US" altLang="ko-KR" sz="2000" b="1" dirty="0"/>
              <a:t>}</a:t>
            </a:r>
          </a:p>
          <a:p>
            <a:r>
              <a:rPr lang="en-US" altLang="ko-KR" sz="2000" b="1" dirty="0"/>
              <a:t>} 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</a:p>
          <a:p>
            <a:pPr marL="342900" indent="-342900" algn="l">
              <a:buFontTx/>
              <a:buAutoNum type="circleNumDbPlain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536" y="3501008"/>
            <a:ext cx="8748464" cy="28623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public final class Point3fD extends Point2fD {</a:t>
            </a:r>
          </a:p>
          <a:p>
            <a:r>
              <a:rPr lang="en-US" altLang="ko-KR" sz="2000" b="1" dirty="0" err="1"/>
              <a:t>int</a:t>
            </a:r>
            <a:r>
              <a:rPr lang="en-US" altLang="ko-KR" sz="2000" b="1" dirty="0"/>
              <a:t> z=30;</a:t>
            </a:r>
          </a:p>
          <a:p>
            <a:r>
              <a:rPr lang="ko-KR" altLang="en-US" sz="2000" dirty="0"/>
              <a:t>  </a:t>
            </a:r>
          </a:p>
          <a:p>
            <a:r>
              <a:rPr lang="en-US" altLang="ko-KR" sz="2000" b="1" dirty="0" smtClean="0"/>
              <a:t>/*</a:t>
            </a:r>
          </a:p>
          <a:p>
            <a:r>
              <a:rPr lang="en-US" altLang="ko-KR" sz="2000" b="1" dirty="0" smtClean="0"/>
              <a:t>public </a:t>
            </a:r>
            <a:r>
              <a:rPr lang="en-US" altLang="ko-KR" sz="2000" b="1" dirty="0"/>
              <a:t>void show( </a:t>
            </a:r>
            <a:r>
              <a:rPr lang="en-US" altLang="ko-KR" sz="2000" b="1" dirty="0">
                <a:solidFill>
                  <a:srgbClr val="FF0000"/>
                </a:solidFill>
              </a:rPr>
              <a:t>){    </a:t>
            </a:r>
            <a:r>
              <a:rPr lang="en-US" altLang="ko-KR" b="1" dirty="0" smtClean="0">
                <a:solidFill>
                  <a:srgbClr val="FF0000"/>
                </a:solidFill>
              </a:rPr>
              <a:t>//final </a:t>
            </a:r>
            <a:r>
              <a:rPr lang="ko-KR" altLang="en-US" b="1" dirty="0" smtClean="0">
                <a:solidFill>
                  <a:srgbClr val="FF0000"/>
                </a:solidFill>
              </a:rPr>
              <a:t>기술되어 </a:t>
            </a:r>
            <a:r>
              <a:rPr lang="en-US" altLang="ko-KR" b="1" dirty="0" smtClean="0">
                <a:solidFill>
                  <a:srgbClr val="FF0000"/>
                </a:solidFill>
              </a:rPr>
              <a:t>show()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메소드는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오버라이딩불가능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  </a:t>
            </a:r>
            <a:r>
              <a:rPr lang="en-US" altLang="ko-KR" sz="2000" b="1" dirty="0"/>
              <a:t>}*/</a:t>
            </a:r>
          </a:p>
          <a:p>
            <a:r>
              <a:rPr lang="en-US" altLang="ko-KR" sz="2000" b="1" dirty="0"/>
              <a:t>}</a:t>
            </a:r>
          </a:p>
          <a:p>
            <a:pPr marL="342900" indent="-342900" algn="l">
              <a:buFontTx/>
              <a:buAutoNum type="circleNumDbPlain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&lt;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문제</a:t>
            </a: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&gt;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0" y="1089025"/>
            <a:ext cx="9144000" cy="4870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잘못된 문장을 골라내고 그 이유를 설명하시오</a:t>
            </a:r>
            <a:r>
              <a:rPr lang="en-US" altLang="ko-KR" sz="2400" b="1" dirty="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public class  DataEx02{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  public static void main(String[]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)  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     byte var1=128;                        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 //A.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     short var2=128;                        //B.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     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var3=28L;                     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       //C.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     long var4=128L;                       //D.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     float var5=123456.789123;      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//E.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     double var6=123456.789123;   //F.  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  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}</a:t>
            </a:r>
            <a:r>
              <a:rPr lang="en-US" altLang="ko-KR" sz="2400" dirty="0" smtClean="0"/>
              <a:t> 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1737" cy="774700"/>
          </a:xfrm>
        </p:spPr>
        <p:txBody>
          <a:bodyPr/>
          <a:lstStyle/>
          <a:p>
            <a:pPr marL="609600" indent="-609600"/>
            <a:r>
              <a:rPr lang="en-US" altLang="ko-KR" dirty="0" smtClean="0"/>
              <a:t> </a:t>
            </a:r>
            <a:r>
              <a:rPr lang="en-US" altLang="ko-KR" dirty="0"/>
              <a:t>final 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784665"/>
            <a:ext cx="8101013" cy="212365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1600" b="1" dirty="0"/>
              <a:t>public class Point2fD {</a:t>
            </a:r>
          </a:p>
          <a:p>
            <a:r>
              <a:rPr lang="en-US" altLang="ko-KR" sz="1600" b="1" dirty="0"/>
              <a:t>   public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x=10;</a:t>
            </a:r>
          </a:p>
          <a:p>
            <a:r>
              <a:rPr lang="en-US" altLang="ko-KR" sz="1600" b="1" dirty="0"/>
              <a:t>   public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y=20;</a:t>
            </a:r>
          </a:p>
          <a:p>
            <a:r>
              <a:rPr lang="en-US" altLang="ko-KR" sz="1600" b="1" dirty="0"/>
              <a:t>   final public void show(){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System.</a:t>
            </a:r>
            <a:r>
              <a:rPr lang="en-US" altLang="ko-KR" sz="1600" b="1" i="1" dirty="0" err="1"/>
              <a:t>out.println</a:t>
            </a:r>
            <a:r>
              <a:rPr lang="en-US" altLang="ko-KR" sz="1600" b="1" i="1" dirty="0"/>
              <a:t>("( " + x + ", " + y + " )");</a:t>
            </a:r>
          </a:p>
          <a:p>
            <a:r>
              <a:rPr lang="ko-KR" altLang="en-US" sz="1600" b="1" dirty="0"/>
              <a:t>  </a:t>
            </a:r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} </a:t>
            </a:r>
            <a:r>
              <a:rPr lang="en-US" altLang="ko-KR" sz="1600" b="1" dirty="0">
                <a:latin typeface="Arial"/>
              </a:rPr>
              <a:t>   </a:t>
            </a:r>
            <a:r>
              <a:rPr lang="en-US" altLang="ko-KR" sz="1600" b="1" dirty="0"/>
              <a:t> </a:t>
            </a:r>
          </a:p>
          <a:p>
            <a:pPr marL="342900" indent="-342900" algn="l">
              <a:buFontTx/>
              <a:buAutoNum type="circleNumDbPlain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25" y="2857496"/>
            <a:ext cx="8101013" cy="13234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</a:t>
            </a:r>
            <a:r>
              <a:rPr lang="en-US" altLang="ko-KR" sz="2000" b="1" dirty="0">
                <a:solidFill>
                  <a:srgbClr val="FF0000"/>
                </a:solidFill>
              </a:rPr>
              <a:t>final</a:t>
            </a:r>
            <a:r>
              <a:rPr lang="en-US" altLang="ko-KR" sz="2000" b="1" dirty="0"/>
              <a:t> class Point3fD extends Point2fD {</a:t>
            </a:r>
          </a:p>
          <a:p>
            <a:r>
              <a:rPr lang="en-US" altLang="ko-KR" sz="2000" b="1" dirty="0" smtClean="0"/>
              <a:t>      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z=30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}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342900" indent="-342900" algn="l">
              <a:buFontTx/>
              <a:buAutoNum type="circleNumDbPlain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4282" y="4429132"/>
            <a:ext cx="8101013" cy="13234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Point4fD extends Point3fD {  </a:t>
            </a:r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//Point3D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final</a:t>
            </a:r>
            <a:r>
              <a:rPr lang="ko-KR" altLang="en-US" b="1" dirty="0">
                <a:solidFill>
                  <a:srgbClr val="FF0000"/>
                </a:solidFill>
              </a:rPr>
              <a:t>클래스이므로 </a:t>
            </a:r>
            <a:r>
              <a:rPr lang="en-US" altLang="ko-KR" b="1" dirty="0">
                <a:solidFill>
                  <a:srgbClr val="FF0000"/>
                </a:solidFill>
              </a:rPr>
              <a:t>extends </a:t>
            </a:r>
            <a:r>
              <a:rPr lang="ko-KR" altLang="en-US" b="1" dirty="0">
                <a:solidFill>
                  <a:srgbClr val="FF0000"/>
                </a:solidFill>
              </a:rPr>
              <a:t>뒤에 슈퍼클래스로 사용할 수 없다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/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683568" y="1556792"/>
            <a:ext cx="8101013" cy="7078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-"/>
            </a:pPr>
            <a:r>
              <a:rPr lang="ko-KR" altLang="en-US" sz="2000" b="1" dirty="0" smtClean="0"/>
              <a:t>다중 상속을 가능하게 하기 위해 제공</a:t>
            </a:r>
            <a:endParaRPr lang="en-US" altLang="ko-KR" sz="2000" b="1" dirty="0" smtClean="0"/>
          </a:p>
          <a:p>
            <a:pPr>
              <a:buFontTx/>
              <a:buChar char="-"/>
            </a:pPr>
            <a:endParaRPr lang="en-US" altLang="ko-KR" sz="20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576" y="2380238"/>
            <a:ext cx="8101013" cy="23083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l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형식</a:t>
            </a:r>
            <a:r>
              <a:rPr lang="en-US" altLang="ko-KR" sz="2400" b="1" dirty="0" smtClean="0"/>
              <a:t>&gt;</a:t>
            </a:r>
          </a:p>
          <a:p>
            <a:pPr marL="342900" indent="-342900" algn="l"/>
            <a:endParaRPr lang="en-US" altLang="ko-KR" sz="2400" b="1" dirty="0" smtClean="0"/>
          </a:p>
          <a:p>
            <a:pPr marL="342900" indent="-342900" algn="l"/>
            <a:r>
              <a:rPr lang="ko-KR" altLang="en-US" sz="2400" b="1" dirty="0" smtClean="0"/>
              <a:t>접근 지정자 </a:t>
            </a:r>
            <a:r>
              <a:rPr lang="en-US" altLang="ko-KR" sz="2400" b="1" dirty="0" smtClean="0"/>
              <a:t>interface </a:t>
            </a:r>
            <a:r>
              <a:rPr lang="ko-KR" altLang="en-US" sz="2400" b="1" dirty="0" smtClean="0"/>
              <a:t>인터페이스 이름 </a:t>
            </a:r>
            <a:r>
              <a:rPr lang="en-US" altLang="ko-KR" sz="2400" b="1" dirty="0" smtClean="0"/>
              <a:t>{</a:t>
            </a:r>
          </a:p>
          <a:p>
            <a:pPr marL="342900" indent="-342900" algn="l"/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상수</a:t>
            </a:r>
            <a:r>
              <a:rPr lang="en-US" altLang="ko-KR" sz="2400" b="1" dirty="0" smtClean="0"/>
              <a:t>;</a:t>
            </a:r>
          </a:p>
          <a:p>
            <a:pPr marL="342900" indent="-342900" algn="l"/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접근 지정자 추상</a:t>
            </a:r>
            <a:r>
              <a:rPr lang="en-US" altLang="ko-KR" sz="2400" b="1" dirty="0" smtClean="0"/>
              <a:t>_</a:t>
            </a:r>
            <a:r>
              <a:rPr lang="ko-KR" altLang="en-US" sz="2400" b="1" dirty="0" err="1" smtClean="0"/>
              <a:t>메소드</a:t>
            </a:r>
            <a:r>
              <a:rPr lang="en-US" altLang="ko-KR" sz="2400" b="1" dirty="0" smtClean="0"/>
              <a:t>_</a:t>
            </a:r>
            <a:r>
              <a:rPr lang="ko-KR" altLang="en-US" sz="2400" b="1" dirty="0" smtClean="0"/>
              <a:t>이름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인자들</a:t>
            </a:r>
            <a:r>
              <a:rPr lang="en-US" altLang="ko-KR" sz="2400" b="1" dirty="0" smtClean="0"/>
              <a:t>);</a:t>
            </a:r>
          </a:p>
          <a:p>
            <a:pPr marL="342900" indent="-342900" algn="l"/>
            <a:r>
              <a:rPr lang="en-US" altLang="ko-KR" sz="2400" b="1" dirty="0" smtClean="0"/>
              <a:t>}</a:t>
            </a: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>
            <a:normAutofit/>
          </a:bodyPr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sz="1800" dirty="0" smtClean="0"/>
              <a:t>_</a:t>
            </a:r>
            <a:r>
              <a:rPr lang="ko-KR" altLang="en-US" sz="2400" dirty="0" smtClean="0"/>
              <a:t>상속받은 서브클래스 설계하기</a:t>
            </a:r>
            <a:endParaRPr lang="en-US" altLang="ko-KR" sz="1800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5" y="1149712"/>
            <a:ext cx="3786214" cy="16312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interface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Drawable</a:t>
            </a:r>
            <a:r>
              <a:rPr lang="en-US" altLang="ko-KR" sz="2000" b="1" dirty="0" smtClean="0"/>
              <a:t> 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public abstract void draw( );</a:t>
            </a:r>
          </a:p>
          <a:p>
            <a:r>
              <a:rPr lang="en-US" altLang="ko-KR" sz="2000" dirty="0" smtClean="0"/>
              <a:t>}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00496" y="1201976"/>
            <a:ext cx="5143504" cy="19389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Circle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implements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Drawable</a:t>
            </a:r>
            <a:r>
              <a:rPr lang="en-US" altLang="ko-KR" sz="2000" b="1" dirty="0" smtClean="0"/>
              <a:t> {</a:t>
            </a:r>
          </a:p>
          <a:p>
            <a:r>
              <a:rPr lang="en-US" altLang="ko-KR" sz="2000" b="1" dirty="0" smtClean="0"/>
              <a:t>      public void draw() {</a:t>
            </a:r>
          </a:p>
          <a:p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System.</a:t>
            </a:r>
            <a:r>
              <a:rPr lang="en-US" altLang="ko-KR" sz="2000" i="1" dirty="0" err="1" smtClean="0"/>
              <a:t>out.println</a:t>
            </a:r>
            <a:r>
              <a:rPr lang="en-US" altLang="ko-KR" sz="2000" i="1" dirty="0" smtClean="0"/>
              <a:t>("</a:t>
            </a:r>
            <a:r>
              <a:rPr lang="ko-KR" altLang="en-US" sz="2000" i="1" dirty="0" smtClean="0"/>
              <a:t>원을 그리다</a:t>
            </a:r>
            <a:r>
              <a:rPr lang="en-US" altLang="ko-KR" sz="2000" i="1" dirty="0" smtClean="0"/>
              <a:t>.");</a:t>
            </a:r>
          </a:p>
          <a:p>
            <a:r>
              <a:rPr lang="en-US" altLang="ko-KR" sz="2000" dirty="0" smtClean="0"/>
              <a:t>      }</a:t>
            </a:r>
          </a:p>
          <a:p>
            <a:r>
              <a:rPr lang="en-US" altLang="ko-KR" sz="2000" dirty="0" smtClean="0"/>
              <a:t>}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3528" y="3429000"/>
            <a:ext cx="821537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Ch12Ex04 {</a:t>
            </a:r>
          </a:p>
          <a:p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r>
              <a:rPr lang="en-US" altLang="ko-KR" sz="2000" b="1" dirty="0" smtClean="0"/>
              <a:t>    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dirty="0" smtClean="0"/>
              <a:t>	Circle ref=</a:t>
            </a:r>
            <a:r>
              <a:rPr lang="en-US" altLang="ko-KR" sz="2000" b="1" dirty="0" smtClean="0"/>
              <a:t>new Circle();    //</a:t>
            </a:r>
            <a:r>
              <a:rPr lang="ko-KR" altLang="en-US" sz="2000" b="1" dirty="0" smtClean="0"/>
              <a:t>객체생성</a:t>
            </a:r>
            <a:r>
              <a:rPr lang="en-US" altLang="ko-KR" sz="2000" b="1" dirty="0" smtClean="0"/>
              <a:t>   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ref.draw</a:t>
            </a:r>
            <a:r>
              <a:rPr lang="en-US" altLang="ko-KR" sz="2000" dirty="0" smtClean="0"/>
              <a:t>();         </a:t>
            </a:r>
          </a:p>
          <a:p>
            <a:r>
              <a:rPr lang="en-US" altLang="ko-KR" sz="2000" dirty="0" smtClean="0"/>
              <a:t>    }</a:t>
            </a:r>
          </a:p>
          <a:p>
            <a:r>
              <a:rPr lang="en-US" altLang="ko-KR" sz="20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6021288"/>
            <a:ext cx="2000264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 smtClean="0"/>
          </a:p>
          <a:p>
            <a:r>
              <a:rPr lang="ko-KR" altLang="en-US" b="1" dirty="0" smtClean="0"/>
              <a:t>원을 그리다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8821737" cy="774700"/>
          </a:xfrm>
        </p:spPr>
        <p:txBody>
          <a:bodyPr>
            <a:normAutofit/>
          </a:bodyPr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다중 상속</a:t>
            </a:r>
            <a:endParaRPr lang="en-US" altLang="ko-KR" sz="1800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0" y="846220"/>
            <a:ext cx="3786214" cy="16312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interface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Drawable</a:t>
            </a:r>
            <a:r>
              <a:rPr lang="en-US" altLang="ko-KR" sz="2000" b="1" dirty="0" smtClean="0"/>
              <a:t> 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public abstract void                                      </a:t>
            </a: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draw( );</a:t>
            </a:r>
          </a:p>
          <a:p>
            <a:r>
              <a:rPr lang="en-US" altLang="ko-KR" sz="2000" dirty="0" smtClean="0"/>
              <a:t>}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57620" y="0"/>
            <a:ext cx="5286380" cy="22467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abstract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class</a:t>
            </a:r>
            <a:r>
              <a:rPr lang="en-US" altLang="ko-KR" sz="2000" b="1" dirty="0" smtClean="0"/>
              <a:t> Shape {</a:t>
            </a:r>
          </a:p>
          <a:p>
            <a:r>
              <a:rPr lang="en-US" altLang="ko-KR" sz="2000" b="1" dirty="0" smtClean="0"/>
              <a:t>     public double res=0;</a:t>
            </a:r>
          </a:p>
          <a:p>
            <a:r>
              <a:rPr lang="en-US" altLang="ko-KR" sz="2000" b="1" dirty="0" smtClean="0"/>
              <a:t>     public abstract double area( );</a:t>
            </a:r>
          </a:p>
          <a:p>
            <a:r>
              <a:rPr lang="en-US" altLang="ko-KR" sz="2000" b="1" dirty="0" smtClean="0"/>
              <a:t>     public void </a:t>
            </a:r>
            <a:r>
              <a:rPr lang="en-US" altLang="ko-KR" sz="2000" b="1" dirty="0" err="1" smtClean="0"/>
              <a:t>printArea</a:t>
            </a:r>
            <a:r>
              <a:rPr lang="en-US" altLang="ko-KR" sz="2000" b="1" dirty="0" smtClean="0"/>
              <a:t>(){</a:t>
            </a:r>
          </a:p>
          <a:p>
            <a:r>
              <a:rPr lang="en-US" altLang="ko-KR" sz="2000" dirty="0" smtClean="0"/>
              <a:t>         </a:t>
            </a:r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(" </a:t>
            </a:r>
            <a:r>
              <a:rPr lang="ko-KR" altLang="en-US" sz="1400" b="1" i="1" dirty="0" smtClean="0"/>
              <a:t>면적은 </a:t>
            </a:r>
            <a:r>
              <a:rPr lang="en-US" altLang="ko-KR" sz="1400" b="1" i="1" dirty="0" smtClean="0"/>
              <a:t>"+res+" </a:t>
            </a:r>
            <a:r>
              <a:rPr lang="ko-KR" altLang="en-US" sz="1400" b="1" i="1" dirty="0" smtClean="0"/>
              <a:t>이다</a:t>
            </a:r>
            <a:r>
              <a:rPr lang="en-US" altLang="ko-KR" sz="1400" b="1" i="1" dirty="0" smtClean="0"/>
              <a:t>. ");</a:t>
            </a:r>
            <a:endParaRPr lang="en-US" altLang="ko-KR" sz="2000" b="1" i="1" dirty="0" smtClean="0"/>
          </a:p>
          <a:p>
            <a:r>
              <a:rPr lang="en-US" altLang="ko-KR" sz="2000" dirty="0" smtClean="0"/>
              <a:t>     }</a:t>
            </a:r>
          </a:p>
          <a:p>
            <a:r>
              <a:rPr lang="en-US" altLang="ko-KR" sz="2000" dirty="0" smtClean="0"/>
              <a:t>}</a:t>
            </a:r>
            <a:endParaRPr lang="en-US" altLang="ko-KR" sz="2000" b="1" dirty="0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429124" y="3070681"/>
            <a:ext cx="4714876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Ch12Ex05 {</a:t>
            </a:r>
          </a:p>
          <a:p>
            <a:r>
              <a:rPr lang="en-US" altLang="ko-KR" sz="2000" b="1" dirty="0" smtClean="0"/>
              <a:t>     </a:t>
            </a:r>
            <a:r>
              <a:rPr lang="en-US" altLang="ko-KR" b="1" dirty="0" smtClean="0"/>
              <a:t>public static void main(String[]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 {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	Rectangle ref=null;</a:t>
            </a:r>
          </a:p>
          <a:p>
            <a:r>
              <a:rPr lang="en-US" altLang="ko-KR" sz="2000" b="1" dirty="0" smtClean="0"/>
              <a:t>	ref=new Rectangle( ); </a:t>
            </a:r>
          </a:p>
          <a:p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ref.area</a:t>
            </a:r>
            <a:r>
              <a:rPr lang="en-US" altLang="ko-KR" sz="2000" b="1" dirty="0" smtClean="0"/>
              <a:t>( ); </a:t>
            </a:r>
            <a:r>
              <a:rPr lang="en-US" altLang="ko-KR" sz="1100" b="1" dirty="0" smtClean="0"/>
              <a:t>//</a:t>
            </a:r>
            <a:r>
              <a:rPr lang="ko-KR" altLang="en-US" sz="1100" b="1" dirty="0" smtClean="0"/>
              <a:t>추상클래스인 </a:t>
            </a:r>
            <a:r>
              <a:rPr lang="en-US" altLang="ko-KR" sz="1100" b="1" dirty="0" smtClean="0"/>
              <a:t>Shape</a:t>
            </a:r>
            <a:r>
              <a:rPr lang="ko-KR" altLang="en-US" sz="1100" b="1" dirty="0" smtClean="0"/>
              <a:t>로부터 상속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ref.printArea</a:t>
            </a:r>
            <a:r>
              <a:rPr lang="en-US" altLang="ko-KR" sz="2000" b="1" dirty="0" smtClean="0"/>
              <a:t>();</a:t>
            </a:r>
          </a:p>
          <a:p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ref.draw</a:t>
            </a:r>
            <a:r>
              <a:rPr lang="en-US" altLang="ko-KR" sz="2000" b="1" dirty="0" smtClean="0"/>
              <a:t>( );  </a:t>
            </a:r>
            <a:r>
              <a:rPr lang="en-US" altLang="ko-KR" sz="1000" b="1" dirty="0" smtClean="0"/>
              <a:t>//</a:t>
            </a:r>
            <a:r>
              <a:rPr lang="ko-KR" altLang="en-US" sz="1000" b="1" dirty="0" smtClean="0"/>
              <a:t>인터페이스인 </a:t>
            </a:r>
            <a:r>
              <a:rPr lang="en-US" altLang="ko-KR" sz="1000" b="1" dirty="0" err="1" smtClean="0"/>
              <a:t>Drawable</a:t>
            </a:r>
            <a:r>
              <a:rPr lang="ko-KR" altLang="en-US" sz="1000" b="1" dirty="0" smtClean="0"/>
              <a:t>로 </a:t>
            </a:r>
            <a:r>
              <a:rPr lang="ko-KR" altLang="en-US" sz="1000" b="1" dirty="0" err="1" smtClean="0"/>
              <a:t>부터</a:t>
            </a:r>
            <a:r>
              <a:rPr lang="ko-KR" altLang="en-US" sz="1000" b="1" dirty="0" smtClean="0"/>
              <a:t> 상속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}</a:t>
            </a:r>
          </a:p>
          <a:p>
            <a:r>
              <a:rPr lang="en-US" altLang="ko-KR" sz="2000" b="1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5965448"/>
            <a:ext cx="23574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 smtClean="0"/>
          </a:p>
          <a:p>
            <a:r>
              <a:rPr lang="ko-KR" altLang="en-US" dirty="0" smtClean="0"/>
              <a:t>면적은 </a:t>
            </a:r>
            <a:r>
              <a:rPr lang="en-US" altLang="ko-KR" dirty="0" smtClean="0"/>
              <a:t>100.0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사각형을 그리다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2318296"/>
            <a:ext cx="678657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b="1" dirty="0" smtClean="0"/>
              <a:t>public class Rectangle </a:t>
            </a:r>
            <a:r>
              <a:rPr lang="en-US" altLang="ko-KR" b="1" dirty="0" smtClean="0">
                <a:solidFill>
                  <a:srgbClr val="FF0000"/>
                </a:solidFill>
              </a:rPr>
              <a:t>extends </a:t>
            </a:r>
            <a:r>
              <a:rPr lang="en-US" altLang="ko-KR" b="1" dirty="0" smtClean="0"/>
              <a:t>Shape </a:t>
            </a:r>
            <a:r>
              <a:rPr lang="en-US" altLang="ko-KR" b="1" dirty="0" smtClean="0">
                <a:solidFill>
                  <a:srgbClr val="FF0000"/>
                </a:solidFill>
              </a:rPr>
              <a:t>implements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Drawable</a:t>
            </a:r>
            <a:r>
              <a:rPr lang="en-US" altLang="ko-KR" b="1" dirty="0" smtClean="0"/>
              <a:t> {</a:t>
            </a:r>
          </a:p>
          <a:p>
            <a:r>
              <a:rPr lang="en-US" altLang="ko-KR" sz="2000" b="1" dirty="0" smtClean="0"/>
              <a:t>public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w=10;</a:t>
            </a:r>
          </a:p>
          <a:p>
            <a:r>
              <a:rPr lang="en-US" altLang="ko-KR" sz="2000" b="1" dirty="0" smtClean="0"/>
              <a:t>public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h=10;</a:t>
            </a:r>
          </a:p>
          <a:p>
            <a:r>
              <a:rPr lang="en-US" altLang="ko-KR" sz="2000" dirty="0" smtClean="0"/>
              <a:t>@Override</a:t>
            </a:r>
          </a:p>
          <a:p>
            <a:r>
              <a:rPr lang="en-US" altLang="ko-KR" sz="2000" b="1" dirty="0" smtClean="0"/>
              <a:t>public double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area() </a:t>
            </a:r>
            <a:r>
              <a:rPr lang="en-US" altLang="ko-KR" sz="2000" b="1" dirty="0" smtClean="0"/>
              <a:t>{</a:t>
            </a:r>
          </a:p>
          <a:p>
            <a:r>
              <a:rPr lang="en-US" altLang="ko-KR" sz="2000" dirty="0" smtClean="0"/>
              <a:t>	res=w*h;</a:t>
            </a:r>
          </a:p>
          <a:p>
            <a:r>
              <a:rPr lang="en-US" altLang="ko-KR" sz="2000" b="1" dirty="0" smtClean="0"/>
              <a:t>	return res;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b="1" dirty="0" smtClean="0"/>
              <a:t>public void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draw() </a:t>
            </a:r>
            <a:r>
              <a:rPr lang="en-US" altLang="ko-KR" sz="2000" b="1" dirty="0" smtClean="0"/>
              <a:t>{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dirty="0" err="1" smtClean="0"/>
              <a:t>System.</a:t>
            </a:r>
            <a:r>
              <a:rPr lang="en-US" altLang="ko-KR" i="1" dirty="0" err="1" smtClean="0"/>
              <a:t>out.println</a:t>
            </a:r>
            <a:r>
              <a:rPr lang="en-US" altLang="ko-KR" i="1" dirty="0" smtClean="0"/>
              <a:t>("</a:t>
            </a:r>
            <a:r>
              <a:rPr lang="ko-KR" altLang="en-US" i="1" dirty="0" smtClean="0"/>
              <a:t>사각형을 그리다</a:t>
            </a:r>
            <a:r>
              <a:rPr lang="en-US" altLang="ko-KR" i="1" dirty="0" smtClean="0"/>
              <a:t>.");</a:t>
            </a:r>
            <a:endParaRPr lang="en-US" altLang="ko-KR" sz="2000" i="1" dirty="0" smtClean="0"/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/>
            <a:r>
              <a:rPr lang="en-US" altLang="ko-KR" dirty="0" smtClean="0"/>
              <a:t> </a:t>
            </a:r>
            <a:r>
              <a:rPr lang="ko-KR" altLang="en-US" dirty="0" smtClean="0"/>
              <a:t>예외처리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8715436" cy="7078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Char char="-"/>
            </a:pPr>
            <a:r>
              <a:rPr lang="ko-KR" altLang="en-US" sz="2000" b="1" dirty="0" smtClean="0"/>
              <a:t>예외란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: </a:t>
            </a:r>
            <a:r>
              <a:rPr lang="ko-KR" altLang="en-US" sz="2000" b="1" dirty="0" smtClean="0"/>
              <a:t>프로그램이 실행되는 동안에  발생하는 예기치 않은 에러를 </a:t>
            </a:r>
            <a:r>
              <a:rPr lang="ko-KR" altLang="en-US" sz="2000" b="1" dirty="0" err="1" smtClean="0"/>
              <a:t>예외라한다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87624" y="2276872"/>
            <a:ext cx="8101013" cy="30469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l"/>
            <a:r>
              <a:rPr lang="en-US" altLang="ko-KR" sz="2400" b="1" dirty="0" smtClean="0"/>
              <a:t>try-catch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Exception</a:t>
            </a:r>
            <a:r>
              <a:rPr lang="ko-KR" altLang="en-US" sz="2400" b="1" dirty="0" smtClean="0"/>
              <a:t>클래스</a:t>
            </a:r>
            <a:endParaRPr lang="en-US" altLang="ko-KR" sz="2400" b="1" dirty="0" smtClean="0"/>
          </a:p>
          <a:p>
            <a:pPr marL="342900" indent="-342900" algn="l"/>
            <a:endParaRPr lang="en-US" altLang="ko-KR" sz="2400" b="1" dirty="0" smtClean="0"/>
          </a:p>
          <a:p>
            <a:pPr marL="342900" indent="-342900" algn="l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형식</a:t>
            </a:r>
            <a:r>
              <a:rPr lang="en-US" altLang="ko-KR" sz="2400" b="1" dirty="0" smtClean="0"/>
              <a:t>&gt;</a:t>
            </a:r>
          </a:p>
          <a:p>
            <a:pPr marL="342900" indent="-342900" algn="l"/>
            <a:r>
              <a:rPr lang="en-US" altLang="ko-KR" sz="2400" b="1" dirty="0" smtClean="0"/>
              <a:t>try{</a:t>
            </a:r>
          </a:p>
          <a:p>
            <a:pPr marL="342900" indent="-342900" algn="l"/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예외를 발생할 만한 코드</a:t>
            </a:r>
            <a:endParaRPr lang="en-US" altLang="ko-KR" sz="2400" b="1" dirty="0" smtClean="0"/>
          </a:p>
          <a:p>
            <a:pPr marL="342900" indent="-342900" algn="l"/>
            <a:r>
              <a:rPr lang="en-US" altLang="ko-KR" sz="2400" b="1" dirty="0" smtClean="0"/>
              <a:t>}catch(</a:t>
            </a:r>
            <a:r>
              <a:rPr lang="ko-KR" altLang="en-US" sz="2400" b="1" dirty="0" smtClean="0"/>
              <a:t>해당</a:t>
            </a:r>
            <a:r>
              <a:rPr lang="en-US" altLang="ko-KR" sz="2400" b="1" dirty="0" smtClean="0"/>
              <a:t>_Exception e){</a:t>
            </a:r>
          </a:p>
          <a:p>
            <a:pPr marL="342900" indent="-342900" algn="l"/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예외처리를 위한 루틴</a:t>
            </a:r>
            <a:endParaRPr lang="en-US" altLang="ko-KR" sz="2400" b="1" dirty="0" smtClean="0"/>
          </a:p>
          <a:p>
            <a:pPr marL="342900" indent="-342900" algn="l"/>
            <a:r>
              <a:rPr lang="en-US" altLang="ko-KR" sz="2400" b="1" dirty="0" smtClean="0"/>
              <a:t>}</a:t>
            </a: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smtClean="0"/>
              <a:t>예외처리</a:t>
            </a:r>
            <a:r>
              <a:rPr lang="en-US" altLang="ko-KR" dirty="0" smtClean="0"/>
              <a:t>_try-catch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8715436" cy="378565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Ch13Ex02 {</a:t>
            </a:r>
          </a:p>
          <a:p>
            <a:r>
              <a:rPr lang="en-US" altLang="ko-KR" sz="2000" b="1" dirty="0" smtClean="0"/>
              <a:t>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try{</a:t>
            </a:r>
          </a:p>
          <a:p>
            <a:r>
              <a:rPr lang="en-US" altLang="ko-KR" sz="2000" b="1" dirty="0" smtClean="0"/>
              <a:t>     String c="</a:t>
            </a:r>
            <a:r>
              <a:rPr lang="en-US" altLang="ko-KR" sz="2000" b="1" dirty="0" err="1" smtClean="0"/>
              <a:t>ioo</a:t>
            </a:r>
            <a:r>
              <a:rPr lang="en-US" altLang="ko-KR" sz="2000" b="1" dirty="0" smtClean="0"/>
              <a:t>";</a:t>
            </a:r>
          </a:p>
          <a:p>
            <a:r>
              <a:rPr lang="en-US" altLang="ko-KR" sz="2000" b="1" dirty="0" smtClean="0"/>
              <a:t>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 </a:t>
            </a:r>
            <a:r>
              <a:rPr lang="ko-KR" altLang="en-US" sz="2000" b="1" i="1" dirty="0" smtClean="0"/>
              <a:t>문자열 값은 </a:t>
            </a:r>
            <a:r>
              <a:rPr lang="en-US" altLang="ko-KR" sz="2000" b="1" i="1" dirty="0" smtClean="0"/>
              <a:t>:  "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+ </a:t>
            </a:r>
            <a:r>
              <a:rPr lang="en-US" altLang="ko-KR" sz="2000" b="1" i="1" dirty="0" err="1" smtClean="0"/>
              <a:t>c.toString</a:t>
            </a:r>
            <a:r>
              <a:rPr lang="en-US" altLang="ko-KR" sz="2000" b="1" i="1" dirty="0" smtClean="0"/>
              <a:t>( ));</a:t>
            </a:r>
          </a:p>
          <a:p>
            <a:r>
              <a:rPr lang="en-US" altLang="ko-KR" sz="2000" b="1" dirty="0" smtClean="0"/>
              <a:t>}catch( </a:t>
            </a:r>
            <a:r>
              <a:rPr lang="en-US" altLang="ko-KR" sz="2000" b="1" dirty="0" err="1" smtClean="0"/>
              <a:t>NullPointerException</a:t>
            </a:r>
            <a:r>
              <a:rPr lang="en-US" altLang="ko-KR" sz="2000" b="1" dirty="0" smtClean="0"/>
              <a:t> e){</a:t>
            </a:r>
          </a:p>
          <a:p>
            <a:r>
              <a:rPr lang="en-US" altLang="ko-KR" sz="2000" b="1" dirty="0" smtClean="0"/>
              <a:t>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</a:t>
            </a:r>
            <a:r>
              <a:rPr lang="ko-KR" altLang="en-US" sz="2000" b="1" i="1" dirty="0" smtClean="0"/>
              <a:t>예외가 발생하여 </a:t>
            </a:r>
            <a:r>
              <a:rPr lang="en-US" altLang="ko-KR" sz="2000" b="1" i="1" dirty="0" smtClean="0"/>
              <a:t>Exception </a:t>
            </a:r>
            <a:r>
              <a:rPr lang="ko-KR" altLang="en-US" sz="2000" b="1" i="1" dirty="0" smtClean="0"/>
              <a:t>객체가 잡음</a:t>
            </a:r>
            <a:r>
              <a:rPr lang="en-US" altLang="ko-KR" sz="2000" b="1" i="1" dirty="0" smtClean="0"/>
              <a:t>");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(e);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 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</a:t>
            </a:r>
            <a:r>
              <a:rPr lang="ko-KR" altLang="en-US" sz="2000" b="1" i="1" dirty="0" smtClean="0"/>
              <a:t>정상 종료</a:t>
            </a:r>
            <a:r>
              <a:rPr lang="en-US" altLang="ko-KR" sz="2000" b="1" i="1" dirty="0" smtClean="0"/>
              <a:t>");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5000636"/>
            <a:ext cx="2857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결과</a:t>
            </a:r>
            <a:endParaRPr lang="en-US" altLang="ko-KR" b="1" dirty="0" smtClean="0"/>
          </a:p>
          <a:p>
            <a:r>
              <a:rPr lang="ko-KR" altLang="en-US" b="1" dirty="0" smtClean="0"/>
              <a:t>문자열 값은 </a:t>
            </a:r>
            <a:r>
              <a:rPr lang="en-US" altLang="ko-KR" b="1" dirty="0" smtClean="0"/>
              <a:t>:  </a:t>
            </a:r>
            <a:r>
              <a:rPr lang="en-US" altLang="ko-KR" b="1" dirty="0" err="1" smtClean="0"/>
              <a:t>ioo</a:t>
            </a:r>
            <a:endParaRPr lang="en-US" altLang="ko-KR" b="1" dirty="0" smtClean="0"/>
          </a:p>
          <a:p>
            <a:r>
              <a:rPr lang="ko-KR" altLang="en-US" b="1" dirty="0" smtClean="0"/>
              <a:t>정상 종료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smtClean="0"/>
              <a:t>예외처리</a:t>
            </a:r>
            <a:r>
              <a:rPr lang="en-US" altLang="ko-KR" dirty="0" smtClean="0"/>
              <a:t>_try-catch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8715436" cy="378565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Ch13Ex02 {</a:t>
            </a:r>
          </a:p>
          <a:p>
            <a:r>
              <a:rPr lang="en-US" altLang="ko-KR" sz="2000" b="1" dirty="0" smtClean="0"/>
              <a:t>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try{</a:t>
            </a:r>
          </a:p>
          <a:p>
            <a:r>
              <a:rPr lang="en-US" altLang="ko-KR" sz="2000" b="1" dirty="0" smtClean="0"/>
              <a:t>     String c=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2000" b="1" dirty="0" smtClean="0"/>
              <a:t>;    // null</a:t>
            </a:r>
            <a:r>
              <a:rPr lang="ko-KR" altLang="en-US" sz="2000" b="1" dirty="0" smtClean="0"/>
              <a:t>값 저장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 </a:t>
            </a:r>
            <a:r>
              <a:rPr lang="ko-KR" altLang="en-US" sz="2000" b="1" i="1" dirty="0" smtClean="0"/>
              <a:t>문자열 값은 </a:t>
            </a:r>
            <a:r>
              <a:rPr lang="en-US" altLang="ko-KR" sz="2000" b="1" i="1" dirty="0" smtClean="0"/>
              <a:t>:  "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+ </a:t>
            </a:r>
            <a:r>
              <a:rPr lang="en-US" altLang="ko-KR" sz="2000" b="1" i="1" dirty="0" err="1" smtClean="0"/>
              <a:t>c.toString</a:t>
            </a:r>
            <a:r>
              <a:rPr lang="en-US" altLang="ko-KR" sz="2000" b="1" i="1" dirty="0" smtClean="0"/>
              <a:t>( ));</a:t>
            </a:r>
          </a:p>
          <a:p>
            <a:r>
              <a:rPr lang="en-US" altLang="ko-KR" sz="2000" b="1" dirty="0" smtClean="0"/>
              <a:t>}catch( </a:t>
            </a:r>
            <a:r>
              <a:rPr lang="en-US" altLang="ko-KR" sz="2000" b="1" dirty="0" err="1" smtClean="0"/>
              <a:t>NullPointerException</a:t>
            </a:r>
            <a:r>
              <a:rPr lang="en-US" altLang="ko-KR" sz="2000" b="1" dirty="0" smtClean="0"/>
              <a:t> e){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</a:t>
            </a:r>
            <a:r>
              <a:rPr lang="ko-KR" altLang="en-US" sz="2000" b="1" i="1" dirty="0" smtClean="0"/>
              <a:t>예외가 발생하여 </a:t>
            </a:r>
            <a:r>
              <a:rPr lang="en-US" altLang="ko-KR" sz="2000" b="1" i="1" dirty="0" smtClean="0"/>
              <a:t>Exception </a:t>
            </a:r>
            <a:r>
              <a:rPr lang="ko-KR" altLang="en-US" sz="2000" b="1" i="1" dirty="0" smtClean="0"/>
              <a:t>객체가 잡음</a:t>
            </a:r>
            <a:r>
              <a:rPr lang="en-US" altLang="ko-KR" sz="2000" b="1" i="1" dirty="0" smtClean="0"/>
              <a:t>");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(e);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</a:t>
            </a:r>
            <a:r>
              <a:rPr lang="ko-KR" altLang="en-US" sz="2000" b="1" i="1" dirty="0" smtClean="0"/>
              <a:t>정상 종료</a:t>
            </a:r>
            <a:r>
              <a:rPr lang="en-US" altLang="ko-KR" sz="2000" b="1" i="1" dirty="0" smtClean="0"/>
              <a:t>");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5000636"/>
            <a:ext cx="4820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ko-KR" altLang="en-US" dirty="0" smtClean="0"/>
              <a:t>예외가 발생하여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객체가 잡음</a:t>
            </a:r>
          </a:p>
          <a:p>
            <a:r>
              <a:rPr lang="en-US" altLang="ko-KR" u="sng" dirty="0" err="1" smtClean="0"/>
              <a:t>java.lang.NullPointerException</a:t>
            </a:r>
            <a:endParaRPr lang="en-US" altLang="ko-KR" u="sng" dirty="0" smtClean="0"/>
          </a:p>
          <a:p>
            <a:r>
              <a:rPr lang="ko-KR" altLang="en-US" dirty="0" smtClean="0"/>
              <a:t>정상 종료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smtClean="0"/>
              <a:t>예외처리</a:t>
            </a:r>
            <a:r>
              <a:rPr lang="en-US" altLang="ko-KR" dirty="0" smtClean="0"/>
              <a:t>_</a:t>
            </a:r>
            <a:r>
              <a:rPr lang="en-US" altLang="ko-KR" sz="2800" dirty="0" smtClean="0"/>
              <a:t>finally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8715436" cy="40626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Ch13Ex05 {</a:t>
            </a:r>
          </a:p>
          <a:p>
            <a:r>
              <a:rPr lang="en-US" altLang="ko-KR" sz="2000" b="1" dirty="0" smtClean="0"/>
              <a:t>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try{</a:t>
            </a:r>
          </a:p>
          <a:p>
            <a:r>
              <a:rPr lang="en-US" altLang="ko-KR" sz="2000" b="1" dirty="0" smtClean="0"/>
              <a:t>      String c=null;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</a:t>
            </a:r>
            <a:r>
              <a:rPr lang="ko-KR" altLang="en-US" sz="2000" b="1" i="1" dirty="0" smtClean="0"/>
              <a:t>문자열 값은 </a:t>
            </a:r>
            <a:r>
              <a:rPr lang="en-US" altLang="ko-KR" sz="2000" b="1" i="1" dirty="0" smtClean="0"/>
              <a:t>:  "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+ </a:t>
            </a:r>
            <a:r>
              <a:rPr lang="en-US" altLang="ko-KR" sz="2000" b="1" i="1" dirty="0" err="1" smtClean="0"/>
              <a:t>c.toString</a:t>
            </a:r>
            <a:r>
              <a:rPr lang="en-US" altLang="ko-KR" sz="2000" b="1" i="1" dirty="0" smtClean="0"/>
              <a:t>( ));</a:t>
            </a:r>
          </a:p>
          <a:p>
            <a:r>
              <a:rPr lang="en-US" altLang="ko-KR" sz="2000" b="1" dirty="0" smtClean="0"/>
              <a:t>}catch(Exception e){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(e);</a:t>
            </a:r>
          </a:p>
          <a:p>
            <a:r>
              <a:rPr lang="en-US" altLang="ko-KR" sz="2000" b="1" dirty="0" smtClean="0"/>
              <a:t>}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finally</a:t>
            </a:r>
            <a:r>
              <a:rPr lang="en-US" altLang="ko-KR" sz="2000" b="1" dirty="0" smtClean="0"/>
              <a:t>{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("&gt;&gt; finally </a:t>
            </a:r>
            <a:r>
              <a:rPr lang="ko-KR" altLang="en-US" sz="2000" b="1" i="1" dirty="0" smtClean="0"/>
              <a:t>구문 </a:t>
            </a:r>
            <a:r>
              <a:rPr lang="en-US" altLang="ko-KR" sz="2000" b="1" i="1" dirty="0" smtClean="0"/>
              <a:t>: ");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("&gt;&gt;</a:t>
            </a:r>
            <a:r>
              <a:rPr lang="ko-KR" altLang="en-US" sz="2000" b="1" i="1" dirty="0" smtClean="0"/>
              <a:t>정상 종료</a:t>
            </a:r>
            <a:r>
              <a:rPr lang="en-US" altLang="ko-KR" sz="2000" b="1" i="1" dirty="0" smtClean="0"/>
              <a:t>&lt;&lt;");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5286388"/>
            <a:ext cx="42148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u="sng" dirty="0" err="1" smtClean="0"/>
              <a:t>java.lang.NullPointerException</a:t>
            </a:r>
            <a:endParaRPr lang="en-US" altLang="ko-KR" u="sng" dirty="0" smtClean="0"/>
          </a:p>
          <a:p>
            <a:r>
              <a:rPr lang="en-US" altLang="ko-KR" dirty="0" smtClean="0"/>
              <a:t>&gt;&gt; finally </a:t>
            </a:r>
            <a:r>
              <a:rPr lang="ko-KR" altLang="en-US" dirty="0" smtClean="0"/>
              <a:t>구문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&gt;&gt;</a:t>
            </a:r>
            <a:r>
              <a:rPr lang="ko-KR" altLang="en-US" dirty="0" smtClean="0"/>
              <a:t>정상 종료</a:t>
            </a:r>
            <a:r>
              <a:rPr lang="en-US" altLang="ko-KR" dirty="0" smtClean="0"/>
              <a:t>&lt;&lt;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5357826"/>
            <a:ext cx="371477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try-catch</a:t>
            </a:r>
            <a:r>
              <a:rPr lang="ko-KR" altLang="en-US" dirty="0" smtClean="0"/>
              <a:t>문에서 예외가 발생하거나 발생하지 않더라도 반드시 해야 할 구문을 기술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smtClean="0"/>
              <a:t>예외처리</a:t>
            </a:r>
            <a:r>
              <a:rPr lang="en-US" altLang="ko-KR" dirty="0" smtClean="0"/>
              <a:t>_</a:t>
            </a:r>
            <a:r>
              <a:rPr lang="en-US" altLang="ko-KR" sz="2800" dirty="0" smtClean="0"/>
              <a:t>finally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8715436" cy="40626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Ch13Ex05 {</a:t>
            </a:r>
          </a:p>
          <a:p>
            <a:r>
              <a:rPr lang="en-US" altLang="ko-KR" sz="2000" b="1" dirty="0" smtClean="0"/>
              <a:t>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try{</a:t>
            </a:r>
          </a:p>
          <a:p>
            <a:r>
              <a:rPr lang="en-US" altLang="ko-KR" sz="2000" b="1" dirty="0" smtClean="0"/>
              <a:t>      String c=null;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//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System.</a:t>
            </a:r>
            <a:r>
              <a:rPr lang="en-US" altLang="ko-KR" sz="2000" b="1" i="1" dirty="0" err="1" smtClean="0">
                <a:solidFill>
                  <a:srgbClr val="FF0000"/>
                </a:solidFill>
              </a:rPr>
              <a:t>out.println</a:t>
            </a:r>
            <a:r>
              <a:rPr lang="en-US" altLang="ko-KR" sz="2000" b="1" i="1" dirty="0" smtClean="0">
                <a:solidFill>
                  <a:srgbClr val="FF0000"/>
                </a:solidFill>
              </a:rPr>
              <a:t>("</a:t>
            </a:r>
            <a:r>
              <a:rPr lang="ko-KR" altLang="en-US" sz="2000" b="1" i="1" dirty="0" smtClean="0">
                <a:solidFill>
                  <a:srgbClr val="FF0000"/>
                </a:solidFill>
              </a:rPr>
              <a:t>문자열 값은 </a:t>
            </a:r>
            <a:r>
              <a:rPr lang="en-US" altLang="ko-KR" sz="2000" b="1" i="1" dirty="0" smtClean="0">
                <a:solidFill>
                  <a:srgbClr val="FF0000"/>
                </a:solidFill>
              </a:rPr>
              <a:t>:  "</a:t>
            </a:r>
            <a:r>
              <a:rPr lang="ko-KR" alt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i="1" dirty="0" smtClean="0">
                <a:solidFill>
                  <a:srgbClr val="FF0000"/>
                </a:solidFill>
              </a:rPr>
              <a:t>+ </a:t>
            </a:r>
            <a:r>
              <a:rPr lang="en-US" altLang="ko-KR" sz="2000" b="1" i="1" dirty="0" err="1" smtClean="0">
                <a:solidFill>
                  <a:srgbClr val="FF0000"/>
                </a:solidFill>
              </a:rPr>
              <a:t>c.toString</a:t>
            </a:r>
            <a:r>
              <a:rPr lang="en-US" altLang="ko-KR" sz="2000" b="1" i="1" dirty="0" smtClean="0">
                <a:solidFill>
                  <a:srgbClr val="FF0000"/>
                </a:solidFill>
              </a:rPr>
              <a:t>( ));</a:t>
            </a:r>
          </a:p>
          <a:p>
            <a:r>
              <a:rPr lang="en-US" altLang="ko-KR" sz="2000" b="1" dirty="0" smtClean="0"/>
              <a:t>}catch(Exception e){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(e);</a:t>
            </a:r>
          </a:p>
          <a:p>
            <a:r>
              <a:rPr lang="en-US" altLang="ko-KR" sz="2000" b="1" dirty="0" smtClean="0"/>
              <a:t>}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finally</a:t>
            </a:r>
            <a:r>
              <a:rPr lang="en-US" altLang="ko-KR" sz="2000" b="1" dirty="0" smtClean="0"/>
              <a:t>{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("&gt;&gt; finally </a:t>
            </a:r>
            <a:r>
              <a:rPr lang="ko-KR" altLang="en-US" sz="2000" b="1" i="1" dirty="0" smtClean="0"/>
              <a:t>구문 </a:t>
            </a:r>
            <a:r>
              <a:rPr lang="en-US" altLang="ko-KR" sz="2000" b="1" i="1" dirty="0" smtClean="0"/>
              <a:t>: ");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("&gt;&gt;</a:t>
            </a:r>
            <a:r>
              <a:rPr lang="ko-KR" altLang="en-US" sz="2000" b="1" i="1" dirty="0" smtClean="0"/>
              <a:t>정상 종료</a:t>
            </a:r>
            <a:r>
              <a:rPr lang="en-US" altLang="ko-KR" sz="2000" b="1" i="1" dirty="0" smtClean="0"/>
              <a:t>&lt;&lt;");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5286388"/>
            <a:ext cx="421484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&gt;&gt; finally </a:t>
            </a:r>
            <a:r>
              <a:rPr lang="ko-KR" altLang="en-US" dirty="0" smtClean="0"/>
              <a:t>구문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&gt;&gt;</a:t>
            </a:r>
            <a:r>
              <a:rPr lang="ko-KR" altLang="en-US" dirty="0" smtClean="0"/>
              <a:t>정상 종료</a:t>
            </a:r>
            <a:r>
              <a:rPr lang="en-US" altLang="ko-KR" dirty="0" smtClean="0"/>
              <a:t>&lt;&lt;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>
            <a:normAutofit/>
          </a:bodyPr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smtClean="0"/>
              <a:t>예외처리</a:t>
            </a:r>
            <a:r>
              <a:rPr lang="en-US" altLang="ko-KR" dirty="0" smtClean="0"/>
              <a:t>_throw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예외의 </a:t>
            </a:r>
            <a:r>
              <a:rPr lang="ko-KR" altLang="en-US" sz="2800" dirty="0" err="1" smtClean="0"/>
              <a:t>인위적인발생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-108520" y="1138607"/>
            <a:ext cx="9253692" cy="45243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b="1" dirty="0" smtClean="0"/>
              <a:t>public class ex {</a:t>
            </a:r>
          </a:p>
          <a:p>
            <a:r>
              <a:rPr lang="en-US" altLang="ko-KR" b="1" dirty="0" smtClean="0"/>
              <a:t>	public static void </a:t>
            </a:r>
            <a:r>
              <a:rPr lang="en-US" altLang="ko-KR" b="1" dirty="0" err="1" smtClean="0"/>
              <a:t>throwException</a:t>
            </a:r>
            <a:r>
              <a:rPr lang="en-US" altLang="ko-KR" b="1" dirty="0" smtClean="0"/>
              <a:t>( ){</a:t>
            </a:r>
          </a:p>
          <a:p>
            <a:r>
              <a:rPr lang="en-US" altLang="ko-KR" b="1" dirty="0" smtClean="0"/>
              <a:t>		try{</a:t>
            </a:r>
          </a:p>
          <a:p>
            <a:r>
              <a:rPr lang="en-US" altLang="ko-KR" b="1" dirty="0" smtClean="0"/>
              <a:t>	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("&gt;&gt; </a:t>
            </a:r>
            <a:r>
              <a:rPr lang="en-US" altLang="ko-KR" b="1" dirty="0" err="1" smtClean="0"/>
              <a:t>throwException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 호출</a:t>
            </a:r>
            <a:r>
              <a:rPr lang="en-US" altLang="ko-KR" b="1" dirty="0" smtClean="0"/>
              <a:t>&lt;&lt;");</a:t>
            </a:r>
          </a:p>
          <a:p>
            <a:r>
              <a:rPr lang="en-US" altLang="ko-KR" b="1" dirty="0" smtClean="0"/>
              <a:t>			throw new Exception("</a:t>
            </a:r>
            <a:r>
              <a:rPr lang="ko-KR" altLang="en-US" b="1" dirty="0" smtClean="0"/>
              <a:t>사용자가 예외 발생시킴</a:t>
            </a:r>
            <a:r>
              <a:rPr lang="en-US" altLang="ko-KR" b="1" dirty="0" smtClean="0"/>
              <a:t>");</a:t>
            </a:r>
          </a:p>
          <a:p>
            <a:r>
              <a:rPr lang="en-US" altLang="ko-KR" b="1" dirty="0" smtClean="0"/>
              <a:t>		}catch(Exception e){</a:t>
            </a:r>
          </a:p>
          <a:p>
            <a:r>
              <a:rPr lang="en-US" altLang="ko-KR" b="1" dirty="0" smtClean="0"/>
              <a:t>	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("&gt;&gt; catch </a:t>
            </a:r>
            <a:r>
              <a:rPr lang="ko-KR" altLang="en-US" b="1" dirty="0" smtClean="0"/>
              <a:t>구문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예외를 처리한다</a:t>
            </a:r>
            <a:r>
              <a:rPr lang="en-US" altLang="ko-KR" b="1" dirty="0" smtClean="0"/>
              <a:t>. &lt;&lt;");</a:t>
            </a:r>
          </a:p>
          <a:p>
            <a:r>
              <a:rPr lang="en-US" altLang="ko-KR" b="1" dirty="0" smtClean="0"/>
              <a:t>	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(e);      </a:t>
            </a:r>
          </a:p>
          <a:p>
            <a:r>
              <a:rPr lang="en-US" altLang="ko-KR" b="1" dirty="0" smtClean="0"/>
              <a:t>		}		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	public static void main(String[]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 {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sz="1400" b="1" dirty="0" smtClean="0"/>
              <a:t>("&gt;&gt;main </a:t>
            </a:r>
            <a:r>
              <a:rPr lang="ko-KR" altLang="en-US" sz="1400" b="1" dirty="0" smtClean="0"/>
              <a:t>함수에서 예외를 발생시키는 함수  호출</a:t>
            </a:r>
            <a:r>
              <a:rPr lang="en-US" altLang="ko-KR" sz="1400" b="1" dirty="0" smtClean="0"/>
              <a:t>&lt;&lt;");</a:t>
            </a:r>
            <a:endParaRPr lang="en-US" altLang="ko-KR" b="1" dirty="0" smtClean="0"/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throwException</a:t>
            </a:r>
            <a:r>
              <a:rPr lang="en-US" altLang="ko-KR" b="1" dirty="0" smtClean="0"/>
              <a:t>( 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("&gt;&gt;</a:t>
            </a:r>
            <a:r>
              <a:rPr lang="ko-KR" altLang="en-US" b="1" dirty="0" smtClean="0"/>
              <a:t>정상종료</a:t>
            </a:r>
            <a:r>
              <a:rPr lang="en-US" altLang="ko-KR" b="1" dirty="0" smtClean="0"/>
              <a:t>&lt;&lt;");</a:t>
            </a:r>
          </a:p>
          <a:p>
            <a:r>
              <a:rPr lang="en-US" altLang="ko-KR" b="1" dirty="0" smtClean="0"/>
              <a:t>	}	</a:t>
            </a:r>
          </a:p>
          <a:p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9158" y="5473005"/>
            <a:ext cx="421484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결과</a:t>
            </a:r>
            <a:endParaRPr lang="en-US" altLang="ko-KR" sz="1400" u="sng" dirty="0" smtClean="0"/>
          </a:p>
          <a:p>
            <a:r>
              <a:rPr lang="en-US" altLang="ko-KR" sz="1400" dirty="0" smtClean="0"/>
              <a:t>&gt;&gt;main </a:t>
            </a:r>
            <a:r>
              <a:rPr lang="ko-KR" altLang="en-US" sz="1400" dirty="0" smtClean="0"/>
              <a:t>함수에서 예외를 발생시키는 함수  호출</a:t>
            </a:r>
            <a:r>
              <a:rPr lang="en-US" altLang="ko-KR" sz="1400" dirty="0" smtClean="0"/>
              <a:t>&lt;&lt;</a:t>
            </a:r>
          </a:p>
          <a:p>
            <a:r>
              <a:rPr lang="en-US" altLang="ko-KR" sz="1400" dirty="0" smtClean="0"/>
              <a:t>&gt;&gt; </a:t>
            </a:r>
            <a:r>
              <a:rPr lang="en-US" altLang="ko-KR" sz="1400" u="sng" dirty="0" err="1" smtClean="0"/>
              <a:t>throwException</a:t>
            </a:r>
            <a:r>
              <a:rPr lang="en-US" altLang="ko-KR" sz="1400" u="sng" dirty="0" smtClean="0"/>
              <a:t> </a:t>
            </a:r>
            <a:r>
              <a:rPr lang="ko-KR" altLang="en-US" sz="1400" u="sng" dirty="0" smtClean="0"/>
              <a:t>함수 호출</a:t>
            </a:r>
            <a:r>
              <a:rPr lang="en-US" altLang="ko-KR" sz="1400" u="sng" dirty="0" smtClean="0"/>
              <a:t>&lt;&lt;</a:t>
            </a:r>
          </a:p>
          <a:p>
            <a:r>
              <a:rPr lang="en-US" altLang="ko-KR" sz="1400" dirty="0" smtClean="0"/>
              <a:t>&gt;&gt; catch </a:t>
            </a:r>
            <a:r>
              <a:rPr lang="ko-KR" altLang="en-US" sz="1400" dirty="0" smtClean="0"/>
              <a:t>구문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예외를 처리한다</a:t>
            </a:r>
            <a:r>
              <a:rPr lang="en-US" altLang="ko-KR" sz="1400" dirty="0" smtClean="0"/>
              <a:t>. &lt;&lt;</a:t>
            </a:r>
          </a:p>
          <a:p>
            <a:r>
              <a:rPr lang="en-US" altLang="ko-KR" sz="1400" u="sng" dirty="0" err="1" smtClean="0"/>
              <a:t>java.lang.Exception</a:t>
            </a:r>
            <a:r>
              <a:rPr lang="en-US" altLang="ko-KR" sz="1400" u="sng" dirty="0" smtClean="0"/>
              <a:t>: </a:t>
            </a:r>
            <a:r>
              <a:rPr lang="ko-KR" altLang="en-US" sz="1400" u="sng" dirty="0" smtClean="0"/>
              <a:t>사용자가 예외 발생시킴</a:t>
            </a:r>
          </a:p>
          <a:p>
            <a:r>
              <a:rPr lang="en-US" altLang="ko-KR" sz="1400" dirty="0" smtClean="0"/>
              <a:t>&gt;&gt;</a:t>
            </a:r>
            <a:r>
              <a:rPr lang="ko-KR" altLang="en-US" sz="1400" dirty="0" smtClean="0"/>
              <a:t>정상종료</a:t>
            </a:r>
            <a:r>
              <a:rPr lang="en-US" altLang="ko-KR" sz="1400" dirty="0" smtClean="0"/>
              <a:t>&lt;&lt;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5186370" cy="55054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public class </a:t>
            </a:r>
            <a:r>
              <a:rPr lang="en-US" altLang="ko-KR" sz="2000" b="1" dirty="0" err="1" smtClean="0"/>
              <a:t>aa</a:t>
            </a:r>
            <a:r>
              <a:rPr lang="en-US" altLang="ko-KR" sz="2000" b="1" dirty="0" smtClean="0"/>
              <a:t> {</a:t>
            </a:r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en-US" altLang="ko-KR" sz="2000" b="1" dirty="0" smtClean="0"/>
              <a:t>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pPr>
              <a:buNone/>
            </a:pP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a=3;</a:t>
            </a:r>
          </a:p>
          <a:p>
            <a:pPr>
              <a:buNone/>
            </a:pP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(a);</a:t>
            </a:r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en-US" altLang="ko-KR" sz="2000" b="1" dirty="0" smtClean="0"/>
              <a:t>float f=(float)a;     //</a:t>
            </a:r>
            <a:r>
              <a:rPr lang="ko-KR" altLang="en-US" sz="2000" b="1" dirty="0" smtClean="0"/>
              <a:t>명시적 변환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(f);</a:t>
            </a:r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en-US" altLang="ko-KR" sz="2000" b="1" dirty="0" smtClean="0"/>
              <a:t>double d=23.345;</a:t>
            </a:r>
          </a:p>
          <a:p>
            <a:pPr>
              <a:buNone/>
            </a:pPr>
            <a:r>
              <a:rPr lang="en-US" altLang="ko-KR" sz="2000" b="1" dirty="0" smtClean="0"/>
              <a:t>f=(float)d; ;     //</a:t>
            </a:r>
            <a:r>
              <a:rPr lang="ko-KR" altLang="en-US" sz="2000" b="1" dirty="0" smtClean="0"/>
              <a:t>명시적 변환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(f);</a:t>
            </a:r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b=(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)d; ;     //</a:t>
            </a:r>
            <a:r>
              <a:rPr lang="ko-KR" altLang="en-US" sz="2000" b="1" dirty="0" smtClean="0"/>
              <a:t>명시적 변환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(b);</a:t>
            </a:r>
          </a:p>
          <a:p>
            <a:pPr>
              <a:buNone/>
            </a:pPr>
            <a:r>
              <a:rPr lang="en-US" altLang="ko-KR" sz="2000" b="1" dirty="0" smtClean="0"/>
              <a:t>}</a:t>
            </a:r>
          </a:p>
          <a:p>
            <a:pPr>
              <a:buNone/>
            </a:pPr>
            <a:endParaRPr lang="ko-KR" altLang="en-US" sz="2000" b="1" dirty="0" smtClean="0"/>
          </a:p>
          <a:p>
            <a:pPr>
              <a:buNone/>
            </a:pPr>
            <a:r>
              <a:rPr lang="en-US" altLang="ko-KR" sz="2000" b="1" dirty="0" smtClean="0"/>
              <a:t>}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628" y="3714752"/>
            <a:ext cx="300039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결과</a:t>
            </a:r>
            <a:endParaRPr lang="en-US" altLang="ko-KR" sz="2400" b="1" dirty="0" smtClean="0"/>
          </a:p>
          <a:p>
            <a:r>
              <a:rPr lang="en-US" altLang="ko-KR" sz="2400" b="1" dirty="0"/>
              <a:t>3</a:t>
            </a:r>
          </a:p>
          <a:p>
            <a:r>
              <a:rPr lang="en-US" altLang="ko-KR" sz="2400" b="1" dirty="0"/>
              <a:t>3.0</a:t>
            </a:r>
          </a:p>
          <a:p>
            <a:r>
              <a:rPr lang="en-US" altLang="ko-KR" sz="2400" b="1" dirty="0"/>
              <a:t>23.345</a:t>
            </a:r>
          </a:p>
          <a:p>
            <a:r>
              <a:rPr lang="en-US" altLang="ko-KR" sz="2400" b="1" dirty="0"/>
              <a:t>23</a:t>
            </a:r>
          </a:p>
          <a:p>
            <a:endParaRPr lang="ko-KR" altLang="en-US" sz="2400" b="1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>
            <a:normAutofit/>
          </a:bodyPr>
          <a:lstStyle/>
          <a:p>
            <a:pPr marL="609600" indent="-609600" algn="l"/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_import</a:t>
            </a:r>
            <a:endParaRPr lang="en-US" altLang="ko-KR" sz="2800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8715436" cy="22467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Char char="-"/>
            </a:pPr>
            <a:r>
              <a:rPr lang="ko-KR" altLang="en-US" sz="2000" b="1" dirty="0" smtClean="0"/>
              <a:t> 관련된 클래스들을 여러 개로 묶어서 </a:t>
            </a:r>
            <a:r>
              <a:rPr lang="ko-KR" altLang="en-US" sz="2000" b="1" dirty="0" err="1" smtClean="0"/>
              <a:t>디렉토리에</a:t>
            </a:r>
            <a:r>
              <a:rPr lang="ko-KR" altLang="en-US" sz="2000" b="1" dirty="0" smtClean="0"/>
              <a:t> 저장해 두고 사용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이를 패키지</a:t>
            </a:r>
            <a:r>
              <a:rPr lang="en-US" altLang="ko-KR" sz="2000" b="1" dirty="0" smtClean="0"/>
              <a:t>(package)</a:t>
            </a:r>
            <a:r>
              <a:rPr lang="ko-KR" altLang="en-US" sz="2000" b="1" dirty="0" smtClean="0"/>
              <a:t>라 한다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java.lang.String</a:t>
            </a:r>
            <a:r>
              <a:rPr lang="en-US" altLang="ko-KR" sz="2000" b="1" dirty="0" smtClean="0"/>
              <a:t>   name=“</a:t>
            </a:r>
            <a:r>
              <a:rPr lang="ko-KR" altLang="en-US" sz="2000" b="1" dirty="0" smtClean="0"/>
              <a:t>홍길동</a:t>
            </a:r>
            <a:r>
              <a:rPr lang="en-US" altLang="ko-KR" sz="2000" b="1" dirty="0" smtClean="0"/>
              <a:t>”;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  =&gt; </a:t>
            </a:r>
            <a:r>
              <a:rPr lang="en-US" altLang="ko-KR" sz="2000" b="1" dirty="0" err="1" smtClean="0"/>
              <a:t>java.lang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이 패키지 이름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=&gt; </a:t>
            </a:r>
            <a:r>
              <a:rPr lang="en-US" altLang="ko-KR" sz="2000" b="1" dirty="0" err="1" smtClean="0"/>
              <a:t>String.class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파일이 존재하는 물리적인 </a:t>
            </a:r>
            <a:r>
              <a:rPr lang="ko-KR" altLang="en-US" sz="2000" b="1" dirty="0" err="1" smtClean="0"/>
              <a:t>디렉토리</a:t>
            </a:r>
            <a:r>
              <a:rPr lang="ko-KR" altLang="en-US" sz="2000" b="1" dirty="0" smtClean="0"/>
              <a:t> 명</a:t>
            </a:r>
            <a:endParaRPr lang="en-US" altLang="ko-KR" sz="2000" b="1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4282" y="3500439"/>
            <a:ext cx="3214710" cy="13234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java.lang.String</a:t>
            </a:r>
            <a:r>
              <a:rPr lang="en-US" altLang="ko-KR" sz="2000" b="1" dirty="0" smtClean="0"/>
              <a:t>   name;</a:t>
            </a:r>
          </a:p>
          <a:p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java.lang.String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addr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java.lang.String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tel</a:t>
            </a:r>
            <a:r>
              <a:rPr lang="en-US" altLang="ko-KR" sz="2000" b="1" dirty="0" smtClean="0"/>
              <a:t>;</a:t>
            </a:r>
          </a:p>
          <a:p>
            <a:pPr>
              <a:buFontTx/>
              <a:buChar char="-"/>
            </a:pPr>
            <a:endParaRPr lang="en-US" altLang="ko-KR" sz="2000" b="1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643570" y="3500438"/>
            <a:ext cx="3214710" cy="16312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 import  </a:t>
            </a:r>
            <a:r>
              <a:rPr lang="en-US" altLang="ko-KR" sz="2000" b="1" dirty="0" err="1" smtClean="0"/>
              <a:t>java.lang.String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String   name;</a:t>
            </a:r>
          </a:p>
          <a:p>
            <a:r>
              <a:rPr lang="en-US" altLang="ko-KR" sz="2000" b="1" dirty="0" smtClean="0"/>
              <a:t>  String   </a:t>
            </a:r>
            <a:r>
              <a:rPr lang="en-US" altLang="ko-KR" sz="2000" b="1" dirty="0" err="1" smtClean="0"/>
              <a:t>addr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  String   </a:t>
            </a:r>
            <a:r>
              <a:rPr lang="en-US" altLang="ko-KR" sz="2000" b="1" dirty="0" err="1" smtClean="0"/>
              <a:t>tel</a:t>
            </a:r>
            <a:r>
              <a:rPr lang="en-US" altLang="ko-KR" sz="2000" b="1" dirty="0" smtClean="0"/>
              <a:t>;</a:t>
            </a:r>
          </a:p>
          <a:p>
            <a:pPr>
              <a:buFontTx/>
              <a:buChar char="-"/>
            </a:pPr>
            <a:endParaRPr lang="en-US" altLang="ko-KR" sz="20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4000496" y="3571876"/>
            <a:ext cx="121444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71868" y="414338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Import</a:t>
            </a:r>
            <a:r>
              <a:rPr lang="ko-KR" altLang="en-US" dirty="0" smtClean="0"/>
              <a:t>구문 사용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_import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892386"/>
            <a:ext cx="9001156" cy="43088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err="1" smtClean="0"/>
              <a:t>ublic</a:t>
            </a:r>
            <a:r>
              <a:rPr lang="en-US" altLang="ko-KR" sz="2000" b="1" dirty="0" smtClean="0"/>
              <a:t> class Ch09Ex01 {</a:t>
            </a:r>
          </a:p>
          <a:p>
            <a:r>
              <a:rPr lang="en-US" altLang="ko-KR" sz="2000" b="1" dirty="0" smtClean="0"/>
              <a:t>  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list = 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ArrayList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();    </a:t>
            </a:r>
            <a:r>
              <a:rPr lang="en-US" altLang="ko-KR" sz="1600" b="1" dirty="0" smtClean="0"/>
              <a:t>//</a:t>
            </a:r>
            <a:r>
              <a:rPr lang="ko-KR" altLang="en-US" sz="1600" b="1" dirty="0" smtClean="0"/>
              <a:t>오류 발</a:t>
            </a:r>
            <a:r>
              <a:rPr lang="ko-KR" altLang="en-US" sz="1200" b="1" dirty="0" smtClean="0"/>
              <a:t>생 </a:t>
            </a:r>
            <a:r>
              <a:rPr lang="en-US" altLang="ko-KR" sz="1200" b="1" dirty="0" smtClean="0"/>
              <a:t>, </a:t>
            </a:r>
            <a:r>
              <a:rPr lang="en-US" altLang="ko-KR" sz="1400" b="1" dirty="0" err="1" smtClean="0"/>
              <a:t>ArrayList</a:t>
            </a:r>
            <a:r>
              <a:rPr lang="ko-KR" altLang="en-US" sz="1400" b="1" dirty="0" smtClean="0"/>
              <a:t>클래스 앞에 소속패키지 </a:t>
            </a:r>
            <a:r>
              <a:rPr lang="ko-KR" altLang="en-US" sz="1400" b="1" dirty="0" err="1" smtClean="0"/>
              <a:t>기술안해서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    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하나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둘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셋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넷</a:t>
            </a:r>
            <a:r>
              <a:rPr lang="en-US" altLang="ko-KR" sz="2000" b="1" dirty="0" smtClean="0"/>
              <a:t>");</a:t>
            </a:r>
          </a:p>
          <a:p>
            <a:endParaRPr lang="ko-KR" altLang="en-US" sz="2000" b="1" dirty="0" smtClean="0"/>
          </a:p>
          <a:p>
            <a:r>
              <a:rPr lang="en-US" altLang="ko-KR" sz="2000" b="1" dirty="0" smtClean="0"/>
              <a:t>for(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=0;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list.size</a:t>
            </a:r>
            <a:r>
              <a:rPr lang="en-US" altLang="ko-KR" sz="2000" b="1" dirty="0" smtClean="0"/>
              <a:t>();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++)  </a:t>
            </a:r>
          </a:p>
          <a:p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 </a:t>
            </a:r>
            <a:r>
              <a:rPr lang="en-US" altLang="ko-KR" sz="2000" b="1" i="1" dirty="0" err="1" smtClean="0"/>
              <a:t>i</a:t>
            </a:r>
            <a:r>
              <a:rPr lang="en-US" altLang="ko-KR" sz="2000" b="1" i="1" dirty="0" smtClean="0"/>
              <a:t> + " </a:t>
            </a:r>
            <a:r>
              <a:rPr lang="ko-KR" altLang="en-US" sz="2000" b="1" i="1" dirty="0" smtClean="0"/>
              <a:t>번째 요소는 </a:t>
            </a:r>
            <a:r>
              <a:rPr lang="en-US" altLang="ko-KR" sz="2000" b="1" i="1" dirty="0" smtClean="0"/>
              <a:t>"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+ </a:t>
            </a:r>
            <a:r>
              <a:rPr lang="en-US" altLang="ko-KR" sz="2000" b="1" i="1" dirty="0" err="1" smtClean="0"/>
              <a:t>list.get</a:t>
            </a:r>
            <a:r>
              <a:rPr lang="en-US" altLang="ko-KR" sz="2000" b="1" i="1" dirty="0" smtClean="0"/>
              <a:t>(</a:t>
            </a:r>
            <a:r>
              <a:rPr lang="en-US" altLang="ko-KR" sz="2000" b="1" i="1" dirty="0" err="1" smtClean="0"/>
              <a:t>i</a:t>
            </a:r>
            <a:r>
              <a:rPr lang="en-US" altLang="ko-KR" sz="2000" b="1" i="1" dirty="0" smtClean="0"/>
              <a:t>));   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5286388"/>
            <a:ext cx="42148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ko-KR" altLang="en-US" dirty="0" smtClean="0"/>
              <a:t>오류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_import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40626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Ch09Ex02 {</a:t>
            </a:r>
          </a:p>
          <a:p>
            <a:r>
              <a:rPr lang="en-US" altLang="ko-KR" sz="2000" b="1" dirty="0" smtClean="0"/>
              <a:t>  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java.util.ArrayList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list = 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java.util.ArrayList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sz="2000" b="1" dirty="0" smtClean="0"/>
              <a:t>    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하나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둘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셋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넷</a:t>
            </a:r>
            <a:r>
              <a:rPr lang="en-US" altLang="ko-KR" sz="2000" b="1" dirty="0" smtClean="0"/>
              <a:t>");</a:t>
            </a:r>
          </a:p>
          <a:p>
            <a:endParaRPr lang="ko-KR" altLang="en-US" sz="2000" b="1" dirty="0" smtClean="0"/>
          </a:p>
          <a:p>
            <a:r>
              <a:rPr lang="en-US" altLang="ko-KR" sz="2000" b="1" dirty="0" smtClean="0"/>
              <a:t>for(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=0;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list.size</a:t>
            </a:r>
            <a:r>
              <a:rPr lang="en-US" altLang="ko-KR" sz="2000" b="1" dirty="0" smtClean="0"/>
              <a:t>();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++)  </a:t>
            </a:r>
          </a:p>
          <a:p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 </a:t>
            </a:r>
            <a:r>
              <a:rPr lang="en-US" altLang="ko-KR" sz="2000" b="1" i="1" dirty="0" err="1" smtClean="0"/>
              <a:t>i</a:t>
            </a:r>
            <a:r>
              <a:rPr lang="en-US" altLang="ko-KR" sz="2000" b="1" i="1" dirty="0" smtClean="0"/>
              <a:t> + " </a:t>
            </a:r>
            <a:r>
              <a:rPr lang="ko-KR" altLang="en-US" sz="2000" b="1" i="1" dirty="0" smtClean="0"/>
              <a:t>번째 요소는 </a:t>
            </a:r>
            <a:r>
              <a:rPr lang="en-US" altLang="ko-KR" sz="2000" b="1" i="1" dirty="0" smtClean="0"/>
              <a:t>"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+ </a:t>
            </a:r>
            <a:r>
              <a:rPr lang="en-US" altLang="ko-KR" sz="2000" b="1" i="1" dirty="0" err="1" smtClean="0"/>
              <a:t>list.get</a:t>
            </a:r>
            <a:r>
              <a:rPr lang="en-US" altLang="ko-KR" sz="2000" b="1" i="1" dirty="0" smtClean="0"/>
              <a:t>(</a:t>
            </a:r>
            <a:r>
              <a:rPr lang="en-US" altLang="ko-KR" sz="2000" b="1" i="1" dirty="0" err="1" smtClean="0"/>
              <a:t>i</a:t>
            </a:r>
            <a:r>
              <a:rPr lang="en-US" altLang="ko-KR" sz="2000" b="1" i="1" dirty="0" smtClean="0"/>
              <a:t>));   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9124" y="5072074"/>
            <a:ext cx="421484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번째 요소는 하나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번째 요소는 둘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번째 요소는 셋</a:t>
            </a:r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번째 요소는 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_import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470898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import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java.util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.*;</a:t>
            </a:r>
          </a:p>
          <a:p>
            <a:endParaRPr lang="ko-KR" altLang="en-US" sz="2000" b="1" dirty="0" smtClean="0"/>
          </a:p>
          <a:p>
            <a:r>
              <a:rPr lang="en-US" altLang="ko-KR" sz="2000" b="1" dirty="0" smtClean="0"/>
              <a:t>public class Ch09Ex03 {</a:t>
            </a:r>
          </a:p>
          <a:p>
            <a:r>
              <a:rPr lang="en-US" altLang="ko-KR" sz="2000" b="1" dirty="0" smtClean="0"/>
              <a:t>  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list = 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sz="2000" b="1" dirty="0" smtClean="0"/>
              <a:t>    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하나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둘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셋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     </a:t>
            </a:r>
            <a:r>
              <a:rPr lang="en-US" altLang="ko-KR" sz="2000" b="1" dirty="0" err="1" smtClean="0"/>
              <a:t>list.add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넷</a:t>
            </a:r>
            <a:r>
              <a:rPr lang="en-US" altLang="ko-KR" sz="2000" b="1" dirty="0" smtClean="0"/>
              <a:t>");</a:t>
            </a:r>
          </a:p>
          <a:p>
            <a:endParaRPr lang="ko-KR" altLang="en-US" sz="2000" b="1" dirty="0" smtClean="0"/>
          </a:p>
          <a:p>
            <a:r>
              <a:rPr lang="en-US" altLang="ko-KR" sz="2000" b="1" dirty="0" smtClean="0"/>
              <a:t>for(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=0;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list.size</a:t>
            </a:r>
            <a:r>
              <a:rPr lang="en-US" altLang="ko-KR" sz="2000" b="1" dirty="0" smtClean="0"/>
              <a:t>();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++)  </a:t>
            </a:r>
          </a:p>
          <a:p>
            <a:r>
              <a:rPr lang="en-US" altLang="ko-KR" sz="2000" b="1" dirty="0" smtClean="0"/>
              <a:t>         </a:t>
            </a:r>
            <a:r>
              <a:rPr lang="en-US" altLang="ko-KR" sz="2000" b="1" dirty="0" err="1" smtClean="0"/>
              <a:t>System.</a:t>
            </a:r>
            <a:r>
              <a:rPr lang="en-US" altLang="ko-KR" sz="2000" b="1" i="1" dirty="0" err="1" smtClean="0"/>
              <a:t>out.println</a:t>
            </a:r>
            <a:r>
              <a:rPr lang="en-US" altLang="ko-KR" sz="2000" b="1" i="1" dirty="0" smtClean="0"/>
              <a:t>( </a:t>
            </a:r>
            <a:r>
              <a:rPr lang="en-US" altLang="ko-KR" sz="2000" b="1" i="1" dirty="0" err="1" smtClean="0"/>
              <a:t>i</a:t>
            </a:r>
            <a:r>
              <a:rPr lang="en-US" altLang="ko-KR" sz="2000" b="1" i="1" dirty="0" smtClean="0"/>
              <a:t> + " </a:t>
            </a:r>
            <a:r>
              <a:rPr lang="ko-KR" altLang="en-US" sz="2000" b="1" i="1" dirty="0" smtClean="0"/>
              <a:t>번째 요소는 </a:t>
            </a:r>
            <a:r>
              <a:rPr lang="en-US" altLang="ko-KR" sz="2000" b="1" i="1" dirty="0" smtClean="0"/>
              <a:t>"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+ </a:t>
            </a:r>
            <a:r>
              <a:rPr lang="en-US" altLang="ko-KR" sz="2000" b="1" i="1" dirty="0" err="1" smtClean="0"/>
              <a:t>list.get</a:t>
            </a:r>
            <a:r>
              <a:rPr lang="en-US" altLang="ko-KR" sz="2000" b="1" i="1" dirty="0" smtClean="0"/>
              <a:t>(</a:t>
            </a:r>
            <a:r>
              <a:rPr lang="en-US" altLang="ko-KR" sz="2000" b="1" i="1" dirty="0" err="1" smtClean="0"/>
              <a:t>i</a:t>
            </a:r>
            <a:r>
              <a:rPr lang="en-US" altLang="ko-KR" sz="2000" b="1" i="1" dirty="0" smtClean="0"/>
              <a:t>));   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4" y="5072074"/>
            <a:ext cx="421484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번째 요소는 하나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번째 요소는 둘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번째 요소는 셋</a:t>
            </a:r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번째 요소는 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55721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_import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7078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프로젝트를 선택</a:t>
            </a:r>
            <a:endParaRPr lang="en-US" altLang="ko-KR" sz="2000" b="1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단축메뉴에서 </a:t>
            </a:r>
            <a:r>
              <a:rPr lang="en-US" altLang="ko-KR" sz="2000" dirty="0" smtClean="0"/>
              <a:t>[new]-[class]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</p:txBody>
      </p:sp>
      <p:sp>
        <p:nvSpPr>
          <p:cNvPr id="10" name="타원 9"/>
          <p:cNvSpPr/>
          <p:nvPr/>
        </p:nvSpPr>
        <p:spPr>
          <a:xfrm>
            <a:off x="1714480" y="2714620"/>
            <a:ext cx="121444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14480" y="3214686"/>
            <a:ext cx="1214446" cy="50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1075" y="4500570"/>
            <a:ext cx="43529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_import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22467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package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javatest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public class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PackTest</a:t>
            </a:r>
            <a:r>
              <a:rPr lang="en-US" altLang="ko-KR" sz="2000" b="1" dirty="0" smtClean="0"/>
              <a:t> {</a:t>
            </a:r>
          </a:p>
          <a:p>
            <a:r>
              <a:rPr lang="en-US" altLang="ko-KR" sz="2000" b="1" dirty="0" smtClean="0"/>
              <a:t>	public void show(){</a:t>
            </a:r>
          </a:p>
          <a:p>
            <a:r>
              <a:rPr lang="en-US" altLang="ko-KR" sz="2000" b="1" dirty="0" smtClean="0"/>
              <a:t>		  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패키지 공부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	   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43438" y="6072206"/>
            <a:ext cx="421484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ko-KR" altLang="en-US" dirty="0" smtClean="0"/>
              <a:t>패키지 공부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2844" y="3500438"/>
            <a:ext cx="9001156" cy="25545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tt3 {</a:t>
            </a:r>
          </a:p>
          <a:p>
            <a:r>
              <a:rPr lang="en-US" altLang="ko-KR" sz="2000" b="1" dirty="0" smtClean="0"/>
              <a:t>	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javatest.PackTest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test = 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javatest.PackTest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(); </a:t>
            </a:r>
            <a:r>
              <a:rPr lang="en-US" altLang="ko-KR" sz="2000" b="1" dirty="0" smtClean="0"/>
              <a:t>	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test.show</a:t>
            </a:r>
            <a:r>
              <a:rPr lang="en-US" altLang="ko-KR" sz="2000" b="1" dirty="0" smtClean="0"/>
              <a:t>( );  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	}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_import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22467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package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javatest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public class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PackTest</a:t>
            </a:r>
            <a:r>
              <a:rPr lang="en-US" altLang="ko-KR" sz="2000" b="1" dirty="0" smtClean="0"/>
              <a:t> {</a:t>
            </a:r>
          </a:p>
          <a:p>
            <a:r>
              <a:rPr lang="en-US" altLang="ko-KR" sz="2000" b="1" dirty="0" smtClean="0"/>
              <a:t>	public void show(){</a:t>
            </a:r>
          </a:p>
          <a:p>
            <a:r>
              <a:rPr lang="en-US" altLang="ko-KR" sz="2000" b="1" dirty="0" smtClean="0"/>
              <a:t>		  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</a:t>
            </a:r>
            <a:r>
              <a:rPr lang="ko-KR" altLang="en-US" sz="2000" b="1" dirty="0" smtClean="0"/>
              <a:t>패키지 공부</a:t>
            </a:r>
            <a:r>
              <a:rPr lang="en-US" altLang="ko-KR" sz="2000" b="1" dirty="0" smtClean="0"/>
              <a:t>");</a:t>
            </a:r>
          </a:p>
          <a:p>
            <a:r>
              <a:rPr lang="en-US" altLang="ko-KR" sz="2000" b="1" dirty="0" smtClean="0"/>
              <a:t>	   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43438" y="6072206"/>
            <a:ext cx="421484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ko-KR" altLang="en-US" dirty="0" smtClean="0"/>
              <a:t>패키지 공부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2844" y="3500438"/>
            <a:ext cx="9001156" cy="3477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import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javatest.PackTest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public class tt4 {</a:t>
            </a:r>
          </a:p>
          <a:p>
            <a:r>
              <a:rPr lang="en-US" altLang="ko-KR" sz="2000" b="1" dirty="0" smtClean="0"/>
              <a:t>	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PackTest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test = 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PackTest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sz="2000" b="1" dirty="0" smtClean="0"/>
              <a:t>		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test.show</a:t>
            </a:r>
            <a:r>
              <a:rPr lang="en-US" altLang="ko-KR" sz="2000" b="1" dirty="0" smtClean="0"/>
              <a:t>( );  		 </a:t>
            </a:r>
          </a:p>
          <a:p>
            <a:r>
              <a:rPr lang="en-US" altLang="ko-KR" sz="2000" b="1" dirty="0" smtClean="0"/>
              <a:t>	  }</a:t>
            </a:r>
          </a:p>
          <a:p>
            <a:r>
              <a:rPr lang="en-US" altLang="ko-KR" sz="2000" b="1" dirty="0" smtClean="0"/>
              <a:t>}</a:t>
            </a:r>
          </a:p>
          <a:p>
            <a:endParaRPr lang="en-US" altLang="ko-KR" sz="2000" b="1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53_58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28623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Electronics3_4 {</a:t>
            </a:r>
          </a:p>
          <a:p>
            <a:r>
              <a:rPr lang="en-US" altLang="ko-KR" sz="2000" b="1" dirty="0" smtClean="0"/>
              <a:t>	private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nVoltage</a:t>
            </a:r>
            <a:r>
              <a:rPr lang="en-US" altLang="ko-KR" sz="2000" b="1" dirty="0" smtClean="0"/>
              <a:t> = 0;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	public void </a:t>
            </a:r>
            <a:r>
              <a:rPr lang="en-US" altLang="ko-KR" sz="2000" b="1" dirty="0" err="1" smtClean="0"/>
              <a:t>turnOn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nInputVoltage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nVoltage</a:t>
            </a:r>
            <a:r>
              <a:rPr lang="en-US" altLang="ko-KR" sz="2000" b="1" dirty="0" smtClean="0"/>
              <a:t> = </a:t>
            </a:r>
            <a:r>
              <a:rPr lang="en-US" altLang="ko-KR" sz="2000" b="1" dirty="0" err="1" smtClean="0"/>
              <a:t>nInputVoltage</a:t>
            </a:r>
            <a:r>
              <a:rPr lang="en-US" altLang="ko-KR" sz="2000" b="1" dirty="0" smtClean="0"/>
              <a:t>; 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	public void </a:t>
            </a:r>
            <a:r>
              <a:rPr lang="en-US" altLang="ko-KR" sz="2000" b="1" dirty="0" err="1" smtClean="0"/>
              <a:t>turnOff</a:t>
            </a:r>
            <a:r>
              <a:rPr lang="en-US" altLang="ko-KR" sz="2000" b="1" dirty="0" smtClean="0"/>
              <a:t>() { </a:t>
            </a:r>
            <a:r>
              <a:rPr lang="en-US" altLang="ko-KR" sz="2000" b="1" dirty="0" err="1" smtClean="0"/>
              <a:t>nVoltage</a:t>
            </a:r>
            <a:r>
              <a:rPr lang="en-US" altLang="ko-KR" sz="2000" b="1" dirty="0" smtClean="0"/>
              <a:t> = 0; }</a:t>
            </a:r>
          </a:p>
          <a:p>
            <a:r>
              <a:rPr lang="en-US" altLang="ko-KR" sz="2000" b="1" dirty="0" smtClean="0"/>
              <a:t>	public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getVoltage</a:t>
            </a:r>
            <a:r>
              <a:rPr lang="en-US" altLang="ko-KR" sz="2000" b="1" dirty="0" smtClean="0"/>
              <a:t>() { return </a:t>
            </a:r>
            <a:r>
              <a:rPr lang="en-US" altLang="ko-KR" sz="2000" b="1" dirty="0" err="1" smtClean="0"/>
              <a:t>nVoltage</a:t>
            </a:r>
            <a:r>
              <a:rPr lang="en-US" altLang="ko-KR" sz="2000" b="1" dirty="0" smtClean="0"/>
              <a:t>; 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43636" y="5500702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10</a:t>
            </a:r>
            <a:endParaRPr lang="ko-KR" altLang="en-US" dirty="0" smtClean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2844" y="3995678"/>
            <a:ext cx="9001156" cy="28623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Test3_10 {</a:t>
            </a:r>
          </a:p>
          <a:p>
            <a:r>
              <a:rPr lang="en-US" altLang="ko-KR" sz="2000" b="1" dirty="0" smtClean="0"/>
              <a:t>    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    	Electronics3_4   b = new Electronics3_4();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b.turnOn</a:t>
            </a:r>
            <a:r>
              <a:rPr lang="en-US" altLang="ko-KR" sz="2000" b="1" dirty="0" smtClean="0"/>
              <a:t>(10);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a = </a:t>
            </a:r>
            <a:r>
              <a:rPr lang="en-US" altLang="ko-KR" sz="2000" b="1" dirty="0" err="1" smtClean="0"/>
              <a:t>b.getVoltage</a:t>
            </a:r>
            <a:r>
              <a:rPr lang="en-US" altLang="ko-KR" sz="2000" b="1" dirty="0" smtClean="0"/>
              <a:t>();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(a);</a:t>
            </a:r>
          </a:p>
          <a:p>
            <a:r>
              <a:rPr lang="en-US" altLang="ko-KR" sz="2000" b="1" dirty="0" smtClean="0"/>
              <a:t>    }</a:t>
            </a:r>
          </a:p>
          <a:p>
            <a:r>
              <a:rPr lang="en-US" altLang="ko-KR" sz="2000" b="1" dirty="0" smtClean="0"/>
              <a:t>}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58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31700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class TV {</a:t>
            </a:r>
          </a:p>
          <a:p>
            <a:r>
              <a:rPr lang="en-US" altLang="ko-KR" sz="2000" b="1" dirty="0" smtClean="0"/>
              <a:t>	private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nSize</a:t>
            </a:r>
            <a:r>
              <a:rPr lang="en-US" altLang="ko-KR" sz="2000" b="1" dirty="0" smtClean="0"/>
              <a:t> = 0;</a:t>
            </a:r>
          </a:p>
          <a:p>
            <a:r>
              <a:rPr lang="en-US" altLang="ko-KR" sz="2000" b="1" dirty="0" smtClean="0"/>
              <a:t>	public TV(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nNewSize</a:t>
            </a:r>
            <a:r>
              <a:rPr lang="en-US" altLang="ko-KR" sz="2000" b="1" dirty="0" smtClean="0"/>
              <a:t>) {</a:t>
            </a:r>
            <a:r>
              <a:rPr lang="en-US" altLang="ko-KR" sz="2000" b="1" dirty="0" err="1" smtClean="0"/>
              <a:t>nSize</a:t>
            </a:r>
            <a:r>
              <a:rPr lang="en-US" altLang="ko-KR" sz="2000" b="1" dirty="0" smtClean="0"/>
              <a:t> = </a:t>
            </a:r>
            <a:r>
              <a:rPr lang="en-US" altLang="ko-KR" sz="2000" b="1" dirty="0" err="1" smtClean="0"/>
              <a:t>nNewSize</a:t>
            </a:r>
            <a:r>
              <a:rPr lang="en-US" altLang="ko-KR" sz="2000" b="1" dirty="0" smtClean="0"/>
              <a:t>;}</a:t>
            </a:r>
          </a:p>
          <a:p>
            <a:r>
              <a:rPr lang="en-US" altLang="ko-KR" sz="2000" b="1" dirty="0" smtClean="0"/>
              <a:t>}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public class Test3_14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TV </a:t>
            </a:r>
            <a:r>
              <a:rPr lang="en-US" altLang="ko-KR" sz="2000" b="1" dirty="0" err="1" smtClean="0"/>
              <a:t>tv</a:t>
            </a:r>
            <a:r>
              <a:rPr lang="en-US" altLang="ko-KR" sz="2000" b="1" dirty="0" smtClean="0"/>
              <a:t> = new TV(10);	</a:t>
            </a:r>
            <a:r>
              <a:rPr lang="en-US" altLang="ko-KR" sz="1600" b="1" dirty="0" smtClean="0"/>
              <a:t>// </a:t>
            </a:r>
            <a:r>
              <a:rPr lang="ko-KR" altLang="en-US" sz="1600" b="1" dirty="0" smtClean="0"/>
              <a:t>이때 생성자가 호출되고 객체가 초기화된다</a:t>
            </a:r>
            <a:r>
              <a:rPr lang="en-US" altLang="ko-KR" sz="1600" b="1" dirty="0" smtClean="0"/>
              <a:t>.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	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43636" y="5500702"/>
            <a:ext cx="22860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72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378565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class TV1 {</a:t>
            </a:r>
          </a:p>
          <a:p>
            <a:r>
              <a:rPr lang="en-US" altLang="ko-KR" sz="2000" b="1" dirty="0" smtClean="0"/>
              <a:t>	private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nSize</a:t>
            </a:r>
            <a:r>
              <a:rPr lang="en-US" altLang="ko-KR" sz="2000" b="1" dirty="0" smtClean="0"/>
              <a:t> = 0;</a:t>
            </a:r>
          </a:p>
          <a:p>
            <a:r>
              <a:rPr lang="en-US" altLang="ko-KR" sz="2000" b="1" dirty="0" smtClean="0"/>
              <a:t>	public TV1(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nNewSize</a:t>
            </a:r>
            <a:r>
              <a:rPr lang="en-US" altLang="ko-KR" sz="2000" b="1" dirty="0" smtClean="0"/>
              <a:t>) {</a:t>
            </a:r>
            <a:r>
              <a:rPr lang="en-US" altLang="ko-KR" sz="2000" b="1" dirty="0" err="1" smtClean="0"/>
              <a:t>nSize</a:t>
            </a:r>
            <a:r>
              <a:rPr lang="en-US" altLang="ko-KR" sz="2000" b="1" dirty="0" smtClean="0"/>
              <a:t> = </a:t>
            </a:r>
            <a:r>
              <a:rPr lang="en-US" altLang="ko-KR" sz="2000" b="1" dirty="0" err="1" smtClean="0"/>
              <a:t>nNewSize</a:t>
            </a:r>
            <a:r>
              <a:rPr lang="en-US" altLang="ko-KR" sz="2000" b="1" dirty="0" smtClean="0"/>
              <a:t>;}</a:t>
            </a:r>
          </a:p>
          <a:p>
            <a:r>
              <a:rPr lang="en-US" altLang="ko-KR" sz="2000" b="1" dirty="0" smtClean="0"/>
              <a:t>	public TV1() {</a:t>
            </a:r>
            <a:r>
              <a:rPr lang="en-US" altLang="ko-KR" sz="2000" b="1" dirty="0" err="1" smtClean="0"/>
              <a:t>nSize</a:t>
            </a:r>
            <a:r>
              <a:rPr lang="en-US" altLang="ko-KR" sz="2000" b="1" dirty="0" smtClean="0"/>
              <a:t> = 20;}</a:t>
            </a:r>
          </a:p>
          <a:p>
            <a:r>
              <a:rPr lang="en-US" altLang="ko-KR" sz="2000" b="1" dirty="0" smtClean="0"/>
              <a:t>}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public class Test3_29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TV1 </a:t>
            </a:r>
            <a:r>
              <a:rPr lang="en-US" altLang="ko-KR" sz="2000" b="1" dirty="0" err="1" smtClean="0"/>
              <a:t>tv1</a:t>
            </a:r>
            <a:r>
              <a:rPr lang="en-US" altLang="ko-KR" sz="2000" b="1" dirty="0" smtClean="0"/>
              <a:t> = new TV1(10);		// </a:t>
            </a:r>
            <a:r>
              <a:rPr lang="ko-KR" altLang="en-US" sz="2000" b="1" dirty="0" err="1" smtClean="0"/>
              <a:t>첫번째</a:t>
            </a:r>
            <a:r>
              <a:rPr lang="ko-KR" altLang="en-US" sz="2000" b="1" dirty="0" smtClean="0"/>
              <a:t> 생성자가 호출된다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		TV1 tv2 = new TV1();		// </a:t>
            </a:r>
            <a:r>
              <a:rPr lang="ko-KR" altLang="en-US" sz="2000" b="1" dirty="0" err="1" smtClean="0"/>
              <a:t>두번째</a:t>
            </a:r>
            <a:r>
              <a:rPr lang="ko-KR" altLang="en-US" sz="2000" b="1" dirty="0" smtClean="0"/>
              <a:t> 생성자가 호출된다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43636" y="5500702"/>
            <a:ext cx="22860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8" descr="\\Fileserver-pt\server-file2\4.넷째마당\수연\바\바_035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2819402" y="441296"/>
            <a:ext cx="3505198" cy="70369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963601" y="428604"/>
            <a:ext cx="5208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kern="0" dirty="0" err="1" smtClean="0">
                <a:solidFill>
                  <a:srgbClr val="4D4D4D"/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명령행</a:t>
            </a:r>
            <a:r>
              <a:rPr lang="ko-KR" altLang="en-US" sz="3000" b="1" kern="0" dirty="0" smtClean="0">
                <a:solidFill>
                  <a:srgbClr val="4D4D4D"/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 인자</a:t>
            </a:r>
            <a:endParaRPr lang="ko-KR" altLang="en-US" b="1" dirty="0">
              <a:solidFill>
                <a:srgbClr val="4D4D4D"/>
              </a:solidFill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1752163" y="2308871"/>
            <a:ext cx="5953585" cy="760109"/>
            <a:chOff x="1752162" y="1214427"/>
            <a:chExt cx="5953585" cy="63342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752162" y="1214427"/>
              <a:ext cx="5639237" cy="633424"/>
            </a:xfrm>
            <a:prstGeom prst="roundRect">
              <a:avLst>
                <a:gd name="adj" fmla="val 2714"/>
              </a:avLst>
            </a:prstGeom>
            <a:solidFill>
              <a:srgbClr val="F3F3F3"/>
            </a:solidFill>
            <a:ln w="38100">
              <a:solidFill>
                <a:srgbClr val="93B7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7831" y="1314434"/>
              <a:ext cx="585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nn-NO" altLang="ko-KR" sz="19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C:\&gt; java CommandInputTest  KIM 123</a:t>
              </a: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1752163" y="3348998"/>
            <a:ext cx="5639237" cy="3251850"/>
          </a:xfrm>
          <a:prstGeom prst="roundRect">
            <a:avLst>
              <a:gd name="adj" fmla="val 2714"/>
            </a:avLst>
          </a:prstGeom>
          <a:solidFill>
            <a:srgbClr val="F3F3F3"/>
          </a:solidFill>
          <a:ln w="38100">
            <a:solidFill>
              <a:srgbClr val="93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47831" y="3469007"/>
            <a:ext cx="5857916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nn-NO" altLang="ko-KR" sz="19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public class CommandInputTest { </a:t>
            </a:r>
          </a:p>
          <a:p>
            <a:pPr lvl="0">
              <a:lnSpc>
                <a:spcPct val="120000"/>
              </a:lnSpc>
            </a:pPr>
            <a:r>
              <a:rPr lang="nn-NO" altLang="ko-KR" sz="19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  public static void main(String args[]) { </a:t>
            </a:r>
          </a:p>
          <a:p>
            <a:pPr lvl="0">
              <a:lnSpc>
                <a:spcPct val="120000"/>
              </a:lnSpc>
            </a:pPr>
            <a:r>
              <a:rPr lang="nn-NO" altLang="ko-KR" sz="19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    System.out.println(args[0]); </a:t>
            </a:r>
          </a:p>
          <a:p>
            <a:pPr lvl="0">
              <a:lnSpc>
                <a:spcPct val="120000"/>
              </a:lnSpc>
            </a:pPr>
            <a:r>
              <a:rPr lang="nn-NO" altLang="ko-KR" sz="19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    int n = Integer.parseInt(args[1]); </a:t>
            </a:r>
          </a:p>
          <a:p>
            <a:pPr lvl="0">
              <a:lnSpc>
                <a:spcPct val="120000"/>
              </a:lnSpc>
            </a:pPr>
            <a:r>
              <a:rPr lang="nn-NO" altLang="ko-KR" sz="19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    System.out.println(n); </a:t>
            </a:r>
          </a:p>
          <a:p>
            <a:pPr lvl="0">
              <a:lnSpc>
                <a:spcPct val="120000"/>
              </a:lnSpc>
            </a:pPr>
            <a:r>
              <a:rPr lang="nn-NO" altLang="ko-KR" sz="19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  } </a:t>
            </a:r>
          </a:p>
          <a:p>
            <a:pPr lvl="0">
              <a:lnSpc>
                <a:spcPct val="120000"/>
              </a:lnSpc>
            </a:pPr>
            <a:r>
              <a:rPr lang="nn-NO" altLang="ko-KR" sz="19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 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283076" y="1379210"/>
            <a:ext cx="1503363" cy="544830"/>
          </a:xfrm>
          <a:prstGeom prst="wedgeRoundRectCallout">
            <a:avLst>
              <a:gd name="adj1" fmla="val 34222"/>
              <a:gd name="adj2" fmla="val 149560"/>
              <a:gd name="adj3" fmla="val 16667"/>
            </a:avLst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args[0]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5857885" y="1379210"/>
            <a:ext cx="1417637" cy="544830"/>
          </a:xfrm>
          <a:prstGeom prst="wedgeRoundRectCallout">
            <a:avLst>
              <a:gd name="adj1" fmla="val -28175"/>
              <a:gd name="adj2" fmla="val 154721"/>
              <a:gd name="adj3" fmla="val 16667"/>
            </a:avLst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args[1]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61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22467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public class CircleArea3_15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r = 5;</a:t>
            </a:r>
          </a:p>
          <a:p>
            <a:r>
              <a:rPr lang="en-US" altLang="ko-KR" sz="2000" b="1" dirty="0" smtClean="0"/>
              <a:t>		double    a = 5 * 5 * 3.14;    // </a:t>
            </a:r>
            <a:r>
              <a:rPr lang="ko-KR" altLang="en-US" sz="2000" b="1" dirty="0" smtClean="0"/>
              <a:t>반지름이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인 원의 넓이 구하기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(a);	//</a:t>
            </a:r>
            <a:r>
              <a:rPr lang="ko-KR" altLang="en-US" sz="2000" b="1" dirty="0" smtClean="0"/>
              <a:t>변수 </a:t>
            </a:r>
            <a:r>
              <a:rPr lang="en-US" altLang="ko-KR" sz="2000" b="1" dirty="0" smtClean="0"/>
              <a:t>a</a:t>
            </a:r>
            <a:r>
              <a:rPr lang="ko-KR" altLang="en-US" sz="2000" b="1" dirty="0" smtClean="0"/>
              <a:t>의 값을 출력한다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43636" y="5500702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78.5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61_ </a:t>
            </a:r>
            <a:r>
              <a:rPr lang="ko-KR" altLang="en-US" dirty="0" smtClean="0"/>
              <a:t>클래스로 변경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501675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class Circle {</a:t>
            </a:r>
          </a:p>
          <a:p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r;</a:t>
            </a:r>
          </a:p>
          <a:p>
            <a:r>
              <a:rPr lang="en-US" altLang="ko-KR" sz="2000" b="1" dirty="0" smtClean="0"/>
              <a:t>	public Circle(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a) {  //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통해 반지름 지정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		r = a;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	public double </a:t>
            </a:r>
            <a:r>
              <a:rPr lang="en-US" altLang="ko-KR" sz="2000" b="1" dirty="0" err="1" smtClean="0"/>
              <a:t>getArea</a:t>
            </a:r>
            <a:r>
              <a:rPr lang="en-US" altLang="ko-KR" sz="2000" b="1" dirty="0" smtClean="0"/>
              <a:t>() {</a:t>
            </a:r>
          </a:p>
          <a:p>
            <a:r>
              <a:rPr lang="en-US" altLang="ko-KR" sz="2000" b="1" dirty="0" smtClean="0"/>
              <a:t>		return r * r * 3.14;    //</a:t>
            </a:r>
            <a:r>
              <a:rPr lang="ko-KR" altLang="en-US" sz="2000" b="1" dirty="0" smtClean="0"/>
              <a:t>반지름이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인 원의 넓이 구하기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public class CircleArea3_16_17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Circle c = new Circle(5);						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c.getArea</a:t>
            </a:r>
            <a:r>
              <a:rPr lang="en-US" altLang="ko-KR" sz="2000" b="1" dirty="0" smtClean="0"/>
              <a:t>());	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6211669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78.5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63_</a:t>
            </a:r>
            <a:r>
              <a:rPr lang="ko-KR" altLang="en-US" sz="2400" dirty="0" smtClean="0"/>
              <a:t>원기둥의 </a:t>
            </a:r>
            <a:r>
              <a:rPr lang="ko-KR" altLang="en-US" sz="2400" dirty="0" err="1" smtClean="0"/>
              <a:t>부피구하기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원의넓이</a:t>
            </a:r>
            <a:r>
              <a:rPr lang="en-US" altLang="ko-KR" sz="2400" dirty="0" smtClean="0"/>
              <a:t>*</a:t>
            </a:r>
            <a:r>
              <a:rPr lang="ko-KR" altLang="en-US" sz="2400" dirty="0" smtClean="0"/>
              <a:t>높이</a:t>
            </a:r>
            <a:r>
              <a:rPr lang="en-US" altLang="ko-KR" sz="2400" dirty="0" smtClean="0"/>
              <a:t>)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59400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class Cylinder {</a:t>
            </a:r>
          </a:p>
          <a:p>
            <a:r>
              <a:rPr lang="en-US" altLang="ko-KR" sz="2000" b="1" dirty="0" smtClean="0"/>
              <a:t>	Circle c;	               //</a:t>
            </a:r>
            <a:r>
              <a:rPr lang="ko-KR" altLang="en-US" sz="2000" b="1" dirty="0" smtClean="0"/>
              <a:t>밑면</a:t>
            </a:r>
          </a:p>
          <a:p>
            <a:r>
              <a:rPr lang="ko-KR" altLang="en-US" sz="2000" b="1" dirty="0" smtClean="0"/>
              <a:t>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h;			//</a:t>
            </a:r>
            <a:r>
              <a:rPr lang="ko-KR" altLang="en-US" sz="2000" b="1" dirty="0" smtClean="0"/>
              <a:t>높이</a:t>
            </a:r>
          </a:p>
          <a:p>
            <a:r>
              <a:rPr lang="ko-KR" altLang="en-US" sz="2000" b="1" dirty="0" smtClean="0"/>
              <a:t>	</a:t>
            </a:r>
            <a:r>
              <a:rPr lang="en-US" altLang="ko-KR" sz="2000" b="1" dirty="0" smtClean="0"/>
              <a:t>public Cylinder(Circle a,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b) {</a:t>
            </a:r>
          </a:p>
          <a:p>
            <a:r>
              <a:rPr lang="en-US" altLang="ko-KR" sz="2000" b="1" dirty="0" smtClean="0"/>
              <a:t>		c = a;</a:t>
            </a:r>
          </a:p>
          <a:p>
            <a:r>
              <a:rPr lang="en-US" altLang="ko-KR" sz="2000" b="1" dirty="0" smtClean="0"/>
              <a:t>		h = b;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	public double </a:t>
            </a:r>
            <a:r>
              <a:rPr lang="en-US" altLang="ko-KR" sz="2000" b="1" dirty="0" err="1" smtClean="0"/>
              <a:t>getVolume</a:t>
            </a:r>
            <a:r>
              <a:rPr lang="en-US" altLang="ko-KR" sz="2000" b="1" dirty="0" smtClean="0"/>
              <a:t>() {</a:t>
            </a:r>
          </a:p>
          <a:p>
            <a:r>
              <a:rPr lang="en-US" altLang="ko-KR" sz="2000" b="1" dirty="0" smtClean="0"/>
              <a:t>		return </a:t>
            </a:r>
            <a:r>
              <a:rPr lang="en-US" altLang="ko-KR" sz="2000" b="1" dirty="0" err="1" smtClean="0"/>
              <a:t>c.getArea</a:t>
            </a:r>
            <a:r>
              <a:rPr lang="en-US" altLang="ko-KR" sz="2000" b="1" dirty="0" smtClean="0"/>
              <a:t>() * h;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public class CylinderVolume3_18_19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Circle c = new Circle(7);   // </a:t>
            </a:r>
            <a:r>
              <a:rPr lang="ko-KR" altLang="en-US" sz="2000" b="1" dirty="0" smtClean="0"/>
              <a:t>반지름 </a:t>
            </a:r>
            <a:r>
              <a:rPr lang="en-US" altLang="ko-KR" sz="2000" b="1" dirty="0" smtClean="0"/>
              <a:t>7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h = 8;</a:t>
            </a:r>
          </a:p>
          <a:p>
            <a:r>
              <a:rPr lang="en-US" altLang="ko-KR" sz="2000" b="1" dirty="0" smtClean="0"/>
              <a:t>		Cylinder cy = new Cylinder(c, h);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cy.getVolume</a:t>
            </a:r>
            <a:r>
              <a:rPr lang="en-US" altLang="ko-KR" sz="2000" b="1" dirty="0" smtClean="0"/>
              <a:t>());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7984" y="5500702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1230.88</a:t>
            </a:r>
            <a:endParaRPr lang="ko-KR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1214422"/>
            <a:ext cx="378621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Circle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r;</a:t>
            </a:r>
          </a:p>
          <a:p>
            <a:r>
              <a:rPr lang="en-US" altLang="ko-KR" b="1" dirty="0" smtClean="0"/>
              <a:t>	public Circle(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a)</a:t>
            </a:r>
          </a:p>
          <a:p>
            <a:r>
              <a:rPr lang="en-US" altLang="ko-KR" b="1" dirty="0" smtClean="0"/>
              <a:t>		r = a;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	public double </a:t>
            </a:r>
            <a:r>
              <a:rPr lang="en-US" altLang="ko-KR" b="1" dirty="0" err="1" smtClean="0"/>
              <a:t>getArea</a:t>
            </a:r>
            <a:r>
              <a:rPr lang="en-US" altLang="ko-KR" b="1" dirty="0" smtClean="0"/>
              <a:t>() {</a:t>
            </a:r>
          </a:p>
          <a:p>
            <a:r>
              <a:rPr lang="en-US" altLang="ko-KR" b="1" dirty="0" smtClean="0"/>
              <a:t>		return r * r * 3.14;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73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62478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SuperClass</a:t>
            </a:r>
            <a:r>
              <a:rPr lang="en-US" altLang="ko-KR" sz="2000" b="1" dirty="0" smtClean="0"/>
              <a:t> {</a:t>
            </a:r>
          </a:p>
          <a:p>
            <a:r>
              <a:rPr lang="en-US" altLang="ko-KR" sz="2000" b="1" dirty="0" smtClean="0"/>
              <a:t>	public double x;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SubClass</a:t>
            </a:r>
            <a:r>
              <a:rPr lang="en-US" altLang="ko-KR" sz="2000" b="1" dirty="0" smtClean="0"/>
              <a:t> extends </a:t>
            </a:r>
            <a:r>
              <a:rPr lang="en-US" altLang="ko-KR" sz="2000" b="1" dirty="0" err="1" smtClean="0"/>
              <a:t>SuperClass</a:t>
            </a:r>
            <a:r>
              <a:rPr lang="en-US" altLang="ko-KR" sz="2000" b="1" dirty="0" smtClean="0"/>
              <a:t> {</a:t>
            </a:r>
          </a:p>
          <a:p>
            <a:r>
              <a:rPr lang="en-US" altLang="ko-KR" sz="2000" b="1" dirty="0" smtClean="0"/>
              <a:t>	double x;</a:t>
            </a:r>
          </a:p>
          <a:p>
            <a:r>
              <a:rPr lang="en-US" altLang="ko-KR" sz="2000" b="1" dirty="0" smtClean="0"/>
              <a:t>	public </a:t>
            </a:r>
            <a:r>
              <a:rPr lang="en-US" altLang="ko-KR" sz="2000" b="1" dirty="0" err="1" smtClean="0"/>
              <a:t>SubClass</a:t>
            </a:r>
            <a:r>
              <a:rPr lang="en-US" altLang="ko-KR" sz="2000" b="1" dirty="0" smtClean="0"/>
              <a:t>(double </a:t>
            </a:r>
            <a:r>
              <a:rPr lang="en-US" altLang="ko-KR" sz="2000" b="1" dirty="0" err="1" smtClean="0"/>
              <a:t>new_x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this.x</a:t>
            </a:r>
            <a:r>
              <a:rPr lang="en-US" altLang="ko-KR" sz="2000" b="1" dirty="0" smtClean="0"/>
              <a:t> = </a:t>
            </a:r>
            <a:r>
              <a:rPr lang="en-US" altLang="ko-KR" sz="2000" b="1" dirty="0" err="1" smtClean="0"/>
              <a:t>new_x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super.x</a:t>
            </a:r>
            <a:r>
              <a:rPr lang="en-US" altLang="ko-KR" sz="2000" b="1" dirty="0" smtClean="0"/>
              <a:t> = </a:t>
            </a:r>
            <a:r>
              <a:rPr lang="en-US" altLang="ko-KR" sz="2000" b="1" dirty="0" err="1" smtClean="0"/>
              <a:t>new_x</a:t>
            </a:r>
            <a:r>
              <a:rPr lang="en-US" altLang="ko-KR" sz="2000" b="1" dirty="0" smtClean="0"/>
              <a:t> * 10;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	public double </a:t>
            </a:r>
            <a:r>
              <a:rPr lang="en-US" altLang="ko-KR" sz="2000" b="1" dirty="0" err="1" smtClean="0"/>
              <a:t>getSuper</a:t>
            </a:r>
            <a:r>
              <a:rPr lang="en-US" altLang="ko-KR" sz="2000" b="1" dirty="0" smtClean="0"/>
              <a:t>() {	return </a:t>
            </a:r>
            <a:r>
              <a:rPr lang="en-US" altLang="ko-KR" sz="2000" b="1" dirty="0" err="1" smtClean="0"/>
              <a:t>super.x</a:t>
            </a:r>
            <a:r>
              <a:rPr lang="en-US" altLang="ko-KR" sz="2000" b="1" dirty="0" smtClean="0"/>
              <a:t>;	}</a:t>
            </a:r>
          </a:p>
          <a:p>
            <a:r>
              <a:rPr lang="en-US" altLang="ko-KR" sz="2000" b="1" dirty="0" smtClean="0"/>
              <a:t>	public double </a:t>
            </a:r>
            <a:r>
              <a:rPr lang="en-US" altLang="ko-KR" sz="2000" b="1" dirty="0" err="1" smtClean="0"/>
              <a:t>getSub</a:t>
            </a:r>
            <a:r>
              <a:rPr lang="en-US" altLang="ko-KR" sz="2000" b="1" dirty="0" smtClean="0"/>
              <a:t>() {return </a:t>
            </a:r>
            <a:r>
              <a:rPr lang="en-US" altLang="ko-KR" sz="2000" b="1" dirty="0" err="1" smtClean="0"/>
              <a:t>this.x</a:t>
            </a:r>
            <a:r>
              <a:rPr lang="en-US" altLang="ko-KR" sz="2000" b="1" dirty="0" smtClean="0"/>
              <a:t>;}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public class Test3_30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SubClass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subclass</a:t>
            </a:r>
            <a:r>
              <a:rPr lang="en-US" altLang="ko-KR" sz="2000" b="1" dirty="0" smtClean="0"/>
              <a:t> = new </a:t>
            </a:r>
            <a:r>
              <a:rPr lang="en-US" altLang="ko-KR" sz="2000" b="1" dirty="0" err="1" smtClean="0"/>
              <a:t>SubClass</a:t>
            </a:r>
            <a:r>
              <a:rPr lang="en-US" altLang="ko-KR" sz="2000" b="1" dirty="0" smtClean="0"/>
              <a:t>(10);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subclass.x</a:t>
            </a:r>
            <a:r>
              <a:rPr lang="en-US" altLang="ko-KR" sz="2000" b="1" dirty="0" smtClean="0"/>
              <a:t>);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subclass.getSuper</a:t>
            </a:r>
            <a:r>
              <a:rPr lang="en-US" altLang="ko-KR" sz="2000" b="1" dirty="0" smtClean="0"/>
              <a:t>());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subclass.getSub</a:t>
            </a:r>
            <a:r>
              <a:rPr lang="en-US" altLang="ko-KR" sz="2000" b="1" dirty="0" smtClean="0"/>
              <a:t>());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7984" y="4143380"/>
            <a:ext cx="228601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10.0</a:t>
            </a:r>
          </a:p>
          <a:p>
            <a:r>
              <a:rPr lang="en-US" altLang="ko-KR" dirty="0" smtClean="0"/>
              <a:t>100.0</a:t>
            </a:r>
          </a:p>
          <a:p>
            <a:r>
              <a:rPr lang="en-US" altLang="ko-KR" dirty="0" smtClean="0"/>
              <a:t>10.0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74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857232"/>
            <a:ext cx="9001156" cy="64633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b="1" dirty="0" smtClean="0"/>
              <a:t>class SuperClass1 {</a:t>
            </a:r>
          </a:p>
          <a:p>
            <a:r>
              <a:rPr lang="en-US" altLang="ko-KR" b="1" dirty="0" smtClean="0"/>
              <a:t>	public double x;</a:t>
            </a:r>
          </a:p>
          <a:p>
            <a:r>
              <a:rPr lang="en-US" altLang="ko-KR" b="1" dirty="0" smtClean="0"/>
              <a:t>	public SuperClass1(double </a:t>
            </a:r>
            <a:r>
              <a:rPr lang="en-US" altLang="ko-KR" b="1" dirty="0" err="1" smtClean="0"/>
              <a:t>new_x</a:t>
            </a:r>
            <a:r>
              <a:rPr lang="en-US" altLang="ko-KR" b="1" dirty="0" smtClean="0"/>
              <a:t>) {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this.x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new_x</a:t>
            </a:r>
            <a:r>
              <a:rPr lang="en-US" altLang="ko-KR" b="1" dirty="0" smtClean="0"/>
              <a:t> * 10;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}</a:t>
            </a:r>
          </a:p>
          <a:p>
            <a:r>
              <a:rPr lang="en-US" altLang="ko-KR" b="1" dirty="0" smtClean="0"/>
              <a:t>class SubClass1 extends SuperClass1 {</a:t>
            </a:r>
          </a:p>
          <a:p>
            <a:r>
              <a:rPr lang="en-US" altLang="ko-KR" b="1" dirty="0" smtClean="0"/>
              <a:t>	double x;</a:t>
            </a:r>
          </a:p>
          <a:p>
            <a:r>
              <a:rPr lang="en-US" altLang="ko-KR" b="1" dirty="0" smtClean="0"/>
              <a:t>	public SubClass1(double </a:t>
            </a:r>
            <a:r>
              <a:rPr lang="en-US" altLang="ko-KR" b="1" dirty="0" err="1" smtClean="0"/>
              <a:t>new_x</a:t>
            </a:r>
            <a:r>
              <a:rPr lang="en-US" altLang="ko-KR" b="1" dirty="0" smtClean="0"/>
              <a:t>) {</a:t>
            </a:r>
          </a:p>
          <a:p>
            <a:r>
              <a:rPr lang="en-US" altLang="ko-KR" b="1" dirty="0" smtClean="0"/>
              <a:t>		super(</a:t>
            </a:r>
            <a:r>
              <a:rPr lang="en-US" altLang="ko-KR" b="1" dirty="0" err="1" smtClean="0"/>
              <a:t>new_x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 smtClean="0"/>
              <a:t>		x = </a:t>
            </a:r>
            <a:r>
              <a:rPr lang="en-US" altLang="ko-KR" b="1" dirty="0" err="1" smtClean="0"/>
              <a:t>new_x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	public double </a:t>
            </a:r>
            <a:r>
              <a:rPr lang="en-US" altLang="ko-KR" b="1" dirty="0" err="1" smtClean="0"/>
              <a:t>getSuper</a:t>
            </a:r>
            <a:r>
              <a:rPr lang="en-US" altLang="ko-KR" b="1" dirty="0" smtClean="0"/>
              <a:t>() {	return </a:t>
            </a:r>
            <a:r>
              <a:rPr lang="en-US" altLang="ko-KR" b="1" dirty="0" err="1" smtClean="0"/>
              <a:t>super.x</a:t>
            </a:r>
            <a:r>
              <a:rPr lang="en-US" altLang="ko-KR" b="1" dirty="0" smtClean="0"/>
              <a:t>;	}</a:t>
            </a:r>
          </a:p>
          <a:p>
            <a:r>
              <a:rPr lang="en-US" altLang="ko-KR" b="1" dirty="0" smtClean="0"/>
              <a:t>	public double </a:t>
            </a:r>
            <a:r>
              <a:rPr lang="en-US" altLang="ko-KR" b="1" dirty="0" err="1" smtClean="0"/>
              <a:t>getSub</a:t>
            </a:r>
            <a:r>
              <a:rPr lang="en-US" altLang="ko-KR" b="1" dirty="0" smtClean="0"/>
              <a:t>() {return </a:t>
            </a:r>
            <a:r>
              <a:rPr lang="en-US" altLang="ko-KR" b="1" dirty="0" err="1" smtClean="0"/>
              <a:t>this.x</a:t>
            </a:r>
            <a:r>
              <a:rPr lang="en-US" altLang="ko-KR" b="1" dirty="0" smtClean="0"/>
              <a:t>;}</a:t>
            </a:r>
          </a:p>
          <a:p>
            <a:r>
              <a:rPr lang="en-US" altLang="ko-KR" b="1" dirty="0" smtClean="0"/>
              <a:t>}</a:t>
            </a:r>
          </a:p>
          <a:p>
            <a:r>
              <a:rPr lang="en-US" altLang="ko-KR" b="1" dirty="0" smtClean="0"/>
              <a:t>public class Test3_31 {</a:t>
            </a:r>
          </a:p>
          <a:p>
            <a:r>
              <a:rPr lang="en-US" altLang="ko-KR" b="1" dirty="0" smtClean="0"/>
              <a:t>	public static void main(String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[]) {</a:t>
            </a:r>
          </a:p>
          <a:p>
            <a:r>
              <a:rPr lang="en-US" altLang="ko-KR" b="1" dirty="0" smtClean="0"/>
              <a:t>		SubClass1 subclass = new SubClass1(10);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subclass.x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subclass.getSuper</a:t>
            </a:r>
            <a:r>
              <a:rPr lang="en-US" altLang="ko-KR" b="1" dirty="0" smtClean="0"/>
              <a:t>());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subclass.getSub</a:t>
            </a:r>
            <a:r>
              <a:rPr lang="en-US" altLang="ko-KR" b="1" dirty="0" smtClean="0"/>
              <a:t>());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}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7984" y="4786322"/>
            <a:ext cx="228601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10.0</a:t>
            </a:r>
          </a:p>
          <a:p>
            <a:r>
              <a:rPr lang="en-US" altLang="ko-KR" dirty="0" smtClean="0"/>
              <a:t>100.0</a:t>
            </a:r>
          </a:p>
          <a:p>
            <a:r>
              <a:rPr lang="en-US" altLang="ko-KR" dirty="0" smtClean="0"/>
              <a:t>10.0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74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470898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class SubClass2 {</a:t>
            </a:r>
          </a:p>
          <a:p>
            <a:r>
              <a:rPr lang="en-US" altLang="ko-KR" sz="2000" b="1" dirty="0" smtClean="0"/>
              <a:t>	double x;</a:t>
            </a:r>
          </a:p>
          <a:p>
            <a:r>
              <a:rPr lang="en-US" altLang="ko-KR" sz="2000" b="1" dirty="0" smtClean="0"/>
              <a:t>	public SubClass2() {x = 10.0;}</a:t>
            </a:r>
          </a:p>
          <a:p>
            <a:r>
              <a:rPr lang="en-US" altLang="ko-KR" sz="2000" b="1" dirty="0" smtClean="0"/>
              <a:t>	public SubClass2(double </a:t>
            </a:r>
            <a:r>
              <a:rPr lang="en-US" altLang="ko-KR" sz="2000" b="1" dirty="0" err="1" smtClean="0"/>
              <a:t>new_x</a:t>
            </a:r>
            <a:r>
              <a:rPr lang="en-US" altLang="ko-KR" sz="2000" b="1" dirty="0" smtClean="0"/>
              <a:t>) {</a:t>
            </a:r>
          </a:p>
          <a:p>
            <a:r>
              <a:rPr lang="en-US" altLang="ko-KR" sz="2000" b="1" dirty="0" smtClean="0"/>
              <a:t>		this();</a:t>
            </a:r>
          </a:p>
          <a:p>
            <a:r>
              <a:rPr lang="en-US" altLang="ko-KR" sz="2000" b="1" dirty="0" smtClean="0"/>
              <a:t>		x = x + </a:t>
            </a:r>
            <a:r>
              <a:rPr lang="en-US" altLang="ko-KR" sz="2000" b="1" dirty="0" err="1" smtClean="0"/>
              <a:t>new_x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	public double </a:t>
            </a:r>
            <a:r>
              <a:rPr lang="en-US" altLang="ko-KR" sz="2000" b="1" dirty="0" err="1" smtClean="0"/>
              <a:t>getSub</a:t>
            </a:r>
            <a:r>
              <a:rPr lang="en-US" altLang="ko-KR" sz="2000" b="1" dirty="0" smtClean="0"/>
              <a:t>() {return </a:t>
            </a:r>
            <a:r>
              <a:rPr lang="en-US" altLang="ko-KR" sz="2000" b="1" dirty="0" err="1" smtClean="0"/>
              <a:t>this.x</a:t>
            </a:r>
            <a:r>
              <a:rPr lang="en-US" altLang="ko-KR" sz="2000" b="1" dirty="0" smtClean="0"/>
              <a:t>;}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public class Test3_32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SubClass2 subclass = new SubClass2(10);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subclass.x</a:t>
            </a:r>
            <a:r>
              <a:rPr lang="en-US" altLang="ko-KR" sz="2000" b="1" dirty="0" smtClean="0"/>
              <a:t>);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15074" y="6000768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20.0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-71462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76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785794"/>
            <a:ext cx="9001156" cy="618630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b="1" dirty="0" smtClean="0"/>
              <a:t>class </a:t>
            </a:r>
            <a:r>
              <a:rPr lang="en-US" altLang="ko-KR" b="1" dirty="0" err="1" smtClean="0"/>
              <a:t>IniTest</a:t>
            </a:r>
            <a:r>
              <a:rPr lang="en-US" altLang="ko-KR" b="1" dirty="0" smtClean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nNormal</a:t>
            </a:r>
            <a:r>
              <a:rPr lang="en-US" altLang="ko-KR" b="1" dirty="0" smtClean="0"/>
              <a:t> = 0;			//</a:t>
            </a:r>
            <a:r>
              <a:rPr lang="ko-KR" altLang="en-US" b="1" dirty="0" smtClean="0"/>
              <a:t>일반 필드의 초기화    </a:t>
            </a:r>
            <a:r>
              <a:rPr lang="en-US" altLang="ko-KR" b="1" dirty="0" smtClean="0"/>
              <a:t>3</a:t>
            </a:r>
          </a:p>
          <a:p>
            <a:r>
              <a:rPr lang="en-US" altLang="ko-KR" b="1" dirty="0" smtClean="0"/>
              <a:t>	static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nStatic</a:t>
            </a:r>
            <a:r>
              <a:rPr lang="en-US" altLang="ko-KR" b="1" dirty="0" smtClean="0"/>
              <a:t> = 0;  	              //static </a:t>
            </a:r>
            <a:r>
              <a:rPr lang="ko-KR" altLang="en-US" b="1" dirty="0" smtClean="0"/>
              <a:t>필드의 초기화  </a:t>
            </a:r>
            <a:r>
              <a:rPr lang="en-US" altLang="ko-KR" b="1" dirty="0" smtClean="0"/>
              <a:t>1</a:t>
            </a:r>
          </a:p>
          <a:p>
            <a:r>
              <a:rPr lang="en-US" altLang="ko-KR" b="1" dirty="0" smtClean="0"/>
              <a:t>	{ 													//</a:t>
            </a:r>
            <a:r>
              <a:rPr lang="ko-KR" altLang="en-US" b="1" dirty="0" smtClean="0"/>
              <a:t>일반 초기화 </a:t>
            </a:r>
            <a:r>
              <a:rPr lang="ko-KR" altLang="en-US" b="1" dirty="0" err="1" smtClean="0"/>
              <a:t>블럭</a:t>
            </a:r>
            <a:r>
              <a:rPr lang="ko-KR" altLang="en-US" b="1" dirty="0" smtClean="0"/>
              <a:t>   </a:t>
            </a:r>
            <a:r>
              <a:rPr lang="en-US" altLang="ko-KR" b="1" dirty="0" smtClean="0"/>
              <a:t>4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nNormal</a:t>
            </a:r>
            <a:r>
              <a:rPr lang="en-US" altLang="ko-KR" b="1" dirty="0" smtClean="0"/>
              <a:t> = 0;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	static {			           //</a:t>
            </a:r>
            <a:r>
              <a:rPr lang="ko-KR" altLang="en-US" b="1" dirty="0" smtClean="0"/>
              <a:t>정적 초기화 </a:t>
            </a:r>
            <a:r>
              <a:rPr lang="ko-KR" altLang="en-US" b="1" dirty="0" err="1" smtClean="0"/>
              <a:t>블럭</a:t>
            </a:r>
            <a:r>
              <a:rPr lang="ko-KR" altLang="en-US" b="1" dirty="0" smtClean="0"/>
              <a:t>   </a:t>
            </a:r>
            <a:r>
              <a:rPr lang="en-US" altLang="ko-KR" b="1" dirty="0" smtClean="0"/>
              <a:t>2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nStatic</a:t>
            </a:r>
            <a:r>
              <a:rPr lang="en-US" altLang="ko-KR" b="1" dirty="0" smtClean="0"/>
              <a:t> = 1;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	public </a:t>
            </a:r>
            <a:r>
              <a:rPr lang="en-US" altLang="ko-KR" b="1" dirty="0" err="1" smtClean="0"/>
              <a:t>IniTest</a:t>
            </a:r>
            <a:r>
              <a:rPr lang="en-US" altLang="ko-KR" b="1" dirty="0" smtClean="0"/>
              <a:t>() {		     //</a:t>
            </a:r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   </a:t>
            </a:r>
            <a:r>
              <a:rPr lang="en-US" altLang="ko-KR" b="1" dirty="0" smtClean="0"/>
              <a:t>5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nNormal</a:t>
            </a:r>
            <a:r>
              <a:rPr lang="en-US" altLang="ko-KR" b="1" dirty="0" smtClean="0"/>
              <a:t> = 10;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nStatic</a:t>
            </a:r>
            <a:r>
              <a:rPr lang="en-US" altLang="ko-KR" b="1" dirty="0" smtClean="0"/>
              <a:t> = 20;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}</a:t>
            </a:r>
          </a:p>
          <a:p>
            <a:r>
              <a:rPr lang="en-US" altLang="ko-KR" b="1" dirty="0" smtClean="0"/>
              <a:t>public class Test3_36 {</a:t>
            </a:r>
          </a:p>
          <a:p>
            <a:r>
              <a:rPr lang="en-US" altLang="ko-KR" b="1" dirty="0" smtClean="0"/>
              <a:t>	public static void main(String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[]) {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IniTest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ini</a:t>
            </a:r>
            <a:r>
              <a:rPr lang="en-US" altLang="ko-KR" b="1" dirty="0" smtClean="0"/>
              <a:t> = new </a:t>
            </a:r>
            <a:r>
              <a:rPr lang="en-US" altLang="ko-KR" b="1" dirty="0" err="1" smtClean="0"/>
              <a:t>IniTest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ini.nNormal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IniTest.nStatic</a:t>
            </a:r>
            <a:r>
              <a:rPr lang="en-US" altLang="ko-KR" b="1" dirty="0" smtClean="0"/>
              <a:t>);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}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43636" y="5500702"/>
            <a:ext cx="228601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20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79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470898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</a:rPr>
              <a:t>interface</a:t>
            </a:r>
            <a:r>
              <a:rPr lang="en-US" altLang="ko-KR" sz="2000" b="1" dirty="0" smtClean="0"/>
              <a:t> Movable {</a:t>
            </a:r>
          </a:p>
          <a:p>
            <a:r>
              <a:rPr lang="en-US" altLang="ko-KR" sz="2000" b="1" dirty="0" smtClean="0"/>
              <a:t>	void add(double </a:t>
            </a:r>
            <a:r>
              <a:rPr lang="en-US" altLang="ko-KR" sz="2000" b="1" dirty="0" err="1" smtClean="0"/>
              <a:t>dx</a:t>
            </a:r>
            <a:r>
              <a:rPr lang="en-US" altLang="ko-KR" sz="2000" b="1" dirty="0" smtClean="0"/>
              <a:t>, double </a:t>
            </a:r>
            <a:r>
              <a:rPr lang="en-US" altLang="ko-KR" sz="2000" b="1" dirty="0" err="1" smtClean="0"/>
              <a:t>dy</a:t>
            </a:r>
            <a:r>
              <a:rPr lang="en-US" altLang="ko-KR" sz="2000" b="1" dirty="0" smtClean="0"/>
              <a:t>);</a:t>
            </a:r>
          </a:p>
          <a:p>
            <a:r>
              <a:rPr lang="en-US" altLang="ko-KR" sz="2000" b="1" dirty="0" smtClean="0"/>
              <a:t>	void sub(double </a:t>
            </a:r>
            <a:r>
              <a:rPr lang="en-US" altLang="ko-KR" sz="2000" b="1" dirty="0" err="1" smtClean="0"/>
              <a:t>dx</a:t>
            </a:r>
            <a:r>
              <a:rPr lang="en-US" altLang="ko-KR" sz="2000" b="1" dirty="0" smtClean="0"/>
              <a:t>, double </a:t>
            </a:r>
            <a:r>
              <a:rPr lang="en-US" altLang="ko-KR" sz="2000" b="1" dirty="0" err="1" smtClean="0"/>
              <a:t>dy</a:t>
            </a:r>
            <a:r>
              <a:rPr lang="en-US" altLang="ko-KR" sz="2000" b="1" dirty="0" smtClean="0"/>
              <a:t>);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MovablePoint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implements </a:t>
            </a:r>
            <a:r>
              <a:rPr lang="en-US" altLang="ko-KR" sz="2000" b="1" dirty="0" smtClean="0"/>
              <a:t>Movable {</a:t>
            </a:r>
          </a:p>
          <a:p>
            <a:r>
              <a:rPr lang="en-US" altLang="ko-KR" sz="2000" b="1" dirty="0" smtClean="0"/>
              <a:t>	double x, y;</a:t>
            </a:r>
          </a:p>
          <a:p>
            <a:r>
              <a:rPr lang="en-US" altLang="ko-KR" sz="2000" b="1" dirty="0" smtClean="0"/>
              <a:t>	public void add(double </a:t>
            </a:r>
            <a:r>
              <a:rPr lang="en-US" altLang="ko-KR" sz="2000" b="1" dirty="0" err="1" smtClean="0"/>
              <a:t>dx</a:t>
            </a:r>
            <a:r>
              <a:rPr lang="en-US" altLang="ko-KR" sz="2000" b="1" dirty="0" smtClean="0"/>
              <a:t>, double </a:t>
            </a:r>
            <a:r>
              <a:rPr lang="en-US" altLang="ko-KR" sz="2000" b="1" dirty="0" err="1" smtClean="0"/>
              <a:t>dy</a:t>
            </a:r>
            <a:r>
              <a:rPr lang="en-US" altLang="ko-KR" sz="2000" b="1" dirty="0" smtClean="0"/>
              <a:t>) {x += </a:t>
            </a:r>
            <a:r>
              <a:rPr lang="en-US" altLang="ko-KR" sz="2000" b="1" dirty="0" err="1" smtClean="0"/>
              <a:t>dx</a:t>
            </a:r>
            <a:r>
              <a:rPr lang="en-US" altLang="ko-KR" sz="2000" b="1" dirty="0" smtClean="0"/>
              <a:t>; y += </a:t>
            </a:r>
            <a:r>
              <a:rPr lang="en-US" altLang="ko-KR" sz="2000" b="1" dirty="0" err="1" smtClean="0"/>
              <a:t>dy</a:t>
            </a:r>
            <a:r>
              <a:rPr lang="en-US" altLang="ko-KR" sz="2000" b="1" dirty="0" smtClean="0"/>
              <a:t>;}</a:t>
            </a:r>
          </a:p>
          <a:p>
            <a:r>
              <a:rPr lang="en-US" altLang="ko-KR" sz="2000" b="1" dirty="0" smtClean="0"/>
              <a:t>	public void sub(double </a:t>
            </a:r>
            <a:r>
              <a:rPr lang="en-US" altLang="ko-KR" sz="2000" b="1" dirty="0" err="1" smtClean="0"/>
              <a:t>dx</a:t>
            </a:r>
            <a:r>
              <a:rPr lang="en-US" altLang="ko-KR" sz="2000" b="1" dirty="0" smtClean="0"/>
              <a:t>, double </a:t>
            </a:r>
            <a:r>
              <a:rPr lang="en-US" altLang="ko-KR" sz="2000" b="1" dirty="0" err="1" smtClean="0"/>
              <a:t>dy</a:t>
            </a:r>
            <a:r>
              <a:rPr lang="en-US" altLang="ko-KR" sz="2000" b="1" dirty="0" smtClean="0"/>
              <a:t>) {x -= </a:t>
            </a:r>
            <a:r>
              <a:rPr lang="en-US" altLang="ko-KR" sz="2000" b="1" dirty="0" err="1" smtClean="0"/>
              <a:t>dx</a:t>
            </a:r>
            <a:r>
              <a:rPr lang="en-US" altLang="ko-KR" sz="2000" b="1" dirty="0" smtClean="0"/>
              <a:t>; y -= </a:t>
            </a:r>
            <a:r>
              <a:rPr lang="en-US" altLang="ko-KR" sz="2000" b="1" dirty="0" err="1" smtClean="0"/>
              <a:t>dy</a:t>
            </a:r>
            <a:r>
              <a:rPr lang="en-US" altLang="ko-KR" sz="2000" b="1" dirty="0" smtClean="0"/>
              <a:t>;}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public class Test3_42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Movable </a:t>
            </a:r>
            <a:r>
              <a:rPr lang="en-US" altLang="ko-KR" sz="2000" b="1" dirty="0" err="1" smtClean="0"/>
              <a:t>movable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		</a:t>
            </a:r>
            <a:r>
              <a:rPr lang="en-US" altLang="ko-KR" sz="2000" b="1" dirty="0" err="1" smtClean="0"/>
              <a:t>MovablePoint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movable_point</a:t>
            </a:r>
            <a:r>
              <a:rPr lang="en-US" altLang="ko-KR" sz="2000" b="1" dirty="0" smtClean="0"/>
              <a:t> = new </a:t>
            </a:r>
            <a:r>
              <a:rPr lang="en-US" altLang="ko-KR" sz="2000" b="1" dirty="0" err="1" smtClean="0"/>
              <a:t>MovablePoint</a:t>
            </a:r>
            <a:r>
              <a:rPr lang="en-US" altLang="ko-KR" sz="2000" b="1" dirty="0" smtClean="0"/>
              <a:t>();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43636" y="6072206"/>
            <a:ext cx="22860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21737" cy="774700"/>
          </a:xfrm>
        </p:spPr>
        <p:txBody>
          <a:bodyPr/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88_</a:t>
            </a:r>
            <a:r>
              <a:rPr lang="ko-KR" altLang="en-US" dirty="0" smtClean="0"/>
              <a:t>다형성의 활용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1000108"/>
            <a:ext cx="9001156" cy="618630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b="1" dirty="0" smtClean="0"/>
              <a:t>class Employee{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nSalary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	String </a:t>
            </a:r>
            <a:r>
              <a:rPr lang="en-US" altLang="ko-KR" b="1" dirty="0" err="1" smtClean="0"/>
              <a:t>szDept</a:t>
            </a:r>
            <a:r>
              <a:rPr lang="en-US" altLang="ko-KR" b="1" dirty="0" smtClean="0"/>
              <a:t> = null;</a:t>
            </a:r>
          </a:p>
          <a:p>
            <a:r>
              <a:rPr lang="en-US" altLang="ko-KR" b="1" dirty="0" smtClean="0"/>
              <a:t>	public void </a:t>
            </a:r>
            <a:r>
              <a:rPr lang="en-US" altLang="ko-KR" b="1" dirty="0" err="1" smtClean="0"/>
              <a:t>doJob</a:t>
            </a:r>
            <a:r>
              <a:rPr lang="en-US" altLang="ko-KR" b="1" dirty="0" smtClean="0"/>
              <a:t>() {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("Do something");}</a:t>
            </a:r>
          </a:p>
          <a:p>
            <a:r>
              <a:rPr lang="en-US" altLang="ko-KR" b="1" dirty="0" smtClean="0"/>
              <a:t>}</a:t>
            </a:r>
          </a:p>
          <a:p>
            <a:r>
              <a:rPr lang="en-US" altLang="ko-KR" b="1" dirty="0" smtClean="0"/>
              <a:t>class Sales extends Employee{</a:t>
            </a:r>
          </a:p>
          <a:p>
            <a:r>
              <a:rPr lang="en-US" altLang="ko-KR" b="1" dirty="0" smtClean="0"/>
              <a:t>	public Sales() {</a:t>
            </a:r>
            <a:r>
              <a:rPr lang="en-US" altLang="ko-KR" b="1" dirty="0" err="1" smtClean="0"/>
              <a:t>szDept</a:t>
            </a:r>
            <a:r>
              <a:rPr lang="en-US" altLang="ko-KR" b="1" dirty="0" smtClean="0"/>
              <a:t> = "Sales Dept";}</a:t>
            </a:r>
          </a:p>
          <a:p>
            <a:r>
              <a:rPr lang="en-US" altLang="ko-KR" b="1" dirty="0" smtClean="0"/>
              <a:t>	public void </a:t>
            </a:r>
            <a:r>
              <a:rPr lang="en-US" altLang="ko-KR" b="1" dirty="0" err="1" smtClean="0"/>
              <a:t>doJob</a:t>
            </a:r>
            <a:r>
              <a:rPr lang="en-US" altLang="ko-KR" b="1" dirty="0" smtClean="0"/>
              <a:t>() {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("Do sales");}</a:t>
            </a:r>
          </a:p>
          <a:p>
            <a:r>
              <a:rPr lang="en-US" altLang="ko-KR" b="1" dirty="0" smtClean="0"/>
              <a:t>}</a:t>
            </a:r>
          </a:p>
          <a:p>
            <a:r>
              <a:rPr lang="en-US" altLang="ko-KR" b="1" dirty="0" smtClean="0"/>
              <a:t>class Development extends Employee{</a:t>
            </a:r>
          </a:p>
          <a:p>
            <a:r>
              <a:rPr lang="en-US" altLang="ko-KR" b="1" dirty="0" smtClean="0"/>
              <a:t>	public Development() {</a:t>
            </a:r>
            <a:r>
              <a:rPr lang="en-US" altLang="ko-KR" b="1" dirty="0" err="1" smtClean="0"/>
              <a:t>szDept</a:t>
            </a:r>
            <a:r>
              <a:rPr lang="en-US" altLang="ko-KR" b="1" dirty="0" smtClean="0"/>
              <a:t> = "Sales Dept";}</a:t>
            </a:r>
          </a:p>
          <a:p>
            <a:r>
              <a:rPr lang="en-US" altLang="ko-KR" b="1" dirty="0" smtClean="0"/>
              <a:t>	public void </a:t>
            </a:r>
            <a:r>
              <a:rPr lang="en-US" altLang="ko-KR" b="1" dirty="0" err="1" smtClean="0"/>
              <a:t>doJob</a:t>
            </a:r>
            <a:r>
              <a:rPr lang="en-US" altLang="ko-KR" b="1" dirty="0" smtClean="0"/>
              <a:t>() {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("Do development");}</a:t>
            </a:r>
          </a:p>
          <a:p>
            <a:r>
              <a:rPr lang="en-US" altLang="ko-KR" b="1" dirty="0" smtClean="0"/>
              <a:t>}</a:t>
            </a:r>
          </a:p>
          <a:p>
            <a:r>
              <a:rPr lang="en-US" altLang="ko-KR" b="1" dirty="0" smtClean="0"/>
              <a:t>public class Test3_48 {</a:t>
            </a:r>
          </a:p>
          <a:p>
            <a:r>
              <a:rPr lang="en-US" altLang="ko-KR" b="1" dirty="0" smtClean="0"/>
              <a:t>	public static void main(String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[]) {</a:t>
            </a:r>
          </a:p>
          <a:p>
            <a:r>
              <a:rPr lang="en-US" altLang="ko-KR" b="1" dirty="0" smtClean="0"/>
              <a:t>		Employee </a:t>
            </a:r>
            <a:r>
              <a:rPr lang="en-US" altLang="ko-KR" b="1" dirty="0" err="1" smtClean="0"/>
              <a:t>emp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emp</a:t>
            </a:r>
            <a:r>
              <a:rPr lang="en-US" altLang="ko-KR" b="1" dirty="0" smtClean="0"/>
              <a:t> = new Sales();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emp.doJob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emp</a:t>
            </a:r>
            <a:r>
              <a:rPr lang="en-US" altLang="ko-KR" b="1" dirty="0" smtClean="0"/>
              <a:t> = new Development();</a:t>
            </a:r>
          </a:p>
          <a:p>
            <a:r>
              <a:rPr lang="en-US" altLang="ko-KR" b="1" dirty="0" smtClean="0"/>
              <a:t>		</a:t>
            </a:r>
            <a:r>
              <a:rPr lang="en-US" altLang="ko-KR" b="1" dirty="0" err="1" smtClean="0"/>
              <a:t>emp.doJob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 smtClean="0"/>
              <a:t>	}</a:t>
            </a:r>
          </a:p>
          <a:p>
            <a:r>
              <a:rPr lang="en-US" altLang="ko-KR" b="1" dirty="0" smtClean="0"/>
              <a:t>}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86446" y="5857892"/>
            <a:ext cx="228601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Do sales</a:t>
            </a:r>
          </a:p>
          <a:p>
            <a:r>
              <a:rPr lang="en-US" altLang="ko-KR" dirty="0" smtClean="0"/>
              <a:t>Do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821737" cy="774700"/>
          </a:xfrm>
        </p:spPr>
        <p:txBody>
          <a:bodyPr>
            <a:normAutofit fontScale="90000"/>
          </a:bodyPr>
          <a:lstStyle/>
          <a:p>
            <a:pPr marL="609600" indent="-609600" algn="l"/>
            <a:r>
              <a:rPr lang="en-US" altLang="ko-KR" dirty="0" smtClean="0"/>
              <a:t> 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_page 89_</a:t>
            </a:r>
            <a:r>
              <a:rPr lang="ko-KR" altLang="en-US" sz="3100" dirty="0" err="1" smtClean="0"/>
              <a:t>다형성을</a:t>
            </a:r>
            <a:r>
              <a:rPr lang="ko-KR" altLang="en-US" sz="3100" dirty="0" smtClean="0"/>
              <a:t> 사용하지 않은 경우</a:t>
            </a:r>
            <a:endParaRPr lang="en-US" altLang="ko-KR" dirty="0"/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50825" y="1449388"/>
            <a:ext cx="864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ko-KR" altLang="en-US" dirty="0" smtClean="0"/>
              <a:t> </a:t>
            </a:r>
            <a:endParaRPr lang="ko-KR" altLang="en-US" dirty="0"/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142844" y="714356"/>
            <a:ext cx="9001156" cy="59400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 smtClean="0"/>
              <a:t>class Employee1{</a:t>
            </a:r>
          </a:p>
          <a:p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nSalary</a:t>
            </a:r>
            <a:r>
              <a:rPr lang="en-US" altLang="ko-KR" sz="2000" b="1" dirty="0" smtClean="0"/>
              <a:t>;</a:t>
            </a:r>
          </a:p>
          <a:p>
            <a:r>
              <a:rPr lang="en-US" altLang="ko-KR" sz="2000" b="1" dirty="0" smtClean="0"/>
              <a:t>	String </a:t>
            </a:r>
            <a:r>
              <a:rPr lang="en-US" altLang="ko-KR" sz="2000" b="1" dirty="0" err="1" smtClean="0"/>
              <a:t>szDept</a:t>
            </a:r>
            <a:r>
              <a:rPr lang="en-US" altLang="ko-KR" sz="2000" b="1" dirty="0" smtClean="0"/>
              <a:t> = null;</a:t>
            </a:r>
          </a:p>
          <a:p>
            <a:r>
              <a:rPr lang="en-US" altLang="ko-KR" sz="2000" b="1" dirty="0" smtClean="0"/>
              <a:t>	public Employee1(String </a:t>
            </a:r>
            <a:r>
              <a:rPr lang="en-US" altLang="ko-KR" sz="2000" b="1" dirty="0" err="1" smtClean="0"/>
              <a:t>szNewDept</a:t>
            </a:r>
            <a:r>
              <a:rPr lang="en-US" altLang="ko-KR" sz="2000" b="1" dirty="0" smtClean="0"/>
              <a:t>) { </a:t>
            </a:r>
            <a:r>
              <a:rPr lang="en-US" altLang="ko-KR" sz="2000" b="1" dirty="0" err="1" smtClean="0"/>
              <a:t>szDept</a:t>
            </a:r>
            <a:r>
              <a:rPr lang="en-US" altLang="ko-KR" sz="2000" b="1" dirty="0" smtClean="0"/>
              <a:t> = </a:t>
            </a:r>
            <a:r>
              <a:rPr lang="en-US" altLang="ko-KR" sz="2000" b="1" dirty="0" err="1" smtClean="0"/>
              <a:t>szNewDept</a:t>
            </a:r>
            <a:r>
              <a:rPr lang="en-US" altLang="ko-KR" sz="2000" b="1" dirty="0" smtClean="0"/>
              <a:t>;}</a:t>
            </a:r>
          </a:p>
          <a:p>
            <a:r>
              <a:rPr lang="en-US" altLang="ko-KR" sz="2000" b="1" dirty="0" smtClean="0"/>
              <a:t>	public void </a:t>
            </a:r>
            <a:r>
              <a:rPr lang="en-US" altLang="ko-KR" sz="2000" b="1" dirty="0" err="1" smtClean="0"/>
              <a:t>doJob</a:t>
            </a:r>
            <a:r>
              <a:rPr lang="en-US" altLang="ko-KR" sz="2000" b="1" dirty="0" smtClean="0"/>
              <a:t>() {</a:t>
            </a:r>
          </a:p>
          <a:p>
            <a:r>
              <a:rPr lang="en-US" altLang="ko-KR" sz="2000" b="1" dirty="0" smtClean="0"/>
              <a:t>		if(</a:t>
            </a:r>
            <a:r>
              <a:rPr lang="en-US" altLang="ko-KR" sz="2000" b="1" dirty="0" err="1" smtClean="0"/>
              <a:t>szDept.equals</a:t>
            </a:r>
            <a:r>
              <a:rPr lang="en-US" altLang="ko-KR" sz="2000" b="1" dirty="0" smtClean="0"/>
              <a:t>("Sales Dept"))</a:t>
            </a:r>
          </a:p>
          <a:p>
            <a:r>
              <a:rPr lang="en-US" altLang="ko-KR" sz="2000" b="1" dirty="0" smtClean="0"/>
              <a:t>	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("Do sales");</a:t>
            </a:r>
          </a:p>
          <a:p>
            <a:r>
              <a:rPr lang="en-US" altLang="ko-KR" sz="2000" b="1" dirty="0" smtClean="0"/>
              <a:t>		else if (</a:t>
            </a:r>
            <a:r>
              <a:rPr lang="en-US" altLang="ko-KR" sz="2000" b="1" dirty="0" err="1" smtClean="0"/>
              <a:t>szDept.equals</a:t>
            </a:r>
            <a:r>
              <a:rPr lang="en-US" altLang="ko-KR" sz="2000" b="1" dirty="0" smtClean="0"/>
              <a:t>("Development Dept"))</a:t>
            </a:r>
          </a:p>
          <a:p>
            <a:r>
              <a:rPr lang="en-US" altLang="ko-KR" sz="2000" b="1" dirty="0" smtClean="0"/>
              <a:t>			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("Do development");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</a:p>
          <a:p>
            <a:r>
              <a:rPr lang="en-US" altLang="ko-KR" sz="2000" b="1" dirty="0" smtClean="0"/>
              <a:t>public class Test3_49 {</a:t>
            </a:r>
          </a:p>
          <a:p>
            <a:r>
              <a:rPr lang="en-US" altLang="ko-KR" sz="2000" b="1" dirty="0" smtClean="0"/>
              <a:t>	public static void main(String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[]) {</a:t>
            </a:r>
          </a:p>
          <a:p>
            <a:r>
              <a:rPr lang="en-US" altLang="ko-KR" sz="2000" b="1" dirty="0" smtClean="0"/>
              <a:t>		Employee1 emp1 = new Employee1("Sales Dept");</a:t>
            </a:r>
          </a:p>
          <a:p>
            <a:r>
              <a:rPr lang="en-US" altLang="ko-KR" sz="2000" b="1" dirty="0" smtClean="0"/>
              <a:t>		emp1.doJob();</a:t>
            </a:r>
          </a:p>
          <a:p>
            <a:r>
              <a:rPr lang="en-US" altLang="ko-KR" sz="2000" b="1" dirty="0" smtClean="0"/>
              <a:t>		Employee1 emp2 = new Employee1("Development Dept");</a:t>
            </a:r>
          </a:p>
          <a:p>
            <a:r>
              <a:rPr lang="en-US" altLang="ko-KR" sz="2000" b="1" dirty="0" smtClean="0"/>
              <a:t>		emp2.doJob();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}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15008" y="5857892"/>
            <a:ext cx="228601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u="sng" dirty="0" smtClean="0"/>
          </a:p>
          <a:p>
            <a:r>
              <a:rPr lang="en-US" altLang="ko-KR" dirty="0" smtClean="0"/>
              <a:t>Do sales</a:t>
            </a:r>
          </a:p>
          <a:p>
            <a:r>
              <a:rPr lang="en-US" altLang="ko-KR" dirty="0" smtClean="0"/>
              <a:t>Do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685906" y="1491602"/>
          <a:ext cx="5781675" cy="4554868"/>
        </p:xfrm>
        <a:graphic>
          <a:graphicData uri="http://schemas.openxmlformats.org/drawingml/2006/table">
            <a:tbl>
              <a:tblPr/>
              <a:tblGrid>
                <a:gridCol w="5781675"/>
              </a:tblGrid>
              <a:tr h="4554868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>
                    <a:lnL w="19050" cmpd="sng">
                      <a:solidFill>
                        <a:srgbClr val="006080"/>
                      </a:solidFill>
                      <a:prstDash val="solid"/>
                    </a:lnL>
                    <a:lnR w="19050" cmpd="sng">
                      <a:solidFill>
                        <a:srgbClr val="006080"/>
                      </a:solidFill>
                      <a:prstDash val="solid"/>
                    </a:lnR>
                    <a:lnT w="19050" cmpd="sng">
                      <a:solidFill>
                        <a:srgbClr val="006080"/>
                      </a:solidFill>
                      <a:prstDash val="solid"/>
                    </a:lnT>
                    <a:lnB w="19050" cmpd="sng">
                      <a:solidFill>
                        <a:srgbClr val="006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Group 38"/>
          <p:cNvGraphicFramePr>
            <a:graphicFrameLocks noGrp="1"/>
          </p:cNvGraphicFramePr>
          <p:nvPr>
            <p:ph idx="1"/>
          </p:nvPr>
        </p:nvGraphicFramePr>
        <p:xfrm>
          <a:off x="500035" y="1491602"/>
          <a:ext cx="8286808" cy="4559651"/>
        </p:xfrm>
        <a:graphic>
          <a:graphicData uri="http://schemas.openxmlformats.org/drawingml/2006/table">
            <a:tbl>
              <a:tblPr/>
              <a:tblGrid>
                <a:gridCol w="2045994"/>
                <a:gridCol w="6240814"/>
              </a:tblGrid>
              <a:tr h="42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연산자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080"/>
                    </a:solidFill>
                  </a:tcPr>
                </a:tc>
              </a:tr>
              <a:tr h="815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산술연산자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+   -    *   /    %    +(</a:t>
                      </a:r>
                      <a:r>
                        <a:rPr lang="ko-KR" altLang="en-US" sz="22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단항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  -(</a:t>
                      </a:r>
                      <a:r>
                        <a:rPr lang="ko-KR" altLang="en-US" sz="22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단항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++   --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</a:tr>
              <a:tr h="42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비교연산자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&gt;   &gt;=   &lt;   &lt;=   ==   !=  </a:t>
                      </a:r>
                      <a:r>
                        <a:rPr lang="en-US" altLang="ko-KR" sz="22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instanceof</a:t>
                      </a:r>
                      <a:endParaRPr lang="en-US" altLang="ko-KR" sz="22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</a:tr>
              <a:tr h="42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논리연산자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 &amp;&amp;   ||    !   ?: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22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삼항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)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 &amp;    |    ^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</a:tr>
              <a:tr h="42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비트연산자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&amp;    |    ^    ~     &lt;&lt;    &gt;&gt;   &gt;&gt;&gt;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</a:tr>
              <a:tr h="762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대입연산자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=  +  =  -  =  *=  /=  %=  &amp;=  ^=  |=   &gt;&gt;=  &lt;&lt;=  &gt;&gt;&gt;=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</a:tr>
              <a:tr h="82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형변환</a:t>
                      </a:r>
                      <a:endParaRPr lang="en-US" altLang="ko-KR" sz="22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2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자료형</a:t>
                      </a: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</a:tr>
              <a:tr h="42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2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[  ]    ( )   .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7FF"/>
                    </a:solidFill>
                  </a:tcPr>
                </a:tc>
              </a:tr>
            </a:tbl>
          </a:graphicData>
        </a:graphic>
      </p:graphicFrame>
      <p:pic>
        <p:nvPicPr>
          <p:cNvPr id="19" name="Picture 38" descr="\\Fileserver-pt\server-file2\4.넷째마당\수연\바\바_035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2847977" y="441296"/>
            <a:ext cx="3448048" cy="70369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916101" y="428604"/>
            <a:ext cx="3303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kern="0" dirty="0" smtClean="0">
                <a:solidFill>
                  <a:srgbClr val="4D4D4D"/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연산자의 종류</a:t>
            </a:r>
            <a:endParaRPr lang="ko-KR" altLang="en-US" b="1"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32925" cy="549275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산술연산 </a:t>
            </a:r>
            <a:r>
              <a:rPr lang="ko-KR" altLang="en-US" sz="3600" dirty="0"/>
              <a:t>연습</a:t>
            </a:r>
            <a:r>
              <a:rPr lang="ko-KR" altLang="en-US" sz="5400" dirty="0"/>
              <a:t> 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0" y="728663"/>
            <a:ext cx="9432925" cy="5580062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altLang="en-US" sz="2800" b="1" dirty="0"/>
              <a:t>class Work4_4</a:t>
            </a:r>
          </a:p>
          <a:p>
            <a:pPr marL="609600" indent="-609600">
              <a:buNone/>
            </a:pPr>
            <a:r>
              <a:rPr lang="en-US" altLang="en-US" sz="2800" b="1" dirty="0"/>
              <a:t>{</a:t>
            </a:r>
          </a:p>
          <a:p>
            <a:pPr marL="609600" indent="-609600">
              <a:buNone/>
            </a:pPr>
            <a:r>
              <a:rPr lang="en-US" altLang="en-US" sz="2800" b="1" dirty="0"/>
              <a:t>  public static void main(String[] </a:t>
            </a:r>
            <a:r>
              <a:rPr lang="en-US" altLang="en-US" sz="2800" b="1" dirty="0" err="1"/>
              <a:t>args</a:t>
            </a:r>
            <a:r>
              <a:rPr lang="en-US" altLang="en-US" sz="2800" b="1" dirty="0"/>
              <a:t>) </a:t>
            </a:r>
          </a:p>
          <a:p>
            <a:pPr marL="609600" indent="-609600">
              <a:buNone/>
            </a:pPr>
            <a:r>
              <a:rPr lang="en-US" altLang="en-US" sz="2800" b="1" dirty="0"/>
              <a:t>  {</a:t>
            </a:r>
          </a:p>
          <a:p>
            <a:pPr marL="609600" indent="-609600">
              <a:buNone/>
            </a:pPr>
            <a:r>
              <a:rPr lang="en-US" altLang="en-US" sz="2800" b="1" dirty="0"/>
              <a:t>     </a:t>
            </a:r>
            <a:r>
              <a:rPr lang="en-US" altLang="en-US" sz="2800" b="1" dirty="0" err="1"/>
              <a:t>System.out.println</a:t>
            </a:r>
            <a:r>
              <a:rPr lang="en-US" altLang="en-US" sz="2800" b="1" dirty="0"/>
              <a:t>("</a:t>
            </a:r>
            <a:r>
              <a:rPr lang="en-US" altLang="en-US" sz="2800" b="1" dirty="0" err="1"/>
              <a:t>산술연산</a:t>
            </a:r>
            <a:r>
              <a:rPr lang="en-US" altLang="en-US" sz="2800" b="1" dirty="0"/>
              <a:t>");</a:t>
            </a:r>
          </a:p>
          <a:p>
            <a:pPr marL="609600" indent="-609600">
              <a:buNone/>
            </a:pPr>
            <a:r>
              <a:rPr lang="en-US" altLang="en-US" sz="2800" b="1" dirty="0"/>
              <a:t>     </a:t>
            </a:r>
            <a:r>
              <a:rPr lang="en-US" altLang="en-US" sz="2800" b="1" dirty="0" err="1"/>
              <a:t>System.out.println</a:t>
            </a:r>
            <a:r>
              <a:rPr lang="en-US" altLang="en-US" sz="2800" b="1" dirty="0"/>
              <a:t>(10+3);</a:t>
            </a:r>
          </a:p>
          <a:p>
            <a:pPr marL="609600" indent="-609600">
              <a:buNone/>
            </a:pPr>
            <a:r>
              <a:rPr lang="en-US" altLang="en-US" sz="2800" b="1" dirty="0"/>
              <a:t>     </a:t>
            </a:r>
            <a:r>
              <a:rPr lang="en-US" altLang="en-US" sz="2800" b="1" dirty="0" err="1"/>
              <a:t>System.out.println</a:t>
            </a:r>
            <a:r>
              <a:rPr lang="en-US" altLang="en-US" sz="2800" b="1" dirty="0"/>
              <a:t>(10-3);</a:t>
            </a:r>
          </a:p>
          <a:p>
            <a:pPr marL="609600" indent="-609600">
              <a:buNone/>
            </a:pPr>
            <a:r>
              <a:rPr lang="en-US" altLang="en-US" sz="2800" b="1" dirty="0"/>
              <a:t>     </a:t>
            </a:r>
            <a:r>
              <a:rPr lang="en-US" altLang="en-US" sz="2800" b="1" dirty="0" err="1"/>
              <a:t>System.out.println</a:t>
            </a:r>
            <a:r>
              <a:rPr lang="en-US" altLang="en-US" sz="2800" b="1" dirty="0"/>
              <a:t>(10*3);</a:t>
            </a:r>
          </a:p>
          <a:p>
            <a:pPr marL="609600" indent="-609600">
              <a:buNone/>
            </a:pPr>
            <a:r>
              <a:rPr lang="en-US" altLang="en-US" sz="2800" b="1" dirty="0"/>
              <a:t>     </a:t>
            </a:r>
            <a:r>
              <a:rPr lang="en-US" altLang="en-US" sz="2800" b="1" dirty="0" err="1"/>
              <a:t>System.out.println</a:t>
            </a:r>
            <a:r>
              <a:rPr lang="en-US" altLang="en-US" sz="2800" b="1" dirty="0"/>
              <a:t>(10/3);</a:t>
            </a:r>
          </a:p>
          <a:p>
            <a:pPr marL="609600" indent="-609600">
              <a:buNone/>
            </a:pPr>
            <a:r>
              <a:rPr lang="en-US" altLang="en-US" sz="2800" b="1" dirty="0"/>
              <a:t>     </a:t>
            </a:r>
            <a:r>
              <a:rPr lang="en-US" altLang="en-US" sz="2800" b="1" dirty="0" err="1"/>
              <a:t>System.out.println</a:t>
            </a:r>
            <a:r>
              <a:rPr lang="en-US" altLang="en-US" sz="2800" b="1" dirty="0"/>
              <a:t>(10%3);</a:t>
            </a:r>
          </a:p>
          <a:p>
            <a:pPr marL="609600" indent="-609600">
              <a:buNone/>
            </a:pPr>
            <a:r>
              <a:rPr lang="en-US" altLang="en-US" sz="2800" b="1" dirty="0"/>
              <a:t>  }</a:t>
            </a:r>
          </a:p>
          <a:p>
            <a:pPr marL="609600" indent="-609600">
              <a:buNone/>
            </a:pPr>
            <a:r>
              <a:rPr lang="en-US" altLang="en-US" sz="2800" b="1" dirty="0"/>
              <a:t>}</a:t>
            </a:r>
            <a:endParaRPr lang="en-US" altLang="ko-KR" sz="2800" b="1" dirty="0"/>
          </a:p>
        </p:txBody>
      </p:sp>
      <p:pic>
        <p:nvPicPr>
          <p:cNvPr id="449591" name="Picture 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663" y="3608388"/>
            <a:ext cx="270033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32925" cy="549275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산술연산 </a:t>
            </a:r>
            <a:r>
              <a:rPr lang="ko-KR" altLang="en-US" sz="3600" dirty="0"/>
              <a:t>연습</a:t>
            </a:r>
            <a:r>
              <a:rPr lang="ko-KR" altLang="en-US" sz="5400" dirty="0"/>
              <a:t>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728663"/>
            <a:ext cx="9432925" cy="5580062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en-US" altLang="ko-KR" sz="2800" b="1" dirty="0"/>
              <a:t>class Work4_5</a:t>
            </a:r>
          </a:p>
          <a:p>
            <a:pPr marL="609600" indent="-609600">
              <a:buNone/>
            </a:pPr>
            <a:r>
              <a:rPr lang="en-US" altLang="ko-KR" sz="2800" b="1" dirty="0"/>
              <a:t>{</a:t>
            </a:r>
          </a:p>
          <a:p>
            <a:pPr marL="609600" indent="-609600">
              <a:buNone/>
            </a:pPr>
            <a:r>
              <a:rPr lang="en-US" altLang="ko-KR" sz="2800" b="1" dirty="0"/>
              <a:t>  public static void main(String[] </a:t>
            </a:r>
            <a:r>
              <a:rPr lang="en-US" altLang="ko-KR" sz="2800" b="1" dirty="0" err="1"/>
              <a:t>args</a:t>
            </a:r>
            <a:r>
              <a:rPr lang="en-US" altLang="ko-KR" sz="2800" b="1" dirty="0"/>
              <a:t>) </a:t>
            </a:r>
          </a:p>
          <a:p>
            <a:pPr marL="609600" indent="-609600">
              <a:buNone/>
            </a:pPr>
            <a:r>
              <a:rPr lang="en-US" altLang="ko-KR" sz="2800" b="1" dirty="0"/>
              <a:t>  {</a:t>
            </a:r>
          </a:p>
          <a:p>
            <a:pPr marL="609600" indent="-609600">
              <a:buNone/>
            </a:pPr>
            <a:r>
              <a:rPr lang="en-US" altLang="ko-KR" sz="2800" b="1" dirty="0"/>
              <a:t>    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a=10,b=3;</a:t>
            </a:r>
          </a:p>
          <a:p>
            <a:pPr marL="609600" indent="-609600">
              <a:buNone/>
            </a:pPr>
            <a:r>
              <a:rPr lang="en-US" altLang="ko-KR" sz="2800" b="1" dirty="0"/>
              <a:t>    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("</a:t>
            </a:r>
            <a:r>
              <a:rPr lang="ko-KR" altLang="en-US" sz="2800" b="1" dirty="0"/>
              <a:t>산술연산</a:t>
            </a:r>
            <a:r>
              <a:rPr lang="en-US" altLang="ko-KR" sz="2800" b="1" dirty="0"/>
              <a:t>");</a:t>
            </a:r>
          </a:p>
          <a:p>
            <a:pPr marL="609600" indent="-609600">
              <a:buNone/>
            </a:pPr>
            <a:r>
              <a:rPr lang="en-US" altLang="ko-KR" sz="2800" b="1" dirty="0"/>
              <a:t>    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a+b</a:t>
            </a:r>
            <a:r>
              <a:rPr lang="en-US" altLang="ko-KR" sz="2800" b="1" dirty="0"/>
              <a:t>);</a:t>
            </a:r>
          </a:p>
          <a:p>
            <a:pPr marL="609600" indent="-609600">
              <a:buNone/>
            </a:pPr>
            <a:r>
              <a:rPr lang="en-US" altLang="ko-KR" sz="2800" b="1" dirty="0"/>
              <a:t>    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(a-b);</a:t>
            </a:r>
          </a:p>
          <a:p>
            <a:pPr marL="609600" indent="-609600">
              <a:buNone/>
            </a:pPr>
            <a:r>
              <a:rPr lang="en-US" altLang="ko-KR" sz="2800" b="1" dirty="0"/>
              <a:t>    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(a*b);</a:t>
            </a:r>
          </a:p>
          <a:p>
            <a:pPr marL="609600" indent="-609600">
              <a:buNone/>
            </a:pPr>
            <a:r>
              <a:rPr lang="en-US" altLang="ko-KR" sz="2800" b="1" dirty="0"/>
              <a:t>    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(a/b);</a:t>
            </a:r>
          </a:p>
          <a:p>
            <a:pPr marL="609600" indent="-609600">
              <a:buNone/>
            </a:pPr>
            <a:r>
              <a:rPr lang="en-US" altLang="ko-KR" sz="2800" b="1" dirty="0"/>
              <a:t>    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a%b</a:t>
            </a:r>
            <a:r>
              <a:rPr lang="en-US" altLang="ko-KR" sz="2800" b="1" dirty="0"/>
              <a:t>);</a:t>
            </a:r>
          </a:p>
          <a:p>
            <a:pPr marL="609600" indent="-609600">
              <a:buNone/>
            </a:pPr>
            <a:r>
              <a:rPr lang="en-US" altLang="ko-KR" sz="2800" b="1" dirty="0"/>
              <a:t>  }</a:t>
            </a:r>
          </a:p>
          <a:p>
            <a:pPr marL="609600" indent="-609600">
              <a:buNone/>
            </a:pPr>
            <a:r>
              <a:rPr lang="en-US" altLang="ko-KR" sz="2800" b="1" dirty="0"/>
              <a:t>}</a:t>
            </a:r>
          </a:p>
        </p:txBody>
      </p:sp>
      <p:pic>
        <p:nvPicPr>
          <p:cNvPr id="527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3968750"/>
            <a:ext cx="2700337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z="2800" dirty="0" smtClean="0"/>
              <a:t>비교연산자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0" y="2468047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59844" name="Group 68"/>
          <p:cNvGraphicFramePr>
            <a:graphicFrameLocks noGrp="1"/>
          </p:cNvGraphicFramePr>
          <p:nvPr/>
        </p:nvGraphicFramePr>
        <p:xfrm>
          <a:off x="431800" y="1816100"/>
          <a:ext cx="7920038" cy="3596640"/>
        </p:xfrm>
        <a:graphic>
          <a:graphicData uri="http://schemas.openxmlformats.org/drawingml/2006/table">
            <a:tbl>
              <a:tblPr/>
              <a:tblGrid>
                <a:gridCol w="1800225"/>
                <a:gridCol w="2700338"/>
                <a:gridCol w="1979612"/>
                <a:gridCol w="1439863"/>
              </a:tblGrid>
              <a:tr h="133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연 산 자  </a:t>
                      </a:r>
                      <a:endParaRPr kumimoji="1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의 미</a:t>
                      </a: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사 용 예</a:t>
                      </a: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결 과</a:t>
                      </a:r>
                      <a:endParaRPr kumimoji="1" lang="ko-KR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&gt;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&gt;=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&lt;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&lt;=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==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!=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크다</a:t>
                      </a:r>
                      <a:endParaRPr kumimoji="1" lang="ko-KR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크거나 같다</a:t>
                      </a:r>
                      <a:endParaRPr kumimoji="1" lang="ko-KR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작다</a:t>
                      </a:r>
                      <a:endParaRPr kumimoji="1" lang="ko-KR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작거나 같다</a:t>
                      </a:r>
                      <a:endParaRPr kumimoji="1" lang="ko-KR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같다</a:t>
                      </a:r>
                      <a:endParaRPr kumimoji="1" lang="ko-KR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같지 않다</a:t>
                      </a:r>
                      <a:endParaRPr kumimoji="1" lang="ko-KR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6 &gt; 2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2 &gt;= 5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2 &lt; 3 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8 &lt;= 2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8 == 3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8 != 6</a:t>
                      </a: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9833" name="Rectangle 57"/>
          <p:cNvSpPr>
            <a:spLocks noChangeArrowheads="1"/>
          </p:cNvSpPr>
          <p:nvPr/>
        </p:nvSpPr>
        <p:spPr bwMode="auto">
          <a:xfrm>
            <a:off x="0" y="40206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 smtClean="0"/>
              <a:t>수치 </a:t>
            </a:r>
            <a:r>
              <a:rPr lang="ko-KR" altLang="en-US" sz="2800" b="1" dirty="0"/>
              <a:t>데이터의 대소 관계 살피기</a:t>
            </a:r>
            <a:r>
              <a:rPr lang="ko-KR" altLang="en-US" sz="3600" b="1" dirty="0"/>
              <a:t>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00108"/>
            <a:ext cx="9001125" cy="4859337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01:class </a:t>
            </a:r>
            <a:r>
              <a:rPr lang="en-US" altLang="ko-KR" sz="2400" b="1" dirty="0" smtClean="0"/>
              <a:t>Opr02</a:t>
            </a:r>
            <a:endParaRPr lang="ko-KR" altLang="en-US" sz="24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02:{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03: 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04:  {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05:   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  a=10, b=4, c;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06:    </a:t>
            </a:r>
            <a:r>
              <a:rPr lang="en-US" altLang="ko-KR" sz="2400" b="1" dirty="0" err="1"/>
              <a:t>boolean</a:t>
            </a:r>
            <a:r>
              <a:rPr lang="en-US" altLang="ko-KR" sz="2400" b="1" dirty="0"/>
              <a:t> test;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07:    test=a&gt;b;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08:   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(a + " &gt; " + b + " = " + test);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09:    test=a&lt;b;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10:   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(a + " &lt; " + b + " = " + test);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11:   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12:   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a+b</a:t>
            </a:r>
            <a:r>
              <a:rPr lang="en-US" altLang="ko-KR" sz="2400" b="1" dirty="0"/>
              <a:t> &gt; a-b);           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13:  }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/>
              <a:t>14:} </a:t>
            </a:r>
          </a:p>
        </p:txBody>
      </p:sp>
      <p:pic>
        <p:nvPicPr>
          <p:cNvPr id="460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4689475"/>
            <a:ext cx="30194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r>
              <a:rPr lang="ko-KR" altLang="en-US" sz="3200" dirty="0" smtClean="0"/>
              <a:t>논리값을 </a:t>
            </a:r>
            <a:r>
              <a:rPr lang="ko-KR" altLang="en-US" sz="3200" dirty="0"/>
              <a:t>비교 판단하도록 하는 논리 연산자</a:t>
            </a:r>
          </a:p>
        </p:txBody>
      </p:sp>
      <p:sp>
        <p:nvSpPr>
          <p:cNvPr id="488455" name="Rectangle 7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88560" name="Group 112"/>
          <p:cNvGraphicFramePr>
            <a:graphicFrameLocks noGrp="1"/>
          </p:cNvGraphicFramePr>
          <p:nvPr/>
        </p:nvGraphicFramePr>
        <p:xfrm>
          <a:off x="252413" y="1449388"/>
          <a:ext cx="5940425" cy="20116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41450"/>
                <a:gridCol w="1619250"/>
              </a:tblGrid>
              <a:tr h="153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논리값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논리값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2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OR</a:t>
                      </a: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연산</a:t>
                      </a:r>
                      <a:endParaRPr kumimoji="1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AND</a:t>
                      </a: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연산</a:t>
                      </a:r>
                      <a:endParaRPr kumimoji="1" lang="ko-KR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8507" name="Rectangle 59"/>
          <p:cNvSpPr>
            <a:spLocks noChangeArrowheads="1"/>
          </p:cNvSpPr>
          <p:nvPr/>
        </p:nvSpPr>
        <p:spPr bwMode="auto">
          <a:xfrm>
            <a:off x="0" y="4281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488514" name="Rectangle 6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88567" name="Group 119"/>
          <p:cNvGraphicFramePr>
            <a:graphicFrameLocks noGrp="1"/>
          </p:cNvGraphicFramePr>
          <p:nvPr/>
        </p:nvGraphicFramePr>
        <p:xfrm>
          <a:off x="5832475" y="3052763"/>
          <a:ext cx="3060700" cy="1280160"/>
        </p:xfrm>
        <a:graphic>
          <a:graphicData uri="http://schemas.openxmlformats.org/drawingml/2006/table">
            <a:tbl>
              <a:tblPr/>
              <a:tblGrid>
                <a:gridCol w="1439863"/>
                <a:gridCol w="16208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논리값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3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NOT</a:t>
                      </a: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연산</a:t>
                      </a:r>
                      <a:endParaRPr kumimoji="1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8542" name="Rectangle 94"/>
          <p:cNvSpPr>
            <a:spLocks noChangeArrowheads="1"/>
          </p:cNvSpPr>
          <p:nvPr/>
        </p:nvSpPr>
        <p:spPr bwMode="auto">
          <a:xfrm>
            <a:off x="0" y="37861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488568" name="Rectangle 120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88581" name="Group 133"/>
          <p:cNvGraphicFramePr>
            <a:graphicFrameLocks noGrp="1"/>
          </p:cNvGraphicFramePr>
          <p:nvPr/>
        </p:nvGraphicFramePr>
        <p:xfrm>
          <a:off x="611188" y="4868863"/>
          <a:ext cx="7561262" cy="640080"/>
        </p:xfrm>
        <a:graphic>
          <a:graphicData uri="http://schemas.openxmlformats.org/drawingml/2006/table">
            <a:tbl>
              <a:tblPr/>
              <a:tblGrid>
                <a:gridCol w="75612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논리 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NOT &gt; </a:t>
                      </a: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논리 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AND &gt; </a:t>
                      </a: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논리 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OR </a:t>
                      </a:r>
                      <a:endParaRPr kumimoji="1" lang="en-US" altLang="ko-KR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61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000" dirty="0" smtClean="0"/>
              <a:t>다양한 상수</a:t>
            </a:r>
            <a:endParaRPr lang="en-US" altLang="ko-KR" sz="2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630363"/>
            <a:ext cx="9001125" cy="48593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001:public class Data02 {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002:  public static void main(String[]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   {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004:   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(1L); 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006:   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(1.5f);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008:   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abc</a:t>
            </a:r>
            <a:r>
              <a:rPr lang="en-US" altLang="ko-KR" b="1" dirty="0" smtClean="0"/>
              <a:t>");                        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009:  }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010:} 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4429132"/>
            <a:ext cx="360045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논리연산자 </a:t>
            </a:r>
            <a:r>
              <a:rPr lang="ko-KR" altLang="en-US" sz="2800" dirty="0"/>
              <a:t>연습</a:t>
            </a:r>
            <a:r>
              <a:rPr lang="ko-KR" altLang="en-US" sz="4000" dirty="0"/>
              <a:t> 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728663"/>
            <a:ext cx="9001125" cy="4859337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class Work4_3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("AND </a:t>
            </a:r>
            <a:r>
              <a:rPr lang="ko-KR" altLang="en-US" sz="2000" b="1" dirty="0"/>
              <a:t>연산</a:t>
            </a:r>
            <a:r>
              <a:rPr lang="en-US" altLang="ko-KR" sz="2000" b="1" dirty="0"/>
              <a:t>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(10&gt;4 &amp;&amp; 5&gt;3);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(10&lt;4 &amp;&amp; 5&gt;3);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(10&gt;4 &amp;&amp; 5&lt;3);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(10&lt;4 &amp;&amp; 5&lt;3</a:t>
            </a:r>
            <a:r>
              <a:rPr lang="en-US" altLang="ko-KR" sz="2000" b="1" dirty="0" smtClean="0"/>
              <a:t>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ko-KR" sz="20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("OR </a:t>
            </a:r>
            <a:r>
              <a:rPr lang="ko-KR" altLang="en-US" sz="2000" b="1" dirty="0"/>
              <a:t>연산</a:t>
            </a:r>
            <a:r>
              <a:rPr lang="en-US" altLang="ko-KR" sz="2000" b="1" dirty="0"/>
              <a:t>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(10&gt;4 || 5&gt;3);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(10&lt;4 || 5&gt;3);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(10&gt;4 || 5&lt;3);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(10&lt;4 || 5&lt;3</a:t>
            </a:r>
            <a:r>
              <a:rPr lang="en-US" altLang="ko-KR" sz="2000" b="1" dirty="0" smtClean="0"/>
              <a:t>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ko-KR" sz="2000" b="1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("NOT </a:t>
            </a:r>
            <a:r>
              <a:rPr lang="ko-KR" altLang="en-US" sz="2000" b="1" dirty="0"/>
              <a:t>연산</a:t>
            </a:r>
            <a:r>
              <a:rPr lang="en-US" altLang="ko-KR" sz="2000" b="1" dirty="0"/>
              <a:t>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(!(10&gt;4 || 5&gt;3));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000" b="1" dirty="0"/>
              <a:t>}</a:t>
            </a:r>
          </a:p>
        </p:txBody>
      </p:sp>
      <p:pic>
        <p:nvPicPr>
          <p:cNvPr id="525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785926"/>
            <a:ext cx="3032886" cy="373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r>
              <a:rPr lang="ko-KR" altLang="en-US" sz="3000" dirty="0" smtClean="0"/>
              <a:t>둘 중에 </a:t>
            </a:r>
            <a:r>
              <a:rPr lang="ko-KR" altLang="en-US" sz="3000" dirty="0" err="1"/>
              <a:t>한개를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선택하도록하는</a:t>
            </a:r>
            <a:r>
              <a:rPr lang="ko-KR" altLang="en-US" sz="3000" dirty="0"/>
              <a:t> 조건연산자</a:t>
            </a:r>
            <a:r>
              <a:rPr lang="ko-KR" altLang="en-US" sz="3800" dirty="0"/>
              <a:t>  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49388"/>
            <a:ext cx="8029575" cy="71913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/>
              <a:t>▶ </a:t>
            </a:r>
            <a:r>
              <a:rPr lang="ko-KR" altLang="en-US" b="1" dirty="0"/>
              <a:t>형식  </a:t>
            </a:r>
            <a:endParaRPr lang="ko-KR" altLang="en-US" sz="2400" b="1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250825" y="4508500"/>
            <a:ext cx="8893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ko-KR" altLang="en-US" sz="2800" b="1" dirty="0"/>
              <a:t>수식</a:t>
            </a:r>
            <a:r>
              <a:rPr lang="en-US" altLang="ko-KR" sz="2800" b="1" dirty="0"/>
              <a:t>-1:</a:t>
            </a:r>
            <a:r>
              <a:rPr lang="ko-KR" altLang="en-US" sz="2800" b="1" dirty="0" err="1"/>
              <a:t>조건식의</a:t>
            </a:r>
            <a:r>
              <a:rPr lang="ko-KR" altLang="en-US" sz="2800" b="1" dirty="0"/>
              <a:t> 결과가 참</a:t>
            </a:r>
            <a:r>
              <a:rPr lang="en-US" altLang="ko-KR" sz="2800" b="1" dirty="0"/>
              <a:t>(true)</a:t>
            </a:r>
            <a:r>
              <a:rPr lang="ko-KR" altLang="en-US" sz="2800" b="1" dirty="0"/>
              <a:t>일 때 수행되는 식 </a:t>
            </a:r>
          </a:p>
          <a:p>
            <a:r>
              <a:rPr lang="ko-KR" altLang="en-US" sz="2800" b="1" dirty="0"/>
              <a:t>수식</a:t>
            </a:r>
            <a:r>
              <a:rPr lang="en-US" altLang="ko-KR" sz="2800" b="1" dirty="0"/>
              <a:t>-2:</a:t>
            </a:r>
            <a:r>
              <a:rPr lang="ko-KR" altLang="en-US" sz="2800" b="1" dirty="0" err="1"/>
              <a:t>조건식의</a:t>
            </a:r>
            <a:r>
              <a:rPr lang="ko-KR" altLang="en-US" sz="2800" b="1" dirty="0"/>
              <a:t> 결과가 거짓</a:t>
            </a:r>
            <a:r>
              <a:rPr lang="en-US" altLang="ko-KR" sz="2800" b="1" dirty="0"/>
              <a:t>(false)</a:t>
            </a:r>
            <a:r>
              <a:rPr lang="ko-KR" altLang="en-US" sz="2800" b="1" dirty="0"/>
              <a:t>일 때 수행되는 식 </a:t>
            </a:r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611188" y="2168525"/>
            <a:ext cx="8029575" cy="1260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조건식 </a:t>
            </a:r>
            <a:r>
              <a:rPr lang="en-US" altLang="ko-KR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? </a:t>
            </a:r>
            <a:r>
              <a:rPr lang="ko-KR" altLang="en-US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수식</a:t>
            </a:r>
            <a:r>
              <a:rPr lang="en-US" altLang="ko-KR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-1 : </a:t>
            </a:r>
            <a:r>
              <a:rPr lang="ko-KR" altLang="en-US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수식</a:t>
            </a:r>
            <a:r>
              <a:rPr lang="en-US" altLang="ko-KR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-2;</a:t>
            </a:r>
            <a:endParaRPr lang="en-US" altLang="ko-KR" b="1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대문자인지 </a:t>
            </a:r>
            <a:r>
              <a:rPr lang="ko-KR" altLang="en-US" sz="2800" dirty="0"/>
              <a:t>아닌지를 판단하기</a:t>
            </a:r>
            <a:r>
              <a:rPr lang="ko-KR" altLang="en-US" sz="4000" dirty="0"/>
              <a:t> 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728663"/>
            <a:ext cx="9001125" cy="4859337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01:class Opr06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02:{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03: 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04:  {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05:    char 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='b'; 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06:    String s; 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08:    s = (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&gt;='A' &amp;&amp; 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&lt;='Z') ? </a:t>
            </a:r>
            <a:r>
              <a:rPr lang="en-US" altLang="ko-KR" sz="2000" b="1" dirty="0"/>
              <a:t>"</a:t>
            </a:r>
            <a:r>
              <a:rPr lang="ko-KR" altLang="en-US" sz="2000" b="1" dirty="0"/>
              <a:t>대문자임</a:t>
            </a:r>
            <a:r>
              <a:rPr lang="en-US" altLang="ko-KR" sz="2000" b="1" dirty="0"/>
              <a:t>" : "</a:t>
            </a:r>
            <a:r>
              <a:rPr lang="ko-KR" altLang="en-US" sz="2000" b="1" dirty="0" smtClean="0"/>
              <a:t>대문자 </a:t>
            </a:r>
            <a:r>
              <a:rPr lang="ko-KR" altLang="en-US" sz="2000" b="1" dirty="0"/>
              <a:t>아님</a:t>
            </a:r>
            <a:r>
              <a:rPr lang="en-US" altLang="ko-KR" sz="2000" b="1" dirty="0"/>
              <a:t>";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 10:  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 + "=&gt;" + s);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11:  }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400" b="1" dirty="0"/>
              <a:t>12:} </a:t>
            </a:r>
          </a:p>
        </p:txBody>
      </p:sp>
      <p:pic>
        <p:nvPicPr>
          <p:cNvPr id="547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2113" y="5267325"/>
            <a:ext cx="2638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대문자 </a:t>
            </a:r>
            <a:r>
              <a:rPr lang="en-US" altLang="ko-KR" sz="2800" dirty="0"/>
              <a:t>y, Y </a:t>
            </a:r>
            <a:r>
              <a:rPr lang="ko-KR" altLang="en-US" sz="2800" dirty="0"/>
              <a:t>면 </a:t>
            </a:r>
            <a:r>
              <a:rPr lang="en-US" altLang="ko-KR" sz="2800" dirty="0"/>
              <a:t>yes</a:t>
            </a:r>
            <a:r>
              <a:rPr lang="ko-KR" altLang="en-US" sz="2800" dirty="0"/>
              <a:t>로 출력하기</a:t>
            </a:r>
            <a:r>
              <a:rPr lang="ko-KR" altLang="en-US" sz="4000" dirty="0"/>
              <a:t> 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728663"/>
            <a:ext cx="9001125" cy="4859337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ko-KR" sz="2400" b="1" dirty="0"/>
              <a:t>class Work4_2</a:t>
            </a:r>
          </a:p>
          <a:p>
            <a:pPr marL="609600" indent="-609600">
              <a:buNone/>
            </a:pPr>
            <a:r>
              <a:rPr lang="en-US" altLang="ko-KR" sz="2400" b="1" dirty="0"/>
              <a:t>{</a:t>
            </a:r>
          </a:p>
          <a:p>
            <a:pPr marL="609600" indent="-609600">
              <a:buNone/>
            </a:pPr>
            <a:r>
              <a:rPr lang="en-US" altLang="ko-KR" sz="2400" b="1" dirty="0"/>
              <a:t> 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</a:t>
            </a:r>
          </a:p>
          <a:p>
            <a:pPr marL="609600" indent="-609600">
              <a:buNone/>
            </a:pPr>
            <a:r>
              <a:rPr lang="en-US" altLang="ko-KR" sz="2400" b="1" dirty="0"/>
              <a:t>  {</a:t>
            </a:r>
          </a:p>
          <a:p>
            <a:pPr marL="609600" indent="-609600">
              <a:buNone/>
            </a:pPr>
            <a:r>
              <a:rPr lang="en-US" altLang="ko-KR" sz="2400" b="1" dirty="0"/>
              <a:t>    char 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='r';</a:t>
            </a:r>
          </a:p>
          <a:p>
            <a:pPr marL="609600" indent="-609600">
              <a:buNone/>
            </a:pPr>
            <a:r>
              <a:rPr lang="en-US" altLang="ko-KR" sz="2400" b="1" dirty="0"/>
              <a:t>    String s="</a:t>
            </a:r>
            <a:r>
              <a:rPr lang="ko-KR" altLang="en-US" sz="2400" b="1" dirty="0"/>
              <a:t>몰라</a:t>
            </a:r>
            <a:r>
              <a:rPr lang="en-US" altLang="ko-KR" sz="2400" b="1" dirty="0"/>
              <a:t>";</a:t>
            </a:r>
          </a:p>
          <a:p>
            <a:pPr marL="609600" indent="-609600">
              <a:buNone/>
            </a:pPr>
            <a:r>
              <a:rPr lang="en-US" altLang="ko-KR" sz="2400" b="1" dirty="0"/>
              <a:t>    s = (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=='Y'||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=='y') ? "Yes" : "</a:t>
            </a:r>
            <a:r>
              <a:rPr lang="ko-KR" altLang="en-US" sz="2400" b="1" dirty="0" err="1"/>
              <a:t>잘못입력</a:t>
            </a:r>
            <a:r>
              <a:rPr lang="en-US" altLang="ko-KR" sz="2400" b="1" dirty="0"/>
              <a:t>";</a:t>
            </a:r>
          </a:p>
          <a:p>
            <a:pPr marL="609600" indent="-609600">
              <a:buNone/>
            </a:pPr>
            <a:r>
              <a:rPr lang="en-US" altLang="ko-KR" sz="2400" b="1" dirty="0"/>
              <a:t>   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 + " =&gt; " + s);    </a:t>
            </a:r>
          </a:p>
          <a:p>
            <a:pPr marL="609600" indent="-609600">
              <a:buNone/>
            </a:pPr>
            <a:r>
              <a:rPr lang="en-US" altLang="ko-KR" sz="2400" b="1" dirty="0"/>
              <a:t>  }</a:t>
            </a:r>
          </a:p>
          <a:p>
            <a:pPr marL="609600" indent="-609600">
              <a:buNone/>
            </a:pPr>
            <a:r>
              <a:rPr lang="en-US" altLang="ko-KR" sz="2400" b="1" dirty="0"/>
              <a:t>}</a:t>
            </a:r>
          </a:p>
        </p:txBody>
      </p:sp>
      <p:pic>
        <p:nvPicPr>
          <p:cNvPr id="548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0" y="4651375"/>
            <a:ext cx="3240088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r>
              <a:rPr lang="ko-KR" altLang="en-US" dirty="0" smtClean="0"/>
              <a:t>확장된 </a:t>
            </a:r>
            <a:r>
              <a:rPr lang="ko-KR" altLang="en-US" dirty="0"/>
              <a:t>대입연산자 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428596" y="2071678"/>
            <a:ext cx="7921625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a = a + 10;</a:t>
            </a:r>
            <a:r>
              <a:rPr lang="en-US" altLang="ko-KR" sz="32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</a:t>
            </a:r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430183" y="3513128"/>
            <a:ext cx="7920038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32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a += 10;</a:t>
            </a:r>
            <a:r>
              <a:rPr lang="en-US" altLang="ko-KR" sz="320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 </a:t>
            </a:r>
          </a:p>
        </p:txBody>
      </p:sp>
      <p:sp>
        <p:nvSpPr>
          <p:cNvPr id="491526" name="Rectangle 6"/>
          <p:cNvSpPr>
            <a:spLocks noChangeArrowheads="1"/>
          </p:cNvSpPr>
          <p:nvPr/>
        </p:nvSpPr>
        <p:spPr bwMode="auto">
          <a:xfrm>
            <a:off x="357158" y="2786058"/>
            <a:ext cx="85693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3200" b="1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혹은</a:t>
            </a:r>
            <a:endParaRPr lang="ko-KR" altLang="en-US" sz="32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r>
              <a:rPr lang="ko-KR" altLang="en-US" dirty="0" smtClean="0"/>
              <a:t>확장된 </a:t>
            </a:r>
            <a:r>
              <a:rPr lang="ko-KR" altLang="en-US" dirty="0"/>
              <a:t>대입연산자 예제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268413"/>
            <a:ext cx="8569325" cy="48609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class Work4_7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  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a=10,b=3,c=5,d=12,e=5;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  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</a:t>
            </a:r>
            <a:r>
              <a:rPr lang="ko-KR" altLang="en-US" sz="2400" b="1" dirty="0"/>
              <a:t>산술연산</a:t>
            </a:r>
            <a:r>
              <a:rPr lang="en-US" altLang="ko-KR" sz="2400" b="1" dirty="0"/>
              <a:t>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  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(a+=10);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  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(b-=1);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  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(c*=2);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  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(d/=2);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  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(e%=2);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ko-KR" sz="2400" b="1" dirty="0"/>
              <a:t>}</a:t>
            </a:r>
          </a:p>
        </p:txBody>
      </p:sp>
      <p:pic>
        <p:nvPicPr>
          <p:cNvPr id="529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2643182"/>
            <a:ext cx="2879725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532812" cy="90805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증감 </a:t>
            </a:r>
            <a:r>
              <a:rPr lang="ko-KR" altLang="en-US" sz="3600" dirty="0"/>
              <a:t>연산자 </a:t>
            </a:r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92615" name="Group 71"/>
          <p:cNvGraphicFramePr>
            <a:graphicFrameLocks noGrp="1"/>
          </p:cNvGraphicFramePr>
          <p:nvPr/>
        </p:nvGraphicFramePr>
        <p:xfrm>
          <a:off x="431800" y="1628775"/>
          <a:ext cx="8280400" cy="3017520"/>
        </p:xfrm>
        <a:graphic>
          <a:graphicData uri="http://schemas.openxmlformats.org/drawingml/2006/table">
            <a:tbl>
              <a:tblPr/>
              <a:tblGrid>
                <a:gridCol w="1908175"/>
                <a:gridCol w="2232025"/>
                <a:gridCol w="41402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연산자</a:t>
                      </a: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ko-KR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의미</a:t>
                      </a:r>
                      <a:endParaRPr kumimoji="1" lang="ko-KR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사용 예</a:t>
                      </a:r>
                      <a:endParaRPr kumimoji="1" lang="ko-KR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++</a:t>
                      </a:r>
                      <a:endParaRPr kumimoji="1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씩 증가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++a (</a:t>
                      </a:r>
                      <a:r>
                        <a:rPr kumimoji="1" lang="ko-K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선행 처리</a:t>
                      </a: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a++ (</a:t>
                      </a:r>
                      <a:r>
                        <a:rPr kumimoji="1" lang="ko-K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후행 처리</a:t>
                      </a: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--</a:t>
                      </a:r>
                      <a:endParaRPr kumimoji="1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1</a:t>
                      </a:r>
                      <a:r>
                        <a:rPr kumimoji="1" lang="ko-KR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씩 감소</a:t>
                      </a:r>
                      <a:r>
                        <a:rPr kumimoji="1" lang="en-US" altLang="ko-K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--a (</a:t>
                      </a: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선행 처리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a-- (</a:t>
                      </a: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후행 처리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r>
              <a:rPr lang="ko-KR" altLang="en-US" sz="3200" dirty="0" smtClean="0"/>
              <a:t>증감 </a:t>
            </a:r>
            <a:r>
              <a:rPr lang="ko-KR" altLang="en-US" sz="3200" dirty="0"/>
              <a:t>연산자의 선행처리와 후행처리</a:t>
            </a:r>
            <a:r>
              <a:rPr lang="ko-KR" altLang="en-US" dirty="0"/>
              <a:t> 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908050"/>
            <a:ext cx="9001125" cy="48609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01:class Opr08 //</a:t>
            </a:r>
            <a:r>
              <a:rPr lang="ko-KR" altLang="en-US" sz="2800" b="1" dirty="0"/>
              <a:t>대입 연산자와 증감 연산자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02:{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03:  public static void main(String[] </a:t>
            </a:r>
            <a:r>
              <a:rPr lang="en-US" altLang="ko-KR" sz="2800" b="1" dirty="0" err="1"/>
              <a:t>args</a:t>
            </a:r>
            <a:r>
              <a:rPr lang="en-US" altLang="ko-KR" sz="2800" b="1" dirty="0"/>
              <a:t>)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04:  {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05:   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a=10, b=10;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06:   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(++a);  </a:t>
            </a:r>
            <a:r>
              <a:rPr lang="en-US" altLang="ko-KR" sz="3000" b="1" dirty="0"/>
              <a:t>//</a:t>
            </a:r>
            <a:r>
              <a:rPr lang="ko-KR" altLang="en-US" sz="3000" b="1" dirty="0"/>
              <a:t>선행처리 </a:t>
            </a:r>
            <a:endParaRPr lang="ko-KR" altLang="en-US" sz="2800" b="1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07:   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(a);  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08:   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09:   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(b++);  </a:t>
            </a:r>
            <a:r>
              <a:rPr lang="en-US" altLang="ko-KR" sz="3000" b="1" dirty="0"/>
              <a:t>//</a:t>
            </a:r>
            <a:r>
              <a:rPr lang="ko-KR" altLang="en-US" sz="3000" b="1" dirty="0"/>
              <a:t>후행처리 </a:t>
            </a:r>
            <a:endParaRPr lang="ko-KR" altLang="en-US" sz="2800" b="1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10:   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(b);    </a:t>
            </a:r>
            <a:r>
              <a:rPr lang="en-US" altLang="ko-KR" sz="2800" dirty="0"/>
              <a:t> </a:t>
            </a:r>
          </a:p>
        </p:txBody>
      </p:sp>
      <p:pic>
        <p:nvPicPr>
          <p:cNvPr id="494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3700" y="3789040"/>
            <a:ext cx="2400300" cy="276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8663"/>
          </a:xfrm>
        </p:spPr>
        <p:txBody>
          <a:bodyPr/>
          <a:lstStyle/>
          <a:p>
            <a:r>
              <a:rPr lang="ko-KR" altLang="en-US" sz="3200" dirty="0" smtClean="0"/>
              <a:t>비트 </a:t>
            </a:r>
            <a:r>
              <a:rPr lang="ko-KR" altLang="en-US" sz="3200" dirty="0"/>
              <a:t>단위 논리 연산자</a:t>
            </a:r>
            <a:r>
              <a:rPr lang="ko-KR" altLang="en-US" sz="4000" dirty="0"/>
              <a:t> 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728663"/>
            <a:ext cx="9001125" cy="486092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01:class </a:t>
            </a:r>
            <a:r>
              <a:rPr lang="en-US" altLang="ko-KR" sz="2800" b="1" dirty="0" smtClean="0"/>
              <a:t>Opr09</a:t>
            </a:r>
            <a:endParaRPr lang="ko-KR" altLang="en-US" sz="2800" b="1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02:{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03:  public static void main(String[] </a:t>
            </a:r>
            <a:r>
              <a:rPr lang="en-US" altLang="ko-KR" sz="2800" b="1" dirty="0" err="1"/>
              <a:t>args</a:t>
            </a:r>
            <a:r>
              <a:rPr lang="en-US" altLang="ko-KR" sz="2800" b="1" dirty="0"/>
              <a:t>)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04:  {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05:   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  a=12;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06:   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  b=20;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07:   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  c;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08:    c = a &amp; b</a:t>
            </a:r>
            <a:r>
              <a:rPr lang="en-US" altLang="ko-KR" sz="2800" b="1" dirty="0" smtClean="0"/>
              <a:t>;    //</a:t>
            </a:r>
            <a:r>
              <a:rPr lang="ko-KR" altLang="en-US" sz="2800" b="1" dirty="0"/>
              <a:t>비트 단위 값이 둘 다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일 때만 </a:t>
            </a:r>
            <a:r>
              <a:rPr lang="en-US" altLang="ko-KR" sz="2800" b="1" dirty="0"/>
              <a:t>1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09:   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(a+" &amp;  "+b+" -&gt; "+c);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b="1" dirty="0"/>
              <a:t>10: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2051050" y="5229225"/>
            <a:ext cx="41402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dirty="0"/>
              <a:t>12 : 00001100</a:t>
            </a:r>
          </a:p>
          <a:p>
            <a:pPr>
              <a:spcBef>
                <a:spcPct val="50000"/>
              </a:spcBef>
            </a:pPr>
            <a:r>
              <a:rPr lang="en-US" altLang="ko-KR" sz="2400" b="1" dirty="0"/>
              <a:t>20 : 00010100</a:t>
            </a:r>
          </a:p>
          <a:p>
            <a:pPr>
              <a:spcBef>
                <a:spcPct val="50000"/>
              </a:spcBef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&amp; </a:t>
            </a:r>
            <a:r>
              <a:rPr lang="en-US" altLang="ko-KR" sz="2400" b="1" dirty="0"/>
              <a:t>: 00000100   </a:t>
            </a:r>
            <a:r>
              <a:rPr lang="en-US" altLang="ko-KR" sz="2400" b="1" dirty="0" smtClean="0">
                <a:sym typeface="Wingdings" pitchFamily="2" charset="2"/>
              </a:rPr>
              <a:t></a:t>
            </a:r>
            <a:r>
              <a:rPr lang="en-US" altLang="ko-KR" sz="2400" b="1" dirty="0">
                <a:sym typeface="Wingdings" pitchFamily="2" charset="2"/>
              </a:rPr>
              <a:t>4</a:t>
            </a:r>
            <a:r>
              <a:rPr lang="en-US" altLang="ko-KR" sz="2400" b="1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7818" y="5429264"/>
            <a:ext cx="292895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결과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12 &amp; 24 -&gt;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8663"/>
          </a:xfrm>
        </p:spPr>
        <p:txBody>
          <a:bodyPr/>
          <a:lstStyle/>
          <a:p>
            <a:r>
              <a:rPr lang="ko-KR" altLang="en-US" sz="3200" dirty="0" smtClean="0"/>
              <a:t>비트 </a:t>
            </a:r>
            <a:r>
              <a:rPr lang="ko-KR" altLang="en-US" sz="3200" dirty="0"/>
              <a:t>단위 </a:t>
            </a:r>
            <a:r>
              <a:rPr lang="ko-KR" altLang="en-US" sz="3200" dirty="0" err="1"/>
              <a:t>쉬프트</a:t>
            </a:r>
            <a:r>
              <a:rPr lang="ko-KR" altLang="en-US" sz="3200" dirty="0"/>
              <a:t> 연산자</a:t>
            </a:r>
            <a:r>
              <a:rPr lang="ko-KR" altLang="en-US" sz="4000" dirty="0"/>
              <a:t> 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728663"/>
            <a:ext cx="9001125" cy="4860925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01:class Opr10 //</a:t>
            </a:r>
            <a:r>
              <a:rPr lang="ko-KR" altLang="en-US" sz="2800" b="1" dirty="0"/>
              <a:t>비트 단위 </a:t>
            </a:r>
            <a:r>
              <a:rPr lang="ko-KR" altLang="en-US" sz="2800" b="1" dirty="0" err="1"/>
              <a:t>쉬프트</a:t>
            </a:r>
            <a:r>
              <a:rPr lang="ko-KR" altLang="en-US" sz="2800" b="1" dirty="0"/>
              <a:t> 연산자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02:{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03:  public static void main(String[] </a:t>
            </a:r>
            <a:r>
              <a:rPr lang="en-US" altLang="ko-KR" sz="2800" b="1" dirty="0" err="1"/>
              <a:t>args</a:t>
            </a:r>
            <a:r>
              <a:rPr lang="en-US" altLang="ko-KR" sz="2800" b="1" dirty="0"/>
              <a:t>)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04:  {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05:    byte x = 15;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06: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07:   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("x &lt;&lt; 2 : "+(x &lt;&lt; 2));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08:    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("x &gt;&gt; 2 : " (x &gt;&gt; 2));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09:  }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ko-KR" sz="2800" b="1" dirty="0"/>
              <a:t>10:}</a:t>
            </a:r>
            <a:r>
              <a:rPr lang="en-US" altLang="ko-KR" sz="2800" dirty="0"/>
              <a:t> </a:t>
            </a:r>
          </a:p>
        </p:txBody>
      </p:sp>
      <p:pic>
        <p:nvPicPr>
          <p:cNvPr id="503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714884"/>
            <a:ext cx="3455789" cy="172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/>
              <a:t>boolean</a:t>
            </a:r>
            <a:endParaRPr lang="en-US" altLang="ko-K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2000240"/>
            <a:ext cx="8183562" cy="4187825"/>
          </a:xfrm>
        </p:spPr>
        <p:txBody>
          <a:bodyPr>
            <a:normAutofit fontScale="92500"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b="1" dirty="0" smtClean="0"/>
              <a:t>public class Work3 {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b="1" dirty="0" smtClean="0"/>
              <a:t>  public static void main (String[]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 {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b="1" dirty="0" smtClean="0"/>
              <a:t>   	</a:t>
            </a:r>
            <a:r>
              <a:rPr lang="en-US" altLang="ko-KR" b="1" dirty="0" err="1" smtClean="0"/>
              <a:t>boolean</a:t>
            </a:r>
            <a:r>
              <a:rPr lang="en-US" altLang="ko-KR" b="1" dirty="0" smtClean="0"/>
              <a:t> a=true;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b="1" dirty="0" smtClean="0"/>
              <a:t>   	</a:t>
            </a:r>
            <a:r>
              <a:rPr lang="en-US" altLang="ko-KR" b="1" dirty="0" err="1" smtClean="0"/>
              <a:t>boolean</a:t>
            </a:r>
            <a:r>
              <a:rPr lang="en-US" altLang="ko-KR" b="1" dirty="0" smtClean="0"/>
              <a:t> b=false;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b="1" dirty="0" smtClean="0"/>
              <a:t>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(a);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b="1" dirty="0" smtClean="0"/>
              <a:t>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(b);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b="1" dirty="0" smtClean="0"/>
              <a:t>}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ko-KR" b="1" dirty="0" smtClean="0"/>
              <a:t>}                                                       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ko-KR" b="1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4329113"/>
            <a:ext cx="3241675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4"/>
          <p:cNvGrpSpPr/>
          <p:nvPr/>
        </p:nvGrpSpPr>
        <p:grpSpPr>
          <a:xfrm>
            <a:off x="1714057" y="3571865"/>
            <a:ext cx="2215001" cy="651523"/>
            <a:chOff x="3214688" y="2346325"/>
            <a:chExt cx="2679700" cy="719138"/>
          </a:xfrm>
        </p:grpSpPr>
        <p:pic>
          <p:nvPicPr>
            <p:cNvPr id="31" name="Picture 12" descr="그림1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auto">
            <a:xfrm>
              <a:off x="3214688" y="2346325"/>
              <a:ext cx="2679700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AutoShape 16"/>
            <p:cNvSpPr>
              <a:spLocks noChangeArrowheads="1"/>
            </p:cNvSpPr>
            <p:nvPr/>
          </p:nvSpPr>
          <p:spPr bwMode="auto">
            <a:xfrm flipV="1">
              <a:off x="3275013" y="2397125"/>
              <a:ext cx="2570162" cy="596900"/>
            </a:xfrm>
            <a:prstGeom prst="rtTriangl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1">
                    <a:alpha val="14998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3" name="AutoShape 17"/>
            <p:cNvSpPr>
              <a:spLocks noChangeArrowheads="1"/>
            </p:cNvSpPr>
            <p:nvPr/>
          </p:nvSpPr>
          <p:spPr bwMode="auto">
            <a:xfrm flipV="1">
              <a:off x="3262313" y="2395538"/>
              <a:ext cx="2570162" cy="596900"/>
            </a:xfrm>
            <a:prstGeom prst="rtTriangl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1">
                    <a:alpha val="14998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그룹 44"/>
          <p:cNvGrpSpPr/>
          <p:nvPr/>
        </p:nvGrpSpPr>
        <p:grpSpPr>
          <a:xfrm>
            <a:off x="1714480" y="1405867"/>
            <a:ext cx="1143008" cy="651523"/>
            <a:chOff x="3214688" y="2346325"/>
            <a:chExt cx="2679700" cy="719138"/>
          </a:xfrm>
        </p:grpSpPr>
        <p:pic>
          <p:nvPicPr>
            <p:cNvPr id="21" name="Picture 12" descr="그림1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auto">
            <a:xfrm>
              <a:off x="3214688" y="2346325"/>
              <a:ext cx="2679700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 flipV="1">
              <a:off x="3275013" y="2397125"/>
              <a:ext cx="2570162" cy="596900"/>
            </a:xfrm>
            <a:prstGeom prst="rtTriangl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1">
                    <a:alpha val="14998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charset="0"/>
                <a:cs typeface="Arial" charset="0"/>
              </a:endParaRPr>
            </a:p>
          </p:txBody>
        </p:sp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 flipV="1">
              <a:off x="3262313" y="2395538"/>
              <a:ext cx="2570162" cy="596900"/>
            </a:xfrm>
            <a:prstGeom prst="rtTriangl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1">
                    <a:alpha val="14998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charset="0"/>
                <a:cs typeface="Arial" charset="0"/>
              </a:endParaRPr>
            </a:p>
          </p:txBody>
        </p:sp>
      </p:grpSp>
      <p:pic>
        <p:nvPicPr>
          <p:cNvPr id="12" name="Picture 38" descr="\\Fileserver-pt\server-file2\4.넷째마당\수연\바\바_035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819402" y="441296"/>
            <a:ext cx="3505198" cy="70369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963601" y="428604"/>
            <a:ext cx="5208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kern="0" dirty="0" err="1" smtClean="0">
                <a:solidFill>
                  <a:srgbClr val="4D4D4D"/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제어문</a:t>
            </a:r>
            <a:r>
              <a:rPr lang="en-US" altLang="ko-KR" sz="3000" b="1" kern="0" dirty="0" smtClean="0">
                <a:solidFill>
                  <a:srgbClr val="4D4D4D"/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(</a:t>
            </a:r>
            <a:r>
              <a:rPr lang="ko-KR" altLang="en-US" sz="3000" b="1" kern="0" dirty="0" smtClean="0">
                <a:solidFill>
                  <a:srgbClr val="4D4D4D"/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선택</a:t>
            </a:r>
            <a:r>
              <a:rPr lang="en-US" altLang="ko-KR" sz="3000" b="1" kern="0" dirty="0" smtClean="0">
                <a:solidFill>
                  <a:srgbClr val="4D4D4D"/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)</a:t>
            </a:r>
            <a:endParaRPr lang="ko-KR" altLang="en-US" b="1" dirty="0">
              <a:solidFill>
                <a:srgbClr val="4D4D4D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60079" y="2116708"/>
            <a:ext cx="600077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lvl="1" indent="-219075">
              <a:lnSpc>
                <a:spcPct val="120000"/>
              </a:lnSpc>
              <a:spcAft>
                <a:spcPts val="2400"/>
              </a:spcAft>
              <a:buBlip>
                <a:blip r:embed="rId5"/>
              </a:buBlip>
            </a:pP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조건에 따른 분기</a:t>
            </a:r>
            <a:endParaRPr lang="ko-KR" altLang="en-US" sz="2200" b="1" dirty="0" smtClean="0">
              <a:solidFill>
                <a:srgbClr val="9900CC"/>
              </a:solidFill>
              <a:latin typeface="나눔고딕" pitchFamily="50" charset="-127"/>
              <a:ea typeface="나눔고딕" pitchFamily="50" charset="-127"/>
            </a:endParaRPr>
          </a:p>
          <a:p>
            <a:pPr marL="219075" lvl="1" indent="-219075">
              <a:lnSpc>
                <a:spcPct val="120000"/>
              </a:lnSpc>
              <a:spcAft>
                <a:spcPts val="2400"/>
              </a:spcAft>
              <a:buBlip>
                <a:blip r:embed="rId5"/>
              </a:buBlip>
            </a:pPr>
            <a:endParaRPr lang="ko-KR" altLang="en-US" sz="2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9758" y="2737479"/>
            <a:ext cx="5134011" cy="514354"/>
          </a:xfrm>
          <a:prstGeom prst="roundRect">
            <a:avLst>
              <a:gd name="adj" fmla="val 2714"/>
            </a:avLst>
          </a:prstGeom>
          <a:solidFill>
            <a:srgbClr val="F3F3F3"/>
          </a:solidFill>
          <a:ln w="38100">
            <a:solidFill>
              <a:srgbClr val="93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14750" y="2754619"/>
            <a:ext cx="492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sv-SE" altLang="ko-KR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if (boolean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수식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20969" y="1440165"/>
            <a:ext cx="6238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if</a:t>
            </a: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09758" y="4411987"/>
            <a:ext cx="5134011" cy="514354"/>
          </a:xfrm>
          <a:prstGeom prst="roundRect">
            <a:avLst>
              <a:gd name="adj" fmla="val 2714"/>
            </a:avLst>
          </a:prstGeom>
          <a:solidFill>
            <a:srgbClr val="F3F3F3"/>
          </a:solidFill>
          <a:ln w="38100">
            <a:solidFill>
              <a:srgbClr val="93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14750" y="4366260"/>
            <a:ext cx="492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sv-SE" altLang="ko-KR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if (boolean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수식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문장 </a:t>
            </a:r>
            <a:r>
              <a:rPr lang="sv-SE" altLang="ko-KR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else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문장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82894" y="3646171"/>
            <a:ext cx="1507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if - else</a:t>
            </a: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60079" y="5143512"/>
            <a:ext cx="600077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lvl="1" indent="-219075">
              <a:lnSpc>
                <a:spcPct val="120000"/>
              </a:lnSpc>
              <a:spcAft>
                <a:spcPts val="2400"/>
              </a:spcAft>
              <a:buBlip>
                <a:blip r:embed="rId5"/>
              </a:buBlip>
            </a:pPr>
            <a:r>
              <a:rPr lang="en-US" altLang="ko-KR" sz="2200" b="1" dirty="0" smtClean="0">
                <a:latin typeface="나눔고딕" pitchFamily="50" charset="-127"/>
                <a:ea typeface="나눔고딕" pitchFamily="50" charset="-127"/>
              </a:rPr>
              <a:t>if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200" b="1" dirty="0" smtClean="0">
                <a:latin typeface="나눔고딕" pitchFamily="50" charset="-127"/>
                <a:ea typeface="나눔고딕" pitchFamily="50" charset="-127"/>
              </a:rPr>
              <a:t>else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의 짝짓기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253" y="5730171"/>
            <a:ext cx="5904656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lnSpc>
                <a:spcPct val="110000"/>
              </a:lnSpc>
              <a:spcBef>
                <a:spcPct val="20000"/>
              </a:spcBef>
              <a:buClr>
                <a:srgbClr val="006080"/>
              </a:buClr>
              <a:buSzPct val="100000"/>
              <a:buFont typeface="Wingdings" pitchFamily="2" charset="2"/>
              <a:buChar char="Ø"/>
            </a:pPr>
            <a:r>
              <a:rPr lang="en-US" altLang="ko-KR" sz="2200" b="1" kern="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else</a:t>
            </a:r>
            <a:r>
              <a:rPr lang="ko-KR" altLang="en-US" sz="2200" b="1" kern="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는 자기 짝이 없는 가장 가까운 </a:t>
            </a:r>
            <a:r>
              <a:rPr lang="en-US" altLang="ko-KR" sz="2200" b="1" kern="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if</a:t>
            </a:r>
            <a:r>
              <a:rPr lang="ko-KR" altLang="en-US" sz="2200" b="1" kern="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200" b="1" kern="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200" b="1" kern="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200" b="1" kern="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짝을 이룸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32925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  100</a:t>
            </a:r>
            <a:r>
              <a:rPr lang="ko-KR" altLang="en-US" dirty="0" smtClean="0"/>
              <a:t>보다 큰 수 알아보기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89025"/>
            <a:ext cx="8461375" cy="5580063"/>
          </a:xfrm>
        </p:spPr>
        <p:txBody>
          <a:bodyPr>
            <a:normAutofit/>
          </a:bodyPr>
          <a:lstStyle/>
          <a:p>
            <a:pPr marL="609600" indent="-609600" eaLnBrk="1" hangingPunct="1">
              <a:buNone/>
            </a:pPr>
            <a:r>
              <a:rPr lang="en-US" altLang="ko-KR" sz="2800" b="1" dirty="0" smtClean="0"/>
              <a:t>class Work5_1 {</a:t>
            </a:r>
          </a:p>
          <a:p>
            <a:pPr marL="609600" indent="-609600" eaLnBrk="1" hangingPunct="1">
              <a:buNone/>
            </a:pPr>
            <a:r>
              <a:rPr lang="en-US" altLang="ko-KR" sz="2800" b="1" dirty="0" smtClean="0"/>
              <a:t>  public static void main (String []</a:t>
            </a:r>
            <a:r>
              <a:rPr lang="en-US" altLang="ko-KR" sz="2800" b="1" dirty="0" err="1" smtClean="0"/>
              <a:t>args</a:t>
            </a:r>
            <a:r>
              <a:rPr lang="en-US" altLang="ko-KR" sz="2800" b="1" dirty="0" smtClean="0"/>
              <a:t>) {</a:t>
            </a:r>
          </a:p>
          <a:p>
            <a:pPr marL="609600" indent="-609600" eaLnBrk="1" hangingPunct="1">
              <a:buNone/>
            </a:pPr>
            <a:r>
              <a:rPr lang="en-US" altLang="ko-KR" sz="2800" b="1" dirty="0" smtClean="0"/>
              <a:t>   </a:t>
            </a:r>
            <a:r>
              <a:rPr lang="en-US" altLang="ko-KR" sz="2800" b="1" dirty="0" err="1" smtClean="0"/>
              <a:t>int</a:t>
            </a:r>
            <a:r>
              <a:rPr lang="en-US" altLang="ko-KR" sz="2800" b="1" dirty="0" smtClean="0"/>
              <a:t> a=139;</a:t>
            </a:r>
          </a:p>
          <a:p>
            <a:pPr marL="609600" indent="-609600" eaLnBrk="1" hangingPunct="1">
              <a:buNone/>
            </a:pPr>
            <a:endParaRPr lang="en-US" altLang="ko-KR" sz="2800" b="1" dirty="0" smtClean="0"/>
          </a:p>
          <a:p>
            <a:pPr marL="609600" indent="-609600" eaLnBrk="1" hangingPunct="1">
              <a:buNone/>
            </a:pPr>
            <a:r>
              <a:rPr lang="en-US" altLang="ko-KR" sz="2800" b="1" dirty="0" smtClean="0"/>
              <a:t>   if(a&gt;100)</a:t>
            </a:r>
          </a:p>
          <a:p>
            <a:pPr marL="609600" indent="-609600" eaLnBrk="1" hangingPunct="1">
              <a:buNone/>
            </a:pPr>
            <a:r>
              <a:rPr lang="en-US" altLang="ko-KR" sz="2800" b="1" dirty="0" smtClean="0"/>
              <a:t>     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 (a +"</a:t>
            </a:r>
            <a:r>
              <a:rPr lang="ko-KR" altLang="en-US" sz="2800" b="1" dirty="0" smtClean="0"/>
              <a:t>는 </a:t>
            </a:r>
            <a:r>
              <a:rPr lang="en-US" altLang="ko-KR" sz="2800" b="1" dirty="0" smtClean="0"/>
              <a:t>100</a:t>
            </a:r>
            <a:r>
              <a:rPr lang="ko-KR" altLang="en-US" sz="2800" b="1" dirty="0" smtClean="0"/>
              <a:t>보다 크다</a:t>
            </a:r>
            <a:r>
              <a:rPr lang="en-US" altLang="ko-KR" sz="2800" b="1" dirty="0" smtClean="0"/>
              <a:t>");</a:t>
            </a:r>
          </a:p>
          <a:p>
            <a:pPr marL="609600" indent="-609600" eaLnBrk="1" hangingPunct="1">
              <a:buNone/>
            </a:pPr>
            <a:r>
              <a:rPr lang="en-US" altLang="ko-KR" sz="2800" b="1" dirty="0" smtClean="0"/>
              <a:t>  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 ("end");</a:t>
            </a:r>
          </a:p>
          <a:p>
            <a:pPr marL="609600" indent="-609600" eaLnBrk="1" hangingPunct="1">
              <a:buNone/>
            </a:pPr>
            <a:r>
              <a:rPr lang="en-US" altLang="ko-KR" sz="2800" b="1" dirty="0" smtClean="0"/>
              <a:t>  }</a:t>
            </a:r>
          </a:p>
          <a:p>
            <a:pPr marL="609600" indent="-609600" eaLnBrk="1" hangingPunct="1">
              <a:buNone/>
            </a:pPr>
            <a:r>
              <a:rPr lang="en-US" altLang="ko-KR" sz="2800" b="1" dirty="0" smtClean="0"/>
              <a:t>}</a:t>
            </a:r>
            <a:r>
              <a:rPr lang="en-US" altLang="ko-KR" sz="3600" b="1" dirty="0" smtClean="0"/>
              <a:t>                                                            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ko-KR" sz="2400" b="1" dirty="0" smtClean="0"/>
          </a:p>
        </p:txBody>
      </p:sp>
      <p:pic>
        <p:nvPicPr>
          <p:cNvPr id="7172" name="Picture 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725144"/>
            <a:ext cx="3672408" cy="200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둘 중에 하나를 선택하는 </a:t>
            </a:r>
            <a:r>
              <a:rPr lang="en-US" altLang="ko-KR" sz="2800" dirty="0" smtClean="0"/>
              <a:t>if else </a:t>
            </a:r>
            <a:r>
              <a:rPr lang="ko-KR" altLang="en-US" sz="2800" dirty="0" smtClean="0"/>
              <a:t>문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49388"/>
            <a:ext cx="8029575" cy="71913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smtClean="0"/>
              <a:t>▶ </a:t>
            </a:r>
            <a:r>
              <a:rPr lang="ko-KR" altLang="en-US" b="1" smtClean="0"/>
              <a:t>형식  </a:t>
            </a:r>
            <a:endParaRPr lang="ko-KR" altLang="en-US" sz="2000" b="1" smtClean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11188" y="1989138"/>
            <a:ext cx="8101012" cy="30607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if(</a:t>
            </a:r>
            <a:r>
              <a:rPr lang="ko-KR" altLang="en-US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) </a:t>
            </a:r>
          </a:p>
          <a:p>
            <a:pPr marL="609600" indent="-609600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     </a:t>
            </a:r>
            <a:r>
              <a:rPr lang="ko-KR" altLang="en-US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문장</a:t>
            </a:r>
            <a:r>
              <a:rPr lang="en-US" altLang="ko-KR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1; </a:t>
            </a:r>
            <a:r>
              <a:rPr lang="en-US" altLang="ko-KR" sz="1800" b="1">
                <a:solidFill>
                  <a:schemeClr val="accent2"/>
                </a:solidFill>
                <a:latin typeface="돋움체" pitchFamily="49" charset="-127"/>
                <a:ea typeface="돋움체" pitchFamily="49" charset="-127"/>
              </a:rPr>
              <a:t> //</a:t>
            </a:r>
            <a:r>
              <a:rPr lang="ko-KR" altLang="en-US" sz="1800" b="1">
                <a:solidFill>
                  <a:schemeClr val="accent2"/>
                </a:solidFill>
                <a:latin typeface="돋움체" pitchFamily="49" charset="-127"/>
                <a:ea typeface="돋움체" pitchFamily="49" charset="-127"/>
              </a:rPr>
              <a:t>조건에 만족할 경우 실행되는 문장 </a:t>
            </a:r>
          </a:p>
          <a:p>
            <a:pPr marL="609600" indent="-609600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ko-KR" altLang="en-US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 </a:t>
            </a:r>
            <a:r>
              <a:rPr lang="en-US" altLang="ko-KR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else </a:t>
            </a:r>
          </a:p>
          <a:p>
            <a:pPr marL="609600" indent="-609600">
              <a:spcBef>
                <a:spcPct val="20000"/>
              </a:spcBef>
              <a:buClr>
                <a:srgbClr val="0E2D6C"/>
              </a:buClr>
              <a:buFont typeface="Wingdings" pitchFamily="2" charset="2"/>
              <a:buNone/>
            </a:pPr>
            <a:r>
              <a:rPr lang="en-US" altLang="ko-KR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    </a:t>
            </a:r>
            <a:r>
              <a:rPr lang="ko-KR" altLang="en-US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문장</a:t>
            </a:r>
            <a:r>
              <a:rPr lang="en-US" altLang="ko-KR" sz="2800" b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2;  </a:t>
            </a:r>
            <a:r>
              <a:rPr lang="en-US" altLang="ko-KR" sz="1800" b="1">
                <a:solidFill>
                  <a:schemeClr val="accent2"/>
                </a:solidFill>
                <a:latin typeface="돋움체" pitchFamily="49" charset="-127"/>
                <a:ea typeface="돋움체" pitchFamily="49" charset="-127"/>
              </a:rPr>
              <a:t>//</a:t>
            </a:r>
            <a:r>
              <a:rPr lang="ko-KR" altLang="en-US" sz="1800" b="1">
                <a:solidFill>
                  <a:schemeClr val="accent2"/>
                </a:solidFill>
                <a:latin typeface="돋움체" pitchFamily="49" charset="-127"/>
                <a:ea typeface="돋움체" pitchFamily="49" charset="-127"/>
              </a:rPr>
              <a:t>조건에 만족하지 않을 경우 실행되는 문장</a:t>
            </a:r>
            <a:r>
              <a:rPr lang="ko-KR" altLang="en-US" sz="280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61400" cy="114300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선택적인 작업 처리를 위한 </a:t>
            </a:r>
            <a:r>
              <a:rPr lang="en-US" altLang="ko-KR" sz="2800" dirty="0" smtClean="0"/>
              <a:t>if</a:t>
            </a:r>
            <a:r>
              <a:rPr lang="ko-KR" altLang="en-US" sz="2800" dirty="0" smtClean="0"/>
              <a:t>문 </a:t>
            </a:r>
            <a:endParaRPr lang="ko-KR" altLang="en-US" sz="2800" b="0" dirty="0" smtClean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31800" y="1628775"/>
            <a:ext cx="39608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if</a:t>
            </a:r>
            <a:r>
              <a:rPr lang="ko-KR" altLang="en-US">
                <a:solidFill>
                  <a:schemeClr val="bg1"/>
                </a:solidFill>
              </a:rPr>
              <a:t>문에서 조건에 만족할 경우에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즉 조건의 결과가 참일 때 문장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가 수행되고 문장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이 수행된다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만일 조건에 만족하지 않을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즉 조건의 결과가 거짓일 때 문장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는 수행되지 않고 곧바로 문장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이 수행된다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47664" y="1772816"/>
            <a:ext cx="6264696" cy="3600400"/>
            <a:chOff x="720" y="912"/>
            <a:chExt cx="2016" cy="1248"/>
          </a:xfrm>
        </p:grpSpPr>
        <p:sp>
          <p:nvSpPr>
            <p:cNvPr id="504841" name="AutoShape 9"/>
            <p:cNvSpPr>
              <a:spLocks noChangeArrowheads="1"/>
            </p:cNvSpPr>
            <p:nvPr/>
          </p:nvSpPr>
          <p:spPr bwMode="auto">
            <a:xfrm>
              <a:off x="912" y="912"/>
              <a:ext cx="624" cy="192"/>
            </a:xfrm>
            <a:prstGeom prst="flowChartProcess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latin typeface="굴림" pitchFamily="50" charset="-127"/>
                  <a:ea typeface="굴림" pitchFamily="50" charset="-127"/>
                </a:rPr>
                <a:t>문장 </a:t>
              </a:r>
              <a:r>
                <a:rPr lang="en-US" altLang="ko-KR" b="1"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504842" name="AutoShape 10"/>
            <p:cNvSpPr>
              <a:spLocks noChangeArrowheads="1"/>
            </p:cNvSpPr>
            <p:nvPr/>
          </p:nvSpPr>
          <p:spPr bwMode="auto">
            <a:xfrm>
              <a:off x="864" y="1296"/>
              <a:ext cx="720" cy="288"/>
            </a:xfrm>
            <a:prstGeom prst="flowChartDecision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latin typeface="굴림" pitchFamily="50" charset="-127"/>
                  <a:ea typeface="굴림" pitchFamily="50" charset="-127"/>
                </a:rPr>
                <a:t>조건문</a:t>
              </a:r>
            </a:p>
          </p:txBody>
        </p:sp>
        <p:sp>
          <p:nvSpPr>
            <p:cNvPr id="504843" name="AutoShape 11"/>
            <p:cNvSpPr>
              <a:spLocks noChangeArrowheads="1"/>
            </p:cNvSpPr>
            <p:nvPr/>
          </p:nvSpPr>
          <p:spPr bwMode="auto">
            <a:xfrm>
              <a:off x="2016" y="1344"/>
              <a:ext cx="624" cy="192"/>
            </a:xfrm>
            <a:prstGeom prst="flowChartProcess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latin typeface="굴림" pitchFamily="50" charset="-127"/>
                  <a:ea typeface="굴림" pitchFamily="50" charset="-127"/>
                </a:rPr>
                <a:t>문장 </a:t>
              </a:r>
              <a:r>
                <a:rPr lang="en-US" altLang="ko-KR" b="1"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504844" name="AutoShape 12"/>
            <p:cNvSpPr>
              <a:spLocks noChangeArrowheads="1"/>
            </p:cNvSpPr>
            <p:nvPr/>
          </p:nvSpPr>
          <p:spPr bwMode="auto">
            <a:xfrm>
              <a:off x="912" y="1968"/>
              <a:ext cx="624" cy="192"/>
            </a:xfrm>
            <a:prstGeom prst="flowChartProcess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latin typeface="굴림" pitchFamily="50" charset="-127"/>
                  <a:ea typeface="굴림" pitchFamily="50" charset="-127"/>
                </a:rPr>
                <a:t>문장 </a:t>
              </a:r>
              <a:r>
                <a:rPr lang="en-US" altLang="ko-KR" b="1">
                  <a:latin typeface="굴림" pitchFamily="50" charset="-127"/>
                  <a:ea typeface="굴림" pitchFamily="50" charset="-127"/>
                </a:rPr>
                <a:t>3</a:t>
              </a:r>
            </a:p>
          </p:txBody>
        </p:sp>
        <p:cxnSp>
          <p:nvCxnSpPr>
            <p:cNvPr id="6155" name="AutoShape 13"/>
            <p:cNvCxnSpPr>
              <a:cxnSpLocks noChangeShapeType="1"/>
              <a:stCxn id="504842" idx="2"/>
              <a:endCxn id="504844" idx="0"/>
            </p:cNvCxnSpPr>
            <p:nvPr/>
          </p:nvCxnSpPr>
          <p:spPr bwMode="auto">
            <a:xfrm>
              <a:off x="1224" y="1584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56" name="AutoShape 14"/>
            <p:cNvCxnSpPr>
              <a:cxnSpLocks noChangeShapeType="1"/>
              <a:stCxn id="504841" idx="2"/>
              <a:endCxn id="504842" idx="0"/>
            </p:cNvCxnSpPr>
            <p:nvPr/>
          </p:nvCxnSpPr>
          <p:spPr bwMode="auto">
            <a:xfrm>
              <a:off x="1224" y="110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57" name="AutoShape 15"/>
            <p:cNvCxnSpPr>
              <a:cxnSpLocks noChangeShapeType="1"/>
              <a:stCxn id="504842" idx="3"/>
              <a:endCxn id="504843" idx="1"/>
            </p:cNvCxnSpPr>
            <p:nvPr/>
          </p:nvCxnSpPr>
          <p:spPr bwMode="auto">
            <a:xfrm>
              <a:off x="1584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158" name="Text Box 16"/>
            <p:cNvSpPr txBox="1">
              <a:spLocks noChangeArrowheads="1"/>
            </p:cNvSpPr>
            <p:nvPr/>
          </p:nvSpPr>
          <p:spPr bwMode="auto">
            <a:xfrm>
              <a:off x="1628" y="1296"/>
              <a:ext cx="20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true</a:t>
              </a:r>
            </a:p>
          </p:txBody>
        </p:sp>
        <p:sp>
          <p:nvSpPr>
            <p:cNvPr id="6159" name="Text Box 17"/>
            <p:cNvSpPr txBox="1">
              <a:spLocks noChangeArrowheads="1"/>
            </p:cNvSpPr>
            <p:nvPr/>
          </p:nvSpPr>
          <p:spPr bwMode="auto">
            <a:xfrm>
              <a:off x="906" y="1776"/>
              <a:ext cx="22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false</a:t>
              </a:r>
            </a:p>
          </p:txBody>
        </p:sp>
        <p:cxnSp>
          <p:nvCxnSpPr>
            <p:cNvPr id="6160" name="AutoShape 18"/>
            <p:cNvCxnSpPr>
              <a:cxnSpLocks noChangeShapeType="1"/>
              <a:stCxn id="504843" idx="2"/>
            </p:cNvCxnSpPr>
            <p:nvPr/>
          </p:nvCxnSpPr>
          <p:spPr bwMode="auto">
            <a:xfrm rot="5400000">
              <a:off x="1668" y="1068"/>
              <a:ext cx="192" cy="112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61" name="Rectangle 19"/>
            <p:cNvSpPr>
              <a:spLocks noChangeArrowheads="1"/>
            </p:cNvSpPr>
            <p:nvPr/>
          </p:nvSpPr>
          <p:spPr bwMode="auto">
            <a:xfrm>
              <a:off x="720" y="1200"/>
              <a:ext cx="201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4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ko-KR" altLang="en-US" sz="2800" dirty="0" err="1" smtClean="0"/>
              <a:t>입력받은</a:t>
            </a:r>
            <a:r>
              <a:rPr lang="ko-KR" altLang="en-US" sz="2800" dirty="0" smtClean="0"/>
              <a:t> 수가 홀수인지 짝수인지 판별하기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620688"/>
            <a:ext cx="9001125" cy="4859338"/>
          </a:xfrm>
        </p:spPr>
        <p:txBody>
          <a:bodyPr>
            <a:no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01:class If02 {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02:  public static void main(String[] </a:t>
            </a:r>
            <a:r>
              <a:rPr lang="en-US" altLang="ko-KR" sz="2800" b="1" dirty="0" err="1" smtClean="0"/>
              <a:t>args</a:t>
            </a:r>
            <a:r>
              <a:rPr lang="en-US" altLang="ko-KR" sz="2800" b="1" dirty="0" smtClean="0"/>
              <a:t>) {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03:    </a:t>
            </a:r>
            <a:r>
              <a:rPr lang="en-US" altLang="ko-KR" sz="2800" b="1" dirty="0" err="1" smtClean="0"/>
              <a:t>int</a:t>
            </a:r>
            <a:r>
              <a:rPr lang="en-US" altLang="ko-KR" sz="2800" b="1" dirty="0" smtClean="0"/>
              <a:t> num=</a:t>
            </a:r>
            <a:r>
              <a:rPr lang="en-US" altLang="ko-KR" sz="2800" b="1" dirty="0" err="1" smtClean="0"/>
              <a:t>Integer.parseInt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args</a:t>
            </a:r>
            <a:r>
              <a:rPr lang="en-US" altLang="ko-KR" sz="2800" b="1" dirty="0" smtClean="0"/>
              <a:t>[0]);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04:   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05:    if(num%2==1) 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06:     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(num + "</a:t>
            </a:r>
            <a:r>
              <a:rPr lang="ko-KR" altLang="en-US" sz="2800" b="1" dirty="0" smtClean="0"/>
              <a:t>는 홀수입니다</a:t>
            </a:r>
            <a:r>
              <a:rPr lang="en-US" altLang="ko-KR" sz="2800" b="1" dirty="0" smtClean="0"/>
              <a:t>."); 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07:   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08:    else          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09:     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(num + "</a:t>
            </a:r>
            <a:r>
              <a:rPr lang="ko-KR" altLang="en-US" sz="2800" b="1" dirty="0" smtClean="0"/>
              <a:t>는 짝수입니다</a:t>
            </a:r>
            <a:r>
              <a:rPr lang="en-US" altLang="ko-KR" sz="2800" b="1" dirty="0" smtClean="0"/>
              <a:t>."); 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10:  }                                                 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11: }     </a:t>
            </a:r>
            <a:r>
              <a:rPr lang="en-US" altLang="ko-KR" sz="2800" dirty="0" smtClean="0"/>
              <a:t> </a:t>
            </a:r>
            <a:r>
              <a:rPr lang="en-US" altLang="ko-KR" sz="2800" b="1" dirty="0" smtClean="0"/>
              <a:t>     </a:t>
            </a:r>
            <a:r>
              <a:rPr lang="en-US" altLang="ko-KR" sz="2800" dirty="0" smtClean="0"/>
              <a:t>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301208"/>
            <a:ext cx="5400675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다중 선택을 위한 </a:t>
            </a:r>
            <a:r>
              <a:rPr lang="en-US" altLang="ko-KR" sz="2800" dirty="0" smtClean="0"/>
              <a:t>if else if </a:t>
            </a:r>
            <a:r>
              <a:rPr lang="ko-KR" altLang="en-US" sz="2800" dirty="0" smtClean="0"/>
              <a:t>문 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52" name="Rectangle 26"/>
          <p:cNvSpPr>
            <a:spLocks noChangeArrowheads="1"/>
          </p:cNvSpPr>
          <p:nvPr/>
        </p:nvSpPr>
        <p:spPr bwMode="auto">
          <a:xfrm>
            <a:off x="250825" y="1628774"/>
            <a:ext cx="88931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if(</a:t>
            </a:r>
            <a:r>
              <a:rPr lang="ko-KR" altLang="en-US" sz="2800" b="1" dirty="0"/>
              <a:t>조건</a:t>
            </a:r>
            <a:r>
              <a:rPr lang="en-US" altLang="ko-KR" sz="2800" b="1" dirty="0"/>
              <a:t>-1) </a:t>
            </a:r>
          </a:p>
          <a:p>
            <a:r>
              <a:rPr lang="en-US" altLang="ko-KR" sz="2800" b="1" dirty="0">
                <a:latin typeface="Arial" charset="0"/>
              </a:rPr>
              <a:t>  </a:t>
            </a:r>
            <a:r>
              <a:rPr lang="en-US" altLang="ko-KR" sz="2800" b="1" dirty="0" smtClean="0">
                <a:latin typeface="Arial" charset="0"/>
              </a:rPr>
              <a:t>      </a:t>
            </a:r>
            <a:r>
              <a:rPr lang="ko-KR" altLang="en-US" sz="2800" b="1" dirty="0" smtClean="0"/>
              <a:t>문장</a:t>
            </a:r>
            <a:r>
              <a:rPr lang="en-US" altLang="ko-KR" sz="2800" b="1" dirty="0"/>
              <a:t>1;</a:t>
            </a:r>
            <a:r>
              <a:rPr lang="en-US" altLang="ko-KR" sz="2800" b="1" dirty="0">
                <a:latin typeface="Arial" charset="0"/>
              </a:rPr>
              <a:t> </a:t>
            </a:r>
            <a:r>
              <a:rPr lang="en-US" altLang="ko-KR" sz="2800" b="1" dirty="0"/>
              <a:t> </a:t>
            </a:r>
            <a:r>
              <a:rPr lang="en-US" altLang="ko-KR" sz="2000" b="1" dirty="0"/>
              <a:t>//</a:t>
            </a:r>
            <a:r>
              <a:rPr lang="ko-KR" altLang="en-US" sz="2000" b="1" dirty="0"/>
              <a:t>조건</a:t>
            </a:r>
            <a:r>
              <a:rPr lang="en-US" altLang="ko-KR" sz="2000" b="1" dirty="0"/>
              <a:t>-1</a:t>
            </a:r>
            <a:r>
              <a:rPr lang="ko-KR" altLang="en-US" sz="2000" b="1" dirty="0"/>
              <a:t>에 만족할 때 처리할 문장</a:t>
            </a:r>
            <a:r>
              <a:rPr lang="en-US" altLang="ko-KR" sz="2000" b="1" dirty="0"/>
              <a:t>; </a:t>
            </a:r>
          </a:p>
          <a:p>
            <a:r>
              <a:rPr lang="en-US" altLang="ko-KR" sz="2800" b="1" dirty="0"/>
              <a:t>else if(</a:t>
            </a:r>
            <a:r>
              <a:rPr lang="ko-KR" altLang="en-US" sz="2800" b="1" dirty="0"/>
              <a:t>조건</a:t>
            </a:r>
            <a:r>
              <a:rPr lang="en-US" altLang="ko-KR" sz="2800" b="1" dirty="0"/>
              <a:t>-2) </a:t>
            </a:r>
          </a:p>
          <a:p>
            <a:r>
              <a:rPr lang="en-US" altLang="ko-KR" sz="2800" b="1" dirty="0">
                <a:latin typeface="Arial" charset="0"/>
              </a:rPr>
              <a:t>  </a:t>
            </a:r>
            <a:r>
              <a:rPr lang="en-US" altLang="ko-KR" sz="2800" b="1" dirty="0" smtClean="0">
                <a:latin typeface="Arial" charset="0"/>
              </a:rPr>
              <a:t>      </a:t>
            </a:r>
            <a:r>
              <a:rPr lang="ko-KR" altLang="en-US" sz="2800" b="1" dirty="0" smtClean="0"/>
              <a:t>문장</a:t>
            </a:r>
            <a:r>
              <a:rPr lang="en-US" altLang="ko-KR" sz="2800" b="1" dirty="0"/>
              <a:t>2</a:t>
            </a:r>
            <a:r>
              <a:rPr lang="en-US" altLang="ko-KR" sz="2800" b="1" dirty="0" smtClean="0"/>
              <a:t>;</a:t>
            </a:r>
          </a:p>
          <a:p>
            <a:r>
              <a:rPr lang="en-US" altLang="ko-KR" sz="2800" b="1" dirty="0" smtClean="0"/>
              <a:t>       </a:t>
            </a:r>
            <a:r>
              <a:rPr lang="en-US" altLang="ko-KR" sz="2000" b="1" dirty="0" smtClean="0"/>
              <a:t>//</a:t>
            </a:r>
            <a:r>
              <a:rPr lang="ko-KR" altLang="en-US" sz="2000" b="1" dirty="0"/>
              <a:t>조건</a:t>
            </a:r>
            <a:r>
              <a:rPr lang="en-US" altLang="ko-KR" sz="2000" b="1" dirty="0"/>
              <a:t>-1</a:t>
            </a:r>
            <a:r>
              <a:rPr lang="ko-KR" altLang="en-US" sz="2000" b="1" dirty="0"/>
              <a:t>에 만족하지 않지만 조건</a:t>
            </a:r>
            <a:r>
              <a:rPr lang="en-US" altLang="ko-KR" sz="2000" b="1" dirty="0"/>
              <a:t>-2</a:t>
            </a:r>
            <a:r>
              <a:rPr lang="ko-KR" altLang="en-US" sz="2000" b="1" dirty="0"/>
              <a:t>에 만족할 때 처리할 문장</a:t>
            </a:r>
            <a:r>
              <a:rPr lang="en-US" altLang="ko-KR" sz="2000" b="1" dirty="0"/>
              <a:t>; </a:t>
            </a:r>
          </a:p>
          <a:p>
            <a:r>
              <a:rPr lang="en-US" altLang="ko-KR" sz="2800" b="1" dirty="0"/>
              <a:t>else</a:t>
            </a:r>
            <a:r>
              <a:rPr lang="en-US" altLang="ko-KR" sz="2800" b="1" dirty="0">
                <a:latin typeface="Arial" charset="0"/>
              </a:rPr>
              <a:t> </a:t>
            </a:r>
            <a:r>
              <a:rPr lang="en-US" altLang="ko-KR" sz="2800" b="1" dirty="0"/>
              <a:t> </a:t>
            </a:r>
          </a:p>
          <a:p>
            <a:r>
              <a:rPr lang="en-US" altLang="ko-KR" sz="2800" b="1" dirty="0">
                <a:latin typeface="Arial" charset="0"/>
              </a:rPr>
              <a:t>  </a:t>
            </a:r>
            <a:r>
              <a:rPr lang="en-US" altLang="ko-KR" sz="2800" b="1" dirty="0" smtClean="0">
                <a:latin typeface="Arial" charset="0"/>
              </a:rPr>
              <a:t>      </a:t>
            </a:r>
            <a:r>
              <a:rPr lang="ko-KR" altLang="en-US" sz="2800" b="1" dirty="0" smtClean="0"/>
              <a:t>문장</a:t>
            </a:r>
            <a:r>
              <a:rPr lang="en-US" altLang="ko-KR" sz="2800" b="1" dirty="0"/>
              <a:t>3;</a:t>
            </a:r>
            <a:r>
              <a:rPr lang="en-US" altLang="ko-KR" sz="2800" b="1" dirty="0">
                <a:latin typeface="Arial" charset="0"/>
              </a:rPr>
              <a:t> </a:t>
            </a:r>
            <a:r>
              <a:rPr lang="en-US" altLang="ko-KR" sz="2800" b="1" dirty="0"/>
              <a:t> </a:t>
            </a:r>
            <a:r>
              <a:rPr lang="en-US" altLang="ko-KR" sz="2000" b="1" dirty="0"/>
              <a:t>//</a:t>
            </a:r>
            <a:r>
              <a:rPr lang="ko-KR" altLang="en-US" sz="2000" b="1" dirty="0"/>
              <a:t>조건</a:t>
            </a:r>
            <a:r>
              <a:rPr lang="en-US" altLang="ko-KR" sz="2000" b="1" dirty="0"/>
              <a:t>-1</a:t>
            </a:r>
            <a:r>
              <a:rPr lang="ko-KR" altLang="en-US" sz="2000" b="1" dirty="0"/>
              <a:t>과 조건</a:t>
            </a:r>
            <a:r>
              <a:rPr lang="en-US" altLang="ko-KR" sz="2000" b="1" dirty="0"/>
              <a:t>-2</a:t>
            </a:r>
            <a:r>
              <a:rPr lang="ko-KR" altLang="en-US" sz="2000" b="1" dirty="0"/>
              <a:t>에 만족하지 않을 때 처리할 문장</a:t>
            </a:r>
            <a:r>
              <a:rPr lang="en-US" altLang="ko-KR" sz="2000" b="1" dirty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다중 선택을 위한 </a:t>
            </a:r>
            <a:r>
              <a:rPr lang="en-US" altLang="ko-KR" sz="2800" dirty="0" smtClean="0"/>
              <a:t>if else if </a:t>
            </a:r>
            <a:r>
              <a:rPr lang="ko-KR" altLang="en-US" sz="2800" dirty="0" smtClean="0"/>
              <a:t>문 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52" name="Rectangle 26"/>
          <p:cNvSpPr>
            <a:spLocks noChangeArrowheads="1"/>
          </p:cNvSpPr>
          <p:nvPr/>
        </p:nvSpPr>
        <p:spPr bwMode="auto">
          <a:xfrm>
            <a:off x="285720" y="928670"/>
            <a:ext cx="8715436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public class </a:t>
            </a:r>
            <a:r>
              <a:rPr lang="en-US" altLang="ko-KR" sz="2800" b="1" dirty="0" err="1" smtClean="0"/>
              <a:t>IfElseTest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{</a:t>
            </a:r>
          </a:p>
          <a:p>
            <a:r>
              <a:rPr lang="en-US" altLang="ko-KR" sz="2800" b="1" dirty="0"/>
              <a:t>public static void main(String </a:t>
            </a:r>
            <a:r>
              <a:rPr lang="en-US" altLang="ko-KR" sz="2800" b="1" dirty="0" err="1"/>
              <a:t>args</a:t>
            </a:r>
            <a:r>
              <a:rPr lang="en-US" altLang="ko-KR" sz="2800" b="1" dirty="0"/>
              <a:t>[]) {</a:t>
            </a:r>
          </a:p>
          <a:p>
            <a:r>
              <a:rPr lang="en-US" altLang="ko-KR" sz="2800" b="1" dirty="0" err="1"/>
              <a:t>int</a:t>
            </a:r>
            <a:r>
              <a:rPr lang="en-US" altLang="ko-KR" sz="2800" b="1" dirty="0"/>
              <a:t> n = </a:t>
            </a:r>
            <a:r>
              <a:rPr lang="en-US" altLang="ko-KR" sz="2800" b="1" dirty="0" err="1"/>
              <a:t>Integer.</a:t>
            </a:r>
            <a:r>
              <a:rPr lang="en-US" altLang="ko-KR" sz="2800" b="1" i="1" dirty="0" err="1"/>
              <a:t>parseInt</a:t>
            </a:r>
            <a:r>
              <a:rPr lang="en-US" altLang="ko-KR" sz="2800" b="1" i="1" dirty="0"/>
              <a:t>(</a:t>
            </a:r>
            <a:r>
              <a:rPr lang="en-US" altLang="ko-KR" sz="2800" b="1" i="1" dirty="0" err="1"/>
              <a:t>args</a:t>
            </a:r>
            <a:r>
              <a:rPr lang="en-US" altLang="ko-KR" sz="2800" b="1" i="1" dirty="0"/>
              <a:t>[0]);</a:t>
            </a:r>
          </a:p>
          <a:p>
            <a:r>
              <a:rPr lang="en-US" altLang="ko-KR" sz="2800" b="1" dirty="0"/>
              <a:t>if (n &gt; 10) {</a:t>
            </a:r>
          </a:p>
          <a:p>
            <a:r>
              <a:rPr lang="en-US" altLang="ko-KR" sz="2800" b="1" dirty="0" smtClean="0"/>
              <a:t>     </a:t>
            </a:r>
            <a:r>
              <a:rPr lang="en-US" altLang="ko-KR" sz="2800" b="1" dirty="0" err="1" smtClean="0"/>
              <a:t>System.</a:t>
            </a:r>
            <a:r>
              <a:rPr lang="en-US" altLang="ko-KR" sz="2800" b="1" i="1" dirty="0" err="1" smtClean="0"/>
              <a:t>out.println</a:t>
            </a:r>
            <a:r>
              <a:rPr lang="en-US" altLang="ko-KR" sz="2800" b="1" i="1" dirty="0"/>
              <a:t>("10</a:t>
            </a:r>
            <a:r>
              <a:rPr lang="ko-KR" altLang="en-US" sz="2800" b="1" i="1" dirty="0"/>
              <a:t>보다 크다</a:t>
            </a:r>
            <a:r>
              <a:rPr lang="en-US" altLang="ko-KR" sz="2800" b="1" i="1" dirty="0"/>
              <a:t>");</a:t>
            </a:r>
          </a:p>
          <a:p>
            <a:r>
              <a:rPr lang="en-US" altLang="ko-KR" sz="2800" b="1" dirty="0"/>
              <a:t>} else if ( n &lt; 3) {</a:t>
            </a:r>
          </a:p>
          <a:p>
            <a:r>
              <a:rPr lang="en-US" altLang="ko-KR" sz="2800" b="1" dirty="0" smtClean="0"/>
              <a:t>     </a:t>
            </a:r>
            <a:r>
              <a:rPr lang="en-US" altLang="ko-KR" sz="2800" b="1" dirty="0" err="1" smtClean="0"/>
              <a:t>System.</a:t>
            </a:r>
            <a:r>
              <a:rPr lang="en-US" altLang="ko-KR" sz="2800" b="1" i="1" dirty="0" err="1" smtClean="0"/>
              <a:t>out.println</a:t>
            </a:r>
            <a:r>
              <a:rPr lang="en-US" altLang="ko-KR" sz="2800" b="1" i="1" dirty="0"/>
              <a:t>("3</a:t>
            </a:r>
            <a:r>
              <a:rPr lang="ko-KR" altLang="en-US" sz="2800" b="1" i="1" dirty="0"/>
              <a:t>보다 작다</a:t>
            </a:r>
            <a:r>
              <a:rPr lang="en-US" altLang="ko-KR" sz="2800" b="1" i="1" dirty="0"/>
              <a:t>");</a:t>
            </a:r>
          </a:p>
          <a:p>
            <a:r>
              <a:rPr lang="en-US" altLang="ko-KR" sz="2800" b="1" dirty="0"/>
              <a:t>} else {</a:t>
            </a:r>
          </a:p>
          <a:p>
            <a:r>
              <a:rPr lang="en-US" altLang="ko-KR" sz="2800" b="1" dirty="0" smtClean="0"/>
              <a:t>     </a:t>
            </a:r>
            <a:r>
              <a:rPr lang="en-US" altLang="ko-KR" sz="2800" b="1" dirty="0" err="1" smtClean="0"/>
              <a:t>System.</a:t>
            </a:r>
            <a:r>
              <a:rPr lang="en-US" altLang="ko-KR" sz="2800" b="1" i="1" dirty="0" err="1" smtClean="0"/>
              <a:t>out.println</a:t>
            </a:r>
            <a:r>
              <a:rPr lang="en-US" altLang="ko-KR" sz="2800" b="1" i="1" dirty="0"/>
              <a:t>("</a:t>
            </a:r>
            <a:r>
              <a:rPr lang="en-US" altLang="ko-KR" sz="2000" b="1" i="1" dirty="0"/>
              <a:t>3</a:t>
            </a:r>
            <a:r>
              <a:rPr lang="ko-KR" altLang="en-US" sz="2000" b="1" i="1" dirty="0"/>
              <a:t>보다 크거나 같고 </a:t>
            </a:r>
            <a:r>
              <a:rPr lang="en-US" altLang="ko-KR" sz="2000" b="1" i="1" dirty="0"/>
              <a:t>10</a:t>
            </a:r>
            <a:r>
              <a:rPr lang="ko-KR" altLang="en-US" sz="2000" b="1" i="1" dirty="0"/>
              <a:t>보다 작거나 같다</a:t>
            </a:r>
            <a:r>
              <a:rPr lang="en-US" altLang="ko-KR" sz="2000" b="1" i="1" dirty="0"/>
              <a:t>.");</a:t>
            </a:r>
            <a:endParaRPr lang="en-US" altLang="ko-KR" sz="2800" b="1" i="1" dirty="0"/>
          </a:p>
          <a:p>
            <a:r>
              <a:rPr lang="en-US" altLang="ko-KR" sz="2800" b="1" dirty="0"/>
              <a:t>}</a:t>
            </a:r>
          </a:p>
          <a:p>
            <a:r>
              <a:rPr lang="en-US" altLang="ko-KR" sz="2800" b="1" dirty="0"/>
              <a:t>}</a:t>
            </a:r>
          </a:p>
          <a:p>
            <a:r>
              <a:rPr lang="en-US" altLang="ko-KR" sz="2800" b="1" dirty="0"/>
              <a:t>}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다중 선택을 위한 </a:t>
            </a:r>
            <a:r>
              <a:rPr lang="en-US" altLang="ko-KR" sz="2800" dirty="0" smtClean="0"/>
              <a:t>if else if </a:t>
            </a:r>
            <a:r>
              <a:rPr lang="ko-KR" altLang="en-US" sz="2800" dirty="0" smtClean="0"/>
              <a:t>문 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2392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52" name="Rectangle 26"/>
          <p:cNvSpPr>
            <a:spLocks noChangeArrowheads="1"/>
          </p:cNvSpPr>
          <p:nvPr/>
        </p:nvSpPr>
        <p:spPr bwMode="auto">
          <a:xfrm>
            <a:off x="285720" y="928670"/>
            <a:ext cx="860676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class If05 {</a:t>
            </a:r>
          </a:p>
          <a:p>
            <a:r>
              <a:rPr lang="en-US" altLang="ko-KR" sz="2400" b="1" dirty="0" smtClean="0"/>
              <a:t>  public static void main(String[]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){</a:t>
            </a:r>
          </a:p>
          <a:p>
            <a:r>
              <a:rPr lang="en-US" altLang="ko-KR" sz="2400" b="1" dirty="0" smtClean="0"/>
              <a:t>   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score=85;</a:t>
            </a:r>
          </a:p>
          <a:p>
            <a:r>
              <a:rPr lang="en-US" altLang="ko-KR" sz="2400" b="1" dirty="0" smtClean="0"/>
              <a:t> </a:t>
            </a:r>
          </a:p>
          <a:p>
            <a:r>
              <a:rPr lang="en-US" altLang="ko-KR" sz="2400" b="1" dirty="0" smtClean="0"/>
              <a:t>   if(score &gt;= 90 &amp;&amp; score &lt;= 100)      </a:t>
            </a:r>
          </a:p>
          <a:p>
            <a:r>
              <a:rPr lang="en-US" altLang="ko-KR" sz="2400" b="1" dirty="0" smtClean="0"/>
              <a:t>     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("A</a:t>
            </a:r>
            <a:r>
              <a:rPr lang="ko-KR" altLang="en-US" sz="2400" b="1" dirty="0" smtClean="0"/>
              <a:t>학점</a:t>
            </a:r>
            <a:r>
              <a:rPr lang="en-US" altLang="ko-KR" sz="2400" b="1" dirty="0" smtClean="0"/>
              <a:t>");          </a:t>
            </a:r>
          </a:p>
          <a:p>
            <a:r>
              <a:rPr lang="en-US" altLang="ko-KR" sz="2400" b="1" dirty="0" smtClean="0"/>
              <a:t>   else if(score &gt;= 80 )</a:t>
            </a:r>
          </a:p>
          <a:p>
            <a:r>
              <a:rPr lang="en-US" altLang="ko-KR" sz="2400" b="1" dirty="0" smtClean="0"/>
              <a:t>     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("B</a:t>
            </a:r>
            <a:r>
              <a:rPr lang="ko-KR" altLang="en-US" sz="2400" b="1" dirty="0" smtClean="0"/>
              <a:t>학점</a:t>
            </a:r>
            <a:r>
              <a:rPr lang="en-US" altLang="ko-KR" sz="2400" b="1" dirty="0" smtClean="0"/>
              <a:t>");</a:t>
            </a:r>
          </a:p>
          <a:p>
            <a:r>
              <a:rPr lang="en-US" altLang="ko-KR" sz="2400" b="1" dirty="0" smtClean="0"/>
              <a:t>   else if(score &gt;= 70)</a:t>
            </a:r>
          </a:p>
          <a:p>
            <a:r>
              <a:rPr lang="en-US" altLang="ko-KR" sz="2400" b="1" dirty="0" smtClean="0"/>
              <a:t>     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("C</a:t>
            </a:r>
            <a:r>
              <a:rPr lang="ko-KR" altLang="en-US" sz="2400" b="1" dirty="0" smtClean="0"/>
              <a:t>학점</a:t>
            </a:r>
            <a:r>
              <a:rPr lang="en-US" altLang="ko-KR" sz="2400" b="1" dirty="0" smtClean="0"/>
              <a:t>");</a:t>
            </a:r>
          </a:p>
          <a:p>
            <a:r>
              <a:rPr lang="en-US" altLang="ko-KR" sz="2400" b="1" dirty="0" smtClean="0"/>
              <a:t>   else if(score &gt;= 60 )</a:t>
            </a:r>
          </a:p>
          <a:p>
            <a:r>
              <a:rPr lang="en-US" altLang="ko-KR" sz="2400" b="1" dirty="0" smtClean="0"/>
              <a:t>     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("D</a:t>
            </a:r>
            <a:r>
              <a:rPr lang="ko-KR" altLang="en-US" sz="2400" b="1" dirty="0" smtClean="0"/>
              <a:t>학점</a:t>
            </a:r>
            <a:r>
              <a:rPr lang="en-US" altLang="ko-KR" sz="2400" b="1" dirty="0" smtClean="0"/>
              <a:t>");</a:t>
            </a:r>
          </a:p>
          <a:p>
            <a:r>
              <a:rPr lang="en-US" altLang="ko-KR" sz="2400" b="1" dirty="0" smtClean="0"/>
              <a:t>   else </a:t>
            </a:r>
          </a:p>
          <a:p>
            <a:r>
              <a:rPr lang="en-US" altLang="ko-KR" sz="2400" b="1" dirty="0" smtClean="0"/>
              <a:t>     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("F</a:t>
            </a:r>
            <a:r>
              <a:rPr lang="ko-KR" altLang="en-US" sz="2400" b="1" dirty="0" smtClean="0"/>
              <a:t>학점</a:t>
            </a:r>
            <a:r>
              <a:rPr lang="en-US" altLang="ko-KR" sz="2400" b="1" dirty="0" smtClean="0"/>
              <a:t>");</a:t>
            </a:r>
          </a:p>
          <a:p>
            <a:r>
              <a:rPr lang="en-US" altLang="ko-KR" sz="2400" b="1" dirty="0" smtClean="0"/>
              <a:t>  }</a:t>
            </a:r>
          </a:p>
          <a:p>
            <a:r>
              <a:rPr lang="en-US" altLang="ko-KR" sz="2400" b="1" dirty="0" smtClean="0"/>
              <a:t>}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4653136"/>
            <a:ext cx="221457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결과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B</a:t>
            </a:r>
            <a:r>
              <a:rPr lang="ko-KR" altLang="en-US" sz="2800" b="1" dirty="0" smtClean="0"/>
              <a:t>학점</a:t>
            </a:r>
            <a:endParaRPr lang="en-US" altLang="ko-KR" sz="2800" b="1" dirty="0" smtClean="0"/>
          </a:p>
          <a:p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switch case </a:t>
            </a:r>
            <a:r>
              <a:rPr lang="ko-KR" altLang="en-US" dirty="0" smtClean="0"/>
              <a:t>문 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569325" cy="4860925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3E"/>
                </a:solidFill>
              </a:rPr>
              <a:t>             </a:t>
            </a:r>
            <a:endParaRPr lang="ko-KR" altLang="en-US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Switch(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…){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 case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처리할 문장</a:t>
            </a:r>
            <a:r>
              <a:rPr lang="en-US" altLang="ko-KR" dirty="0" smtClean="0"/>
              <a:t>1; [break;]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 case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처리할 문장</a:t>
            </a:r>
            <a:r>
              <a:rPr lang="en-US" altLang="ko-KR" dirty="0" smtClean="0"/>
              <a:t>2; [break;]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 case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처리할 문장</a:t>
            </a:r>
            <a:r>
              <a:rPr lang="en-US" altLang="ko-KR" dirty="0" smtClean="0"/>
              <a:t>3; [break;]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 :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 :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 [default  : </a:t>
            </a:r>
            <a:r>
              <a:rPr lang="ko-KR" altLang="en-US" dirty="0" smtClean="0"/>
              <a:t>처리할 문장</a:t>
            </a:r>
            <a:r>
              <a:rPr lang="en-US" altLang="ko-KR" dirty="0" smtClean="0"/>
              <a:t>n;]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400" smtClean="0"/>
              <a:t>&lt;</a:t>
            </a:r>
            <a:r>
              <a:rPr lang="ko-KR" altLang="en-US" sz="2400" smtClean="0"/>
              <a:t>예제</a:t>
            </a:r>
            <a:r>
              <a:rPr lang="en-US" altLang="ko-KR" sz="2400" smtClean="0"/>
              <a:t>&gt; </a:t>
            </a:r>
            <a:r>
              <a:rPr lang="ko-KR" altLang="en-US" sz="2400" smtClean="0"/>
              <a:t>실행 제어를 변경하는 </a:t>
            </a:r>
            <a:r>
              <a:rPr lang="en-US" altLang="ko-KR" sz="2400" smtClean="0"/>
              <a:t>switch</a:t>
            </a:r>
            <a:r>
              <a:rPr lang="ko-KR" altLang="en-US" sz="2400" smtClean="0"/>
              <a:t>문</a:t>
            </a:r>
            <a:r>
              <a:rPr lang="ko-KR" altLang="en-US" sz="320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428604"/>
            <a:ext cx="9001125" cy="4321175"/>
          </a:xfrm>
        </p:spPr>
        <p:txBody>
          <a:bodyPr>
            <a:no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01:class Switch01{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02:  public static void main(String[] </a:t>
            </a:r>
            <a:r>
              <a:rPr lang="en-US" altLang="ko-KR" sz="2800" b="1" dirty="0" err="1" smtClean="0"/>
              <a:t>args</a:t>
            </a:r>
            <a:r>
              <a:rPr lang="en-US" altLang="ko-KR" sz="2800" b="1" dirty="0" smtClean="0"/>
              <a:t>){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03:    </a:t>
            </a:r>
            <a:r>
              <a:rPr lang="en-US" altLang="ko-KR" sz="2800" b="1" dirty="0" err="1" smtClean="0"/>
              <a:t>int</a:t>
            </a:r>
            <a:r>
              <a:rPr lang="en-US" altLang="ko-KR" sz="2800" b="1" dirty="0" smtClean="0"/>
              <a:t> a = </a:t>
            </a:r>
            <a:r>
              <a:rPr lang="en-US" altLang="ko-KR" sz="2800" b="1" dirty="0" err="1" smtClean="0"/>
              <a:t>Integer.parseInt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args</a:t>
            </a:r>
            <a:r>
              <a:rPr lang="en-US" altLang="ko-KR" sz="2800" b="1" dirty="0" smtClean="0"/>
              <a:t>[0]);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04:   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(" =&gt; " + a);   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05:    switch(a){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06:      case 9  :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( " A ");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07:      case 8  :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( " B ");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08:      case 7  :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( " C ");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09:      case 6  :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( " D ");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10:      default : </a:t>
            </a:r>
            <a:r>
              <a:rPr lang="en-US" altLang="ko-KR" sz="2800" b="1" dirty="0" err="1" smtClean="0"/>
              <a:t>System.out.println</a:t>
            </a:r>
            <a:r>
              <a:rPr lang="en-US" altLang="ko-KR" sz="2800" b="1" dirty="0" smtClean="0"/>
              <a:t>( " F ");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11:    }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12:  }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b="1" dirty="0" smtClean="0"/>
              <a:t>13:}</a:t>
            </a:r>
            <a:r>
              <a:rPr lang="en-US" altLang="ko-KR" sz="2800" dirty="0" smtClean="0"/>
              <a:t>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500174"/>
            <a:ext cx="2160587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정수 </a:t>
            </a:r>
            <a:r>
              <a:rPr lang="ko-KR" altLang="en-US" dirty="0"/>
              <a:t>상수를 저장하는 정수형 변수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96752"/>
            <a:ext cx="9144000" cy="511197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01:public class Data03{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02: public static void main(String[]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) {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03:   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a;                  //</a:t>
            </a:r>
            <a:r>
              <a:rPr lang="ko-KR" altLang="en-US" sz="2400" b="1" dirty="0" smtClean="0"/>
              <a:t>변수 선언하고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04:   a=1;                  //</a:t>
            </a:r>
            <a:r>
              <a:rPr lang="ko-KR" altLang="en-US" sz="2400" b="1" dirty="0" smtClean="0"/>
              <a:t>변수에 값을 저장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05:   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(a);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06:    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07:   a=2;                   //</a:t>
            </a:r>
            <a:r>
              <a:rPr lang="ko-KR" altLang="en-US" sz="2400" b="1" dirty="0" smtClean="0"/>
              <a:t>변수는 값을 변경할 수 있다</a:t>
            </a:r>
            <a:r>
              <a:rPr lang="en-US" altLang="ko-KR" sz="2400" b="1" dirty="0" smtClean="0"/>
              <a:t>.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08:  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(a); //</a:t>
            </a:r>
            <a:r>
              <a:rPr lang="ko-KR" altLang="en-US" sz="2400" b="1" dirty="0" smtClean="0"/>
              <a:t>마지막에 대입한 값만 유지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09:  }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b="1" dirty="0" smtClean="0"/>
              <a:t>10:} 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1888" y="4589463"/>
            <a:ext cx="3421062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532812" cy="908050"/>
          </a:xfrm>
        </p:spPr>
        <p:txBody>
          <a:bodyPr/>
          <a:lstStyle/>
          <a:p>
            <a:pPr eaLnBrk="1" hangingPunct="1"/>
            <a:r>
              <a:rPr lang="en-US" altLang="ko-KR" sz="3200" dirty="0" smtClean="0"/>
              <a:t>switch</a:t>
            </a:r>
            <a:r>
              <a:rPr lang="ko-KR" altLang="en-US" sz="3200" dirty="0" smtClean="0"/>
              <a:t>문에 </a:t>
            </a:r>
            <a:r>
              <a:rPr lang="en-US" altLang="ko-KR" sz="3200" dirty="0" smtClean="0"/>
              <a:t>break </a:t>
            </a:r>
            <a:r>
              <a:rPr lang="ko-KR" altLang="en-US" sz="3200" dirty="0" smtClean="0"/>
              <a:t>문의 역할 살피기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0" y="2614613"/>
            <a:ext cx="91440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ko-KR" sz="10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/>
            </a:r>
            <a:br>
              <a:rPr lang="en-US" altLang="ko-KR" sz="10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</a:br>
            <a:endParaRPr lang="en-US" altLang="ko-KR" sz="900"/>
          </a:p>
          <a:p>
            <a:pPr eaLnBrk="0" latinLnBrk="0" hangingPunct="0"/>
            <a:endParaRPr lang="en-US" altLang="ko-KR" sz="1800"/>
          </a:p>
        </p:txBody>
      </p:sp>
      <p:sp>
        <p:nvSpPr>
          <p:cNvPr id="38917" name="Rectangle 104"/>
          <p:cNvSpPr>
            <a:spLocks noChangeArrowheads="1"/>
          </p:cNvSpPr>
          <p:nvPr/>
        </p:nvSpPr>
        <p:spPr bwMode="auto">
          <a:xfrm>
            <a:off x="107504" y="830317"/>
            <a:ext cx="75247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2400" b="1" dirty="0"/>
              <a:t>01:class Switch02 { </a:t>
            </a:r>
          </a:p>
          <a:p>
            <a:r>
              <a:rPr lang="en-US" altLang="ko-KR" sz="2400" b="1" dirty="0"/>
              <a:t>02: 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03:   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a=</a:t>
            </a:r>
            <a:r>
              <a:rPr lang="en-US" altLang="ko-KR" sz="2400" b="1" dirty="0" err="1"/>
              <a:t>Integer.parseInt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[0]); </a:t>
            </a:r>
          </a:p>
          <a:p>
            <a:r>
              <a:rPr lang="en-US" altLang="ko-KR" sz="2400" b="1" dirty="0"/>
              <a:t>04:   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 =&gt; " + a); </a:t>
            </a:r>
          </a:p>
          <a:p>
            <a:r>
              <a:rPr lang="en-US" altLang="ko-KR" sz="2400" b="1" dirty="0"/>
              <a:t>05:    switch(a){ </a:t>
            </a:r>
          </a:p>
          <a:p>
            <a:r>
              <a:rPr lang="en-US" altLang="ko-KR" sz="2400" b="1" dirty="0"/>
              <a:t>06:      case 9: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 " A "); break;   </a:t>
            </a:r>
          </a:p>
          <a:p>
            <a:r>
              <a:rPr lang="en-US" altLang="ko-KR" sz="2400" b="1" dirty="0"/>
              <a:t>07:      case 8: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 " B "); break;     </a:t>
            </a:r>
          </a:p>
          <a:p>
            <a:r>
              <a:rPr lang="en-US" altLang="ko-KR" sz="2400" b="1" dirty="0"/>
              <a:t>08:      case 7: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 " C "); break;     </a:t>
            </a:r>
          </a:p>
          <a:p>
            <a:r>
              <a:rPr lang="en-US" altLang="ko-KR" sz="2400" b="1" dirty="0"/>
              <a:t>09:      case 6: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 " D "); break; </a:t>
            </a:r>
          </a:p>
          <a:p>
            <a:r>
              <a:rPr lang="en-US" altLang="ko-KR" sz="2400" b="1" dirty="0"/>
              <a:t>10:      default :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 " F "); </a:t>
            </a:r>
          </a:p>
          <a:p>
            <a:r>
              <a:rPr lang="en-US" altLang="ko-KR" sz="2400" b="1" dirty="0"/>
              <a:t>11:    } </a:t>
            </a:r>
          </a:p>
          <a:p>
            <a:r>
              <a:rPr lang="en-US" altLang="ko-KR" sz="2400" b="1" dirty="0"/>
              <a:t>12:  } </a:t>
            </a:r>
          </a:p>
          <a:p>
            <a:r>
              <a:rPr lang="en-US" altLang="ko-KR" sz="2400" b="1" dirty="0"/>
              <a:t>13:} </a:t>
            </a:r>
          </a:p>
          <a:p>
            <a:r>
              <a:rPr lang="en-US" altLang="ko-KR" sz="2400" b="1" dirty="0"/>
              <a:t>14: </a:t>
            </a:r>
          </a:p>
        </p:txBody>
      </p:sp>
      <p:pic>
        <p:nvPicPr>
          <p:cNvPr id="38918" name="Picture 1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653136"/>
            <a:ext cx="3744416" cy="2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532812" cy="908050"/>
          </a:xfrm>
        </p:spPr>
        <p:txBody>
          <a:bodyPr/>
          <a:lstStyle/>
          <a:p>
            <a:pPr eaLnBrk="1" hangingPunct="1"/>
            <a:r>
              <a:rPr lang="en-US" altLang="ko-KR" sz="3200" dirty="0" smtClean="0"/>
              <a:t>switch</a:t>
            </a:r>
            <a:r>
              <a:rPr lang="ko-KR" altLang="en-US" sz="3200" dirty="0" smtClean="0"/>
              <a:t>문에 </a:t>
            </a:r>
            <a:r>
              <a:rPr lang="en-US" altLang="ko-KR" sz="3200" dirty="0" smtClean="0"/>
              <a:t>break </a:t>
            </a:r>
            <a:r>
              <a:rPr lang="ko-KR" altLang="en-US" sz="3200" dirty="0" smtClean="0"/>
              <a:t>문의 역할 살피기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0" y="2614613"/>
            <a:ext cx="91440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ko-KR" sz="10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/>
            </a:r>
            <a:br>
              <a:rPr lang="en-US" altLang="ko-KR" sz="10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</a:br>
            <a:endParaRPr lang="en-US" altLang="ko-KR" sz="900"/>
          </a:p>
          <a:p>
            <a:pPr eaLnBrk="0" latinLnBrk="0" hangingPunct="0"/>
            <a:endParaRPr lang="en-US" altLang="ko-KR" sz="1800"/>
          </a:p>
        </p:txBody>
      </p:sp>
      <p:sp>
        <p:nvSpPr>
          <p:cNvPr id="38917" name="Rectangle 104"/>
          <p:cNvSpPr>
            <a:spLocks noChangeArrowheads="1"/>
          </p:cNvSpPr>
          <p:nvPr/>
        </p:nvSpPr>
        <p:spPr bwMode="auto">
          <a:xfrm>
            <a:off x="35496" y="874449"/>
            <a:ext cx="910850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400" b="1" dirty="0" smtClean="0"/>
              <a:t>class Switch04 {</a:t>
            </a:r>
          </a:p>
          <a:p>
            <a:r>
              <a:rPr lang="en-US" altLang="ko-KR" sz="2400" b="1" dirty="0" smtClean="0"/>
              <a:t>  public static void main(String[]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) {</a:t>
            </a:r>
          </a:p>
          <a:p>
            <a:r>
              <a:rPr lang="en-US" altLang="ko-KR" sz="2400" b="1" dirty="0" smtClean="0"/>
              <a:t>    String </a:t>
            </a:r>
            <a:r>
              <a:rPr lang="en-US" altLang="ko-KR" sz="2400" b="1" dirty="0" err="1" smtClean="0"/>
              <a:t>str</a:t>
            </a:r>
            <a:r>
              <a:rPr lang="en-US" altLang="ko-KR" sz="2400" b="1" dirty="0" smtClean="0"/>
              <a:t> =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[0];</a:t>
            </a:r>
          </a:p>
          <a:p>
            <a:r>
              <a:rPr lang="en-US" altLang="ko-KR" sz="2400" b="1" dirty="0" smtClean="0"/>
              <a:t>    char </a:t>
            </a:r>
            <a:r>
              <a:rPr lang="en-US" altLang="ko-KR" sz="2400" b="1" dirty="0" err="1" smtClean="0"/>
              <a:t>ch</a:t>
            </a:r>
            <a:r>
              <a:rPr lang="en-US" altLang="ko-KR" sz="2400" b="1" dirty="0" smtClean="0"/>
              <a:t>;</a:t>
            </a:r>
          </a:p>
          <a:p>
            <a:r>
              <a:rPr lang="en-US" altLang="ko-KR" sz="2400" b="1" dirty="0" smtClean="0"/>
              <a:t>    </a:t>
            </a:r>
            <a:r>
              <a:rPr lang="en-US" altLang="ko-KR" sz="2400" b="1" dirty="0" err="1" smtClean="0"/>
              <a:t>ch</a:t>
            </a:r>
            <a:r>
              <a:rPr lang="en-US" altLang="ko-KR" sz="2400" b="1" dirty="0" smtClean="0"/>
              <a:t>=</a:t>
            </a:r>
            <a:r>
              <a:rPr lang="en-US" altLang="ko-KR" sz="2400" b="1" dirty="0" err="1" smtClean="0"/>
              <a:t>str.charAt</a:t>
            </a:r>
            <a:r>
              <a:rPr lang="en-US" altLang="ko-KR" sz="2400" b="1" dirty="0" smtClean="0"/>
              <a:t>(0);    //=‘c';</a:t>
            </a:r>
          </a:p>
          <a:p>
            <a:r>
              <a:rPr lang="en-US" altLang="ko-KR" sz="2400" b="1" dirty="0" smtClean="0"/>
              <a:t>    switch(</a:t>
            </a:r>
            <a:r>
              <a:rPr lang="en-US" altLang="ko-KR" sz="2400" b="1" dirty="0" err="1" smtClean="0"/>
              <a:t>ch</a:t>
            </a:r>
            <a:r>
              <a:rPr lang="en-US" altLang="ko-KR" sz="2400" b="1" dirty="0" smtClean="0"/>
              <a:t>) {</a:t>
            </a:r>
          </a:p>
          <a:p>
            <a:r>
              <a:rPr lang="en-US" altLang="ko-KR" sz="2400" b="1" dirty="0" smtClean="0"/>
              <a:t>      case 'A' :</a:t>
            </a:r>
          </a:p>
          <a:p>
            <a:r>
              <a:rPr lang="en-US" altLang="ko-KR" sz="2400" b="1" dirty="0" smtClean="0"/>
              <a:t>      case 'a' :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("America");  break;</a:t>
            </a:r>
          </a:p>
          <a:p>
            <a:r>
              <a:rPr lang="en-US" altLang="ko-KR" sz="2400" b="1" dirty="0" smtClean="0"/>
              <a:t>      case 'C' : </a:t>
            </a:r>
          </a:p>
          <a:p>
            <a:r>
              <a:rPr lang="en-US" altLang="ko-KR" sz="2400" b="1" dirty="0" smtClean="0"/>
              <a:t>      case 'c' :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("Canada");  break;</a:t>
            </a:r>
          </a:p>
          <a:p>
            <a:r>
              <a:rPr lang="en-US" altLang="ko-KR" sz="2400" b="1" dirty="0" smtClean="0"/>
              <a:t>      case 'K' : </a:t>
            </a:r>
          </a:p>
          <a:p>
            <a:r>
              <a:rPr lang="en-US" altLang="ko-KR" sz="2400" b="1" dirty="0" smtClean="0"/>
              <a:t>      case 'k' :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("Korea");  break;</a:t>
            </a:r>
          </a:p>
          <a:p>
            <a:r>
              <a:rPr lang="en-US" altLang="ko-KR" sz="2400" b="1" dirty="0" smtClean="0"/>
              <a:t>      default :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("error"); </a:t>
            </a:r>
          </a:p>
          <a:p>
            <a:r>
              <a:rPr lang="en-US" altLang="ko-KR" sz="2400" b="1" dirty="0" smtClean="0"/>
              <a:t>    }</a:t>
            </a:r>
          </a:p>
          <a:p>
            <a:r>
              <a:rPr lang="en-US" altLang="ko-KR" sz="2400" b="1" dirty="0" smtClean="0"/>
              <a:t>  }</a:t>
            </a:r>
          </a:p>
          <a:p>
            <a:r>
              <a:rPr lang="en-US" altLang="ko-KR" sz="2400" b="1" dirty="0" smtClean="0"/>
              <a:t>}</a:t>
            </a: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532812" cy="908050"/>
          </a:xfrm>
        </p:spPr>
        <p:txBody>
          <a:bodyPr/>
          <a:lstStyle/>
          <a:p>
            <a:pPr eaLnBrk="1" hangingPunct="1"/>
            <a:r>
              <a:rPr lang="en-US" altLang="ko-KR" sz="3200" dirty="0" smtClean="0"/>
              <a:t>switch</a:t>
            </a:r>
            <a:r>
              <a:rPr lang="ko-KR" altLang="en-US" sz="3200" dirty="0" smtClean="0"/>
              <a:t>문에 </a:t>
            </a:r>
            <a:r>
              <a:rPr lang="en-US" altLang="ko-KR" sz="3200" dirty="0" smtClean="0"/>
              <a:t>break </a:t>
            </a:r>
            <a:r>
              <a:rPr lang="ko-KR" altLang="en-US" sz="3200" dirty="0" smtClean="0"/>
              <a:t>문의 역할 살피기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0" y="2614613"/>
            <a:ext cx="91440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ko-KR" sz="10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/>
            </a:r>
            <a:br>
              <a:rPr lang="en-US" altLang="ko-KR" sz="10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</a:br>
            <a:endParaRPr lang="en-US" altLang="ko-KR" sz="900"/>
          </a:p>
          <a:p>
            <a:pPr eaLnBrk="0" latinLnBrk="0" hangingPunct="0"/>
            <a:endParaRPr lang="en-US" altLang="ko-KR" sz="1800"/>
          </a:p>
        </p:txBody>
      </p:sp>
      <p:sp>
        <p:nvSpPr>
          <p:cNvPr id="38917" name="Rectangle 104"/>
          <p:cNvSpPr>
            <a:spLocks noChangeArrowheads="1"/>
          </p:cNvSpPr>
          <p:nvPr/>
        </p:nvSpPr>
        <p:spPr bwMode="auto">
          <a:xfrm>
            <a:off x="107504" y="1193839"/>
            <a:ext cx="9036496" cy="532453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400" b="1" dirty="0"/>
              <a:t>public class SwitchTest2_13 {</a:t>
            </a:r>
          </a:p>
          <a:p>
            <a:r>
              <a:rPr lang="en-US" altLang="ko-KR" sz="2400" b="1" dirty="0"/>
              <a:t>public static void main(String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[]) {</a:t>
            </a:r>
          </a:p>
          <a:p>
            <a:r>
              <a:rPr lang="en-US" altLang="ko-KR" sz="2400" b="1" dirty="0" err="1"/>
              <a:t>int</a:t>
            </a:r>
            <a:r>
              <a:rPr lang="en-US" altLang="ko-KR" sz="2400" b="1" dirty="0"/>
              <a:t> n = </a:t>
            </a:r>
            <a:r>
              <a:rPr lang="en-US" altLang="ko-KR" sz="2400" b="1" dirty="0" err="1"/>
              <a:t>Integer.</a:t>
            </a:r>
            <a:r>
              <a:rPr lang="en-US" altLang="ko-KR" sz="2400" b="1" i="1" dirty="0" err="1"/>
              <a:t>parseInt</a:t>
            </a:r>
            <a:r>
              <a:rPr lang="en-US" altLang="ko-KR" sz="2400" b="1" i="1" dirty="0"/>
              <a:t>(</a:t>
            </a:r>
            <a:r>
              <a:rPr lang="en-US" altLang="ko-KR" sz="2400" b="1" i="1" dirty="0" err="1"/>
              <a:t>args</a:t>
            </a:r>
            <a:r>
              <a:rPr lang="en-US" altLang="ko-KR" sz="2400" b="1" i="1" dirty="0"/>
              <a:t>[0]);</a:t>
            </a:r>
          </a:p>
          <a:p>
            <a:r>
              <a:rPr lang="en-US" altLang="ko-KR" sz="2400" b="1" dirty="0"/>
              <a:t>switch(n) {</a:t>
            </a:r>
          </a:p>
          <a:p>
            <a:r>
              <a:rPr lang="en-US" altLang="ko-KR" sz="2400" b="1" dirty="0"/>
              <a:t>case </a:t>
            </a:r>
            <a:r>
              <a:rPr lang="en-US" altLang="ko-KR" sz="2400" b="1" dirty="0" smtClean="0"/>
              <a:t>10:</a:t>
            </a:r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System.</a:t>
            </a:r>
            <a:r>
              <a:rPr lang="en-US" altLang="ko-KR" sz="2400" b="1" i="1" dirty="0" err="1" smtClean="0"/>
              <a:t>out.println</a:t>
            </a:r>
            <a:r>
              <a:rPr lang="en-US" altLang="ko-KR" sz="2400" b="1" i="1" dirty="0"/>
              <a:t>("10</a:t>
            </a:r>
            <a:r>
              <a:rPr lang="ko-KR" altLang="en-US" sz="2400" b="1" i="1" dirty="0"/>
              <a:t>입니다</a:t>
            </a:r>
            <a:r>
              <a:rPr lang="en-US" altLang="ko-KR" sz="2400" b="1" i="1" dirty="0" smtClean="0"/>
              <a:t>.");   </a:t>
            </a:r>
            <a:r>
              <a:rPr lang="en-US" altLang="ko-KR" sz="2400" b="1" dirty="0" smtClean="0"/>
              <a:t>break</a:t>
            </a:r>
            <a:r>
              <a:rPr lang="en-US" altLang="ko-KR" sz="2400" b="1" dirty="0"/>
              <a:t>;</a:t>
            </a:r>
          </a:p>
          <a:p>
            <a:r>
              <a:rPr lang="en-US" altLang="ko-KR" sz="2400" b="1" dirty="0"/>
              <a:t>case 20:</a:t>
            </a:r>
          </a:p>
          <a:p>
            <a:r>
              <a:rPr lang="en-US" altLang="ko-KR" sz="2400" b="1" dirty="0"/>
              <a:t>case 30:</a:t>
            </a:r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System.</a:t>
            </a:r>
            <a:r>
              <a:rPr lang="en-US" altLang="ko-KR" sz="2400" b="1" i="1" dirty="0" err="1" smtClean="0"/>
              <a:t>out.println</a:t>
            </a:r>
            <a:r>
              <a:rPr lang="en-US" altLang="ko-KR" sz="2400" b="1" i="1" dirty="0"/>
              <a:t>("20</a:t>
            </a:r>
            <a:r>
              <a:rPr lang="ko-KR" altLang="en-US" sz="2400" b="1" i="1" dirty="0"/>
              <a:t>이거나 </a:t>
            </a:r>
            <a:r>
              <a:rPr lang="en-US" altLang="ko-KR" sz="2400" b="1" i="1" dirty="0"/>
              <a:t>30</a:t>
            </a:r>
            <a:r>
              <a:rPr lang="ko-KR" altLang="en-US" sz="2400" b="1" i="1" dirty="0"/>
              <a:t>입니다</a:t>
            </a:r>
            <a:r>
              <a:rPr lang="en-US" altLang="ko-KR" sz="2400" b="1" i="1" dirty="0" smtClean="0"/>
              <a:t>.");   </a:t>
            </a:r>
            <a:r>
              <a:rPr lang="en-US" altLang="ko-KR" sz="2400" b="1" dirty="0" smtClean="0"/>
              <a:t>break</a:t>
            </a:r>
            <a:r>
              <a:rPr lang="en-US" altLang="ko-KR" sz="2400" b="1" dirty="0"/>
              <a:t>;</a:t>
            </a:r>
          </a:p>
          <a:p>
            <a:r>
              <a:rPr lang="en-US" altLang="ko-KR" sz="2400" b="1" dirty="0"/>
              <a:t>default:</a:t>
            </a:r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System.</a:t>
            </a:r>
            <a:r>
              <a:rPr lang="en-US" altLang="ko-KR" sz="2400" b="1" i="1" dirty="0" err="1" smtClean="0"/>
              <a:t>out.println</a:t>
            </a:r>
            <a:r>
              <a:rPr lang="en-US" altLang="ko-KR" sz="2400" b="1" i="1" dirty="0"/>
              <a:t>("</a:t>
            </a:r>
            <a:r>
              <a:rPr lang="ko-KR" altLang="en-US" sz="2400" b="1" i="1" dirty="0"/>
              <a:t>모르겠습니다</a:t>
            </a:r>
            <a:r>
              <a:rPr lang="en-US" altLang="ko-KR" sz="2400" b="1" i="1" dirty="0" smtClean="0"/>
              <a:t>.");    </a:t>
            </a:r>
            <a:r>
              <a:rPr lang="en-US" altLang="ko-KR" sz="2400" b="1" dirty="0" smtClean="0"/>
              <a:t>break</a:t>
            </a:r>
            <a:r>
              <a:rPr lang="en-US" altLang="ko-KR" sz="2400" b="1" dirty="0"/>
              <a:t>;</a:t>
            </a:r>
          </a:p>
          <a:p>
            <a:r>
              <a:rPr lang="en-US" altLang="ko-KR" sz="2400" b="1" dirty="0"/>
              <a:t>}</a:t>
            </a:r>
          </a:p>
          <a:p>
            <a:r>
              <a:rPr lang="en-US" altLang="ko-KR" sz="2400" b="1" dirty="0"/>
              <a:t>}</a:t>
            </a:r>
            <a:endParaRPr lang="en-US" altLang="ko-KR" sz="2800" b="1" dirty="0"/>
          </a:p>
          <a:p>
            <a:r>
              <a:rPr lang="en-US" altLang="ko-KR" sz="2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609600" indent="-609600"/>
            <a:r>
              <a:rPr lang="en-US" altLang="ko-KR" sz="3200" b="0" dirty="0" smtClean="0"/>
              <a:t>for </a:t>
            </a:r>
            <a:r>
              <a:rPr lang="ko-KR" altLang="en-US" sz="3200" b="0" dirty="0"/>
              <a:t>문</a:t>
            </a:r>
          </a:p>
        </p:txBody>
      </p:sp>
      <p:sp>
        <p:nvSpPr>
          <p:cNvPr id="444445" name="Rectangle 29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4602" name="Rectangle 186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444632" name="Rectangle 21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44646" name="Group 230"/>
          <p:cNvGraphicFramePr>
            <a:graphicFrameLocks noGrp="1"/>
          </p:cNvGraphicFramePr>
          <p:nvPr/>
        </p:nvGraphicFramePr>
        <p:xfrm>
          <a:off x="611560" y="1484784"/>
          <a:ext cx="7921253" cy="4358640"/>
        </p:xfrm>
        <a:graphic>
          <a:graphicData uri="http://schemas.openxmlformats.org/drawingml/2006/table">
            <a:tbl>
              <a:tblPr/>
              <a:tblGrid>
                <a:gridCol w="7921253"/>
              </a:tblGrid>
              <a:tr h="37798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for(</a:t>
                      </a:r>
                      <a:r>
                        <a:rPr kumimoji="1" lang="ko-KR" altLang="en-US" sz="4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초기식</a:t>
                      </a: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; </a:t>
                      </a:r>
                      <a:r>
                        <a:rPr kumimoji="1" lang="ko-KR" altLang="en-US" sz="4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; </a:t>
                      </a:r>
                      <a:r>
                        <a:rPr kumimoji="1" lang="ko-KR" altLang="en-US" sz="4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증감식</a:t>
                      </a: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ko-KR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문장</a:t>
                      </a: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ko-KR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문장</a:t>
                      </a: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2;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  ...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ko-KR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문장</a:t>
                      </a: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n;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}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</a:t>
                      </a:r>
                      <a:r>
                        <a:rPr kumimoji="1" lang="ko-KR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다음 문장</a:t>
                      </a:r>
                      <a:r>
                        <a:rPr kumimoji="1" lang="en-US" altLang="ko-KR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;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4643" name="Rectangle 22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609600" indent="-609600"/>
            <a:r>
              <a:rPr lang="ko-KR" altLang="en-US" sz="4000" b="0" dirty="0" smtClean="0"/>
              <a:t>값 </a:t>
            </a:r>
            <a:r>
              <a:rPr lang="ko-KR" altLang="en-US" sz="4000" b="0" dirty="0"/>
              <a:t>출력하기</a:t>
            </a:r>
            <a:r>
              <a:rPr lang="ko-KR" altLang="en-US" sz="4000" dirty="0"/>
              <a:t> </a:t>
            </a: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405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4055" name="Rectangle 7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4056" name="Rectangle 8"/>
          <p:cNvSpPr>
            <a:spLocks noChangeArrowheads="1"/>
          </p:cNvSpPr>
          <p:nvPr/>
        </p:nvSpPr>
        <p:spPr bwMode="auto">
          <a:xfrm>
            <a:off x="0" y="5195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4058" name="Rectangle 10"/>
          <p:cNvSpPr>
            <a:spLocks noChangeArrowheads="1"/>
          </p:cNvSpPr>
          <p:nvPr/>
        </p:nvSpPr>
        <p:spPr bwMode="auto">
          <a:xfrm>
            <a:off x="-142908" y="1071546"/>
            <a:ext cx="946743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01:class For02{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02:  public static void main(String[] 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args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) {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03:    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int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;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04:  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05:    for(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=1; 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&lt;=4; 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++)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06:      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System.out.println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 );   </a:t>
            </a:r>
            <a:r>
              <a:rPr lang="en-US" altLang="ko-KR" sz="2800" b="1" dirty="0" smtClean="0">
                <a:latin typeface="굴림체" pitchFamily="49" charset="-127"/>
                <a:ea typeface="굴림체" pitchFamily="49" charset="-127"/>
              </a:rPr>
              <a:t>//</a:t>
            </a:r>
            <a:r>
              <a:rPr lang="en-US" altLang="ko-KR" sz="2800" b="1" dirty="0" err="1" smtClean="0">
                <a:latin typeface="굴림체" pitchFamily="49" charset="-127"/>
                <a:ea typeface="굴림체" pitchFamily="49" charset="-127"/>
              </a:rPr>
              <a:t>i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값을 출력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07:   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08:    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System.out.println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("---&gt;&gt; " + </a:t>
            </a:r>
            <a:r>
              <a:rPr lang="en-US" altLang="ko-KR" sz="2800" b="1" dirty="0" err="1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 );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09:  } </a:t>
            </a:r>
          </a:p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10} </a:t>
            </a:r>
          </a:p>
        </p:txBody>
      </p:sp>
      <p:pic>
        <p:nvPicPr>
          <p:cNvPr id="514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941168"/>
            <a:ext cx="3384376" cy="185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1143000"/>
          </a:xfrm>
        </p:spPr>
        <p:txBody>
          <a:bodyPr/>
          <a:lstStyle/>
          <a:p>
            <a:pPr marL="609600" indent="-609600"/>
            <a:r>
              <a:rPr lang="en-US" altLang="ko-KR" b="0" dirty="0" smtClean="0"/>
              <a:t>1</a:t>
            </a:r>
            <a:r>
              <a:rPr lang="ko-KR" altLang="en-US" b="0" dirty="0"/>
              <a:t>부터 </a:t>
            </a:r>
            <a:r>
              <a:rPr lang="en-US" altLang="ko-KR" b="0" dirty="0"/>
              <a:t>5</a:t>
            </a:r>
            <a:r>
              <a:rPr lang="ko-KR" altLang="en-US" b="0" dirty="0"/>
              <a:t>까지 합 구하기</a:t>
            </a:r>
            <a:r>
              <a:rPr lang="ko-KR" altLang="en-US" dirty="0"/>
              <a:t> 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0" y="5195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56041" name="Rectangle 9"/>
          <p:cNvSpPr>
            <a:spLocks noChangeArrowheads="1"/>
          </p:cNvSpPr>
          <p:nvPr/>
        </p:nvSpPr>
        <p:spPr bwMode="auto">
          <a:xfrm>
            <a:off x="107504" y="1321598"/>
            <a:ext cx="903649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400" b="1" dirty="0"/>
              <a:t>01:class For06{ </a:t>
            </a:r>
          </a:p>
          <a:p>
            <a:r>
              <a:rPr lang="en-US" altLang="ko-KR" sz="2400" b="1" dirty="0"/>
              <a:t>02: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03: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;</a:t>
            </a:r>
            <a:r>
              <a:rPr lang="en-US" altLang="ko-KR" sz="2400" b="1" dirty="0">
                <a:latin typeface="Arial"/>
              </a:rPr>
              <a:t>              </a:t>
            </a:r>
            <a:endParaRPr lang="en-US" altLang="ko-KR" sz="2400" b="1" dirty="0" smtClean="0">
              <a:latin typeface="Arial"/>
            </a:endParaRPr>
          </a:p>
          <a:p>
            <a:r>
              <a:rPr lang="en-US" altLang="ko-KR" sz="2400" b="1" dirty="0" smtClean="0"/>
              <a:t>04</a:t>
            </a:r>
            <a:r>
              <a:rPr lang="en-US" altLang="ko-KR" sz="2400" b="1" dirty="0"/>
              <a:t>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total = 0;</a:t>
            </a:r>
            <a:r>
              <a:rPr lang="en-US" altLang="ko-KR" sz="2400" b="1" dirty="0">
                <a:latin typeface="Arial"/>
              </a:rPr>
              <a:t> </a:t>
            </a:r>
            <a:endParaRPr lang="en-US" altLang="ko-KR" sz="2400" b="1" dirty="0" smtClean="0">
              <a:latin typeface="Arial"/>
            </a:endParaRPr>
          </a:p>
          <a:p>
            <a:r>
              <a:rPr lang="en-US" altLang="ko-KR" sz="2400" b="1" dirty="0" smtClean="0"/>
              <a:t>05</a:t>
            </a:r>
            <a:r>
              <a:rPr lang="en-US" altLang="ko-KR" sz="2400" b="1" dirty="0"/>
              <a:t>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06: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for(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=1;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&lt;=5;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++) 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07</a:t>
            </a:r>
            <a:r>
              <a:rPr lang="en-US" altLang="ko-KR" sz="2400" b="1" dirty="0"/>
              <a:t>:</a:t>
            </a:r>
            <a:r>
              <a:rPr lang="en-US" altLang="ko-KR" sz="2400" b="1" dirty="0">
                <a:latin typeface="Arial"/>
              </a:rPr>
              <a:t>       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total </a:t>
            </a:r>
            <a:r>
              <a:rPr lang="en-US" altLang="ko-KR" sz="2400" b="1" dirty="0"/>
              <a:t>= total +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;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08: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("1 ~ " + (i-1) + " = " + total);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09: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10: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} </a:t>
            </a:r>
          </a:p>
          <a:p>
            <a:r>
              <a:rPr lang="en-US" altLang="ko-KR" sz="2400" b="1" dirty="0"/>
              <a:t>11:}</a:t>
            </a:r>
            <a:r>
              <a:rPr lang="en-US" altLang="ko-KR" sz="2400" dirty="0"/>
              <a:t> </a:t>
            </a:r>
          </a:p>
        </p:txBody>
      </p:sp>
      <p:pic>
        <p:nvPicPr>
          <p:cNvPr id="55604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1888" y="4689475"/>
            <a:ext cx="4552634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1143000"/>
          </a:xfrm>
        </p:spPr>
        <p:txBody>
          <a:bodyPr/>
          <a:lstStyle/>
          <a:p>
            <a:pPr marL="609600" indent="-609600"/>
            <a:r>
              <a:rPr lang="en-US" altLang="ko-KR"/>
              <a:t>&lt;</a:t>
            </a:r>
            <a:r>
              <a:rPr lang="ko-KR" altLang="en-US"/>
              <a:t>예제풀이</a:t>
            </a:r>
            <a:r>
              <a:rPr lang="en-US" altLang="ko-KR"/>
              <a:t>&gt;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519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5192" name="Rectangle 8"/>
          <p:cNvSpPr>
            <a:spLocks noChangeArrowheads="1"/>
          </p:cNvSpPr>
          <p:nvPr/>
        </p:nvSpPr>
        <p:spPr bwMode="auto">
          <a:xfrm>
            <a:off x="0" y="5195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5194" name="Rectangle 10"/>
          <p:cNvSpPr>
            <a:spLocks noChangeArrowheads="1"/>
          </p:cNvSpPr>
          <p:nvPr/>
        </p:nvSpPr>
        <p:spPr bwMode="auto">
          <a:xfrm>
            <a:off x="0" y="385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5196" name="Rectangle 12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5197" name="Rectangle 13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5198" name="Rectangle 14"/>
          <p:cNvSpPr>
            <a:spLocks noChangeArrowheads="1"/>
          </p:cNvSpPr>
          <p:nvPr/>
        </p:nvSpPr>
        <p:spPr bwMode="auto">
          <a:xfrm>
            <a:off x="1260475" y="3092450"/>
            <a:ext cx="709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ko-KR"/>
          </a:p>
        </p:txBody>
      </p:sp>
      <p:sp>
        <p:nvSpPr>
          <p:cNvPr id="605199" name="Rectangle 15"/>
          <p:cNvSpPr>
            <a:spLocks noChangeArrowheads="1"/>
          </p:cNvSpPr>
          <p:nvPr/>
        </p:nvSpPr>
        <p:spPr bwMode="auto">
          <a:xfrm>
            <a:off x="250825" y="1268413"/>
            <a:ext cx="74517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altLang="ko-KR" sz="2800" b="1" dirty="0"/>
          </a:p>
          <a:p>
            <a:r>
              <a:rPr lang="en-US" altLang="ko-KR" sz="2800" b="1" dirty="0"/>
              <a:t>class ex02_D04 { </a:t>
            </a:r>
          </a:p>
          <a:p>
            <a:r>
              <a:rPr lang="en-US" altLang="ko-KR" sz="2800" b="1" dirty="0">
                <a:latin typeface="Arial"/>
              </a:rPr>
              <a:t>  </a:t>
            </a:r>
            <a:r>
              <a:rPr lang="en-US" altLang="ko-KR" sz="2800" b="1" dirty="0"/>
              <a:t>public static void main(String[] </a:t>
            </a:r>
            <a:r>
              <a:rPr lang="en-US" altLang="ko-KR" sz="2800" b="1" dirty="0" err="1"/>
              <a:t>args</a:t>
            </a:r>
            <a:r>
              <a:rPr lang="en-US" altLang="ko-KR" sz="2800" b="1" dirty="0"/>
              <a:t>){ </a:t>
            </a:r>
          </a:p>
          <a:p>
            <a:r>
              <a:rPr lang="en-US" altLang="ko-KR" sz="2800" b="1" dirty="0">
                <a:latin typeface="Arial"/>
              </a:rPr>
              <a:t>     </a:t>
            </a:r>
            <a:r>
              <a:rPr lang="en-US" altLang="ko-KR" sz="2800" b="1" dirty="0"/>
              <a:t>for(char </a:t>
            </a:r>
            <a:r>
              <a:rPr lang="en-US" altLang="ko-KR" sz="2800" b="1" dirty="0" err="1"/>
              <a:t>ch</a:t>
            </a:r>
            <a:r>
              <a:rPr lang="en-US" altLang="ko-KR" sz="2800" b="1" dirty="0"/>
              <a:t>='A'; </a:t>
            </a:r>
            <a:r>
              <a:rPr lang="en-US" altLang="ko-KR" sz="2800" b="1" dirty="0" err="1"/>
              <a:t>ch</a:t>
            </a:r>
            <a:r>
              <a:rPr lang="en-US" altLang="ko-KR" sz="2800" b="1" dirty="0"/>
              <a:t>&lt;='Z'; </a:t>
            </a:r>
            <a:r>
              <a:rPr lang="en-US" altLang="ko-KR" sz="2800" b="1" dirty="0" err="1"/>
              <a:t>ch</a:t>
            </a:r>
            <a:r>
              <a:rPr lang="en-US" altLang="ko-KR" sz="2800" b="1" dirty="0"/>
              <a:t>++) </a:t>
            </a:r>
          </a:p>
          <a:p>
            <a:r>
              <a:rPr lang="en-US" altLang="ko-KR" sz="2800" b="1" dirty="0">
                <a:latin typeface="Arial"/>
              </a:rPr>
              <a:t>        </a:t>
            </a:r>
            <a:r>
              <a:rPr lang="en-US" altLang="ko-KR" sz="2800" b="1" dirty="0" err="1"/>
              <a:t>System.out.print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ch</a:t>
            </a:r>
            <a:r>
              <a:rPr lang="en-US" altLang="ko-KR" sz="2800" b="1" dirty="0"/>
              <a:t> + "</a:t>
            </a:r>
            <a:r>
              <a:rPr lang="en-US" altLang="ko-KR" sz="2800" b="1" dirty="0">
                <a:latin typeface="Arial"/>
              </a:rPr>
              <a:t> </a:t>
            </a:r>
            <a:r>
              <a:rPr lang="en-US" altLang="ko-KR" sz="2800" b="1" dirty="0"/>
              <a:t> "); </a:t>
            </a:r>
          </a:p>
          <a:p>
            <a:r>
              <a:rPr lang="en-US" altLang="ko-KR" sz="2800" b="1" dirty="0">
                <a:latin typeface="Arial"/>
              </a:rPr>
              <a:t>    </a:t>
            </a:r>
            <a:r>
              <a:rPr lang="en-US" altLang="ko-KR" sz="2800" b="1" dirty="0" err="1"/>
              <a:t>System.out.println</a:t>
            </a:r>
            <a:r>
              <a:rPr lang="en-US" altLang="ko-KR" sz="2800" b="1" dirty="0"/>
              <a:t>( ); </a:t>
            </a:r>
          </a:p>
          <a:p>
            <a:r>
              <a:rPr lang="en-US" altLang="ko-KR" sz="2800" b="1" dirty="0">
                <a:latin typeface="Arial"/>
              </a:rPr>
              <a:t>  </a:t>
            </a:r>
            <a:r>
              <a:rPr lang="en-US" altLang="ko-KR" sz="2800" b="1" dirty="0"/>
              <a:t>} </a:t>
            </a:r>
          </a:p>
          <a:p>
            <a:r>
              <a:rPr lang="en-US" altLang="ko-KR" sz="2800" b="1" dirty="0"/>
              <a:t>}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357694"/>
            <a:ext cx="63722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1143000"/>
          </a:xfrm>
        </p:spPr>
        <p:txBody>
          <a:bodyPr/>
          <a:lstStyle/>
          <a:p>
            <a:pPr marL="609600" indent="-609600"/>
            <a:r>
              <a:rPr lang="ko-KR" altLang="en-US" dirty="0" smtClean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 </a:t>
            </a: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0" y="5195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23274" name="Rectangle 10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23294" name="Group 30"/>
          <p:cNvGraphicFramePr>
            <a:graphicFrameLocks noGrp="1"/>
          </p:cNvGraphicFramePr>
          <p:nvPr/>
        </p:nvGraphicFramePr>
        <p:xfrm>
          <a:off x="792163" y="1628775"/>
          <a:ext cx="8099425" cy="3017520"/>
        </p:xfrm>
        <a:graphic>
          <a:graphicData uri="http://schemas.openxmlformats.org/drawingml/2006/table">
            <a:tbl>
              <a:tblPr/>
              <a:tblGrid>
                <a:gridCol w="8099425"/>
              </a:tblGrid>
              <a:tr h="836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 while( </a:t>
                      </a:r>
                      <a:r>
                        <a:rPr kumimoji="1" lang="ko-KR" alt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 </a:t>
                      </a: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조건에 만족할 경우 반복할 문장</a:t>
                      </a: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  </a:t>
                      </a: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증가치</a:t>
                      </a: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;</a:t>
                      </a:r>
                      <a:endParaRPr kumimoji="1" lang="ko-KR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}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다음 문장</a:t>
                      </a: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0" y="385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1143000"/>
          </a:xfrm>
        </p:spPr>
        <p:txBody>
          <a:bodyPr/>
          <a:lstStyle/>
          <a:p>
            <a:pPr marL="609600" indent="-609600"/>
            <a:r>
              <a:rPr lang="en-US" altLang="ko-KR"/>
              <a:t>&lt;</a:t>
            </a:r>
            <a:r>
              <a:rPr lang="ko-KR" altLang="en-US"/>
              <a:t>예제풀이</a:t>
            </a:r>
            <a:r>
              <a:rPr lang="en-US" altLang="ko-KR"/>
              <a:t>&gt;</a:t>
            </a: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133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1336" name="Rectangle 8"/>
          <p:cNvSpPr>
            <a:spLocks noChangeArrowheads="1"/>
          </p:cNvSpPr>
          <p:nvPr/>
        </p:nvSpPr>
        <p:spPr bwMode="auto">
          <a:xfrm>
            <a:off x="0" y="5195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0" y="385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11339" name="Rectangle 11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1340" name="Rectangle 12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1260475" y="3092450"/>
            <a:ext cx="709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ko-KR"/>
          </a:p>
        </p:txBody>
      </p:sp>
      <p:sp>
        <p:nvSpPr>
          <p:cNvPr id="611343" name="Rectangle 15"/>
          <p:cNvSpPr>
            <a:spLocks noChangeArrowheads="1"/>
          </p:cNvSpPr>
          <p:nvPr/>
        </p:nvSpPr>
        <p:spPr bwMode="auto">
          <a:xfrm>
            <a:off x="431800" y="200167"/>
            <a:ext cx="7451725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altLang="ko-KR" sz="3600" b="1" dirty="0"/>
          </a:p>
          <a:p>
            <a:r>
              <a:rPr lang="en-US" altLang="ko-KR" sz="2400" b="1" dirty="0"/>
              <a:t>class Work6_10</a:t>
            </a:r>
          </a:p>
          <a:p>
            <a:r>
              <a:rPr lang="en-US" altLang="ko-KR" sz="2400" b="1" dirty="0"/>
              <a:t>{</a:t>
            </a:r>
          </a:p>
          <a:p>
            <a:r>
              <a:rPr lang="en-US" altLang="ko-KR" sz="2400" b="1" dirty="0"/>
              <a:t> 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</a:t>
            </a:r>
          </a:p>
          <a:p>
            <a:r>
              <a:rPr lang="en-US" altLang="ko-KR" sz="2400" b="1" dirty="0"/>
              <a:t>  {</a:t>
            </a:r>
          </a:p>
          <a:p>
            <a:r>
              <a:rPr lang="en-US" altLang="ko-KR" sz="2400" b="1" dirty="0"/>
              <a:t>    char 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='A';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    while(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&lt;='Z')</a:t>
            </a:r>
          </a:p>
          <a:p>
            <a:r>
              <a:rPr lang="en-US" altLang="ko-KR" sz="2400" b="1" dirty="0"/>
              <a:t>    {      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err="1"/>
              <a:t>System.out.print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+"  ");</a:t>
            </a:r>
          </a:p>
          <a:p>
            <a:r>
              <a:rPr lang="en-US" altLang="ko-KR" sz="2400" b="1" dirty="0"/>
              <a:t>        </a:t>
            </a:r>
            <a:r>
              <a:rPr lang="en-US" altLang="ko-KR" sz="2400" b="1" dirty="0" err="1"/>
              <a:t>ch</a:t>
            </a:r>
            <a:r>
              <a:rPr lang="en-US" altLang="ko-KR" sz="2400" b="1" dirty="0"/>
              <a:t>++; </a:t>
            </a:r>
          </a:p>
          <a:p>
            <a:r>
              <a:rPr lang="en-US" altLang="ko-KR" sz="2400" b="1" dirty="0"/>
              <a:t>    }</a:t>
            </a:r>
          </a:p>
          <a:p>
            <a:r>
              <a:rPr lang="en-US" altLang="ko-KR" sz="2400" b="1" dirty="0"/>
              <a:t>  }                                                          </a:t>
            </a:r>
          </a:p>
          <a:p>
            <a:r>
              <a:rPr lang="en-US" altLang="ko-KR" sz="2400" b="1" dirty="0"/>
              <a:t>}</a:t>
            </a:r>
            <a:br>
              <a:rPr lang="en-US" altLang="ko-KR" sz="2400" b="1" dirty="0"/>
            </a:br>
            <a:endParaRPr lang="en-US" altLang="ko-KR" sz="2400" b="1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869160"/>
            <a:ext cx="63722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1143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ko-KR" dirty="0" err="1" smtClean="0"/>
              <a:t>do~while</a:t>
            </a:r>
            <a:r>
              <a:rPr lang="ko-KR" altLang="en-US" dirty="0"/>
              <a:t>문 </a:t>
            </a:r>
          </a:p>
        </p:txBody>
      </p:sp>
      <p:sp>
        <p:nvSpPr>
          <p:cNvPr id="52941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9416" name="Rectangle 8"/>
          <p:cNvSpPr>
            <a:spLocks noChangeArrowheads="1"/>
          </p:cNvSpPr>
          <p:nvPr/>
        </p:nvSpPr>
        <p:spPr bwMode="auto">
          <a:xfrm>
            <a:off x="0" y="5195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29417" name="Rectangle 9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9418" name="Rectangle 10"/>
          <p:cNvSpPr>
            <a:spLocks noChangeArrowheads="1"/>
          </p:cNvSpPr>
          <p:nvPr/>
        </p:nvSpPr>
        <p:spPr bwMode="auto">
          <a:xfrm>
            <a:off x="0" y="385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9420" name="Rectangle 12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29423" name="Rectangle 15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29437" name="Group 29"/>
          <p:cNvGraphicFramePr>
            <a:graphicFrameLocks noGrp="1"/>
          </p:cNvGraphicFramePr>
          <p:nvPr/>
        </p:nvGraphicFramePr>
        <p:xfrm>
          <a:off x="900113" y="1449388"/>
          <a:ext cx="7272337" cy="1800225"/>
        </p:xfrm>
        <a:graphic>
          <a:graphicData uri="http://schemas.openxmlformats.org/drawingml/2006/table">
            <a:tbl>
              <a:tblPr/>
              <a:tblGrid>
                <a:gridCol w="7272337"/>
              </a:tblGrid>
              <a:tr h="1800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do 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반복 처리할 문장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}while(</a:t>
                      </a:r>
                      <a:r>
                        <a:rPr kumimoji="1" lang="ko-KR" alt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조건식</a:t>
                      </a:r>
                      <a:r>
                        <a:rPr kumimoji="1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); </a:t>
                      </a:r>
                      <a:endParaRPr kumimoji="1" lang="en-US" altLang="ko-KR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9434" name="Rectangle 26"/>
          <p:cNvSpPr>
            <a:spLocks noChangeArrowheads="1"/>
          </p:cNvSpPr>
          <p:nvPr/>
        </p:nvSpPr>
        <p:spPr bwMode="auto">
          <a:xfrm>
            <a:off x="0" y="370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4000" dirty="0" err="1" smtClean="0"/>
              <a:t>자료형의</a:t>
            </a:r>
            <a:r>
              <a:rPr lang="ko-KR" altLang="en-US" sz="4000" dirty="0"/>
              <a:t>  역할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49388"/>
            <a:ext cx="8893175" cy="1258887"/>
          </a:xfrm>
        </p:spPr>
        <p:txBody>
          <a:bodyPr>
            <a:normAutofit lnSpcReduction="10000"/>
          </a:bodyPr>
          <a:lstStyle/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메모리의 사이즈를 결정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dirty="0" smtClean="0"/>
              <a:t>   메모리 할당되는 사이즈에 따라 변수에 저장할 수 있는 값의 허용 범위가 달라진다</a:t>
            </a:r>
            <a:r>
              <a:rPr lang="en-US" altLang="ko-KR" dirty="0" smtClean="0"/>
              <a:t>. </a:t>
            </a:r>
          </a:p>
          <a:p>
            <a:pPr marL="990600" lvl="1" indent="-53340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ko-KR" dirty="0" smtClean="0"/>
          </a:p>
          <a:p>
            <a:pPr marL="990600" lvl="1" indent="-53340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ko-KR" dirty="0" smtClean="0"/>
          </a:p>
          <a:p>
            <a:pPr marL="990600" lvl="1" indent="-53340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ko-KR" dirty="0" smtClean="0"/>
          </a:p>
          <a:p>
            <a:pPr marL="990600" lvl="1" indent="-53340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ko-KR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70055" name="Group 39"/>
          <p:cNvGraphicFramePr>
            <a:graphicFrameLocks noGrp="1"/>
          </p:cNvGraphicFramePr>
          <p:nvPr/>
        </p:nvGraphicFramePr>
        <p:xfrm>
          <a:off x="1150938" y="2708275"/>
          <a:ext cx="5041900" cy="822960"/>
        </p:xfrm>
        <a:graphic>
          <a:graphicData uri="http://schemas.openxmlformats.org/drawingml/2006/table">
            <a:tbl>
              <a:tblPr/>
              <a:tblGrid>
                <a:gridCol w="5041900"/>
              </a:tblGrid>
              <a:tr h="4206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byte a=1;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a=128;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        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//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컴파일 에러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6" name="Rectangle 19"/>
          <p:cNvSpPr>
            <a:spLocks noChangeArrowheads="1"/>
          </p:cNvSpPr>
          <p:nvPr/>
        </p:nvSpPr>
        <p:spPr bwMode="auto">
          <a:xfrm>
            <a:off x="0" y="3425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graphicFrame>
        <p:nvGraphicFramePr>
          <p:cNvPr id="470053" name="Group 37"/>
          <p:cNvGraphicFramePr>
            <a:graphicFrameLocks noGrp="1"/>
          </p:cNvGraphicFramePr>
          <p:nvPr/>
        </p:nvGraphicFramePr>
        <p:xfrm>
          <a:off x="1150938" y="3608388"/>
          <a:ext cx="5041900" cy="822960"/>
        </p:xfrm>
        <a:graphic>
          <a:graphicData uri="http://schemas.openxmlformats.org/drawingml/2006/table">
            <a:tbl>
              <a:tblPr/>
              <a:tblGrid>
                <a:gridCol w="5041900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short b=128;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b=32768;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      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//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컴파일 에러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3" name="Rectangle 27"/>
          <p:cNvSpPr>
            <a:spLocks noChangeArrowheads="1"/>
          </p:cNvSpPr>
          <p:nvPr/>
        </p:nvSpPr>
        <p:spPr bwMode="auto">
          <a:xfrm>
            <a:off x="0" y="3425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26644" name="Rectangle 55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70088" name="Group 72"/>
          <p:cNvGraphicFramePr>
            <a:graphicFrameLocks noGrp="1"/>
          </p:cNvGraphicFramePr>
          <p:nvPr/>
        </p:nvGraphicFramePr>
        <p:xfrm>
          <a:off x="1150938" y="4508500"/>
          <a:ext cx="5041900" cy="1554480"/>
        </p:xfrm>
        <a:graphic>
          <a:graphicData uri="http://schemas.openxmlformats.org/drawingml/2006/table">
            <a:tbl>
              <a:tblPr/>
              <a:tblGrid>
                <a:gridCol w="5041900"/>
              </a:tblGrid>
              <a:tr h="900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c=32768;   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c=123456L;  //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컴파일 에러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long d=123456L;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    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0" y="1662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6" name="Rectangle 8"/>
          <p:cNvSpPr>
            <a:spLocks noChangeArrowheads="1"/>
          </p:cNvSpPr>
          <p:nvPr/>
        </p:nvSpPr>
        <p:spPr bwMode="auto">
          <a:xfrm>
            <a:off x="0" y="5195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7" name="Rectangle 9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8" name="Rectangle 10"/>
          <p:cNvSpPr>
            <a:spLocks noChangeArrowheads="1"/>
          </p:cNvSpPr>
          <p:nvPr/>
        </p:nvSpPr>
        <p:spPr bwMode="auto">
          <a:xfrm>
            <a:off x="0" y="385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9" name="Rectangle 11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60" name="Rectangle 12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61" name="Rectangle 13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62" name="Rectangle 14"/>
          <p:cNvSpPr>
            <a:spLocks noChangeArrowheads="1"/>
          </p:cNvSpPr>
          <p:nvPr/>
        </p:nvSpPr>
        <p:spPr bwMode="auto">
          <a:xfrm>
            <a:off x="250824" y="1506842"/>
            <a:ext cx="88931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400" b="1" dirty="0"/>
              <a:t>class Work6_5{</a:t>
            </a:r>
          </a:p>
          <a:p>
            <a:r>
              <a:rPr lang="en-US" altLang="ko-KR" sz="2400" b="1" dirty="0"/>
              <a:t> 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</a:t>
            </a:r>
          </a:p>
          <a:p>
            <a:r>
              <a:rPr lang="en-US" altLang="ko-KR" sz="2400" b="1" dirty="0"/>
              <a:t>   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=1, </a:t>
            </a:r>
            <a:r>
              <a:rPr lang="en-US" altLang="ko-KR" sz="2400" b="1" dirty="0" err="1"/>
              <a:t>gu</a:t>
            </a:r>
            <a:r>
              <a:rPr lang="en-US" altLang="ko-KR" sz="2400" b="1" dirty="0"/>
              <a:t>=7;</a:t>
            </a:r>
          </a:p>
          <a:p>
            <a:r>
              <a:rPr lang="en-US" altLang="ko-KR" sz="2400" b="1" dirty="0"/>
              <a:t>    do {</a:t>
            </a:r>
          </a:p>
          <a:p>
            <a:r>
              <a:rPr lang="en-US" altLang="ko-KR" sz="2400" b="1" dirty="0"/>
              <a:t>      </a:t>
            </a:r>
            <a:r>
              <a:rPr lang="en-US" altLang="ko-KR" sz="2400" b="1" dirty="0" smtClean="0"/>
              <a:t>   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/>
              <a:t>( </a:t>
            </a:r>
            <a:r>
              <a:rPr lang="en-US" altLang="ko-KR" sz="2400" b="1" dirty="0" err="1"/>
              <a:t>gu</a:t>
            </a:r>
            <a:r>
              <a:rPr lang="en-US" altLang="ko-KR" sz="2400" b="1" dirty="0"/>
              <a:t> + " * " +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+ " = " + (</a:t>
            </a:r>
            <a:r>
              <a:rPr lang="en-US" altLang="ko-KR" sz="2400" b="1" dirty="0" err="1"/>
              <a:t>gu</a:t>
            </a:r>
            <a:r>
              <a:rPr lang="en-US" altLang="ko-KR" sz="2400" b="1" dirty="0"/>
              <a:t>*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));</a:t>
            </a:r>
          </a:p>
          <a:p>
            <a:r>
              <a:rPr lang="en-US" altLang="ko-KR" sz="2400" b="1" dirty="0"/>
              <a:t>      </a:t>
            </a:r>
            <a:r>
              <a:rPr lang="en-US" altLang="ko-KR" sz="2400" b="1" dirty="0" smtClean="0"/>
              <a:t>   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/>
              <a:t>++;</a:t>
            </a:r>
          </a:p>
          <a:p>
            <a:r>
              <a:rPr lang="en-US" altLang="ko-KR" sz="2400" b="1" dirty="0"/>
              <a:t>    }while(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&lt;=9);  </a:t>
            </a:r>
          </a:p>
          <a:p>
            <a:r>
              <a:rPr lang="en-US" altLang="ko-KR" sz="2400" b="1" dirty="0"/>
              <a:t>   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("\n--------------------- &gt;&gt;" );</a:t>
            </a:r>
          </a:p>
          <a:p>
            <a:r>
              <a:rPr lang="en-US" altLang="ko-KR" sz="2400" b="1" dirty="0"/>
              <a:t>  }</a:t>
            </a:r>
          </a:p>
          <a:p>
            <a:r>
              <a:rPr lang="en-US" altLang="ko-KR" sz="2400" b="1" dirty="0"/>
              <a:t>}</a:t>
            </a:r>
          </a:p>
        </p:txBody>
      </p:sp>
      <p:sp>
        <p:nvSpPr>
          <p:cNvPr id="565265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1143000"/>
          </a:xfrm>
          <a:noFill/>
          <a:ln/>
        </p:spPr>
        <p:txBody>
          <a:bodyPr>
            <a:normAutofit/>
          </a:bodyPr>
          <a:lstStyle/>
          <a:p>
            <a:pPr marL="609600" indent="-609600"/>
            <a:r>
              <a:rPr lang="ko-KR" altLang="en-US" dirty="0" smtClean="0"/>
              <a:t>다음과 </a:t>
            </a:r>
            <a:r>
              <a:rPr lang="ko-KR" altLang="en-US" dirty="0"/>
              <a:t>같은 결과 화면 나타내기</a:t>
            </a:r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200525"/>
            <a:ext cx="28670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728663"/>
          </a:xfrm>
        </p:spPr>
        <p:txBody>
          <a:bodyPr/>
          <a:lstStyle/>
          <a:p>
            <a:pPr marL="609600" indent="-609600"/>
            <a:r>
              <a:rPr lang="en-US" altLang="ko-KR" sz="2800" dirty="0"/>
              <a:t>&lt;</a:t>
            </a:r>
            <a:r>
              <a:rPr lang="ko-KR" altLang="en-US" sz="2800" dirty="0"/>
              <a:t>예제</a:t>
            </a:r>
            <a:r>
              <a:rPr lang="en-US" altLang="ko-KR" sz="2800" dirty="0"/>
              <a:t>&gt; </a:t>
            </a:r>
            <a:r>
              <a:rPr lang="en-US" altLang="ko-KR" sz="2800" dirty="0" smtClean="0"/>
              <a:t>1…..5 </a:t>
            </a:r>
            <a:r>
              <a:rPr lang="ko-KR" altLang="en-US" sz="2800" dirty="0"/>
              <a:t>까지의 수에서 짝수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홀수합</a:t>
            </a:r>
            <a:r>
              <a:rPr lang="ko-KR" altLang="en-US" sz="2800" dirty="0"/>
              <a:t> 구하기</a:t>
            </a:r>
            <a:r>
              <a:rPr lang="ko-KR" altLang="en-US" sz="3200" dirty="0"/>
              <a:t> </a:t>
            </a: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3351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323528" y="1052736"/>
            <a:ext cx="8426201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class Work7_1 {</a:t>
            </a:r>
          </a:p>
          <a:p>
            <a:r>
              <a:rPr lang="en-US" altLang="ko-KR" sz="2000" b="1" dirty="0"/>
              <a:t> 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){</a:t>
            </a:r>
          </a:p>
          <a:p>
            <a:r>
              <a:rPr lang="en-US" altLang="ko-KR" sz="2000" b="1" dirty="0"/>
              <a:t>  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odd_tot</a:t>
            </a:r>
            <a:r>
              <a:rPr lang="en-US" altLang="ko-KR" sz="2000" b="1" dirty="0"/>
              <a:t>=0, </a:t>
            </a:r>
            <a:r>
              <a:rPr lang="en-US" altLang="ko-KR" sz="2000" b="1" dirty="0" err="1"/>
              <a:t>even_tot</a:t>
            </a:r>
            <a:r>
              <a:rPr lang="en-US" altLang="ko-KR" sz="2000" b="1" dirty="0"/>
              <a:t>=0;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 for(n=1; n</a:t>
            </a:r>
            <a:r>
              <a:rPr lang="en-US" altLang="ko-KR" sz="2000" b="1" dirty="0" smtClean="0"/>
              <a:t>&lt;=5; </a:t>
            </a:r>
            <a:r>
              <a:rPr lang="en-US" altLang="ko-KR" sz="2000" b="1" dirty="0"/>
              <a:t>n++)</a:t>
            </a:r>
          </a:p>
          <a:p>
            <a:r>
              <a:rPr lang="en-US" altLang="ko-KR" sz="2000" b="1" dirty="0"/>
              <a:t>  {</a:t>
            </a:r>
          </a:p>
          <a:p>
            <a:r>
              <a:rPr lang="en-US" altLang="ko-KR" sz="2000" b="1" dirty="0"/>
              <a:t>     if(n%2==0) </a:t>
            </a:r>
          </a:p>
          <a:p>
            <a:r>
              <a:rPr lang="en-US" altLang="ko-KR" sz="2000" b="1" dirty="0"/>
              <a:t>	</a:t>
            </a:r>
            <a:r>
              <a:rPr lang="en-US" altLang="ko-KR" sz="2000" b="1" dirty="0" err="1"/>
              <a:t>even_tot</a:t>
            </a:r>
            <a:r>
              <a:rPr lang="en-US" altLang="ko-KR" sz="2000" b="1" dirty="0"/>
              <a:t>+=n;</a:t>
            </a:r>
          </a:p>
          <a:p>
            <a:r>
              <a:rPr lang="en-US" altLang="ko-KR" sz="2000" b="1" dirty="0"/>
              <a:t>     else</a:t>
            </a:r>
          </a:p>
          <a:p>
            <a:r>
              <a:rPr lang="en-US" altLang="ko-KR" sz="2000" b="1" dirty="0"/>
              <a:t>	</a:t>
            </a:r>
            <a:r>
              <a:rPr lang="en-US" altLang="ko-KR" sz="2000" b="1" dirty="0" err="1"/>
              <a:t>odd_tot</a:t>
            </a:r>
            <a:r>
              <a:rPr lang="en-US" altLang="ko-KR" sz="2000" b="1" dirty="0"/>
              <a:t>+=n;</a:t>
            </a:r>
          </a:p>
          <a:p>
            <a:r>
              <a:rPr lang="en-US" altLang="ko-KR" sz="2000" b="1" dirty="0"/>
              <a:t>  }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("1...."+ (n-1) +" </a:t>
            </a:r>
            <a:r>
              <a:rPr lang="ko-KR" altLang="en-US" sz="2000" b="1" dirty="0"/>
              <a:t>사이의 짝수의 합</a:t>
            </a:r>
            <a:r>
              <a:rPr lang="en-US" altLang="ko-KR" sz="2000" b="1" dirty="0"/>
              <a:t>"+</a:t>
            </a:r>
            <a:r>
              <a:rPr lang="en-US" altLang="ko-KR" sz="2000" b="1" dirty="0" err="1"/>
              <a:t>even_tot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("1...."+ (n-1) +" </a:t>
            </a:r>
            <a:r>
              <a:rPr lang="ko-KR" altLang="en-US" sz="2000" b="1" dirty="0"/>
              <a:t>사이의 홀수의 합</a:t>
            </a:r>
            <a:r>
              <a:rPr lang="en-US" altLang="ko-KR" sz="2000" b="1" dirty="0"/>
              <a:t>"+</a:t>
            </a:r>
            <a:r>
              <a:rPr lang="en-US" altLang="ko-KR" sz="2000" b="1" dirty="0" err="1"/>
              <a:t>odd_tot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/>
              <a:t>}</a:t>
            </a:r>
          </a:p>
          <a:p>
            <a:r>
              <a:rPr lang="en-US" altLang="ko-KR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609600" indent="-609600"/>
            <a:r>
              <a:rPr lang="en-US" altLang="ko-KR" b="0" dirty="0" smtClean="0"/>
              <a:t> </a:t>
            </a:r>
            <a:r>
              <a:rPr lang="en-US" altLang="ko-KR" b="0" dirty="0"/>
              <a:t>break </a:t>
            </a:r>
            <a:r>
              <a:rPr lang="ko-KR" altLang="en-US" b="0" dirty="0"/>
              <a:t>보조 </a:t>
            </a:r>
            <a:r>
              <a:rPr lang="ko-KR" altLang="en-US" b="0" dirty="0" err="1"/>
              <a:t>제어문</a:t>
            </a:r>
            <a:endParaRPr lang="ko-KR" altLang="en-US" b="0" dirty="0"/>
          </a:p>
        </p:txBody>
      </p:sp>
      <p:sp>
        <p:nvSpPr>
          <p:cNvPr id="444445" name="Rectangle 29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4602" name="Rectangle 186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444632" name="Rectangle 21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4643" name="Rectangle 22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444646" name="Rectangle 230"/>
          <p:cNvSpPr>
            <a:spLocks noChangeArrowheads="1"/>
          </p:cNvSpPr>
          <p:nvPr/>
        </p:nvSpPr>
        <p:spPr bwMode="auto">
          <a:xfrm>
            <a:off x="971550" y="1628775"/>
            <a:ext cx="684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ko-KR" b="1"/>
              <a:t>break</a:t>
            </a:r>
            <a:r>
              <a:rPr lang="ko-KR" altLang="en-US" b="1"/>
              <a:t>문을 만나면 반복문 밖으로 제어가 이동</a:t>
            </a:r>
          </a:p>
        </p:txBody>
      </p:sp>
      <p:graphicFrame>
        <p:nvGraphicFramePr>
          <p:cNvPr id="444647" name="Group 231"/>
          <p:cNvGraphicFramePr>
            <a:graphicFrameLocks noGrp="1"/>
          </p:cNvGraphicFramePr>
          <p:nvPr/>
        </p:nvGraphicFramePr>
        <p:xfrm>
          <a:off x="971550" y="2528888"/>
          <a:ext cx="6480175" cy="3081338"/>
        </p:xfrm>
        <a:graphic>
          <a:graphicData uri="http://schemas.openxmlformats.org/drawingml/2006/table">
            <a:tbl>
              <a:tblPr/>
              <a:tblGrid>
                <a:gridCol w="6480175"/>
              </a:tblGrid>
              <a:tr h="308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</a:t>
                      </a: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반복문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      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 break;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     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     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   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4653" name="Freeform 237"/>
          <p:cNvSpPr>
            <a:spLocks/>
          </p:cNvSpPr>
          <p:nvPr/>
        </p:nvSpPr>
        <p:spPr bwMode="auto">
          <a:xfrm flipV="1">
            <a:off x="2267744" y="3789040"/>
            <a:ext cx="2879725" cy="1620838"/>
          </a:xfrm>
          <a:custGeom>
            <a:avLst/>
            <a:gdLst/>
            <a:ahLst/>
            <a:cxnLst>
              <a:cxn ang="0">
                <a:pos x="680" y="907"/>
              </a:cxn>
              <a:cxn ang="0">
                <a:pos x="1361" y="567"/>
              </a:cxn>
              <a:cxn ang="0">
                <a:pos x="0" y="0"/>
              </a:cxn>
            </a:cxnLst>
            <a:rect l="0" t="0" r="r" b="b"/>
            <a:pathLst>
              <a:path w="1474" h="907">
                <a:moveTo>
                  <a:pt x="680" y="907"/>
                </a:moveTo>
                <a:cubicBezTo>
                  <a:pt x="1077" y="812"/>
                  <a:pt x="1474" y="718"/>
                  <a:pt x="1361" y="567"/>
                </a:cubicBezTo>
                <a:cubicBezTo>
                  <a:pt x="1248" y="416"/>
                  <a:pt x="227" y="95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6104" name="Rectangle 8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6115" name="Rectangle 19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6125" name="Rectangle 29"/>
          <p:cNvSpPr>
            <a:spLocks noChangeArrowheads="1"/>
          </p:cNvSpPr>
          <p:nvPr/>
        </p:nvSpPr>
        <p:spPr bwMode="auto">
          <a:xfrm>
            <a:off x="2807369" y="0"/>
            <a:ext cx="8461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/>
            <a:r>
              <a:rPr lang="en-US" altLang="ko-KR" sz="3600" dirty="0" smtClean="0">
                <a:latin typeface="돋움체" pitchFamily="49" charset="-127"/>
                <a:ea typeface="돋움체" pitchFamily="49" charset="-127"/>
              </a:rPr>
              <a:t>break </a:t>
            </a:r>
            <a:r>
              <a:rPr lang="ko-KR" altLang="en-US" sz="3600" dirty="0" err="1">
                <a:latin typeface="돋움체" pitchFamily="49" charset="-127"/>
                <a:ea typeface="돋움체" pitchFamily="49" charset="-127"/>
              </a:rPr>
              <a:t>제어문</a:t>
            </a:r>
            <a:r>
              <a:rPr lang="ko-KR" altLang="en-US" sz="3600" dirty="0">
                <a:latin typeface="돋움체" pitchFamily="49" charset="-127"/>
                <a:ea typeface="돋움체" pitchFamily="49" charset="-127"/>
              </a:rPr>
              <a:t> 사용 예</a:t>
            </a:r>
          </a:p>
        </p:txBody>
      </p:sp>
      <p:sp>
        <p:nvSpPr>
          <p:cNvPr id="516127" name="Rectangle 31"/>
          <p:cNvSpPr>
            <a:spLocks noChangeArrowheads="1"/>
          </p:cNvSpPr>
          <p:nvPr/>
        </p:nvSpPr>
        <p:spPr bwMode="auto">
          <a:xfrm>
            <a:off x="431800" y="775971"/>
            <a:ext cx="8210550" cy="600164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400" b="1" dirty="0"/>
              <a:t>01:class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F01 { </a:t>
            </a:r>
          </a:p>
          <a:p>
            <a:r>
              <a:rPr lang="en-US" altLang="ko-KR" sz="2400" b="1" dirty="0"/>
              <a:t>02: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03: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n; </a:t>
            </a:r>
          </a:p>
          <a:p>
            <a:r>
              <a:rPr lang="en-US" altLang="ko-KR" sz="2400" b="1" dirty="0"/>
              <a:t>04: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for(n=1; n&lt;=10; n++)</a:t>
            </a:r>
            <a:r>
              <a:rPr lang="en-US" altLang="ko-KR" sz="2400" b="1" dirty="0">
                <a:latin typeface="Arial"/>
              </a:rPr>
              <a:t>    </a:t>
            </a:r>
            <a:endParaRPr lang="en-US" altLang="ko-KR" sz="2400" b="1" dirty="0" smtClean="0">
              <a:latin typeface="Arial"/>
            </a:endParaRPr>
          </a:p>
          <a:p>
            <a:r>
              <a:rPr lang="en-US" altLang="ko-KR" sz="2400" b="1" dirty="0" smtClean="0"/>
              <a:t>05</a:t>
            </a:r>
            <a:r>
              <a:rPr lang="en-US" altLang="ko-KR" sz="2400" b="1" dirty="0"/>
              <a:t>:</a:t>
            </a:r>
            <a:r>
              <a:rPr lang="en-US" altLang="ko-KR" sz="2400" b="1" dirty="0">
                <a:latin typeface="Arial"/>
              </a:rPr>
              <a:t>  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</a:t>
            </a:r>
            <a:r>
              <a:rPr lang="en-US" altLang="ko-KR" sz="2400" b="1" dirty="0"/>
              <a:t>("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" + n); </a:t>
            </a:r>
          </a:p>
          <a:p>
            <a:r>
              <a:rPr lang="en-US" altLang="ko-KR" sz="2400" b="1" dirty="0"/>
              <a:t>07: </a:t>
            </a:r>
          </a:p>
          <a:p>
            <a:r>
              <a:rPr lang="en-US" altLang="ko-KR" sz="2400" b="1" dirty="0"/>
              <a:t>08: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(""); </a:t>
            </a:r>
          </a:p>
          <a:p>
            <a:r>
              <a:rPr lang="en-US" altLang="ko-KR" sz="2400" b="1" dirty="0"/>
              <a:t>09: </a:t>
            </a:r>
          </a:p>
          <a:p>
            <a:r>
              <a:rPr lang="en-US" altLang="ko-KR" sz="2400" b="1" dirty="0"/>
              <a:t>10: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for(n=1; n&lt;=10; n++){</a:t>
            </a:r>
            <a:r>
              <a:rPr lang="en-US" altLang="ko-KR" sz="2400" b="1" dirty="0">
                <a:latin typeface="Arial"/>
              </a:rPr>
              <a:t> </a:t>
            </a:r>
            <a:endParaRPr lang="en-US" altLang="ko-KR" sz="2400" b="1" dirty="0" smtClean="0">
              <a:latin typeface="Arial"/>
            </a:endParaRPr>
          </a:p>
          <a:p>
            <a:r>
              <a:rPr lang="en-US" altLang="ko-KR" sz="2400" b="1" dirty="0" smtClean="0"/>
              <a:t>11</a:t>
            </a:r>
            <a:r>
              <a:rPr lang="en-US" altLang="ko-KR" sz="2400" b="1" dirty="0"/>
              <a:t>:</a:t>
            </a:r>
            <a:r>
              <a:rPr lang="en-US" altLang="ko-KR" sz="2400" b="1" dirty="0">
                <a:latin typeface="Arial"/>
              </a:rPr>
              <a:t>     </a:t>
            </a:r>
            <a:r>
              <a:rPr lang="en-US" altLang="ko-KR" sz="2400" b="1" dirty="0"/>
              <a:t> if(n%3==0)</a:t>
            </a:r>
            <a:r>
              <a:rPr lang="en-US" altLang="ko-KR" sz="2400" b="1" dirty="0">
                <a:latin typeface="Arial"/>
              </a:rPr>
              <a:t>           </a:t>
            </a:r>
            <a:endParaRPr lang="ko-KR" altLang="en-US" sz="2400" b="1" dirty="0"/>
          </a:p>
          <a:p>
            <a:r>
              <a:rPr lang="en-US" altLang="ko-KR" sz="2400" b="1" dirty="0"/>
              <a:t>12:</a:t>
            </a:r>
            <a:r>
              <a:rPr lang="en-US" altLang="ko-KR" sz="2400" b="1" dirty="0">
                <a:latin typeface="Arial"/>
              </a:rPr>
              <a:t>        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     break</a:t>
            </a:r>
            <a:r>
              <a:rPr lang="en-US" altLang="ko-KR" sz="2400" b="1" dirty="0"/>
              <a:t>;</a:t>
            </a:r>
            <a:r>
              <a:rPr lang="en-US" altLang="ko-KR" sz="2400" b="1" dirty="0">
                <a:latin typeface="Arial"/>
              </a:rPr>
              <a:t>           </a:t>
            </a:r>
            <a:endParaRPr lang="ko-KR" altLang="en-US" sz="2400" b="1" dirty="0"/>
          </a:p>
          <a:p>
            <a:r>
              <a:rPr lang="en-US" altLang="ko-KR" sz="2400" b="1" dirty="0"/>
              <a:t>13:</a:t>
            </a:r>
            <a:r>
              <a:rPr lang="en-US" altLang="ko-KR" sz="2400" b="1" dirty="0">
                <a:latin typeface="Arial"/>
              </a:rPr>
              <a:t>  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</a:t>
            </a:r>
            <a:r>
              <a:rPr lang="en-US" altLang="ko-KR" sz="2400" b="1" dirty="0"/>
              <a:t>("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" + n); </a:t>
            </a:r>
          </a:p>
          <a:p>
            <a:r>
              <a:rPr lang="en-US" altLang="ko-KR" sz="2400" b="1" dirty="0"/>
              <a:t>14: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} </a:t>
            </a:r>
          </a:p>
          <a:p>
            <a:r>
              <a:rPr lang="en-US" altLang="ko-KR" sz="2400" b="1" dirty="0"/>
              <a:t>15: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(""); </a:t>
            </a:r>
          </a:p>
          <a:p>
            <a:r>
              <a:rPr lang="en-US" altLang="ko-KR" sz="2400" b="1" dirty="0"/>
              <a:t>16: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}</a:t>
            </a:r>
          </a:p>
          <a:p>
            <a:r>
              <a:rPr lang="en-US" altLang="ko-KR" sz="2400" b="1" dirty="0" smtClean="0"/>
              <a:t> 17</a:t>
            </a:r>
            <a:r>
              <a:rPr lang="en-US" altLang="ko-KR" sz="2400" b="1" dirty="0"/>
              <a:t>:}</a:t>
            </a:r>
            <a:r>
              <a:rPr lang="en-US" altLang="ko-KR" sz="2400" dirty="0"/>
              <a:t> </a:t>
            </a:r>
          </a:p>
        </p:txBody>
      </p:sp>
      <p:pic>
        <p:nvPicPr>
          <p:cNvPr id="516128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044" y="4437112"/>
            <a:ext cx="3542094" cy="17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609600" indent="-609600"/>
            <a:r>
              <a:rPr lang="en-US" altLang="ko-KR" dirty="0" smtClean="0"/>
              <a:t>continue </a:t>
            </a:r>
            <a:r>
              <a:rPr lang="ko-KR" altLang="en-US" dirty="0"/>
              <a:t>보조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</a:p>
        </p:txBody>
      </p:sp>
      <p:sp>
        <p:nvSpPr>
          <p:cNvPr id="51712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graphicFrame>
        <p:nvGraphicFramePr>
          <p:cNvPr id="517128" name="Group 8"/>
          <p:cNvGraphicFramePr>
            <a:graphicFrameLocks noGrp="1"/>
          </p:cNvGraphicFramePr>
          <p:nvPr/>
        </p:nvGraphicFramePr>
        <p:xfrm>
          <a:off x="431800" y="2528888"/>
          <a:ext cx="8281988" cy="3594100"/>
        </p:xfrm>
        <a:graphic>
          <a:graphicData uri="http://schemas.openxmlformats.org/drawingml/2006/table">
            <a:tbl>
              <a:tblPr/>
              <a:tblGrid>
                <a:gridCol w="8281988"/>
              </a:tblGrid>
              <a:tr h="359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</a:t>
                      </a: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반복문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     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     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    continue;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     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          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-127"/>
                        </a:rPr>
                        <a:t>    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134" name="Freeform 14"/>
          <p:cNvSpPr>
            <a:spLocks/>
          </p:cNvSpPr>
          <p:nvPr/>
        </p:nvSpPr>
        <p:spPr bwMode="auto">
          <a:xfrm>
            <a:off x="3096121" y="2887663"/>
            <a:ext cx="2339975" cy="1439862"/>
          </a:xfrm>
          <a:custGeom>
            <a:avLst/>
            <a:gdLst/>
            <a:ahLst/>
            <a:cxnLst>
              <a:cxn ang="0">
                <a:pos x="680" y="907"/>
              </a:cxn>
              <a:cxn ang="0">
                <a:pos x="1361" y="567"/>
              </a:cxn>
              <a:cxn ang="0">
                <a:pos x="0" y="0"/>
              </a:cxn>
            </a:cxnLst>
            <a:rect l="0" t="0" r="r" b="b"/>
            <a:pathLst>
              <a:path w="1474" h="907">
                <a:moveTo>
                  <a:pt x="680" y="907"/>
                </a:moveTo>
                <a:cubicBezTo>
                  <a:pt x="1077" y="812"/>
                  <a:pt x="1474" y="718"/>
                  <a:pt x="1361" y="567"/>
                </a:cubicBezTo>
                <a:cubicBezTo>
                  <a:pt x="1248" y="416"/>
                  <a:pt x="227" y="95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3313" y="-243408"/>
            <a:ext cx="8461375" cy="1143000"/>
          </a:xfrm>
        </p:spPr>
        <p:txBody>
          <a:bodyPr/>
          <a:lstStyle/>
          <a:p>
            <a:pPr marL="609600" indent="-609600"/>
            <a:r>
              <a:rPr lang="en-US" altLang="ko-KR" dirty="0"/>
              <a:t>&lt;</a:t>
            </a:r>
            <a:r>
              <a:rPr lang="ko-KR" altLang="en-US" dirty="0"/>
              <a:t>예제</a:t>
            </a:r>
            <a:r>
              <a:rPr lang="en-US" altLang="ko-KR" dirty="0"/>
              <a:t>&gt;</a:t>
            </a:r>
          </a:p>
        </p:txBody>
      </p:sp>
      <p:sp>
        <p:nvSpPr>
          <p:cNvPr id="5181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814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815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8151" name="Rectangle 7"/>
          <p:cNvSpPr>
            <a:spLocks noChangeArrowheads="1"/>
          </p:cNvSpPr>
          <p:nvPr/>
        </p:nvSpPr>
        <p:spPr bwMode="auto">
          <a:xfrm>
            <a:off x="322263" y="427118"/>
            <a:ext cx="8821737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3200" b="1" dirty="0"/>
              <a:t>public class Work8_4 {</a:t>
            </a:r>
          </a:p>
          <a:p>
            <a:r>
              <a:rPr lang="en-US" altLang="ko-KR" sz="3200" b="1" dirty="0"/>
              <a:t>  public static void main( String[] </a:t>
            </a:r>
            <a:r>
              <a:rPr lang="en-US" altLang="ko-KR" sz="3200" b="1" dirty="0" err="1"/>
              <a:t>argv</a:t>
            </a:r>
            <a:r>
              <a:rPr lang="en-US" altLang="ko-KR" sz="3200" b="1" dirty="0"/>
              <a:t> ) {</a:t>
            </a:r>
          </a:p>
          <a:p>
            <a:r>
              <a:rPr lang="en-US" altLang="ko-KR" sz="3200" b="1" dirty="0"/>
              <a:t>    </a:t>
            </a:r>
            <a:r>
              <a:rPr lang="en-US" altLang="ko-KR" sz="3200" b="1" dirty="0" err="1"/>
              <a:t>int</a:t>
            </a:r>
            <a:r>
              <a:rPr lang="en-US" altLang="ko-KR" sz="3200" b="1" dirty="0"/>
              <a:t> a;</a:t>
            </a:r>
          </a:p>
          <a:p>
            <a:r>
              <a:rPr lang="en-US" altLang="ko-KR" sz="3200" b="1" dirty="0"/>
              <a:t>    for(a=1;a&lt;7;a++)</a:t>
            </a:r>
          </a:p>
          <a:p>
            <a:r>
              <a:rPr lang="en-US" altLang="ko-KR" sz="3200" b="1" dirty="0"/>
              <a:t>    {</a:t>
            </a:r>
          </a:p>
          <a:p>
            <a:r>
              <a:rPr lang="en-US" altLang="ko-KR" sz="3200" b="1" dirty="0"/>
              <a:t>	  if(a==2){ continue; }</a:t>
            </a:r>
          </a:p>
          <a:p>
            <a:r>
              <a:rPr lang="en-US" altLang="ko-KR" sz="3200" b="1" dirty="0"/>
              <a:t>          </a:t>
            </a:r>
            <a:r>
              <a:rPr lang="en-US" altLang="ko-KR" sz="3200" b="1" dirty="0" err="1"/>
              <a:t>System.out.println</a:t>
            </a:r>
            <a:r>
              <a:rPr lang="en-US" altLang="ko-KR" sz="3200" b="1" dirty="0"/>
              <a:t>(a);</a:t>
            </a:r>
          </a:p>
          <a:p>
            <a:r>
              <a:rPr lang="en-US" altLang="ko-KR" sz="3200" b="1" dirty="0"/>
              <a:t>    }</a:t>
            </a:r>
          </a:p>
          <a:p>
            <a:r>
              <a:rPr lang="en-US" altLang="ko-KR" sz="3200" b="1" dirty="0"/>
              <a:t>     </a:t>
            </a:r>
          </a:p>
          <a:p>
            <a:r>
              <a:rPr lang="en-US" altLang="ko-KR" sz="3200" b="1" dirty="0"/>
              <a:t>   }</a:t>
            </a:r>
          </a:p>
          <a:p>
            <a:r>
              <a:rPr lang="en-US" altLang="ko-KR" sz="3200" b="1" dirty="0"/>
              <a:t> }</a:t>
            </a:r>
          </a:p>
          <a:p>
            <a:r>
              <a:rPr lang="en-US" altLang="ko-KR" sz="3200" b="1" dirty="0"/>
              <a:t> </a:t>
            </a:r>
            <a:r>
              <a:rPr lang="en-US" altLang="ko-KR" sz="3200" b="1" dirty="0">
                <a:latin typeface="Arial"/>
              </a:rPr>
              <a:t>                    </a:t>
            </a:r>
            <a:r>
              <a:rPr lang="en-US" altLang="ko-KR" sz="2800" b="1" dirty="0">
                <a:latin typeface="Arial"/>
              </a:rPr>
              <a:t>   </a:t>
            </a:r>
            <a:r>
              <a:rPr lang="en-US" altLang="ko-KR" sz="2800" dirty="0"/>
              <a:t> </a:t>
            </a:r>
          </a:p>
        </p:txBody>
      </p:sp>
      <p:pic>
        <p:nvPicPr>
          <p:cNvPr id="51815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7" y="4232275"/>
            <a:ext cx="4500563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609600" indent="-609600"/>
            <a:r>
              <a:rPr lang="en-US" altLang="ko-KR" sz="3200" dirty="0" smtClean="0"/>
              <a:t>1</a:t>
            </a:r>
            <a:r>
              <a:rPr lang="ko-KR" altLang="en-US" sz="3200" dirty="0"/>
              <a:t>차원 배열</a:t>
            </a:r>
            <a:endParaRPr lang="ko-KR" altLang="en-US" b="0" dirty="0"/>
          </a:p>
        </p:txBody>
      </p:sp>
      <p:sp>
        <p:nvSpPr>
          <p:cNvPr id="444445" name="Rectangle 29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4602" name="Rectangle 186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444632" name="Rectangle 21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4643" name="Rectangle 22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graphicFrame>
        <p:nvGraphicFramePr>
          <p:cNvPr id="444647" name="Group 231"/>
          <p:cNvGraphicFramePr>
            <a:graphicFrameLocks noGrp="1"/>
          </p:cNvGraphicFramePr>
          <p:nvPr/>
        </p:nvGraphicFramePr>
        <p:xfrm>
          <a:off x="790575" y="4148138"/>
          <a:ext cx="8101013" cy="1111250"/>
        </p:xfrm>
        <a:graphic>
          <a:graphicData uri="http://schemas.openxmlformats.org/drawingml/2006/table">
            <a:tbl>
              <a:tblPr/>
              <a:tblGrid>
                <a:gridCol w="8101013"/>
              </a:tblGrid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2"/>
                        </a:rPr>
                        <a:t> 1. new </a:t>
                      </a: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2"/>
                        </a:rPr>
                        <a:t>연산자를 이용하는 방법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2"/>
                        </a:rPr>
                        <a:t>2. </a:t>
                      </a: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굴림체" pitchFamily="49" charset="-127"/>
                          <a:cs typeface="한컴바탕" pitchFamily="18" charset="2"/>
                        </a:rPr>
                        <a:t>해당 배열의 내용을 직접 초기화하는 방법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4653" name="Rectangle 237"/>
          <p:cNvSpPr>
            <a:spLocks noChangeArrowheads="1"/>
          </p:cNvSpPr>
          <p:nvPr/>
        </p:nvSpPr>
        <p:spPr bwMode="auto">
          <a:xfrm>
            <a:off x="790575" y="1306424"/>
            <a:ext cx="81739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2400" b="1" dirty="0"/>
              <a:t>배열은 </a:t>
            </a:r>
          </a:p>
          <a:p>
            <a:pPr algn="just"/>
            <a:r>
              <a:rPr lang="ko-KR" altLang="en-US" sz="2400" b="1" dirty="0"/>
              <a:t>동일한 </a:t>
            </a:r>
            <a:r>
              <a:rPr lang="ko-KR" altLang="en-US" sz="2400" b="1" dirty="0" err="1"/>
              <a:t>자료형의</a:t>
            </a:r>
            <a:r>
              <a:rPr lang="ko-KR" altLang="en-US" sz="2400" b="1" dirty="0"/>
              <a:t> 여러 개의 데이터를 저장하기 위해 </a:t>
            </a:r>
          </a:p>
          <a:p>
            <a:pPr algn="just"/>
            <a:r>
              <a:rPr lang="ko-KR" altLang="en-US" sz="2400" b="1" dirty="0"/>
              <a:t>여러 개의 방을 한꺼번에 만들어 사용할 수 있는 자료형태</a:t>
            </a:r>
            <a:r>
              <a:rPr lang="ko-KR" altLang="en-US" sz="2400" dirty="0"/>
              <a:t> </a:t>
            </a:r>
          </a:p>
        </p:txBody>
      </p:sp>
      <p:sp>
        <p:nvSpPr>
          <p:cNvPr id="444654" name="Rectangle 238"/>
          <p:cNvSpPr>
            <a:spLocks noChangeArrowheads="1"/>
          </p:cNvSpPr>
          <p:nvPr/>
        </p:nvSpPr>
        <p:spPr bwMode="auto">
          <a:xfrm>
            <a:off x="611188" y="3248025"/>
            <a:ext cx="8532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 sz="3200"/>
              <a:t> </a:t>
            </a:r>
            <a:r>
              <a:rPr lang="ko-KR" altLang="en-US" sz="3200"/>
              <a:t>배열 선언하는 형식은 두 가지 방식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51950" cy="1143000"/>
          </a:xfrm>
        </p:spPr>
        <p:txBody>
          <a:bodyPr/>
          <a:lstStyle/>
          <a:p>
            <a:pPr marL="609600" indent="-609600"/>
            <a:r>
              <a:rPr lang="en-US" altLang="ko-KR" b="0"/>
              <a:t>1.1 new </a:t>
            </a:r>
            <a:r>
              <a:rPr lang="ko-KR" altLang="en-US" b="0"/>
              <a:t>연산자를 이용하는 방법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10997" name="Rectangle 21"/>
          <p:cNvSpPr>
            <a:spLocks noChangeArrowheads="1"/>
          </p:cNvSpPr>
          <p:nvPr/>
        </p:nvSpPr>
        <p:spPr bwMode="auto">
          <a:xfrm>
            <a:off x="431800" y="1628775"/>
            <a:ext cx="839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예제</a:t>
            </a:r>
            <a:r>
              <a:rPr lang="en-US" altLang="ko-KR" b="1"/>
              <a:t>&gt; 5</a:t>
            </a:r>
            <a:r>
              <a:rPr lang="ko-KR" altLang="en-US" b="1"/>
              <a:t>명의 점수를 저장하기 위한 정수형 배열</a:t>
            </a:r>
            <a:r>
              <a:rPr lang="ko-KR" altLang="en-US"/>
              <a:t> </a:t>
            </a:r>
          </a:p>
        </p:txBody>
      </p:sp>
      <p:pic>
        <p:nvPicPr>
          <p:cNvPr id="510998" name="Picture 22" descr="1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2349500"/>
            <a:ext cx="7200900" cy="2138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51950" cy="1143000"/>
          </a:xfrm>
        </p:spPr>
        <p:txBody>
          <a:bodyPr/>
          <a:lstStyle/>
          <a:p>
            <a:pPr marL="609600" indent="-609600"/>
            <a:r>
              <a:rPr lang="en-US" altLang="ko-KR" b="0" dirty="0" smtClean="0"/>
              <a:t>new </a:t>
            </a:r>
            <a:r>
              <a:rPr lang="ko-KR" altLang="en-US" b="0" dirty="0"/>
              <a:t>연산자를 이용하는 방법</a:t>
            </a:r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431800" y="1268413"/>
            <a:ext cx="8351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ko-KR" altLang="en-US"/>
              <a:t>배열은 </a:t>
            </a:r>
          </a:p>
          <a:p>
            <a:pPr algn="just"/>
            <a:r>
              <a:rPr lang="ko-KR" altLang="en-US"/>
              <a:t>  메모리</a:t>
            </a:r>
            <a:r>
              <a:rPr lang="en-US" altLang="ko-KR"/>
              <a:t>(RAM)</a:t>
            </a:r>
            <a:r>
              <a:rPr lang="ko-KR" altLang="en-US"/>
              <a:t>에 여러 개의 방을 연속된 기억공간으로 할당 </a:t>
            </a:r>
          </a:p>
        </p:txBody>
      </p:sp>
      <p:graphicFrame>
        <p:nvGraphicFramePr>
          <p:cNvPr id="548872" name="Group 8"/>
          <p:cNvGraphicFramePr>
            <a:graphicFrameLocks noGrp="1"/>
          </p:cNvGraphicFramePr>
          <p:nvPr/>
        </p:nvGraphicFramePr>
        <p:xfrm>
          <a:off x="899593" y="2390775"/>
          <a:ext cx="6912495" cy="914400"/>
        </p:xfrm>
        <a:graphic>
          <a:graphicData uri="http://schemas.openxmlformats.org/drawingml/2006/table">
            <a:tbl>
              <a:tblPr/>
              <a:tblGrid>
                <a:gridCol w="1382499"/>
                <a:gridCol w="1382499"/>
                <a:gridCol w="1382499"/>
                <a:gridCol w="1382499"/>
                <a:gridCol w="1382499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score[0]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score[1]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score[2]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score[3]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score[4]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8892" name="Rectangle 28"/>
          <p:cNvSpPr>
            <a:spLocks noChangeArrowheads="1"/>
          </p:cNvSpPr>
          <p:nvPr/>
        </p:nvSpPr>
        <p:spPr bwMode="auto">
          <a:xfrm>
            <a:off x="250825" y="4044893"/>
            <a:ext cx="8785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ko-KR" altLang="en-US" sz="1800" b="1" dirty="0"/>
              <a:t>배열은 여러 개의 방들을 동일한 이름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배열명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으로 접근</a:t>
            </a:r>
          </a:p>
          <a:p>
            <a:pPr algn="just">
              <a:buFont typeface="Wingdings" pitchFamily="2" charset="2"/>
              <a:buChar char="l"/>
            </a:pPr>
            <a:r>
              <a:rPr lang="ko-KR" altLang="en-US" sz="1800" b="1" dirty="0"/>
              <a:t>배열에 저장된 데이터는 </a:t>
            </a:r>
            <a:r>
              <a:rPr lang="ko-KR" altLang="en-US" sz="1800" b="1" dirty="0" err="1"/>
              <a:t>반복문을</a:t>
            </a:r>
            <a:r>
              <a:rPr lang="ko-KR" altLang="en-US" sz="1800" b="1" dirty="0"/>
              <a:t> 이용하여 </a:t>
            </a:r>
            <a:r>
              <a:rPr lang="ko-KR" altLang="en-US" sz="1800" b="1" dirty="0" err="1"/>
              <a:t>일괄처리하여야</a:t>
            </a:r>
            <a:r>
              <a:rPr lang="ko-KR" altLang="en-US" sz="1800" b="1" dirty="0"/>
              <a:t> 데이터처리가</a:t>
            </a:r>
            <a:r>
              <a:rPr lang="ko-KR" altLang="en-US" sz="1800" b="1" dirty="0">
                <a:latin typeface="Arial"/>
              </a:rPr>
              <a:t> </a:t>
            </a:r>
            <a:r>
              <a:rPr lang="ko-KR" altLang="en-US" sz="1800" b="1" dirty="0"/>
              <a:t> 편리</a:t>
            </a:r>
          </a:p>
          <a:p>
            <a:pPr algn="just">
              <a:buFont typeface="Wingdings" pitchFamily="2" charset="2"/>
              <a:buChar char="l"/>
            </a:pPr>
            <a:r>
              <a:rPr lang="ko-KR" altLang="en-US" sz="1800" b="1" dirty="0"/>
              <a:t>배열의 요소</a:t>
            </a:r>
            <a:r>
              <a:rPr lang="en-US" altLang="ko-KR" sz="1800" b="1" dirty="0"/>
              <a:t>(element</a:t>
            </a:r>
            <a:r>
              <a:rPr lang="en-US" altLang="ko-KR" sz="1800" dirty="0"/>
              <a:t>) :</a:t>
            </a:r>
            <a:r>
              <a:rPr lang="ko-KR" altLang="en-US" sz="1800" b="1" dirty="0"/>
              <a:t>한 명의 점수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정수값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를 저장할 수 있는 기억장소 한 개</a:t>
            </a:r>
          </a:p>
          <a:p>
            <a:pPr algn="just">
              <a:buFont typeface="Wingdings" pitchFamily="2" charset="2"/>
              <a:buChar char="l"/>
            </a:pPr>
            <a:r>
              <a:rPr lang="ko-KR" altLang="en-US" sz="1800" b="1" dirty="0"/>
              <a:t>첨자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색인</a:t>
            </a:r>
            <a:r>
              <a:rPr lang="en-US" altLang="ko-KR" sz="1800" b="1" dirty="0"/>
              <a:t>, index)</a:t>
            </a:r>
            <a:r>
              <a:rPr lang="en-US" altLang="ko-KR" sz="1800" dirty="0"/>
              <a:t> : </a:t>
            </a:r>
            <a:r>
              <a:rPr lang="ko-KR" altLang="en-US" sz="1800" b="1" dirty="0"/>
              <a:t>배열의 요소를 각 각 개별적으로 접근하여 데이터를 저장하거나 읽어오기 위해서는 배열의 몇 번째 위치한 기억공간인지를 설명하기 위한 것</a:t>
            </a:r>
          </a:p>
          <a:p>
            <a:pPr algn="just">
              <a:buFont typeface="Wingdings" pitchFamily="2" charset="2"/>
              <a:buChar char="l"/>
            </a:pPr>
            <a:r>
              <a:rPr lang="ko-KR" altLang="en-US" sz="1800" b="1" dirty="0"/>
              <a:t>배열의 첨자는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번부터 시작하여 번호를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씩 증가</a:t>
            </a:r>
            <a:r>
              <a:rPr lang="ko-KR" altLang="en-US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51950" cy="1143000"/>
          </a:xfrm>
        </p:spPr>
        <p:txBody>
          <a:bodyPr/>
          <a:lstStyle/>
          <a:p>
            <a:pPr marL="609600" indent="-609600"/>
            <a:r>
              <a:rPr lang="en-US" altLang="ko-KR" sz="3200" dirty="0" smtClean="0"/>
              <a:t>1</a:t>
            </a:r>
            <a:r>
              <a:rPr lang="ko-KR" altLang="en-US" sz="3200" dirty="0"/>
              <a:t>차원의 배열에 값 지정과 출력 방법</a:t>
            </a:r>
          </a:p>
        </p:txBody>
      </p:sp>
      <p:sp>
        <p:nvSpPr>
          <p:cNvPr id="582659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2661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1052736"/>
            <a:ext cx="954055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400" b="1" dirty="0"/>
              <a:t>001:public class G01 { </a:t>
            </a:r>
          </a:p>
          <a:p>
            <a:r>
              <a:rPr lang="en-US" altLang="ko-KR" sz="2400" b="1" dirty="0"/>
              <a:t>002: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003: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[]score = new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[5];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004: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005: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score[0]=95; </a:t>
            </a:r>
          </a:p>
          <a:p>
            <a:r>
              <a:rPr lang="en-US" altLang="ko-KR" sz="2400" b="1" dirty="0"/>
              <a:t>006: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score[1]=70; </a:t>
            </a:r>
          </a:p>
          <a:p>
            <a:r>
              <a:rPr lang="en-US" altLang="ko-KR" sz="2400" b="1" dirty="0"/>
              <a:t>007: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score[2]=80; </a:t>
            </a:r>
          </a:p>
          <a:p>
            <a:r>
              <a:rPr lang="en-US" altLang="ko-KR" sz="2400" b="1" dirty="0"/>
              <a:t>008: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score[3]=75; </a:t>
            </a:r>
          </a:p>
          <a:p>
            <a:r>
              <a:rPr lang="en-US" altLang="ko-KR" sz="2400" b="1" dirty="0"/>
              <a:t>009: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score[4]=100; </a:t>
            </a:r>
          </a:p>
          <a:p>
            <a:r>
              <a:rPr lang="en-US" altLang="ko-KR" sz="2400" b="1" dirty="0"/>
              <a:t>010: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011: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for(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=0;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&lt;5;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++) </a:t>
            </a:r>
          </a:p>
          <a:p>
            <a:r>
              <a:rPr lang="en-US" altLang="ko-KR" sz="2400" b="1" dirty="0"/>
              <a:t>012:</a:t>
            </a:r>
            <a:r>
              <a:rPr lang="en-US" altLang="ko-KR" sz="2400" b="1" dirty="0">
                <a:latin typeface="Arial"/>
              </a:rPr>
              <a:t>     </a:t>
            </a:r>
            <a:r>
              <a:rPr lang="en-US" altLang="ko-KR" sz="2400" b="1" dirty="0"/>
              <a:t>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(score[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/>
              <a:t>]); </a:t>
            </a:r>
          </a:p>
          <a:p>
            <a:r>
              <a:rPr lang="en-US" altLang="ko-KR" sz="2400" b="1" dirty="0"/>
              <a:t>013: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}</a:t>
            </a:r>
            <a:r>
              <a:rPr lang="en-US" altLang="ko-KR" sz="2400" b="1" dirty="0">
                <a:latin typeface="Arial"/>
              </a:rPr>
              <a:t>                                                                                  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014:} </a:t>
            </a:r>
          </a:p>
        </p:txBody>
      </p:sp>
      <p:pic>
        <p:nvPicPr>
          <p:cNvPr id="5826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564904"/>
            <a:ext cx="32480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실수 </a:t>
            </a:r>
            <a:r>
              <a:rPr lang="ko-KR" altLang="en-US" dirty="0" err="1"/>
              <a:t>자료형</a:t>
            </a:r>
            <a:r>
              <a:rPr lang="ko-KR" altLang="en-US" dirty="0"/>
              <a:t> 저장하기 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7932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01:public class Data06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02: public static void main(String[]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){ 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03:    double  a=23.7;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04:    float   b=23.7f;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05:   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(a);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06:   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(b);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07:  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/>
              <a:t>08:}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4329113"/>
            <a:ext cx="2881312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-243408"/>
            <a:ext cx="8461375" cy="1143000"/>
          </a:xfrm>
        </p:spPr>
        <p:txBody>
          <a:bodyPr/>
          <a:lstStyle/>
          <a:p>
            <a:pPr marL="609600" indent="-609600"/>
            <a:r>
              <a:rPr lang="en-US" altLang="ko-KR" b="0" dirty="0" smtClean="0"/>
              <a:t>1</a:t>
            </a:r>
            <a:r>
              <a:rPr lang="ko-KR" altLang="en-US" b="0" dirty="0"/>
              <a:t>차원 배열의 다양한 예제</a:t>
            </a:r>
            <a:r>
              <a:rPr lang="ko-KR" altLang="en-US" dirty="0"/>
              <a:t> </a:t>
            </a:r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51943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51945" name="Rectangle 9"/>
          <p:cNvSpPr>
            <a:spLocks noChangeArrowheads="1"/>
          </p:cNvSpPr>
          <p:nvPr/>
        </p:nvSpPr>
        <p:spPr bwMode="auto">
          <a:xfrm>
            <a:off x="285720" y="450490"/>
            <a:ext cx="81724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altLang="ko-KR" sz="2400" b="1" dirty="0"/>
          </a:p>
          <a:p>
            <a:r>
              <a:rPr lang="en-US" altLang="ko-KR" sz="2400" b="1" dirty="0"/>
              <a:t>001:public class Arr01 { </a:t>
            </a:r>
          </a:p>
          <a:p>
            <a:r>
              <a:rPr lang="en-US" altLang="ko-KR" sz="2400" b="1" dirty="0"/>
              <a:t>002: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003: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[]score = {95, 70, 80, 75, 100}; </a:t>
            </a:r>
          </a:p>
          <a:p>
            <a:r>
              <a:rPr lang="en-US" altLang="ko-KR" sz="2400" b="1" dirty="0"/>
              <a:t>004: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total=0; </a:t>
            </a:r>
          </a:p>
          <a:p>
            <a:r>
              <a:rPr lang="en-US" altLang="ko-KR" sz="2400" b="1" dirty="0"/>
              <a:t>005: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double </a:t>
            </a:r>
            <a:r>
              <a:rPr lang="en-US" altLang="ko-KR" sz="2400" b="1" dirty="0" err="1"/>
              <a:t>ave</a:t>
            </a:r>
            <a:r>
              <a:rPr lang="en-US" altLang="ko-KR" sz="2400" b="1" dirty="0"/>
              <a:t>; </a:t>
            </a:r>
          </a:p>
          <a:p>
            <a:r>
              <a:rPr lang="en-US" altLang="ko-KR" sz="2400" b="1" dirty="0"/>
              <a:t>006:</a:t>
            </a:r>
            <a:r>
              <a:rPr lang="en-US" altLang="ko-KR" sz="2400" b="1" dirty="0">
                <a:latin typeface="Arial"/>
              </a:rPr>
              <a:t>   </a:t>
            </a:r>
            <a:endParaRPr lang="en-US" altLang="ko-KR" sz="2400" b="1" dirty="0"/>
          </a:p>
          <a:p>
            <a:r>
              <a:rPr lang="en-US" altLang="ko-KR" sz="2400" b="1" dirty="0"/>
              <a:t>007: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for(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=0;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&lt;5;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++) </a:t>
            </a:r>
          </a:p>
          <a:p>
            <a:r>
              <a:rPr lang="en-US" altLang="ko-KR" sz="2400" b="1" dirty="0"/>
              <a:t>008:</a:t>
            </a:r>
            <a:r>
              <a:rPr lang="en-US" altLang="ko-KR" sz="2400" b="1" dirty="0">
                <a:latin typeface="Arial"/>
              </a:rPr>
              <a:t>     </a:t>
            </a:r>
            <a:r>
              <a:rPr lang="en-US" altLang="ko-KR" sz="2400" b="1" dirty="0"/>
              <a:t> total += score[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];</a:t>
            </a:r>
            <a:r>
              <a:rPr lang="en-US" altLang="ko-KR" sz="2400" b="1" dirty="0">
                <a:latin typeface="Arial"/>
              </a:rPr>
              <a:t> </a:t>
            </a:r>
            <a:endParaRPr lang="en-US" altLang="ko-KR" sz="2400" b="1" dirty="0"/>
          </a:p>
          <a:p>
            <a:r>
              <a:rPr lang="en-US" altLang="ko-KR" sz="2400" b="1" dirty="0"/>
              <a:t>009: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ave</a:t>
            </a:r>
            <a:r>
              <a:rPr lang="en-US" altLang="ko-KR" sz="2400" b="1" dirty="0"/>
              <a:t> = (double) total / 5.0;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010:</a:t>
            </a:r>
            <a:r>
              <a:rPr lang="en-US" altLang="ko-KR" sz="2400" b="1" dirty="0">
                <a:latin typeface="Arial"/>
              </a:rPr>
              <a:t>      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011: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 Total = " + total);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012: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 Ave</a:t>
            </a:r>
            <a:r>
              <a:rPr lang="en-US" altLang="ko-KR" sz="2400" b="1" dirty="0">
                <a:latin typeface="Arial"/>
              </a:rPr>
              <a:t>  </a:t>
            </a:r>
            <a:r>
              <a:rPr lang="en-US" altLang="ko-KR" sz="2400" b="1" dirty="0"/>
              <a:t> = " + </a:t>
            </a:r>
            <a:r>
              <a:rPr lang="en-US" altLang="ko-KR" sz="2400" b="1" dirty="0" err="1"/>
              <a:t>ave</a:t>
            </a:r>
            <a:r>
              <a:rPr lang="en-US" altLang="ko-KR" sz="2400" b="1" dirty="0"/>
              <a:t>);</a:t>
            </a:r>
            <a:r>
              <a:rPr lang="en-US" altLang="ko-KR" sz="2400" b="1" dirty="0">
                <a:latin typeface="Arial"/>
              </a:rPr>
              <a:t>   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013:</a:t>
            </a:r>
            <a:r>
              <a:rPr lang="en-US" altLang="ko-KR" sz="2400" b="1" dirty="0">
                <a:latin typeface="Arial"/>
              </a:rPr>
              <a:t> </a:t>
            </a:r>
            <a:r>
              <a:rPr lang="en-US" altLang="ko-KR" sz="2400" b="1" dirty="0"/>
              <a:t> } </a:t>
            </a:r>
          </a:p>
          <a:p>
            <a:r>
              <a:rPr lang="en-US" altLang="ko-KR" sz="2400" b="1" dirty="0"/>
              <a:t>014:}</a:t>
            </a:r>
            <a:r>
              <a:rPr lang="en-US" altLang="ko-KR" sz="2400" b="1" dirty="0">
                <a:latin typeface="Arial"/>
              </a:rPr>
              <a:t>              </a:t>
            </a:r>
            <a:r>
              <a:rPr lang="en-US" altLang="ko-KR" sz="2400" dirty="0"/>
              <a:t> </a:t>
            </a:r>
          </a:p>
        </p:txBody>
      </p:sp>
      <p:pic>
        <p:nvPicPr>
          <p:cNvPr id="55194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348880"/>
            <a:ext cx="30956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b="0" dirty="0" smtClean="0"/>
              <a:t>사용자 </a:t>
            </a:r>
            <a:r>
              <a:rPr lang="ko-KR" altLang="en-US" b="0" dirty="0"/>
              <a:t>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rial"/>
              </a:rPr>
              <a:t> </a:t>
            </a:r>
            <a:r>
              <a:rPr lang="ko-KR" altLang="en-US">
                <a:solidFill>
                  <a:schemeClr val="bg1"/>
                </a:solidFill>
              </a:rPr>
              <a:t>사용자 정의 메소드를 만드는 형식</a:t>
            </a:r>
            <a:r>
              <a:rPr lang="ko-KR" altLang="en-US"/>
              <a:t> 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4235" name="Group 11"/>
          <p:cNvGraphicFramePr>
            <a:graphicFrameLocks noGrp="1"/>
          </p:cNvGraphicFramePr>
          <p:nvPr/>
        </p:nvGraphicFramePr>
        <p:xfrm>
          <a:off x="431800" y="1989138"/>
          <a:ext cx="8101013" cy="1979613"/>
        </p:xfrm>
        <a:graphic>
          <a:graphicData uri="http://schemas.openxmlformats.org/drawingml/2006/table">
            <a:tbl>
              <a:tblPr/>
              <a:tblGrid>
                <a:gridCol w="8101013"/>
              </a:tblGrid>
              <a:tr h="1979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메소드이름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전달인자리스트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 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머릿부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{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        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 시작을 알리는 중괄호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변수 선언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문장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결과 값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);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 끝을 알리는 중괄호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 smtClean="0"/>
              <a:t>사용자 </a:t>
            </a:r>
            <a:r>
              <a:rPr lang="ko-KR" altLang="en-US" b="0" dirty="0"/>
              <a:t>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467544" y="1412776"/>
            <a:ext cx="82819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&gt; Hello World </a:t>
            </a:r>
            <a:r>
              <a:rPr lang="ko-KR" altLang="en-US" sz="2400" b="1" dirty="0"/>
              <a:t>출력하는 </a:t>
            </a:r>
            <a:r>
              <a:rPr lang="ko-KR" altLang="en-US" sz="2400" b="1" dirty="0" err="1"/>
              <a:t>메소드</a:t>
            </a:r>
            <a:r>
              <a:rPr lang="ko-KR" altLang="en-US" sz="2400" b="1" dirty="0"/>
              <a:t> 정의하기 </a:t>
            </a:r>
          </a:p>
          <a:p>
            <a:endParaRPr lang="ko-KR" altLang="en-US" sz="2400" b="1" dirty="0"/>
          </a:p>
          <a:p>
            <a:r>
              <a:rPr lang="en-US" altLang="ko-KR" sz="2400" b="1" dirty="0"/>
              <a:t>01:public class MethodEx01 { </a:t>
            </a:r>
          </a:p>
          <a:p>
            <a:r>
              <a:rPr lang="en-US" altLang="ko-KR" sz="2400" b="1" dirty="0"/>
              <a:t>02: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static void 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(){ </a:t>
            </a:r>
          </a:p>
          <a:p>
            <a:r>
              <a:rPr lang="en-US" altLang="ko-KR" sz="2400" b="1" dirty="0"/>
              <a:t>03: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("Hello World!"); </a:t>
            </a:r>
          </a:p>
          <a:p>
            <a:r>
              <a:rPr lang="en-US" altLang="ko-KR" sz="2400" b="1" dirty="0"/>
              <a:t>04: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} </a:t>
            </a:r>
          </a:p>
          <a:p>
            <a:r>
              <a:rPr lang="en-US" altLang="ko-KR" sz="2400" b="1" dirty="0"/>
              <a:t>05: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06:</a:t>
            </a:r>
            <a:r>
              <a:rPr lang="en-US" altLang="ko-KR" sz="2400" b="1" dirty="0">
                <a:latin typeface="Arial"/>
              </a:rPr>
              <a:t>           </a:t>
            </a:r>
            <a:r>
              <a:rPr lang="en-US" altLang="ko-KR" sz="2400" b="1" dirty="0"/>
              <a:t> //</a:t>
            </a:r>
            <a:r>
              <a:rPr lang="ko-KR" altLang="en-US" sz="2400" b="1" dirty="0"/>
              <a:t>사용자 정의 함수 호출 </a:t>
            </a:r>
          </a:p>
          <a:p>
            <a:r>
              <a:rPr lang="en-US" altLang="ko-KR" sz="2400" b="1" dirty="0"/>
              <a:t>07: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(); </a:t>
            </a:r>
          </a:p>
          <a:p>
            <a:r>
              <a:rPr lang="en-US" altLang="ko-KR" sz="2400" b="1" dirty="0"/>
              <a:t>08: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} </a:t>
            </a:r>
          </a:p>
          <a:p>
            <a:r>
              <a:rPr lang="en-US" altLang="ko-KR" sz="2400" b="1" dirty="0"/>
              <a:t>09:}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 smtClean="0"/>
              <a:t>주어진 </a:t>
            </a:r>
            <a:r>
              <a:rPr lang="ko-KR" altLang="en-US" b="0" dirty="0"/>
              <a:t>값까지의 합을 구하기</a:t>
            </a:r>
            <a:r>
              <a:rPr lang="ko-KR" altLang="en-US" dirty="0"/>
              <a:t> 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107504" y="932522"/>
            <a:ext cx="89646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MethodEx02 {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static void sum(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n){ 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;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tot=0;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for(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=1;i&lt;=</a:t>
            </a:r>
            <a:r>
              <a:rPr lang="en-US" altLang="ko-KR" sz="2000" b="1" dirty="0" err="1"/>
              <a:t>n;i</a:t>
            </a:r>
            <a:r>
              <a:rPr lang="en-US" altLang="ko-KR" sz="2000" b="1" dirty="0"/>
              <a:t>++)</a:t>
            </a:r>
          </a:p>
          <a:p>
            <a:r>
              <a:rPr lang="en-US" altLang="ko-KR" sz="2000" b="1" dirty="0"/>
              <a:t>			tot=</a:t>
            </a:r>
            <a:r>
              <a:rPr lang="en-US" altLang="ko-KR" sz="2000" b="1" dirty="0" err="1"/>
              <a:t>tot+i</a:t>
            </a:r>
            <a:r>
              <a:rPr lang="en-US" altLang="ko-KR" sz="2000" b="1" dirty="0"/>
              <a:t>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("1</a:t>
            </a:r>
            <a:r>
              <a:rPr lang="ko-KR" altLang="en-US" sz="2000" b="1" dirty="0"/>
              <a:t>부터</a:t>
            </a:r>
            <a:r>
              <a:rPr lang="en-US" altLang="ko-KR" sz="2000" b="1" dirty="0"/>
              <a:t>"+ n +"</a:t>
            </a:r>
            <a:r>
              <a:rPr lang="ko-KR" altLang="en-US" sz="2000" b="1" dirty="0"/>
              <a:t>까지의 합</a:t>
            </a:r>
            <a:r>
              <a:rPr lang="en-US" altLang="ko-KR" sz="2000" b="1" dirty="0"/>
              <a:t>" +tot); </a:t>
            </a:r>
          </a:p>
          <a:p>
            <a:r>
              <a:rPr lang="en-US" altLang="ko-KR" sz="2000" b="1" dirty="0"/>
              <a:t>	} </a:t>
            </a:r>
          </a:p>
          <a:p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		sum(5);</a:t>
            </a:r>
          </a:p>
          <a:p>
            <a:r>
              <a:rPr lang="en-US" altLang="ko-KR" sz="2000" b="1" dirty="0"/>
              <a:t>		sum(10);</a:t>
            </a:r>
          </a:p>
          <a:p>
            <a:r>
              <a:rPr lang="en-US" altLang="ko-KR" sz="2000" b="1" dirty="0"/>
              <a:t>	}	</a:t>
            </a:r>
          </a:p>
          <a:p>
            <a:r>
              <a:rPr lang="en-US" altLang="ko-KR" sz="2000" b="1" dirty="0"/>
              <a:t>} </a:t>
            </a:r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865688"/>
            <a:ext cx="3781425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 smtClean="0"/>
              <a:t>결과 </a:t>
            </a:r>
            <a:r>
              <a:rPr lang="ko-KR" altLang="en-US" b="0" dirty="0"/>
              <a:t>값을 되돌리는 방법</a:t>
            </a:r>
            <a:r>
              <a:rPr lang="ko-KR" altLang="en-US" dirty="0"/>
              <a:t> </a:t>
            </a: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88" name="Group 20"/>
          <p:cNvGraphicFramePr>
            <a:graphicFrameLocks noGrp="1"/>
          </p:cNvGraphicFramePr>
          <p:nvPr/>
        </p:nvGraphicFramePr>
        <p:xfrm>
          <a:off x="611188" y="1808163"/>
          <a:ext cx="7381875" cy="518160"/>
        </p:xfrm>
        <a:graphic>
          <a:graphicData uri="http://schemas.openxmlformats.org/drawingml/2006/table">
            <a:tbl>
              <a:tblPr/>
              <a:tblGrid>
                <a:gridCol w="7381875"/>
              </a:tblGrid>
              <a:tr h="234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체" pitchFamily="17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값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);</a:t>
                      </a: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0389" name="Rectangle 21"/>
          <p:cNvSpPr>
            <a:spLocks noChangeArrowheads="1"/>
          </p:cNvSpPr>
          <p:nvPr/>
        </p:nvSpPr>
        <p:spPr bwMode="auto">
          <a:xfrm>
            <a:off x="431800" y="3062198"/>
            <a:ext cx="7993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ko-KR" altLang="en-US" b="1" dirty="0" err="1"/>
              <a:t>메소드가</a:t>
            </a:r>
            <a:r>
              <a:rPr lang="ko-KR" altLang="en-US" b="1" dirty="0"/>
              <a:t> 호출되면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몸체 부분의 내용이 수행된 후에 결과값을 가지고 되돌아 가게 할 경우가 있습니다</a:t>
            </a:r>
            <a:r>
              <a:rPr lang="en-US" altLang="ko-KR" b="1" dirty="0"/>
              <a:t>. </a:t>
            </a:r>
          </a:p>
          <a:p>
            <a:pPr algn="just"/>
            <a:endParaRPr lang="en-US" altLang="ko-KR" b="1" dirty="0"/>
          </a:p>
          <a:p>
            <a:pPr algn="just"/>
            <a:r>
              <a:rPr lang="ko-KR" altLang="en-US" b="1" dirty="0"/>
              <a:t>이 때 사용하는 것이 </a:t>
            </a:r>
            <a:r>
              <a:rPr lang="en-US" altLang="ko-KR" b="1" dirty="0"/>
              <a:t>return </a:t>
            </a:r>
            <a:r>
              <a:rPr lang="ko-KR" altLang="en-US" b="1" dirty="0"/>
              <a:t>문입니다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 smtClean="0"/>
              <a:t>절대값을 </a:t>
            </a:r>
            <a:r>
              <a:rPr lang="ko-KR" altLang="en-US" b="0" dirty="0"/>
              <a:t>구하는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 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107504" y="911036"/>
            <a:ext cx="828198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MethodEx03 {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static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abs(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data){ </a:t>
            </a:r>
          </a:p>
          <a:p>
            <a:r>
              <a:rPr lang="en-US" altLang="ko-KR" sz="2000" b="1" dirty="0"/>
              <a:t>		if(data&lt;0)</a:t>
            </a:r>
          </a:p>
          <a:p>
            <a:r>
              <a:rPr lang="en-US" altLang="ko-KR" sz="2000" b="1" dirty="0"/>
              <a:t>			data=-data;</a:t>
            </a:r>
          </a:p>
          <a:p>
            <a:r>
              <a:rPr lang="en-US" altLang="ko-KR" sz="2000" b="1" dirty="0"/>
              <a:t>		return data;</a:t>
            </a:r>
          </a:p>
          <a:p>
            <a:r>
              <a:rPr lang="en-US" altLang="ko-KR" sz="2000" b="1" dirty="0"/>
              <a:t>	}</a:t>
            </a:r>
          </a:p>
          <a:p>
            <a:r>
              <a:rPr lang="en-US" altLang="ko-KR" sz="2000" b="1" dirty="0"/>
              <a:t> 	</a:t>
            </a:r>
          </a:p>
          <a:p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</a:t>
            </a:r>
          </a:p>
          <a:p>
            <a:r>
              <a:rPr lang="en-US" altLang="ko-KR" sz="2000" b="1" dirty="0"/>
              <a:t>	{ 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num=</a:t>
            </a:r>
            <a:r>
              <a:rPr lang="en-US" altLang="ko-KR" sz="2000" b="1" dirty="0" err="1"/>
              <a:t>Integer.parseInt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[0]); </a:t>
            </a:r>
          </a:p>
          <a:p>
            <a:r>
              <a:rPr lang="en-US" altLang="ko-KR" sz="2000" b="1" dirty="0"/>
              <a:t>		//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result=abs(num);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("result : "+abs(num));</a:t>
            </a:r>
          </a:p>
          <a:p>
            <a:r>
              <a:rPr lang="en-US" altLang="ko-KR" sz="2000" b="1" dirty="0"/>
              <a:t>	}	</a:t>
            </a:r>
          </a:p>
          <a:p>
            <a:r>
              <a:rPr lang="en-US" altLang="ko-KR" sz="2000" b="1" dirty="0"/>
              <a:t>} </a:t>
            </a:r>
          </a:p>
        </p:txBody>
      </p:sp>
      <p:pic>
        <p:nvPicPr>
          <p:cNvPr id="5714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550" y="5013176"/>
            <a:ext cx="360045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71400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sz="1800" dirty="0" smtClean="0"/>
              <a:t>두 </a:t>
            </a:r>
            <a:r>
              <a:rPr lang="ko-KR" altLang="en-US" sz="1800" dirty="0"/>
              <a:t>정수 중에서 큰 값을 구해서 되돌리는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정의하세요</a:t>
            </a:r>
            <a:r>
              <a:rPr lang="en-US" altLang="ko-KR" sz="1800" dirty="0"/>
              <a:t>.</a:t>
            </a:r>
            <a:r>
              <a:rPr lang="en-US" altLang="ko-KR" sz="3200" dirty="0"/>
              <a:t> 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-540568" y="677009"/>
            <a:ext cx="1029714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2400" b="1" dirty="0" smtClean="0"/>
              <a:t>     public </a:t>
            </a:r>
            <a:r>
              <a:rPr lang="en-US" altLang="ko-KR" sz="2400" b="1" dirty="0"/>
              <a:t>class Work10_7 {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	static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max_func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a,int</a:t>
            </a:r>
            <a:r>
              <a:rPr lang="en-US" altLang="ko-KR" sz="2400" b="1" dirty="0"/>
              <a:t> b){ 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max;</a:t>
            </a:r>
          </a:p>
          <a:p>
            <a:r>
              <a:rPr lang="en-US" altLang="ko-KR" sz="2400" b="1" dirty="0"/>
              <a:t>	if(a&gt;b) 	</a:t>
            </a:r>
            <a:r>
              <a:rPr lang="en-US" altLang="ko-KR" sz="2000" b="1" dirty="0" smtClean="0"/>
              <a:t>return </a:t>
            </a:r>
            <a:r>
              <a:rPr lang="en-US" altLang="ko-KR" sz="2000" b="1" dirty="0"/>
              <a:t>a;   </a:t>
            </a:r>
            <a:endParaRPr lang="en-US" altLang="ko-KR" sz="2400" b="1" dirty="0"/>
          </a:p>
          <a:p>
            <a:r>
              <a:rPr lang="en-US" altLang="ko-KR" sz="2400" b="1" dirty="0"/>
              <a:t>	else		</a:t>
            </a:r>
            <a:r>
              <a:rPr lang="en-US" altLang="ko-KR" sz="2000" b="1" dirty="0" smtClean="0"/>
              <a:t>return b;      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smtClean="0"/>
              <a:t>}</a:t>
            </a:r>
            <a:endParaRPr lang="en-US" altLang="ko-KR" sz="2400" b="1" dirty="0"/>
          </a:p>
          <a:p>
            <a:r>
              <a:rPr lang="en-US" altLang="ko-KR" sz="2400" b="1" dirty="0"/>
              <a:t> 	</a:t>
            </a:r>
          </a:p>
          <a:p>
            <a:r>
              <a:rPr lang="en-US" altLang="ko-KR" sz="2400" b="1" dirty="0"/>
              <a:t>	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</a:t>
            </a:r>
          </a:p>
          <a:p>
            <a:r>
              <a:rPr lang="en-US" altLang="ko-KR" sz="2400" b="1" dirty="0"/>
              <a:t>	{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num1=</a:t>
            </a:r>
            <a:r>
              <a:rPr lang="en-US" altLang="ko-KR" sz="2400" b="1" dirty="0" err="1"/>
              <a:t>Integer.parseInt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[0]);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num2=</a:t>
            </a:r>
            <a:r>
              <a:rPr lang="en-US" altLang="ko-KR" sz="2400" b="1" dirty="0" err="1"/>
              <a:t>Integer.parseInt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[1]); </a:t>
            </a:r>
          </a:p>
          <a:p>
            <a:r>
              <a:rPr lang="en-US" altLang="ko-KR" sz="2400" b="1" dirty="0"/>
              <a:t>		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("result : "+</a:t>
            </a:r>
            <a:r>
              <a:rPr lang="en-US" altLang="ko-KR" sz="2400" b="1" dirty="0" err="1"/>
              <a:t>max_func</a:t>
            </a:r>
            <a:r>
              <a:rPr lang="en-US" altLang="ko-KR" sz="2400" b="1" dirty="0"/>
              <a:t>(num1,num2));</a:t>
            </a:r>
          </a:p>
          <a:p>
            <a:r>
              <a:rPr lang="en-US" altLang="ko-KR" sz="2400" b="1" dirty="0"/>
              <a:t>	}	</a:t>
            </a:r>
          </a:p>
          <a:p>
            <a:r>
              <a:rPr lang="en-US" altLang="ko-KR" sz="2400" b="1" dirty="0" smtClean="0"/>
              <a:t>      }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5877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5572125"/>
            <a:ext cx="34004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250825" y="735214"/>
            <a:ext cx="853281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000" b="1" dirty="0"/>
              <a:t> 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class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사물의 특성을 소프트웨어적으로 모델링 </a:t>
            </a:r>
            <a:r>
              <a:rPr lang="ko-KR" altLang="en-US" sz="2000" b="1" dirty="0" err="1"/>
              <a:t>한것</a:t>
            </a:r>
            <a:endParaRPr lang="ko-KR" altLang="en-US" sz="2000" b="1" dirty="0"/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사물을 소프트웨어적으로 추상화시켜 놓은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객체를 만들 수 있는 틀</a:t>
            </a:r>
            <a:r>
              <a:rPr lang="en-US" altLang="ko-KR" sz="2000" b="1" dirty="0"/>
              <a:t>(template)</a:t>
            </a:r>
            <a:r>
              <a:rPr lang="ko-KR" altLang="en-US" sz="2000" b="1" dirty="0"/>
              <a:t>을 클래스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사물의 특성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속성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변수</a:t>
            </a:r>
            <a:r>
              <a:rPr lang="en-US" altLang="ko-KR" sz="2000" b="1" dirty="0"/>
              <a:t>) :  </a:t>
            </a:r>
            <a:r>
              <a:rPr lang="ko-KR" altLang="en-US" sz="2000" b="1" dirty="0"/>
              <a:t>사물의 속성이나 상태정보 표현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 err="1"/>
              <a:t>메소드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사물의 행위를 표현</a:t>
            </a:r>
          </a:p>
          <a:p>
            <a:pPr lvl="1" algn="just">
              <a:lnSpc>
                <a:spcPct val="140000"/>
              </a:lnSpc>
              <a:buFontTx/>
              <a:buChar char="-"/>
            </a:pPr>
            <a:endParaRPr lang="ko-KR" altLang="en-US" sz="2000" b="1" dirty="0"/>
          </a:p>
          <a:p>
            <a:pPr lvl="2" algn="just">
              <a:lnSpc>
                <a:spcPct val="140000"/>
              </a:lnSpc>
            </a:pPr>
            <a:endParaRPr lang="ko-KR" altLang="en-US" sz="2000" b="1" dirty="0"/>
          </a:p>
          <a:p>
            <a:pPr lvl="1" algn="just">
              <a:buFontTx/>
              <a:buChar char="-"/>
            </a:pPr>
            <a:endParaRPr lang="en-US" altLang="ko-KR" sz="2000" b="1" dirty="0"/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285720" y="1071546"/>
            <a:ext cx="8532813" cy="38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b="1" dirty="0"/>
              <a:t> 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object( or instance)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 </a:t>
            </a:r>
            <a:r>
              <a:rPr lang="ko-KR" altLang="en-US" b="1" dirty="0"/>
              <a:t>객체는 실 세계에 존재하는 사물</a:t>
            </a:r>
            <a:r>
              <a:rPr lang="en-US" altLang="ko-KR" b="1" dirty="0"/>
              <a:t>, </a:t>
            </a:r>
            <a:r>
              <a:rPr lang="ko-KR" altLang="en-US" b="1" dirty="0"/>
              <a:t>그 자체를 의미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틀</a:t>
            </a:r>
            <a:r>
              <a:rPr lang="en-US" altLang="ko-KR" b="1" dirty="0"/>
              <a:t>(template)</a:t>
            </a:r>
            <a:r>
              <a:rPr lang="ko-KR" altLang="en-US" b="1" dirty="0"/>
              <a:t>을 사용해 실제로 메모리에 구현한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객체를 사용하기 위해 </a:t>
            </a:r>
            <a:r>
              <a:rPr lang="en-US" altLang="ko-KR" b="1" dirty="0"/>
              <a:t>new</a:t>
            </a:r>
            <a:r>
              <a:rPr lang="ko-KR" altLang="en-US" b="1" dirty="0"/>
              <a:t>명령어 이용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클래스를 실제 사용할 수 있도록 만든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클래스가 실제 값을 가질 수 있도록 메모리 공간에 할당해 놓은 것</a:t>
            </a:r>
          </a:p>
          <a:p>
            <a:pPr lvl="1" algn="just">
              <a:lnSpc>
                <a:spcPct val="200000"/>
              </a:lnSpc>
            </a:pPr>
            <a:endParaRPr lang="en-US" altLang="ko-KR" b="1" dirty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b="0">
                <a:latin typeface="Times New Roman" pitchFamily="18" charset="0"/>
              </a:rPr>
              <a:t>자바의 메모리 구조</a:t>
            </a:r>
            <a:r>
              <a:rPr lang="ko-KR" altLang="en-US"/>
              <a:t> </a:t>
            </a:r>
          </a:p>
        </p:txBody>
      </p:sp>
      <p:sp>
        <p:nvSpPr>
          <p:cNvPr id="582659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2661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50825" y="1089025"/>
            <a:ext cx="853281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/>
              <a:t> </a:t>
            </a:r>
            <a:r>
              <a:rPr lang="en-US" altLang="ko-KR">
                <a:solidFill>
                  <a:schemeClr val="bg1"/>
                </a:solidFill>
                <a:latin typeface="Arial"/>
              </a:rPr>
              <a:t> 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2667" name="Text Box 11"/>
          <p:cNvSpPr txBox="1">
            <a:spLocks noChangeArrowheads="1"/>
          </p:cNvSpPr>
          <p:nvPr/>
        </p:nvSpPr>
        <p:spPr bwMode="auto">
          <a:xfrm>
            <a:off x="971550" y="1449388"/>
            <a:ext cx="2879725" cy="12303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dirty="0" err="1"/>
              <a:t>메소드</a:t>
            </a:r>
            <a:r>
              <a:rPr lang="ko-KR" altLang="en-US" sz="1800" b="1" dirty="0"/>
              <a:t> 영역</a:t>
            </a:r>
          </a:p>
          <a:p>
            <a:pPr>
              <a:spcBef>
                <a:spcPct val="50000"/>
              </a:spcBef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- </a:t>
            </a:r>
            <a:r>
              <a:rPr lang="ko-KR" altLang="en-US" sz="1800" b="1" dirty="0" err="1"/>
              <a:t>메소드의</a:t>
            </a:r>
            <a:r>
              <a:rPr lang="ko-KR" altLang="en-US" sz="1800" b="1" dirty="0"/>
              <a:t> 바이트 코드</a:t>
            </a:r>
          </a:p>
          <a:p>
            <a:pPr>
              <a:spcBef>
                <a:spcPct val="50000"/>
              </a:spcBef>
            </a:pPr>
            <a:r>
              <a:rPr lang="ko-KR" altLang="en-US" sz="1800" b="1" dirty="0"/>
              <a:t> 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클래스 변수</a:t>
            </a:r>
          </a:p>
        </p:txBody>
      </p:sp>
      <p:sp>
        <p:nvSpPr>
          <p:cNvPr id="582668" name="Text Box 12"/>
          <p:cNvSpPr txBox="1">
            <a:spLocks noChangeArrowheads="1"/>
          </p:cNvSpPr>
          <p:nvPr/>
        </p:nvSpPr>
        <p:spPr bwMode="auto">
          <a:xfrm>
            <a:off x="971550" y="2709863"/>
            <a:ext cx="2879725" cy="12303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/>
              <a:t>stack</a:t>
            </a:r>
          </a:p>
          <a:p>
            <a:pPr>
              <a:spcBef>
                <a:spcPct val="50000"/>
              </a:spcBef>
            </a:pPr>
            <a:r>
              <a:rPr lang="en-US" altLang="ko-KR" sz="1800" b="1" dirty="0"/>
              <a:t>   -  </a:t>
            </a:r>
            <a:r>
              <a:rPr lang="ko-KR" altLang="en-US" sz="1800" b="1" dirty="0"/>
              <a:t>매개변수</a:t>
            </a:r>
          </a:p>
          <a:p>
            <a:pPr>
              <a:spcBef>
                <a:spcPct val="50000"/>
              </a:spcBef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지역변수</a:t>
            </a:r>
          </a:p>
        </p:txBody>
      </p:sp>
      <p:sp>
        <p:nvSpPr>
          <p:cNvPr id="582669" name="Text Box 13"/>
          <p:cNvSpPr txBox="1">
            <a:spLocks noChangeArrowheads="1"/>
          </p:cNvSpPr>
          <p:nvPr/>
        </p:nvSpPr>
        <p:spPr bwMode="auto">
          <a:xfrm>
            <a:off x="971550" y="3970338"/>
            <a:ext cx="2879725" cy="16430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/>
              <a:t>Heap</a:t>
            </a:r>
          </a:p>
          <a:p>
            <a:pPr>
              <a:spcBef>
                <a:spcPct val="50000"/>
              </a:spcBef>
            </a:pPr>
            <a:r>
              <a:rPr lang="en-US" altLang="ko-KR" sz="1800" b="1" dirty="0"/>
              <a:t>   -</a:t>
            </a:r>
            <a:r>
              <a:rPr lang="ko-KR" altLang="en-US" sz="1800" b="1" dirty="0"/>
              <a:t>클래스 객체</a:t>
            </a:r>
          </a:p>
          <a:p>
            <a:pPr>
              <a:spcBef>
                <a:spcPct val="50000"/>
              </a:spcBef>
            </a:pPr>
            <a:r>
              <a:rPr lang="ko-KR" altLang="en-US" sz="1800" b="1" dirty="0"/>
              <a:t> 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배열객체</a:t>
            </a:r>
          </a:p>
          <a:p>
            <a:pPr>
              <a:spcBef>
                <a:spcPct val="50000"/>
              </a:spcBef>
            </a:pPr>
            <a:r>
              <a:rPr lang="ko-KR" altLang="en-US" sz="1800" b="1" dirty="0"/>
              <a:t> 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문자열 객체</a:t>
            </a:r>
          </a:p>
        </p:txBody>
      </p:sp>
      <p:sp>
        <p:nvSpPr>
          <p:cNvPr id="582670" name="Line 14"/>
          <p:cNvSpPr>
            <a:spLocks noChangeShapeType="1"/>
          </p:cNvSpPr>
          <p:nvPr/>
        </p:nvSpPr>
        <p:spPr bwMode="auto">
          <a:xfrm>
            <a:off x="3851275" y="19891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82671" name="Line 15"/>
          <p:cNvSpPr>
            <a:spLocks noChangeShapeType="1"/>
          </p:cNvSpPr>
          <p:nvPr/>
        </p:nvSpPr>
        <p:spPr bwMode="auto">
          <a:xfrm>
            <a:off x="3851275" y="324961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82672" name="Line 16"/>
          <p:cNvSpPr>
            <a:spLocks noChangeShapeType="1"/>
          </p:cNvSpPr>
          <p:nvPr/>
        </p:nvSpPr>
        <p:spPr bwMode="auto">
          <a:xfrm>
            <a:off x="3851275" y="4689475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82673" name="Text Box 17"/>
          <p:cNvSpPr txBox="1">
            <a:spLocks noChangeArrowheads="1"/>
          </p:cNvSpPr>
          <p:nvPr/>
        </p:nvSpPr>
        <p:spPr bwMode="auto">
          <a:xfrm>
            <a:off x="4572000" y="1628775"/>
            <a:ext cx="4321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dirty="0"/>
              <a:t>바이트 코드 또는 클래스의 전역변수인 클래스 변수 등을 할당하는 메모리 영역</a:t>
            </a: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4572000" y="2957513"/>
            <a:ext cx="4321175" cy="106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dirty="0"/>
              <a:t>매개변수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메소드</a:t>
            </a:r>
            <a:r>
              <a:rPr lang="ko-KR" altLang="en-US" sz="1800" b="1" dirty="0"/>
              <a:t> 내에 선언된 지역변수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임시변수 등이 저장되는 영역</a:t>
            </a:r>
          </a:p>
          <a:p>
            <a:pPr>
              <a:spcBef>
                <a:spcPct val="50000"/>
              </a:spcBef>
            </a:pPr>
            <a:r>
              <a:rPr lang="ko-KR" altLang="en-US" sz="1800" b="1" dirty="0" err="1"/>
              <a:t>메소드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실행종료되면</a:t>
            </a:r>
            <a:r>
              <a:rPr lang="ko-KR" altLang="en-US" sz="1800" b="1" dirty="0"/>
              <a:t> 반환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4572000" y="4329113"/>
            <a:ext cx="43211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dirty="0"/>
              <a:t>객체를 사용할 때 사용하는 중요한 메모리 공간</a:t>
            </a:r>
            <a:r>
              <a:rPr lang="en-US" altLang="ko-KR" sz="1800" b="1" dirty="0"/>
              <a:t>. Heap</a:t>
            </a:r>
            <a:r>
              <a:rPr lang="ko-KR" altLang="en-US" sz="1800" b="1" dirty="0"/>
              <a:t>메모리를 이용하기 위해 </a:t>
            </a:r>
            <a:r>
              <a:rPr lang="en-US" altLang="ko-KR" sz="1800" b="1" dirty="0"/>
              <a:t>new</a:t>
            </a:r>
            <a:r>
              <a:rPr lang="ko-KR" altLang="en-US" sz="1800" b="1" dirty="0"/>
              <a:t>연산자를 사용</a:t>
            </a:r>
            <a:r>
              <a:rPr lang="en-US" altLang="ko-KR" sz="1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문자 </a:t>
            </a:r>
            <a:r>
              <a:rPr lang="ko-KR" altLang="en-US" dirty="0"/>
              <a:t>한 개를 저장하는 문자형 </a:t>
            </a:r>
          </a:p>
        </p:txBody>
      </p:sp>
      <p:sp>
        <p:nvSpPr>
          <p:cNvPr id="31747" name="Rectangle 69"/>
          <p:cNvSpPr>
            <a:spLocks noGrp="1" noChangeArrowheads="1"/>
          </p:cNvSpPr>
          <p:nvPr>
            <p:ph idx="1"/>
          </p:nvPr>
        </p:nvSpPr>
        <p:spPr>
          <a:xfrm>
            <a:off x="431800" y="3789363"/>
            <a:ext cx="8229600" cy="2157412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대문자 ‘</a:t>
            </a:r>
            <a:r>
              <a:rPr lang="en-US" altLang="ko-KR" b="1" dirty="0" smtClean="0"/>
              <a:t>A’(65)</a:t>
            </a:r>
          </a:p>
          <a:p>
            <a:pPr eaLnBrk="1" hangingPunct="1"/>
            <a:r>
              <a:rPr lang="ko-KR" altLang="en-US" b="1" dirty="0" smtClean="0"/>
              <a:t>소문자 ‘</a:t>
            </a:r>
            <a:r>
              <a:rPr lang="en-US" altLang="ko-KR" b="1" dirty="0" smtClean="0"/>
              <a:t>a’(97)</a:t>
            </a:r>
          </a:p>
          <a:p>
            <a:pPr eaLnBrk="1" hangingPunct="1"/>
            <a:r>
              <a:rPr lang="ko-KR" altLang="en-US" b="1" dirty="0" smtClean="0"/>
              <a:t>정수형태의 문자 ‘</a:t>
            </a:r>
            <a:r>
              <a:rPr lang="en-US" altLang="ko-KR" b="1" dirty="0" smtClean="0"/>
              <a:t>0’(48) 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480334" name="Group 78"/>
          <p:cNvGraphicFramePr>
            <a:graphicFrameLocks noGrp="1"/>
          </p:cNvGraphicFramePr>
          <p:nvPr/>
        </p:nvGraphicFramePr>
        <p:xfrm>
          <a:off x="250825" y="1628775"/>
          <a:ext cx="8642350" cy="1280160"/>
        </p:xfrm>
        <a:graphic>
          <a:graphicData uri="http://schemas.openxmlformats.org/drawingml/2006/table">
            <a:tbl>
              <a:tblPr/>
              <a:tblGrid>
                <a:gridCol w="1511300"/>
                <a:gridCol w="1260475"/>
                <a:gridCol w="3709988"/>
                <a:gridCol w="216058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돋움체" pitchFamily="49" charset="-127"/>
                        </a:rPr>
                        <a:t>종 </a:t>
                      </a: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종 류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돋움체" pitchFamily="49" charset="-127"/>
                        </a:rPr>
                        <a:t>유</a:t>
                      </a: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유 형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크 기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 </a:t>
                      </a: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돋움체" pitchFamily="49" charset="-127"/>
                        </a:rPr>
                        <a:t>크 기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돋움체" pitchFamily="49" charset="-127"/>
                        </a:rPr>
                        <a:t>허</a:t>
                      </a: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허 용 값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문자형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돋움체" pitchFamily="49" charset="-127"/>
                        </a:rPr>
                        <a:t>char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돋움체" pitchFamily="49" charset="-127"/>
                        </a:rPr>
                        <a:t>2 Byte (16 bit)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돋움체" pitchFamily="49" charset="-127"/>
                        </a:rPr>
                        <a:t>16</a:t>
                      </a: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비트 유니 코드</a:t>
                      </a:r>
                      <a:endParaRPr kumimoji="1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돋움체" pitchFamily="49" charset="-127"/>
                        </a:rPr>
                        <a:t>0 ~ 65535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 smtClean="0"/>
              <a:t>자바 </a:t>
            </a:r>
            <a:r>
              <a:rPr lang="ko-KR" altLang="en-US" dirty="0"/>
              <a:t>클래스 선언하기 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ko-KR" altLang="en-US"/>
              <a:t>클래스 선언 형식 </a:t>
            </a:r>
          </a:p>
        </p:txBody>
      </p:sp>
      <p:sp>
        <p:nvSpPr>
          <p:cNvPr id="580617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0618" name="Group 10"/>
          <p:cNvGraphicFramePr>
            <a:graphicFrameLocks noGrp="1"/>
          </p:cNvGraphicFramePr>
          <p:nvPr/>
        </p:nvGraphicFramePr>
        <p:xfrm>
          <a:off x="431800" y="1989138"/>
          <a:ext cx="8101013" cy="3322320"/>
        </p:xfrm>
        <a:graphic>
          <a:graphicData uri="http://schemas.openxmlformats.org/drawingml/2006/table">
            <a:tbl>
              <a:tblPr/>
              <a:tblGrid>
                <a:gridCol w="8101013"/>
              </a:tblGrid>
              <a:tr h="287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클래스이름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{                     // 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 헤드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선언부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변수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;     // 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속성 선언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접근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             //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 //</a:t>
                      </a: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 smtClean="0"/>
              <a:t>클래스 </a:t>
            </a:r>
            <a:r>
              <a:rPr lang="ko-KR" altLang="en-US" dirty="0"/>
              <a:t>선언과 속성 선언 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en-US" altLang="ko-KR"/>
              <a:t>Animal </a:t>
            </a:r>
            <a:r>
              <a:rPr lang="ko-KR" altLang="en-US"/>
              <a:t>클래스 선언 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3457" name="Group 17"/>
          <p:cNvGraphicFramePr>
            <a:graphicFrameLocks noGrp="1"/>
          </p:cNvGraphicFramePr>
          <p:nvPr/>
        </p:nvGraphicFramePr>
        <p:xfrm>
          <a:off x="431800" y="1989138"/>
          <a:ext cx="3779838" cy="2519363"/>
        </p:xfrm>
        <a:graphic>
          <a:graphicData uri="http://schemas.openxmlformats.org/drawingml/2006/table">
            <a:tbl>
              <a:tblPr/>
              <a:tblGrid>
                <a:gridCol w="3779838"/>
              </a:tblGrid>
              <a:tr h="251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Animal{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String name;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</a:t>
                      </a:r>
                      <a:r>
                        <a:rPr kumimoji="1" lang="en-US" altLang="ko-KR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int</a:t>
                      </a: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age;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73458" name="Picture 18" descr="1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613" y="1989138"/>
            <a:ext cx="4751387" cy="2459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sz="2800"/>
              <a:t>기본 자료형 </a:t>
            </a:r>
            <a:r>
              <a:rPr lang="en-US" altLang="ko-KR" sz="2800"/>
              <a:t>(Primitive Type)</a:t>
            </a:r>
            <a:r>
              <a:rPr lang="en-US" altLang="ko-KR"/>
              <a:t> 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431800" y="1573084"/>
            <a:ext cx="8281988" cy="1015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 err="1"/>
              <a:t>int</a:t>
            </a:r>
            <a:r>
              <a:rPr lang="en-US" altLang="ko-KR" sz="2000" b="1" dirty="0"/>
              <a:t>  a;    //</a:t>
            </a:r>
            <a:r>
              <a:rPr lang="ko-KR" altLang="en-US" sz="2000" b="1" dirty="0"/>
              <a:t>변수 선언</a:t>
            </a:r>
          </a:p>
          <a:p>
            <a:endParaRPr lang="ko-KR" altLang="en-US" sz="2000" b="1" dirty="0"/>
          </a:p>
          <a:p>
            <a:r>
              <a:rPr lang="en-US" altLang="ko-KR" sz="2000" b="1" dirty="0"/>
              <a:t>a = 5;     // </a:t>
            </a:r>
            <a:r>
              <a:rPr lang="ko-KR" altLang="en-US" sz="2000" b="1" dirty="0"/>
              <a:t>선언된 변수 </a:t>
            </a:r>
            <a:r>
              <a:rPr lang="en-US" altLang="ko-KR" sz="2000" b="1" dirty="0"/>
              <a:t>a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메모리 할당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431800" y="3968750"/>
            <a:ext cx="8712200" cy="20005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b="1" dirty="0"/>
              <a:t>Animal  a;    </a:t>
            </a:r>
            <a:r>
              <a:rPr lang="en-US" altLang="ko-KR" sz="1800" b="1" dirty="0"/>
              <a:t>//</a:t>
            </a:r>
            <a:r>
              <a:rPr lang="ko-KR" altLang="en-US" sz="1800" b="1" dirty="0" err="1"/>
              <a:t>레퍼런스</a:t>
            </a:r>
            <a:r>
              <a:rPr lang="ko-KR" altLang="en-US" sz="1800" b="1" dirty="0"/>
              <a:t> 변수 선언</a:t>
            </a:r>
            <a:r>
              <a:rPr lang="en-US" altLang="ko-KR" sz="1800" b="1" dirty="0"/>
              <a:t>,</a:t>
            </a:r>
          </a:p>
          <a:p>
            <a:r>
              <a:rPr lang="en-US" altLang="ko-KR" sz="1800" b="1" dirty="0"/>
              <a:t>		// </a:t>
            </a:r>
            <a:r>
              <a:rPr lang="ko-KR" altLang="en-US" sz="1800" b="1" dirty="0"/>
              <a:t>값을 저장할 수 있는 실질적인 공간이 생성되지 않음</a:t>
            </a:r>
          </a:p>
          <a:p>
            <a:endParaRPr lang="ko-KR" altLang="en-US" sz="1600" b="1" dirty="0"/>
          </a:p>
          <a:p>
            <a:r>
              <a:rPr lang="en-US" altLang="ko-KR" b="1" dirty="0"/>
              <a:t>a = new Animal;     </a:t>
            </a:r>
            <a:r>
              <a:rPr lang="en-US" altLang="ko-KR" sz="1800" b="1" dirty="0"/>
              <a:t>// </a:t>
            </a:r>
            <a:r>
              <a:rPr lang="ko-KR" altLang="en-US" sz="1800" b="1" dirty="0" err="1"/>
              <a:t>인스턴스</a:t>
            </a:r>
            <a:r>
              <a:rPr lang="ko-KR" altLang="en-US" sz="1800" b="1" dirty="0"/>
              <a:t> 생성</a:t>
            </a:r>
            <a:r>
              <a:rPr lang="en-US" altLang="ko-KR" sz="1800" b="1" dirty="0"/>
              <a:t>, </a:t>
            </a:r>
          </a:p>
          <a:p>
            <a:r>
              <a:rPr lang="en-US" altLang="ko-KR" sz="1800" b="1" dirty="0"/>
              <a:t>			new</a:t>
            </a:r>
            <a:r>
              <a:rPr lang="ko-KR" altLang="en-US" sz="1800" b="1" dirty="0"/>
              <a:t>를 사용해 객체를 선언함으로써 실질적인 값을 </a:t>
            </a:r>
          </a:p>
          <a:p>
            <a:r>
              <a:rPr lang="ko-KR" altLang="en-US" sz="1800" b="1" dirty="0"/>
              <a:t>			저장하기 위한 메모리 할당됨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a.name=</a:t>
            </a:r>
            <a:r>
              <a:rPr lang="en-US" altLang="ko-KR" sz="1800" b="1" dirty="0">
                <a:latin typeface="Arial"/>
              </a:rPr>
              <a:t>“</a:t>
            </a:r>
            <a:r>
              <a:rPr lang="ko-KR" altLang="en-US" sz="1800" b="1" dirty="0"/>
              <a:t>원숭이</a:t>
            </a:r>
            <a:r>
              <a:rPr lang="ko-KR" altLang="en-US" sz="1800" b="1" dirty="0">
                <a:latin typeface="Arial"/>
              </a:rPr>
              <a:t>”</a:t>
            </a:r>
            <a:r>
              <a:rPr lang="ko-KR" altLang="en-US" sz="1800" b="1" dirty="0"/>
              <a:t>         </a:t>
            </a:r>
            <a:r>
              <a:rPr lang="en-US" altLang="ko-KR" sz="1800" b="1" dirty="0"/>
              <a:t>// </a:t>
            </a:r>
            <a:r>
              <a:rPr lang="ko-KR" altLang="en-US" sz="1800" b="1" dirty="0" err="1"/>
              <a:t>인스턴스</a:t>
            </a:r>
            <a:r>
              <a:rPr lang="ko-KR" altLang="en-US" sz="1800" b="1" dirty="0"/>
              <a:t> 접근</a:t>
            </a:r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250825" y="3068638"/>
            <a:ext cx="846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/>
            <a:r>
              <a:rPr lang="ko-KR" altLang="en-US" sz="2800" b="1" dirty="0" err="1">
                <a:latin typeface="돋움체" pitchFamily="49" charset="-127"/>
                <a:ea typeface="돋움체" pitchFamily="49" charset="-127"/>
              </a:rPr>
              <a:t>레퍼런스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 형</a:t>
            </a:r>
            <a:r>
              <a:rPr lang="en-US" altLang="ko-KR" sz="2800" b="1" dirty="0">
                <a:latin typeface="돋움체" pitchFamily="49" charset="-127"/>
                <a:ea typeface="돋움체" pitchFamily="49" charset="-127"/>
              </a:rPr>
              <a:t>(reference Type)   //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클래스</a:t>
            </a:r>
            <a:r>
              <a:rPr lang="ko-KR" altLang="en-US" sz="3600" b="1" dirty="0">
                <a:latin typeface="돋움체" pitchFamily="49" charset="-127"/>
                <a:ea typeface="돋움체" pitchFamily="49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4700"/>
          </a:xfrm>
        </p:spPr>
        <p:txBody>
          <a:bodyPr/>
          <a:lstStyle/>
          <a:p>
            <a:pPr marL="609600" indent="-609600"/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r>
              <a:rPr lang="ko-KR" altLang="en-US" dirty="0"/>
              <a:t>변수와 객체 생성 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0" y="3606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31" name="Rectangle 19"/>
          <p:cNvSpPr>
            <a:spLocks noChangeArrowheads="1"/>
          </p:cNvSpPr>
          <p:nvPr/>
        </p:nvSpPr>
        <p:spPr bwMode="auto">
          <a:xfrm>
            <a:off x="431800" y="1225550"/>
            <a:ext cx="8351838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2000" b="1" dirty="0"/>
              <a:t>001:class AnimalTest01{ </a:t>
            </a:r>
          </a:p>
          <a:p>
            <a:r>
              <a:rPr lang="en-US" altLang="ko-KR" sz="2000" b="1" dirty="0"/>
              <a:t>002: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003: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Animal a;</a:t>
            </a:r>
            <a:r>
              <a:rPr lang="en-US" altLang="ko-KR" sz="2000" b="1" dirty="0">
                <a:latin typeface="Arial"/>
              </a:rPr>
              <a:t>      </a:t>
            </a:r>
            <a:r>
              <a:rPr lang="en-US" altLang="ko-KR" sz="2000" b="1" dirty="0"/>
              <a:t>        // </a:t>
            </a:r>
            <a:r>
              <a:rPr lang="ko-KR" altLang="en-US" sz="2000" b="1" dirty="0" err="1"/>
              <a:t>레퍼런스</a:t>
            </a:r>
            <a:r>
              <a:rPr lang="ko-KR" altLang="en-US" sz="2000" b="1" dirty="0"/>
              <a:t> 변수 생성</a:t>
            </a:r>
            <a:r>
              <a:rPr lang="ko-KR" altLang="en-US" sz="2000" b="1" dirty="0">
                <a:latin typeface="Arial"/>
              </a:rPr>
              <a:t>    </a:t>
            </a:r>
            <a:endParaRPr lang="ko-KR" altLang="en-US" sz="2000" b="1" dirty="0"/>
          </a:p>
          <a:p>
            <a:r>
              <a:rPr lang="en-US" altLang="ko-KR" sz="2000" b="1" dirty="0"/>
              <a:t>004: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a=new Animal();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생성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메모리할당</a:t>
            </a:r>
          </a:p>
          <a:p>
            <a:r>
              <a:rPr lang="en-US" altLang="ko-KR" sz="2000" b="1" dirty="0"/>
              <a:t>005: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a.name="</a:t>
            </a:r>
            <a:r>
              <a:rPr lang="ko-KR" altLang="en-US" sz="2000" b="1" dirty="0"/>
              <a:t>원숭이</a:t>
            </a:r>
            <a:r>
              <a:rPr lang="en-US" altLang="ko-KR" sz="2000" b="1" dirty="0"/>
              <a:t>";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접근</a:t>
            </a:r>
          </a:p>
          <a:p>
            <a:r>
              <a:rPr lang="en-US" altLang="ko-KR" sz="2000" b="1" dirty="0"/>
              <a:t>006: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=26;</a:t>
            </a:r>
            <a:r>
              <a:rPr lang="en-US" altLang="ko-KR" sz="2000" b="1" dirty="0">
                <a:latin typeface="Arial"/>
              </a:rPr>
              <a:t>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007: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(a.name);</a:t>
            </a:r>
            <a:r>
              <a:rPr lang="en-US" altLang="ko-KR" sz="2000" b="1" dirty="0">
                <a:latin typeface="Arial"/>
              </a:rPr>
              <a:t> </a:t>
            </a:r>
            <a:endParaRPr lang="en-US" altLang="ko-KR" sz="2000" b="1" dirty="0"/>
          </a:p>
          <a:p>
            <a:r>
              <a:rPr lang="en-US" altLang="ko-KR" sz="2000" b="1" dirty="0"/>
              <a:t>008: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(","+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);</a:t>
            </a:r>
            <a:r>
              <a:rPr lang="en-US" altLang="ko-KR" sz="2000" b="1" dirty="0">
                <a:latin typeface="Arial"/>
              </a:rPr>
              <a:t>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009: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</a:t>
            </a:r>
            <a:r>
              <a:rPr lang="en-US" altLang="ko-KR" sz="2000" b="1" dirty="0">
                <a:latin typeface="Arial"/>
              </a:rPr>
              <a:t>                                     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010:}</a:t>
            </a:r>
            <a:r>
              <a:rPr lang="en-US" altLang="ko-KR" sz="2000" b="1" dirty="0">
                <a:latin typeface="Arial"/>
              </a:rPr>
              <a:t>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011:</a:t>
            </a:r>
          </a:p>
          <a:p>
            <a:r>
              <a:rPr lang="en-US" altLang="ko-KR" sz="2000" b="1" dirty="0"/>
              <a:t>012:class Animal{</a:t>
            </a:r>
            <a:r>
              <a:rPr lang="en-US" altLang="ko-KR" sz="2000" b="1" dirty="0">
                <a:latin typeface="Arial"/>
              </a:rPr>
              <a:t>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013: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  String </a:t>
            </a:r>
            <a:r>
              <a:rPr lang="en-US" altLang="ko-KR" sz="2000" b="1" dirty="0"/>
              <a:t>name; </a:t>
            </a:r>
          </a:p>
          <a:p>
            <a:r>
              <a:rPr lang="en-US" altLang="ko-KR" sz="2000" b="1" dirty="0"/>
              <a:t>014: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age; </a:t>
            </a:r>
          </a:p>
          <a:p>
            <a:r>
              <a:rPr lang="en-US" altLang="ko-KR" sz="2000" b="1" dirty="0"/>
              <a:t>015:}</a:t>
            </a:r>
            <a:r>
              <a:rPr lang="en-US" altLang="ko-KR" sz="2000" b="1" dirty="0">
                <a:latin typeface="Arial"/>
              </a:rPr>
              <a:t>         </a:t>
            </a:r>
            <a:r>
              <a:rPr lang="en-US" altLang="ko-KR" sz="2000" b="1" dirty="0"/>
              <a:t> </a:t>
            </a:r>
          </a:p>
        </p:txBody>
      </p:sp>
      <p:pic>
        <p:nvPicPr>
          <p:cNvPr id="576532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0" y="5229225"/>
            <a:ext cx="40100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클래스 설계와 사용하기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400" b="1" dirty="0" smtClean="0"/>
              <a:t>class    Point01{</a:t>
            </a:r>
          </a:p>
          <a:p>
            <a:pPr>
              <a:buNone/>
            </a:pPr>
            <a:r>
              <a:rPr lang="en-US" altLang="ko-KR" sz="2400" b="1" dirty="0" smtClean="0"/>
              <a:t>  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  x;  </a:t>
            </a:r>
          </a:p>
          <a:p>
            <a:pPr>
              <a:buNone/>
            </a:pPr>
            <a:r>
              <a:rPr lang="en-US" altLang="ko-KR" sz="2400" b="1" dirty="0" smtClean="0"/>
              <a:t>  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  y;</a:t>
            </a:r>
          </a:p>
          <a:p>
            <a:pPr>
              <a:buNone/>
            </a:pPr>
            <a:r>
              <a:rPr lang="en-US" altLang="ko-KR" sz="2400" b="1" dirty="0" smtClean="0"/>
              <a:t>};</a:t>
            </a:r>
          </a:p>
          <a:p>
            <a:pPr>
              <a:buNone/>
            </a:pPr>
            <a:endParaRPr lang="en-US" altLang="ko-KR" sz="2400" b="1" dirty="0" smtClean="0"/>
          </a:p>
          <a:p>
            <a:pPr>
              <a:buNone/>
            </a:pPr>
            <a:r>
              <a:rPr lang="en-US" altLang="ko-KR" sz="2400" b="1" dirty="0" smtClean="0"/>
              <a:t>public class Ch07Ex01 {</a:t>
            </a:r>
          </a:p>
          <a:p>
            <a:pPr>
              <a:buNone/>
            </a:pPr>
            <a:r>
              <a:rPr lang="en-US" altLang="ko-KR" sz="2400" b="1" dirty="0" smtClean="0"/>
              <a:t>	public static void main(String[]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) {</a:t>
            </a:r>
          </a:p>
          <a:p>
            <a:pPr>
              <a:buNone/>
            </a:pPr>
            <a:r>
              <a:rPr lang="en-US" altLang="ko-KR" sz="2400" b="1" dirty="0" smtClean="0"/>
              <a:t>		 Point01      pt01 = new Point01();</a:t>
            </a:r>
          </a:p>
          <a:p>
            <a:pPr>
              <a:buNone/>
            </a:pPr>
            <a:r>
              <a:rPr lang="en-US" altLang="ko-KR" sz="2400" b="1" dirty="0" smtClean="0"/>
              <a:t>		 pt01.x=10;</a:t>
            </a:r>
          </a:p>
          <a:p>
            <a:pPr>
              <a:buNone/>
            </a:pPr>
            <a:r>
              <a:rPr lang="en-US" altLang="ko-KR" sz="2400" b="1" dirty="0" smtClean="0"/>
              <a:t>		 pt01.y=20;</a:t>
            </a:r>
          </a:p>
          <a:p>
            <a:pPr>
              <a:buNone/>
            </a:pPr>
            <a:r>
              <a:rPr lang="en-US" altLang="ko-KR" sz="2400" b="1" dirty="0" smtClean="0"/>
              <a:t>		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 "(" + pt01.x + ", " + pt01.y + ")" );</a:t>
            </a:r>
          </a:p>
          <a:p>
            <a:pPr>
              <a:buNone/>
            </a:pPr>
            <a:r>
              <a:rPr lang="en-US" altLang="ko-KR" sz="2400" b="1" dirty="0" smtClean="0"/>
              <a:t>	}</a:t>
            </a:r>
          </a:p>
          <a:p>
            <a:pPr>
              <a:buNone/>
            </a:pPr>
            <a:r>
              <a:rPr lang="en-US" altLang="ko-KR" sz="2400" b="1" dirty="0" smtClean="0"/>
              <a:t>}</a:t>
            </a:r>
          </a:p>
          <a:p>
            <a:pPr>
              <a:buNone/>
            </a:pPr>
            <a:endParaRPr lang="ko-KR" altLang="en-US" sz="2400" b="1" dirty="0"/>
          </a:p>
        </p:txBody>
      </p:sp>
      <p:sp>
        <p:nvSpPr>
          <p:cNvPr id="1126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AA57A-F37D-48C1-AE32-0600BCB89A9B}" type="slidenum">
              <a:rPr lang="en-US" altLang="ko-KR" smtClean="0">
                <a:latin typeface="굴림" charset="-127"/>
                <a:ea typeface="굴림" charset="-127"/>
              </a:rPr>
              <a:pPr/>
              <a:t>74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6093296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결과 </a:t>
            </a:r>
            <a:r>
              <a:rPr lang="en-US" altLang="ko-KR" sz="2400" dirty="0" smtClean="0"/>
              <a:t>(10,20)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클래스의 접근 지정자</a:t>
            </a:r>
            <a:r>
              <a:rPr lang="en-US" altLang="ko-KR" dirty="0" smtClean="0"/>
              <a:t>-private/public</a:t>
            </a:r>
            <a:endParaRPr lang="ko-KR" altLang="en-US" dirty="0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 private </a:t>
            </a:r>
            <a:r>
              <a:rPr lang="ko-KR" altLang="en-US" dirty="0" smtClean="0"/>
              <a:t>접근 지정자</a:t>
            </a:r>
          </a:p>
          <a:p>
            <a:pPr lvl="1"/>
            <a:r>
              <a:rPr lang="ko-KR" altLang="en-US" dirty="0" smtClean="0"/>
              <a:t>①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멤버의 사용 범위는 소속된 클래스 내의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국한된다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데이터은닉</a:t>
            </a:r>
            <a:r>
              <a:rPr lang="en-US" altLang="ko-KR" dirty="0" smtClean="0"/>
              <a:t>).</a:t>
            </a:r>
          </a:p>
          <a:p>
            <a:pPr lvl="1"/>
            <a:r>
              <a:rPr lang="ko-KR" altLang="en-US" dirty="0" smtClean="0"/>
              <a:t>② 일반적으로 필드를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③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필드에 접근하기 위해서 </a:t>
            </a:r>
            <a:r>
              <a:rPr lang="en-US" altLang="ko-KR" dirty="0" smtClean="0"/>
              <a:t>public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정의해야 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</p:txBody>
      </p:sp>
      <p:sp>
        <p:nvSpPr>
          <p:cNvPr id="1229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77B8D-AA04-4185-8F9B-D93B12D3C524}" type="slidenum">
              <a:rPr lang="en-US" altLang="ko-KR" smtClean="0">
                <a:latin typeface="굴림" charset="-127"/>
                <a:ea typeface="굴림" charset="-127"/>
              </a:rPr>
              <a:pPr/>
              <a:t>75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클래스의 접근 지정자</a:t>
            </a:r>
            <a:r>
              <a:rPr lang="en-US" altLang="ko-KR" dirty="0" smtClean="0"/>
              <a:t>-private/public</a:t>
            </a:r>
            <a:endParaRPr lang="ko-KR" altLang="en-US" dirty="0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(2) public </a:t>
            </a:r>
            <a:r>
              <a:rPr lang="ko-KR" altLang="en-US" smtClean="0"/>
              <a:t>접근 지정자</a:t>
            </a:r>
          </a:p>
          <a:p>
            <a:pPr lvl="1"/>
            <a:r>
              <a:rPr lang="ko-KR" altLang="en-US" smtClean="0"/>
              <a:t>① 클래스 내의 메소드를 </a:t>
            </a:r>
            <a:r>
              <a:rPr lang="en-US" altLang="ko-KR" smtClean="0"/>
              <a:t>public </a:t>
            </a:r>
            <a:r>
              <a:rPr lang="ko-KR" altLang="en-US" smtClean="0"/>
              <a:t>멤버로 지정하면 객체가 선언되어 있는 영역이라면 어디서든지 객체명 다음에 멤버 참조 연산자</a:t>
            </a:r>
            <a:r>
              <a:rPr lang="en-US" altLang="ko-KR" smtClean="0"/>
              <a:t>(.)</a:t>
            </a:r>
            <a:r>
              <a:rPr lang="ko-KR" altLang="en-US" smtClean="0"/>
              <a:t>로 연결하여 메소드를 사용할 수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② </a:t>
            </a:r>
            <a:r>
              <a:rPr lang="en-US" altLang="ko-KR" smtClean="0"/>
              <a:t>private </a:t>
            </a:r>
            <a:r>
              <a:rPr lang="ko-KR" altLang="en-US" smtClean="0"/>
              <a:t>필드를 처리하기 위한 목적으로 작성하는 메소드는 일반적으로 </a:t>
            </a:r>
            <a:r>
              <a:rPr lang="en-US" altLang="ko-KR" smtClean="0"/>
              <a:t>public </a:t>
            </a:r>
            <a:r>
              <a:rPr lang="ko-KR" altLang="en-US" smtClean="0"/>
              <a:t>멤버로 설정한다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smtClean="0"/>
          </a:p>
        </p:txBody>
      </p:sp>
      <p:sp>
        <p:nvSpPr>
          <p:cNvPr id="1331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C5B38-5994-4752-80A4-D933CF7F1897}" type="slidenum">
              <a:rPr lang="en-US" altLang="ko-KR" smtClean="0">
                <a:latin typeface="굴림" charset="-127"/>
                <a:ea typeface="굴림" charset="-127"/>
              </a:rPr>
              <a:pPr/>
              <a:t>76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private </a:t>
            </a:r>
            <a:r>
              <a:rPr lang="ko-KR" altLang="en-US" dirty="0" smtClean="0"/>
              <a:t>멤버 성격 파악하기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EB7350-88AF-4751-AFAD-BE43BB1548D9}" type="slidenum">
              <a:rPr lang="en-US" altLang="ko-KR" smtClean="0">
                <a:latin typeface="굴림" charset="-127"/>
                <a:ea typeface="굴림" charset="-127"/>
              </a:rPr>
              <a:pPr/>
              <a:t>77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56895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115616" y="-24340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private </a:t>
            </a:r>
            <a:r>
              <a:rPr lang="ko-KR" altLang="en-US" sz="2800" dirty="0" smtClean="0"/>
              <a:t>멤버를 다루기 위한 </a:t>
            </a:r>
            <a:r>
              <a:rPr lang="en-US" altLang="ko-KR" sz="2800" dirty="0" smtClean="0"/>
              <a:t>public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추가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836712"/>
            <a:ext cx="4248472" cy="3384376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class   Point03{</a:t>
            </a:r>
          </a:p>
          <a:p>
            <a:pPr>
              <a:buNone/>
            </a:pPr>
            <a:r>
              <a:rPr lang="en-US" altLang="ko-KR" sz="2000" b="1" dirty="0" smtClean="0"/>
              <a:t>   private 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  x;  </a:t>
            </a:r>
          </a:p>
          <a:p>
            <a:pPr>
              <a:buNone/>
            </a:pPr>
            <a:r>
              <a:rPr lang="en-US" altLang="ko-KR" sz="2000" b="1" dirty="0" smtClean="0"/>
              <a:t>   private 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  y;</a:t>
            </a:r>
          </a:p>
          <a:p>
            <a:pPr>
              <a:buNone/>
            </a:pPr>
            <a:r>
              <a:rPr lang="en-US" altLang="ko-KR" sz="2000" b="1" dirty="0" smtClean="0"/>
              <a:t>   public  void </a:t>
            </a:r>
            <a:r>
              <a:rPr lang="en-US" altLang="ko-KR" sz="2000" b="1" dirty="0" err="1" smtClean="0"/>
              <a:t>setX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new_x</a:t>
            </a:r>
            <a:r>
              <a:rPr lang="en-US" altLang="ko-KR" sz="2000" b="1" dirty="0" smtClean="0"/>
              <a:t>){</a:t>
            </a:r>
          </a:p>
          <a:p>
            <a:pPr>
              <a:buNone/>
            </a:pPr>
            <a:r>
              <a:rPr lang="en-US" altLang="ko-KR" sz="2000" b="1" dirty="0" smtClean="0"/>
              <a:t>	   x=</a:t>
            </a:r>
            <a:r>
              <a:rPr lang="en-US" altLang="ko-KR" sz="2000" b="1" dirty="0" err="1" smtClean="0"/>
              <a:t>new_x</a:t>
            </a:r>
            <a:r>
              <a:rPr lang="en-US" altLang="ko-KR" sz="2000" b="1" dirty="0" smtClean="0"/>
              <a:t>;	   </a:t>
            </a:r>
          </a:p>
          <a:p>
            <a:pPr>
              <a:buNone/>
            </a:pPr>
            <a:r>
              <a:rPr lang="en-US" altLang="ko-KR" sz="2000" b="1" dirty="0" smtClean="0"/>
              <a:t>   }</a:t>
            </a:r>
          </a:p>
          <a:p>
            <a:pPr>
              <a:buNone/>
            </a:pPr>
            <a:r>
              <a:rPr lang="en-US" altLang="ko-KR" sz="2000" b="1" dirty="0" smtClean="0"/>
              <a:t>   public  void </a:t>
            </a:r>
            <a:r>
              <a:rPr lang="en-US" altLang="ko-KR" sz="2000" b="1" dirty="0" err="1" smtClean="0"/>
              <a:t>setY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new_y</a:t>
            </a:r>
            <a:r>
              <a:rPr lang="en-US" altLang="ko-KR" sz="2000" b="1" dirty="0" smtClean="0"/>
              <a:t>){</a:t>
            </a:r>
          </a:p>
          <a:p>
            <a:pPr>
              <a:buNone/>
            </a:pPr>
            <a:r>
              <a:rPr lang="en-US" altLang="ko-KR" sz="2000" b="1" dirty="0" smtClean="0"/>
              <a:t>	   y=</a:t>
            </a:r>
            <a:r>
              <a:rPr lang="en-US" altLang="ko-KR" sz="2000" b="1" dirty="0" err="1" smtClean="0"/>
              <a:t>new_y</a:t>
            </a:r>
            <a:r>
              <a:rPr lang="en-US" altLang="ko-KR" sz="2000" b="1" dirty="0" smtClean="0"/>
              <a:t>;	   </a:t>
            </a:r>
          </a:p>
          <a:p>
            <a:pPr>
              <a:buNone/>
            </a:pPr>
            <a:r>
              <a:rPr lang="en-US" altLang="ko-KR" sz="2000" b="1" dirty="0" smtClean="0"/>
              <a:t>   }</a:t>
            </a:r>
          </a:p>
          <a:p>
            <a:pPr>
              <a:buNone/>
            </a:pPr>
            <a:r>
              <a:rPr lang="en-US" altLang="ko-KR" sz="2000" b="1" dirty="0" smtClean="0"/>
              <a:t>   </a:t>
            </a:r>
            <a:endParaRPr lang="ko-KR" altLang="en-US" sz="2000" b="1" dirty="0"/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5689F-9661-4387-83C2-F101B8D6D1F6}" type="slidenum">
              <a:rPr lang="en-US" altLang="ko-KR" smtClean="0">
                <a:latin typeface="굴림" charset="-127"/>
                <a:ea typeface="굴림" charset="-127"/>
              </a:rPr>
              <a:pPr/>
              <a:t>78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179512" y="4149080"/>
            <a:ext cx="8784976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 smtClean="0"/>
              <a:t>    public class Ch07Ex03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 smtClean="0"/>
              <a:t>	     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 smtClean="0"/>
              <a:t>		 Point03      pt01 = new Point03();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 smtClean="0"/>
              <a:t>		 pt01.setX(10);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 smtClean="0"/>
              <a:t>		 pt01.setY(20);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 smtClean="0"/>
              <a:t>		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(pt01.getX() + ", " + pt01.getY());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 smtClean="0"/>
              <a:t>	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000" b="1" dirty="0" smtClean="0"/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1901731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/>
              <a:t>public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getX</a:t>
            </a:r>
            <a:r>
              <a:rPr lang="en-US" altLang="ko-KR" b="1" dirty="0" smtClean="0"/>
              <a:t>( ){</a:t>
            </a:r>
          </a:p>
          <a:p>
            <a:pPr>
              <a:buNone/>
            </a:pPr>
            <a:r>
              <a:rPr lang="en-US" altLang="ko-KR" b="1" dirty="0" smtClean="0"/>
              <a:t>	   return x;	   </a:t>
            </a:r>
          </a:p>
          <a:p>
            <a:pPr>
              <a:buNone/>
            </a:pPr>
            <a:r>
              <a:rPr lang="en-US" altLang="ko-KR" b="1" dirty="0" smtClean="0"/>
              <a:t>   }</a:t>
            </a:r>
          </a:p>
          <a:p>
            <a:pPr>
              <a:buNone/>
            </a:pPr>
            <a:r>
              <a:rPr lang="en-US" altLang="ko-KR" b="1" dirty="0" smtClean="0"/>
              <a:t>   public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getY</a:t>
            </a:r>
            <a:r>
              <a:rPr lang="en-US" altLang="ko-KR" b="1" dirty="0" smtClean="0"/>
              <a:t>( ){</a:t>
            </a:r>
          </a:p>
          <a:p>
            <a:pPr>
              <a:buNone/>
            </a:pPr>
            <a:r>
              <a:rPr lang="en-US" altLang="ko-KR" b="1" dirty="0" smtClean="0"/>
              <a:t>	   return y;	   </a:t>
            </a:r>
          </a:p>
          <a:p>
            <a:pPr>
              <a:buNone/>
            </a:pPr>
            <a:r>
              <a:rPr lang="en-US" altLang="ko-KR" b="1" dirty="0" smtClean="0"/>
              <a:t>   }</a:t>
            </a:r>
          </a:p>
          <a:p>
            <a:pPr>
              <a:buNone/>
            </a:pPr>
            <a:r>
              <a:rPr lang="en-US" altLang="ko-KR" b="1" dirty="0" smtClean="0"/>
              <a:t>};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4288" y="4581128"/>
            <a:ext cx="1368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결과 </a:t>
            </a:r>
            <a:endParaRPr lang="en-US" altLang="ko-KR" b="1" dirty="0" smtClean="0"/>
          </a:p>
          <a:p>
            <a:r>
              <a:rPr lang="en-US" altLang="ko-KR" b="1" dirty="0" smtClean="0"/>
              <a:t>10,20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메소드의 오버로딩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구분하기 위한 </a:t>
            </a:r>
            <a:r>
              <a:rPr lang="ko-KR" altLang="en-US" dirty="0" err="1" smtClean="0"/>
              <a:t>시그너처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➊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이름</a:t>
            </a:r>
          </a:p>
          <a:p>
            <a:pPr lvl="1"/>
            <a:r>
              <a:rPr lang="ko-KR" altLang="en-US" dirty="0" smtClean="0"/>
              <a:t>➋ 매개 변수의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➌ 매개 변수의 개수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 이름이 같더라도 매개변수로 어떤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호출되었는지 구분 할 수 있는 요소로 매개 변수의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개수가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때문에 자바에서는 동일한 이름으로  메소드를 여러 번 재정의 할 수 있는데 이를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ko-KR" altLang="en-US" dirty="0" err="1" smtClean="0"/>
              <a:t>이라한다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오버로딩한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때에는 동일한 접근 방식으로 호출하지만 다양한 결과를 얻을 수 있기 때문에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1843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5973B-1585-4DF9-BA1B-684B9734D451}" type="slidenum">
              <a:rPr lang="en-US" altLang="ko-KR" smtClean="0">
                <a:latin typeface="굴림" charset="-127"/>
                <a:ea typeface="굴림" charset="-127"/>
              </a:rPr>
              <a:pPr/>
              <a:t>79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문자열형</a:t>
            </a:r>
            <a:r>
              <a:rPr lang="en-US" altLang="ko-KR" dirty="0"/>
              <a:t>(String) 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503238" y="1449388"/>
            <a:ext cx="8640762" cy="48704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'AB'         //</a:t>
            </a:r>
            <a:r>
              <a:rPr lang="ko-KR" altLang="en-US" b="1" dirty="0" smtClean="0"/>
              <a:t>잘못된 표현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ko-KR" altLang="en-US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"AB"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char x="AB"; //</a:t>
            </a:r>
            <a:r>
              <a:rPr lang="ko-KR" altLang="en-US" b="1" dirty="0" smtClean="0"/>
              <a:t>잘못된 표현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ko-KR" altLang="en-US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String y="AB";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String y=‘A'; //</a:t>
            </a:r>
            <a:r>
              <a:rPr lang="ko-KR" altLang="en-US" b="1" dirty="0" smtClean="0"/>
              <a:t>잘못된 표현 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매개 변수의 </a:t>
            </a:r>
            <a:r>
              <a:rPr lang="ko-KR" altLang="en-US" sz="2800" dirty="0" err="1" smtClean="0"/>
              <a:t>자료형을</a:t>
            </a:r>
            <a:r>
              <a:rPr lang="ko-KR" altLang="en-US" sz="2800" dirty="0" smtClean="0"/>
              <a:t> 달리 준 </a:t>
            </a:r>
            <a:r>
              <a:rPr lang="ko-KR" altLang="en-US" sz="2800" dirty="0" err="1" smtClean="0"/>
              <a:t>메소드의</a:t>
            </a:r>
            <a:r>
              <a:rPr lang="ko-KR" altLang="en-US" sz="2800" dirty="0" smtClean="0"/>
              <a:t> 오버로딩</a:t>
            </a:r>
            <a:endParaRPr lang="ko-KR" altLang="en-US" dirty="0" smtClean="0"/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4C9C4-83EC-4548-B7EA-725776831467}" type="slidenum">
              <a:rPr lang="en-US" altLang="ko-KR" smtClean="0">
                <a:latin typeface="굴림" charset="-127"/>
                <a:ea typeface="굴림" charset="-127"/>
              </a:rPr>
              <a:pPr/>
              <a:t>80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2198" y="5286388"/>
            <a:ext cx="257176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결과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슬프도록 아름다운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AAAAAAAAAA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620688"/>
            <a:ext cx="84969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public class Ch07Ex04 {</a:t>
            </a:r>
          </a:p>
          <a:p>
            <a:r>
              <a:rPr lang="en-US" altLang="ko-KR" sz="2400" b="1" dirty="0" smtClean="0"/>
              <a:t>	static void </a:t>
            </a:r>
            <a:r>
              <a:rPr lang="en-US" altLang="ko-KR" sz="2400" b="1" dirty="0" err="1" smtClean="0"/>
              <a:t>printstr</a:t>
            </a:r>
            <a:r>
              <a:rPr lang="en-US" altLang="ko-KR" sz="2400" b="1" dirty="0" smtClean="0"/>
              <a:t>(String </a:t>
            </a:r>
            <a:r>
              <a:rPr lang="en-US" altLang="ko-KR" sz="2400" b="1" dirty="0" err="1" smtClean="0"/>
              <a:t>the_string</a:t>
            </a:r>
            <a:r>
              <a:rPr lang="en-US" altLang="ko-KR" sz="2400" b="1" dirty="0" smtClean="0"/>
              <a:t>){</a:t>
            </a:r>
          </a:p>
          <a:p>
            <a:r>
              <a:rPr lang="en-US" altLang="ko-KR" sz="2400" b="1" dirty="0" smtClean="0"/>
              <a:t>		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the_string</a:t>
            </a:r>
            <a:r>
              <a:rPr lang="en-US" altLang="ko-KR" sz="2400" b="1" dirty="0" smtClean="0"/>
              <a:t>);</a:t>
            </a:r>
          </a:p>
          <a:p>
            <a:r>
              <a:rPr lang="en-US" altLang="ko-KR" sz="2400" b="1" dirty="0" smtClean="0"/>
              <a:t>	}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	static void </a:t>
            </a:r>
            <a:r>
              <a:rPr lang="en-US" altLang="ko-KR" sz="2400" b="1" dirty="0" err="1" smtClean="0"/>
              <a:t>printstr</a:t>
            </a:r>
            <a:r>
              <a:rPr lang="en-US" altLang="ko-KR" sz="2400" b="1" dirty="0" smtClean="0"/>
              <a:t>(char </a:t>
            </a:r>
            <a:r>
              <a:rPr lang="en-US" altLang="ko-KR" sz="2400" b="1" dirty="0" err="1" smtClean="0"/>
              <a:t>the_char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repeat_cnt</a:t>
            </a:r>
            <a:r>
              <a:rPr lang="en-US" altLang="ko-KR" sz="2400" b="1" dirty="0" smtClean="0"/>
              <a:t>)	{</a:t>
            </a:r>
          </a:p>
          <a:p>
            <a:r>
              <a:rPr lang="en-US" altLang="ko-KR" sz="2400" b="1" dirty="0" smtClean="0"/>
              <a:t>	   for(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 = 0;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 &lt; </a:t>
            </a:r>
            <a:r>
              <a:rPr lang="en-US" altLang="ko-KR" sz="2400" b="1" dirty="0" err="1" smtClean="0"/>
              <a:t>repeat_cnt</a:t>
            </a:r>
            <a:r>
              <a:rPr lang="en-US" altLang="ko-KR" sz="2400" b="1" dirty="0" smtClean="0"/>
              <a:t>;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++) </a:t>
            </a:r>
          </a:p>
          <a:p>
            <a:r>
              <a:rPr lang="en-US" altLang="ko-KR" sz="2400" b="1" dirty="0" smtClean="0"/>
              <a:t>	           </a:t>
            </a:r>
            <a:r>
              <a:rPr lang="en-US" altLang="ko-KR" sz="2400" b="1" dirty="0" err="1" smtClean="0"/>
              <a:t>System.out.print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the_char</a:t>
            </a:r>
            <a:r>
              <a:rPr lang="en-US" altLang="ko-KR" sz="2400" b="1" dirty="0" smtClean="0"/>
              <a:t>);    </a:t>
            </a:r>
          </a:p>
          <a:p>
            <a:r>
              <a:rPr lang="en-US" altLang="ko-KR" sz="2400" b="1" dirty="0" smtClean="0"/>
              <a:t>	   </a:t>
            </a:r>
            <a:r>
              <a:rPr lang="en-US" altLang="ko-KR" sz="2400" b="1" dirty="0" err="1" smtClean="0"/>
              <a:t>System.out.println</a:t>
            </a:r>
            <a:r>
              <a:rPr lang="en-US" altLang="ko-KR" sz="2400" b="1" dirty="0" smtClean="0"/>
              <a:t>();          </a:t>
            </a:r>
          </a:p>
          <a:p>
            <a:r>
              <a:rPr lang="en-US" altLang="ko-KR" sz="2400" b="1" dirty="0" smtClean="0"/>
              <a:t>	}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	public static void main(String[] </a:t>
            </a:r>
            <a:r>
              <a:rPr lang="en-US" altLang="ko-KR" sz="2400" b="1" dirty="0" err="1" smtClean="0"/>
              <a:t>args</a:t>
            </a:r>
            <a:r>
              <a:rPr lang="en-US" altLang="ko-KR" sz="2400" b="1" dirty="0" smtClean="0"/>
              <a:t>) {</a:t>
            </a:r>
          </a:p>
          <a:p>
            <a:r>
              <a:rPr lang="en-US" altLang="ko-KR" sz="2400" b="1" dirty="0" smtClean="0"/>
              <a:t>		</a:t>
            </a:r>
            <a:r>
              <a:rPr lang="en-US" altLang="ko-KR" sz="2400" b="1" dirty="0" err="1" smtClean="0"/>
              <a:t>printstr</a:t>
            </a:r>
            <a:r>
              <a:rPr lang="en-US" altLang="ko-KR" sz="2400" b="1" dirty="0" smtClean="0"/>
              <a:t>(“</a:t>
            </a:r>
            <a:r>
              <a:rPr lang="ko-KR" altLang="en-US" sz="2400" b="1" dirty="0" smtClean="0"/>
              <a:t>행복한 자바</a:t>
            </a:r>
            <a:r>
              <a:rPr lang="en-US" altLang="ko-KR" sz="2400" b="1" dirty="0" smtClean="0"/>
              <a:t>");		</a:t>
            </a:r>
          </a:p>
          <a:p>
            <a:r>
              <a:rPr lang="en-US" altLang="ko-KR" sz="2400" b="1" dirty="0" smtClean="0"/>
              <a:t>		</a:t>
            </a:r>
            <a:r>
              <a:rPr lang="en-US" altLang="ko-KR" sz="2400" b="1" dirty="0" err="1" smtClean="0"/>
              <a:t>printstr</a:t>
            </a:r>
            <a:r>
              <a:rPr lang="en-US" altLang="ko-KR" sz="2400" b="1" dirty="0" smtClean="0"/>
              <a:t>('A', 5);</a:t>
            </a:r>
          </a:p>
          <a:p>
            <a:r>
              <a:rPr lang="en-US" altLang="ko-KR" sz="2400" b="1" dirty="0" smtClean="0"/>
              <a:t>	}</a:t>
            </a:r>
          </a:p>
          <a:p>
            <a:r>
              <a:rPr lang="en-US" altLang="ko-KR" sz="2400" b="1" dirty="0" smtClean="0"/>
              <a:t>}</a:t>
            </a:r>
          </a:p>
          <a:p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5805264"/>
            <a:ext cx="22322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결과</a:t>
            </a:r>
            <a:endParaRPr lang="en-US" altLang="ko-KR" b="1" dirty="0" smtClean="0"/>
          </a:p>
          <a:p>
            <a:r>
              <a:rPr lang="ko-KR" altLang="en-US" b="1" dirty="0" smtClean="0"/>
              <a:t>행복한 자바</a:t>
            </a:r>
            <a:endParaRPr lang="en-US" altLang="ko-KR" b="1" dirty="0" smtClean="0"/>
          </a:p>
          <a:p>
            <a:r>
              <a:rPr lang="en-US" altLang="ko-KR" b="1" dirty="0" smtClean="0"/>
              <a:t>AAAAA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매개 변수의 개수가 다른 </a:t>
            </a:r>
            <a:r>
              <a:rPr lang="ko-KR" altLang="en-US" sz="2800" dirty="0" err="1" smtClean="0"/>
              <a:t>메소드의</a:t>
            </a:r>
            <a:r>
              <a:rPr lang="ko-KR" altLang="en-US" sz="2800" dirty="0" smtClean="0"/>
              <a:t> 오버로딩</a:t>
            </a:r>
          </a:p>
        </p:txBody>
      </p:sp>
      <p:sp>
        <p:nvSpPr>
          <p:cNvPr id="2458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8932F2-5E3C-43A9-861D-C125A0667BB9}" type="slidenum">
              <a:rPr lang="en-US" altLang="ko-KR" smtClean="0">
                <a:latin typeface="굴림" charset="-127"/>
                <a:ea typeface="굴림" charset="-127"/>
              </a:rPr>
              <a:pPr/>
              <a:t>81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264" y="5214950"/>
            <a:ext cx="1285884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결과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228600" indent="-228600">
              <a:buAutoNum type="arabicPlain" startAt="10"/>
            </a:pPr>
            <a:r>
              <a:rPr lang="en-US" altLang="ko-KR" sz="1100" dirty="0" smtClean="0">
                <a:solidFill>
                  <a:schemeClr val="bg1"/>
                </a:solidFill>
              </a:rPr>
              <a:t>20   30</a:t>
            </a:r>
          </a:p>
          <a:p>
            <a:pPr marL="228600" indent="-228600">
              <a:buAutoNum type="arabicPlain" startAt="40"/>
            </a:pPr>
            <a:r>
              <a:rPr lang="en-US" altLang="ko-KR" sz="1100" dirty="0" smtClean="0">
                <a:solidFill>
                  <a:schemeClr val="bg1"/>
                </a:solidFill>
              </a:rPr>
              <a:t>50</a:t>
            </a:r>
          </a:p>
          <a:p>
            <a:pPr marL="228600" indent="-228600"/>
            <a:r>
              <a:rPr lang="en-US" altLang="ko-KR" sz="1100" dirty="0" smtClean="0">
                <a:solidFill>
                  <a:schemeClr val="bg1"/>
                </a:solidFill>
              </a:rPr>
              <a:t>60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52536" y="764704"/>
            <a:ext cx="853244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        public class Ch07Ex06 {	</a:t>
            </a:r>
          </a:p>
          <a:p>
            <a:r>
              <a:rPr lang="en-US" altLang="ko-KR" sz="2000" b="1" dirty="0" smtClean="0"/>
              <a:t>		  static void </a:t>
            </a:r>
            <a:r>
              <a:rPr lang="en-US" altLang="ko-KR" sz="2000" b="1" dirty="0" err="1" smtClean="0"/>
              <a:t>prn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 x,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y,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z){     </a:t>
            </a:r>
          </a:p>
          <a:p>
            <a:r>
              <a:rPr lang="en-US" altLang="ko-KR" sz="2000" b="1" dirty="0" smtClean="0"/>
              <a:t>		    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(x + "\t" + y + "\t" + z);		     </a:t>
            </a:r>
          </a:p>
          <a:p>
            <a:r>
              <a:rPr lang="en-US" altLang="ko-KR" sz="2000" b="1" dirty="0" smtClean="0"/>
              <a:t>		  }                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		  static void </a:t>
            </a:r>
            <a:r>
              <a:rPr lang="en-US" altLang="ko-KR" sz="2000" b="1" dirty="0" err="1" smtClean="0"/>
              <a:t>prn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 x,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y){     </a:t>
            </a:r>
          </a:p>
          <a:p>
            <a:r>
              <a:rPr lang="en-US" altLang="ko-KR" sz="2000" b="1" dirty="0" smtClean="0"/>
              <a:t>			    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(x + "\t" + y);		     </a:t>
            </a:r>
          </a:p>
          <a:p>
            <a:r>
              <a:rPr lang="en-US" altLang="ko-KR" sz="2000" b="1" dirty="0" smtClean="0"/>
              <a:t>		  }                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		  static void </a:t>
            </a:r>
            <a:r>
              <a:rPr lang="en-US" altLang="ko-KR" sz="2000" b="1" dirty="0" err="1" smtClean="0"/>
              <a:t>prn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 x){     </a:t>
            </a:r>
          </a:p>
          <a:p>
            <a:r>
              <a:rPr lang="en-US" altLang="ko-KR" sz="2000" b="1" dirty="0" smtClean="0"/>
              <a:t>			     </a:t>
            </a:r>
            <a:r>
              <a:rPr lang="en-US" altLang="ko-KR" sz="2000" b="1" dirty="0" err="1" smtClean="0"/>
              <a:t>System.out.println</a:t>
            </a:r>
            <a:r>
              <a:rPr lang="en-US" altLang="ko-KR" sz="2000" b="1" dirty="0" smtClean="0"/>
              <a:t>(x);		     </a:t>
            </a:r>
          </a:p>
          <a:p>
            <a:r>
              <a:rPr lang="en-US" altLang="ko-KR" sz="2000" b="1" dirty="0" smtClean="0"/>
              <a:t>		  }                </a:t>
            </a:r>
          </a:p>
          <a:p>
            <a:r>
              <a:rPr lang="en-US" altLang="ko-KR" sz="2000" b="1" dirty="0" smtClean="0"/>
              <a:t>		  public static void main(String[] </a:t>
            </a:r>
            <a:r>
              <a:rPr lang="en-US" altLang="ko-KR" sz="2000" b="1" dirty="0" err="1" smtClean="0"/>
              <a:t>args</a:t>
            </a:r>
            <a:r>
              <a:rPr lang="en-US" altLang="ko-KR" sz="2000" b="1" dirty="0" smtClean="0"/>
              <a:t>) </a:t>
            </a:r>
          </a:p>
          <a:p>
            <a:r>
              <a:rPr lang="en-US" altLang="ko-KR" sz="2000" b="1" dirty="0" smtClean="0"/>
              <a:t>		  { </a:t>
            </a:r>
          </a:p>
          <a:p>
            <a:r>
              <a:rPr lang="en-US" altLang="ko-KR" sz="2000" b="1" dirty="0" smtClean="0"/>
              <a:t>		   </a:t>
            </a:r>
            <a:r>
              <a:rPr lang="en-US" altLang="ko-KR" sz="2000" b="1" dirty="0" err="1" smtClean="0"/>
              <a:t>prn</a:t>
            </a:r>
            <a:r>
              <a:rPr lang="en-US" altLang="ko-KR" sz="2000" b="1" dirty="0" smtClean="0"/>
              <a:t>(10, 20, 30);   </a:t>
            </a:r>
          </a:p>
          <a:p>
            <a:r>
              <a:rPr lang="en-US" altLang="ko-KR" sz="2000" b="1" dirty="0" smtClean="0"/>
              <a:t>		   </a:t>
            </a:r>
            <a:r>
              <a:rPr lang="en-US" altLang="ko-KR" sz="2000" b="1" dirty="0" err="1" smtClean="0"/>
              <a:t>prn</a:t>
            </a:r>
            <a:r>
              <a:rPr lang="en-US" altLang="ko-KR" sz="2000" b="1" dirty="0" smtClean="0"/>
              <a:t>(40, 50);</a:t>
            </a:r>
          </a:p>
          <a:p>
            <a:r>
              <a:rPr lang="en-US" altLang="ko-KR" sz="2000" b="1" dirty="0" smtClean="0"/>
              <a:t>		   </a:t>
            </a:r>
            <a:r>
              <a:rPr lang="en-US" altLang="ko-KR" sz="2000" b="1" dirty="0" err="1" smtClean="0"/>
              <a:t>prn</a:t>
            </a:r>
            <a:r>
              <a:rPr lang="en-US" altLang="ko-KR" sz="2000" b="1" dirty="0" smtClean="0"/>
              <a:t>(60);</a:t>
            </a:r>
          </a:p>
          <a:p>
            <a:r>
              <a:rPr lang="en-US" altLang="ko-KR" sz="2000" b="1" dirty="0" smtClean="0"/>
              <a:t>		  }</a:t>
            </a:r>
          </a:p>
          <a:p>
            <a:r>
              <a:rPr lang="en-US" altLang="ko-KR" sz="2000" b="1" dirty="0" smtClean="0"/>
              <a:t>	}</a:t>
            </a:r>
          </a:p>
          <a:p>
            <a:r>
              <a:rPr lang="en-US" altLang="ko-KR" sz="2000" b="1" dirty="0" smtClean="0"/>
              <a:t>	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5397023"/>
            <a:ext cx="1872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결과</a:t>
            </a:r>
            <a:endParaRPr lang="en-US" altLang="ko-KR" b="1" dirty="0" smtClean="0"/>
          </a:p>
          <a:p>
            <a:pPr marL="342900" indent="-342900">
              <a:buAutoNum type="arabicPlain" startAt="10"/>
            </a:pPr>
            <a:r>
              <a:rPr lang="en-US" altLang="ko-KR" b="1" dirty="0" smtClean="0"/>
              <a:t> 20  30</a:t>
            </a:r>
          </a:p>
          <a:p>
            <a:pPr marL="342900" indent="-342900">
              <a:buAutoNum type="arabicPlain" startAt="40"/>
            </a:pPr>
            <a:r>
              <a:rPr lang="en-US" altLang="ko-KR" b="1" dirty="0" smtClean="0"/>
              <a:t>50</a:t>
            </a:r>
          </a:p>
          <a:p>
            <a:pPr marL="342900" indent="-342900"/>
            <a:r>
              <a:rPr lang="en-US" altLang="ko-KR" b="1" dirty="0" smtClean="0"/>
              <a:t>60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478634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600" dirty="0" smtClean="0"/>
              <a:t>➊ 상속은 코드의 재활용을 보다 체계적으로 하기 위한 하나의 방법으로 나온 개념이다</a:t>
            </a:r>
            <a:r>
              <a:rPr lang="en-US" altLang="ko-KR" sz="26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ko-KR" altLang="en-US" sz="2600" dirty="0" smtClean="0"/>
              <a:t>➋ 상속은 부모에게 무엇인가를 물려받는 것을 의미한다</a:t>
            </a:r>
            <a:r>
              <a:rPr lang="en-US" altLang="ko-KR" sz="26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ko-KR" altLang="en-US" sz="2600" dirty="0" smtClean="0"/>
              <a:t>➌ 새로 만드는 클래스를 이미 정의된 훌륭한 클래스의 상속을 받는다면 많은 기능을 모두 물려받아 사용할 수 있다</a:t>
            </a:r>
            <a:r>
              <a:rPr lang="en-US" altLang="ko-KR" sz="26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ko-KR" altLang="en-US" sz="2600" dirty="0" smtClean="0"/>
              <a:t>➍ 부모가 되는 클래스를 </a:t>
            </a:r>
            <a:r>
              <a:rPr lang="ko-KR" altLang="en-US" sz="2600" dirty="0" err="1" smtClean="0"/>
              <a:t>수퍼</a:t>
            </a:r>
            <a:r>
              <a:rPr lang="ko-KR" altLang="en-US" sz="2600" dirty="0" smtClean="0"/>
              <a:t> 클래스라 하고 자식 클래스에 해당되는 클래스를 서브 클래스라고 한다</a:t>
            </a:r>
            <a:r>
              <a:rPr lang="en-US" altLang="ko-KR" sz="2600" dirty="0" smtClean="0"/>
              <a:t>.</a:t>
            </a:r>
            <a:endParaRPr lang="ko-KR" altLang="en-US" sz="2600" dirty="0" smtClean="0"/>
          </a:p>
          <a:p>
            <a:pPr>
              <a:buFont typeface="Wingdings" pitchFamily="2" charset="2"/>
              <a:buNone/>
            </a:pPr>
            <a:endParaRPr lang="ko-KR" altLang="en-US" sz="2600" dirty="0" smtClean="0"/>
          </a:p>
        </p:txBody>
      </p:sp>
      <p:sp>
        <p:nvSpPr>
          <p:cNvPr id="614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C62660-5D28-4B0E-BE4D-912F58096D97}" type="slidenum">
              <a:rPr lang="en-US" altLang="ko-KR" smtClean="0">
                <a:latin typeface="굴림" charset="-127"/>
                <a:ea typeface="굴림" charset="-127"/>
              </a:rPr>
              <a:pPr/>
              <a:t>82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 smtClean="0"/>
              <a:t>슈퍼 </a:t>
            </a:r>
            <a:r>
              <a:rPr lang="ko-KR" altLang="en-US" dirty="0"/>
              <a:t>클래스와 서브 클래스 </a:t>
            </a: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81994" name="Group 10"/>
          <p:cNvGraphicFramePr>
            <a:graphicFrameLocks noGrp="1"/>
          </p:cNvGraphicFramePr>
          <p:nvPr/>
        </p:nvGraphicFramePr>
        <p:xfrm>
          <a:off x="611188" y="1449388"/>
          <a:ext cx="7381875" cy="1542288"/>
        </p:xfrm>
        <a:graphic>
          <a:graphicData uri="http://schemas.openxmlformats.org/drawingml/2006/table">
            <a:tbl>
              <a:tblPr/>
              <a:tblGrid>
                <a:gridCol w="7381875"/>
              </a:tblGrid>
              <a:tr h="1260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 class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서브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_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클래스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extends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슈퍼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_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클래스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{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 }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2000" name="Rectangle 16"/>
          <p:cNvSpPr>
            <a:spLocks noChangeArrowheads="1"/>
          </p:cNvSpPr>
          <p:nvPr/>
        </p:nvSpPr>
        <p:spPr bwMode="auto">
          <a:xfrm>
            <a:off x="0" y="370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82002" name="Group 18"/>
          <p:cNvGraphicFramePr>
            <a:graphicFrameLocks noGrp="1"/>
          </p:cNvGraphicFramePr>
          <p:nvPr/>
        </p:nvGraphicFramePr>
        <p:xfrm>
          <a:off x="611188" y="3429000"/>
          <a:ext cx="3651250" cy="1981200"/>
        </p:xfrm>
        <a:graphic>
          <a:graphicData uri="http://schemas.openxmlformats.org/drawingml/2006/table">
            <a:tbl>
              <a:tblPr/>
              <a:tblGrid>
                <a:gridCol w="3651250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class Parent {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public void </a:t>
                      </a: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parentPrn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 ){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2008" name="Rectangle 24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82009" name="Group 25"/>
          <p:cNvGraphicFramePr>
            <a:graphicFrameLocks noGrp="1"/>
          </p:cNvGraphicFramePr>
          <p:nvPr/>
        </p:nvGraphicFramePr>
        <p:xfrm>
          <a:off x="4751388" y="3429000"/>
          <a:ext cx="3651250" cy="1979613"/>
        </p:xfrm>
        <a:graphic>
          <a:graphicData uri="http://schemas.openxmlformats.org/drawingml/2006/table">
            <a:tbl>
              <a:tblPr/>
              <a:tblGrid>
                <a:gridCol w="3651250"/>
              </a:tblGrid>
              <a:tr h="1979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class Child extends Parent {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public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void </a:t>
                      </a: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childPrn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 ){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  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81" name="Oval 13"/>
          <p:cNvSpPr>
            <a:spLocks noChangeArrowheads="1"/>
          </p:cNvSpPr>
          <p:nvPr/>
        </p:nvSpPr>
        <p:spPr bwMode="auto">
          <a:xfrm>
            <a:off x="1150938" y="5408613"/>
            <a:ext cx="3960812" cy="12604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ko-KR" altLang="en-US" sz="1800" b="1">
                <a:solidFill>
                  <a:srgbClr val="FF3300"/>
                </a:solidFill>
              </a:rPr>
              <a:t>클래스 </a:t>
            </a:r>
            <a:r>
              <a:rPr lang="en-US" altLang="ko-KR" sz="1800" b="1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672780" name="Oval 12"/>
          <p:cNvSpPr>
            <a:spLocks noChangeArrowheads="1"/>
          </p:cNvSpPr>
          <p:nvPr/>
        </p:nvSpPr>
        <p:spPr bwMode="auto">
          <a:xfrm>
            <a:off x="2771775" y="5589588"/>
            <a:ext cx="1981200" cy="900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ko-KR" altLang="en-US" sz="1600" b="1"/>
              <a:t>클래스 </a:t>
            </a:r>
            <a:r>
              <a:rPr lang="en-US" altLang="ko-KR" sz="1600" b="1"/>
              <a:t>B</a:t>
            </a:r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350838"/>
            <a:ext cx="8661400" cy="1143001"/>
          </a:xfrm>
        </p:spPr>
        <p:txBody>
          <a:bodyPr/>
          <a:lstStyle/>
          <a:p>
            <a:pPr marL="838200" indent="-838200"/>
            <a:r>
              <a:rPr lang="ko-KR" altLang="en-US" dirty="0" smtClean="0"/>
              <a:t>멤버변수의 </a:t>
            </a:r>
            <a:r>
              <a:rPr lang="ko-KR" altLang="en-US" dirty="0"/>
              <a:t>상속</a:t>
            </a:r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2773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2775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2776" name="Rectangle 8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2777" name="Rectangle 9"/>
          <p:cNvSpPr>
            <a:spLocks noChangeArrowheads="1"/>
          </p:cNvSpPr>
          <p:nvPr/>
        </p:nvSpPr>
        <p:spPr bwMode="auto">
          <a:xfrm>
            <a:off x="431800" y="802531"/>
            <a:ext cx="846137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ko-KR" sz="1800" b="1" dirty="0"/>
              <a:t>class A {            </a:t>
            </a:r>
          </a:p>
          <a:p>
            <a:pPr algn="l"/>
            <a:r>
              <a:rPr lang="en-US" altLang="ko-KR" sz="1800" b="1" dirty="0"/>
              <a:t>	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a = 1;   </a:t>
            </a:r>
          </a:p>
          <a:p>
            <a:pPr algn="l"/>
            <a:r>
              <a:rPr lang="en-US" altLang="ko-KR" sz="1800" b="1" dirty="0"/>
              <a:t>}</a:t>
            </a:r>
          </a:p>
          <a:p>
            <a:pPr algn="l"/>
            <a:r>
              <a:rPr lang="en-US" altLang="ko-KR" sz="1800" b="1" dirty="0"/>
              <a:t>class B extends A { </a:t>
            </a:r>
          </a:p>
          <a:p>
            <a:pPr algn="l"/>
            <a:r>
              <a:rPr lang="en-US" altLang="ko-KR" sz="1800" b="1" dirty="0"/>
              <a:t>	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b = 2;    </a:t>
            </a:r>
          </a:p>
          <a:p>
            <a:pPr algn="l"/>
            <a:r>
              <a:rPr lang="en-US" altLang="ko-KR" sz="1800" b="1" dirty="0"/>
              <a:t>}</a:t>
            </a:r>
          </a:p>
          <a:p>
            <a:pPr algn="l"/>
            <a:r>
              <a:rPr lang="en-US" altLang="ko-KR" sz="1800" b="1" dirty="0"/>
              <a:t>class C extends B { </a:t>
            </a:r>
          </a:p>
          <a:p>
            <a:pPr algn="l"/>
            <a:r>
              <a:rPr lang="en-US" altLang="ko-KR" sz="1800" b="1" dirty="0"/>
              <a:t> 	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c = 3;  </a:t>
            </a:r>
          </a:p>
          <a:p>
            <a:pPr algn="l"/>
            <a:r>
              <a:rPr lang="en-US" altLang="ko-KR" sz="1800" b="1" dirty="0"/>
              <a:t>}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/>
              <a:t>class Work16_1 {</a:t>
            </a:r>
          </a:p>
          <a:p>
            <a:pPr algn="l"/>
            <a:r>
              <a:rPr lang="en-US" altLang="ko-KR" sz="1800" b="1" dirty="0"/>
              <a:t> 	public static void main(String[] </a:t>
            </a:r>
            <a:r>
              <a:rPr lang="en-US" altLang="ko-KR" sz="1800" b="1" dirty="0" err="1"/>
              <a:t>args</a:t>
            </a:r>
            <a:r>
              <a:rPr lang="en-US" altLang="ko-KR" sz="1800" b="1" dirty="0"/>
              <a:t>) {</a:t>
            </a:r>
          </a:p>
          <a:p>
            <a:pPr algn="l"/>
            <a:r>
              <a:rPr lang="en-US" altLang="ko-KR" sz="1800" b="1" dirty="0"/>
              <a:t> 		C ins = new C(); </a:t>
            </a:r>
          </a:p>
          <a:p>
            <a:pPr algn="l"/>
            <a:r>
              <a:rPr lang="en-US" altLang="ko-KR" sz="1800" b="1" dirty="0"/>
              <a:t> 		</a:t>
            </a:r>
            <a:r>
              <a:rPr lang="en-US" altLang="ko-KR" sz="1800" b="1" dirty="0" err="1"/>
              <a:t>System.out.println</a:t>
            </a:r>
            <a:r>
              <a:rPr lang="en-US" altLang="ko-KR" sz="1800" b="1" dirty="0"/>
              <a:t>("ins</a:t>
            </a:r>
            <a:r>
              <a:rPr lang="ko-KR" altLang="en-US" sz="1800" b="1" dirty="0"/>
              <a:t>의 객체속성 변수 </a:t>
            </a:r>
            <a:r>
              <a:rPr lang="en-US" altLang="ko-KR" sz="1800" b="1" dirty="0"/>
              <a:t>a</a:t>
            </a:r>
            <a:r>
              <a:rPr lang="ko-KR" altLang="en-US" sz="1800" b="1" dirty="0"/>
              <a:t>의 값은 </a:t>
            </a:r>
            <a:r>
              <a:rPr lang="en-US" altLang="ko-KR" sz="1800" b="1" dirty="0"/>
              <a:t>" + </a:t>
            </a:r>
            <a:r>
              <a:rPr lang="en-US" altLang="ko-KR" sz="1800" b="1" dirty="0" err="1"/>
              <a:t>ins.a</a:t>
            </a:r>
            <a:r>
              <a:rPr lang="en-US" altLang="ko-KR" sz="1800" b="1" dirty="0"/>
              <a:t>);</a:t>
            </a:r>
          </a:p>
          <a:p>
            <a:pPr algn="l"/>
            <a:r>
              <a:rPr lang="en-US" altLang="ko-KR" sz="1800" b="1" dirty="0"/>
              <a:t> 		</a:t>
            </a:r>
            <a:r>
              <a:rPr lang="en-US" altLang="ko-KR" sz="1800" b="1" dirty="0" err="1"/>
              <a:t>System.out.println</a:t>
            </a:r>
            <a:r>
              <a:rPr lang="en-US" altLang="ko-KR" sz="1800" b="1" dirty="0"/>
              <a:t>("ins</a:t>
            </a:r>
            <a:r>
              <a:rPr lang="ko-KR" altLang="en-US" sz="1800" b="1" dirty="0"/>
              <a:t>의 객체속성 변수 </a:t>
            </a:r>
            <a:r>
              <a:rPr lang="en-US" altLang="ko-KR" sz="1800" b="1" dirty="0"/>
              <a:t>b</a:t>
            </a:r>
            <a:r>
              <a:rPr lang="ko-KR" altLang="en-US" sz="1800" b="1" dirty="0"/>
              <a:t>의 값은 </a:t>
            </a:r>
            <a:r>
              <a:rPr lang="en-US" altLang="ko-KR" sz="1800" b="1" dirty="0"/>
              <a:t>" + </a:t>
            </a:r>
            <a:r>
              <a:rPr lang="en-US" altLang="ko-KR" sz="1800" b="1" dirty="0" err="1"/>
              <a:t>ins.b</a:t>
            </a:r>
            <a:r>
              <a:rPr lang="en-US" altLang="ko-KR" sz="1800" b="1" dirty="0"/>
              <a:t>);</a:t>
            </a:r>
          </a:p>
          <a:p>
            <a:pPr algn="l"/>
            <a:r>
              <a:rPr lang="en-US" altLang="ko-KR" sz="1800" b="1" dirty="0"/>
              <a:t>        	        </a:t>
            </a:r>
            <a:r>
              <a:rPr lang="en-US" altLang="ko-KR" sz="1800" b="1" dirty="0" smtClean="0"/>
              <a:t>    </a:t>
            </a:r>
            <a:r>
              <a:rPr lang="en-US" altLang="ko-KR" sz="1800" b="1" dirty="0" err="1"/>
              <a:t>System.out.println</a:t>
            </a:r>
            <a:r>
              <a:rPr lang="en-US" altLang="ko-KR" sz="1800" b="1" dirty="0"/>
              <a:t>("ins</a:t>
            </a:r>
            <a:r>
              <a:rPr lang="ko-KR" altLang="en-US" sz="1800" b="1" dirty="0"/>
              <a:t>의 객체속성 변수 </a:t>
            </a:r>
            <a:r>
              <a:rPr lang="en-US" altLang="ko-KR" sz="1800" b="1" dirty="0"/>
              <a:t>c</a:t>
            </a:r>
            <a:r>
              <a:rPr lang="ko-KR" altLang="en-US" sz="1800" b="1" dirty="0"/>
              <a:t>의 값은 </a:t>
            </a:r>
            <a:r>
              <a:rPr lang="en-US" altLang="ko-KR" sz="1800" b="1" dirty="0"/>
              <a:t>" + </a:t>
            </a:r>
            <a:r>
              <a:rPr lang="en-US" altLang="ko-KR" sz="1800" b="1" dirty="0" err="1"/>
              <a:t>ins.c</a:t>
            </a:r>
            <a:r>
              <a:rPr lang="en-US" altLang="ko-KR" sz="1800" b="1" dirty="0"/>
              <a:t>);</a:t>
            </a:r>
          </a:p>
          <a:p>
            <a:pPr algn="l"/>
            <a:r>
              <a:rPr lang="en-US" altLang="ko-KR" sz="1800" b="1" dirty="0"/>
              <a:t> 	}</a:t>
            </a:r>
          </a:p>
          <a:p>
            <a:pPr algn="l"/>
            <a:r>
              <a:rPr lang="en-US" altLang="ko-KR" sz="1800" b="1" dirty="0"/>
              <a:t>}</a:t>
            </a:r>
          </a:p>
        </p:txBody>
      </p:sp>
      <p:pic>
        <p:nvPicPr>
          <p:cNvPr id="6727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1268413"/>
            <a:ext cx="4140200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2779" name="Oval 11"/>
          <p:cNvSpPr>
            <a:spLocks noChangeArrowheads="1"/>
          </p:cNvSpPr>
          <p:nvPr/>
        </p:nvSpPr>
        <p:spPr bwMode="auto">
          <a:xfrm>
            <a:off x="4032250" y="5768975"/>
            <a:ext cx="719138" cy="53975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ko-KR" altLang="en-US" sz="1600" b="1">
                <a:solidFill>
                  <a:srgbClr val="FFFF00"/>
                </a:solidFill>
              </a:rPr>
              <a:t>클래스 </a:t>
            </a:r>
            <a:r>
              <a:rPr lang="en-US" altLang="ko-KR" sz="1600" b="1">
                <a:solidFill>
                  <a:srgbClr val="FFFF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-350838"/>
            <a:ext cx="8661400" cy="1143001"/>
          </a:xfrm>
        </p:spPr>
        <p:txBody>
          <a:bodyPr/>
          <a:lstStyle/>
          <a:p>
            <a:pPr marL="838200" indent="-838200"/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/>
              <a:t>상속</a:t>
            </a: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3798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3799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3800" name="Rectangle 8"/>
          <p:cNvSpPr>
            <a:spLocks noChangeArrowheads="1"/>
          </p:cNvSpPr>
          <p:nvPr/>
        </p:nvSpPr>
        <p:spPr bwMode="auto">
          <a:xfrm>
            <a:off x="0" y="288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3801" name="Rectangle 9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3802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3803" name="Rectangle 11"/>
          <p:cNvSpPr>
            <a:spLocks noChangeArrowheads="1"/>
          </p:cNvSpPr>
          <p:nvPr/>
        </p:nvSpPr>
        <p:spPr bwMode="auto">
          <a:xfrm>
            <a:off x="250825" y="142597"/>
            <a:ext cx="8461375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ko-KR" b="1" dirty="0"/>
              <a:t>class High {</a:t>
            </a:r>
          </a:p>
          <a:p>
            <a:pPr algn="l"/>
            <a:r>
              <a:rPr lang="en-US" altLang="ko-KR" b="1" dirty="0"/>
              <a:t>	public void display() {</a:t>
            </a:r>
          </a:p>
          <a:p>
            <a:pPr algn="l"/>
            <a:r>
              <a:rPr lang="en-US" altLang="ko-KR" b="1" dirty="0"/>
              <a:t>		</a:t>
            </a:r>
            <a:r>
              <a:rPr lang="en-US" altLang="ko-KR" b="1" dirty="0" err="1"/>
              <a:t>System.out.println</a:t>
            </a:r>
            <a:r>
              <a:rPr lang="en-US" altLang="ko-KR" b="1" dirty="0"/>
              <a:t>(" High </a:t>
            </a:r>
            <a:r>
              <a:rPr lang="ko-KR" altLang="en-US" b="1" dirty="0"/>
              <a:t>클래스의 </a:t>
            </a:r>
            <a:r>
              <a:rPr lang="en-US" altLang="ko-KR" b="1" dirty="0"/>
              <a:t>display()");</a:t>
            </a:r>
          </a:p>
          <a:p>
            <a:pPr algn="l"/>
            <a:r>
              <a:rPr lang="en-US" altLang="ko-KR" b="1" dirty="0"/>
              <a:t>	}		</a:t>
            </a:r>
          </a:p>
          <a:p>
            <a:pPr algn="l"/>
            <a:r>
              <a:rPr lang="en-US" altLang="ko-KR" b="1" dirty="0"/>
              <a:t>	private void show() {</a:t>
            </a:r>
          </a:p>
          <a:p>
            <a:pPr algn="l"/>
            <a:r>
              <a:rPr lang="en-US" altLang="ko-KR" b="1" dirty="0"/>
              <a:t>  		</a:t>
            </a:r>
            <a:r>
              <a:rPr lang="en-US" altLang="ko-KR" b="1" dirty="0" err="1"/>
              <a:t>System.out.println</a:t>
            </a:r>
            <a:r>
              <a:rPr lang="en-US" altLang="ko-KR" b="1" dirty="0"/>
              <a:t>(" High </a:t>
            </a:r>
            <a:r>
              <a:rPr lang="ko-KR" altLang="en-US" b="1" dirty="0"/>
              <a:t>클래스의 </a:t>
            </a:r>
            <a:r>
              <a:rPr lang="en-US" altLang="ko-KR" b="1" dirty="0"/>
              <a:t>show()");</a:t>
            </a:r>
          </a:p>
          <a:p>
            <a:pPr algn="l"/>
            <a:r>
              <a:rPr lang="en-US" altLang="ko-KR" b="1" dirty="0"/>
              <a:t>	}  </a:t>
            </a:r>
          </a:p>
          <a:p>
            <a:pPr algn="l"/>
            <a:r>
              <a:rPr lang="en-US" altLang="ko-KR" b="1" dirty="0"/>
              <a:t>	protected void message() {</a:t>
            </a:r>
          </a:p>
          <a:p>
            <a:pPr algn="l"/>
            <a:r>
              <a:rPr lang="en-US" altLang="ko-KR" b="1" dirty="0"/>
              <a:t>   		</a:t>
            </a:r>
            <a:r>
              <a:rPr lang="en-US" altLang="ko-KR" b="1" dirty="0" err="1"/>
              <a:t>System.out.println</a:t>
            </a:r>
            <a:r>
              <a:rPr lang="en-US" altLang="ko-KR" b="1" dirty="0"/>
              <a:t>(" High </a:t>
            </a:r>
            <a:r>
              <a:rPr lang="ko-KR" altLang="en-US" b="1" dirty="0"/>
              <a:t>클래스의 </a:t>
            </a:r>
            <a:r>
              <a:rPr lang="en-US" altLang="ko-KR" b="1" dirty="0"/>
              <a:t>message()");</a:t>
            </a:r>
          </a:p>
          <a:p>
            <a:pPr algn="l"/>
            <a:r>
              <a:rPr lang="en-US" altLang="ko-KR" b="1" dirty="0"/>
              <a:t>	}</a:t>
            </a:r>
          </a:p>
          <a:p>
            <a:pPr algn="l"/>
            <a:r>
              <a:rPr lang="en-US" altLang="ko-KR" b="1" dirty="0"/>
              <a:t>	void print() {</a:t>
            </a:r>
          </a:p>
          <a:p>
            <a:pPr algn="l"/>
            <a:r>
              <a:rPr lang="en-US" altLang="ko-KR" b="1" dirty="0"/>
              <a:t>   		</a:t>
            </a:r>
            <a:r>
              <a:rPr lang="en-US" altLang="ko-KR" b="1" dirty="0" err="1"/>
              <a:t>System.out.println</a:t>
            </a:r>
            <a:r>
              <a:rPr lang="en-US" altLang="ko-KR" b="1" dirty="0"/>
              <a:t>(" High </a:t>
            </a:r>
            <a:r>
              <a:rPr lang="ko-KR" altLang="en-US" b="1" dirty="0"/>
              <a:t>클래스의 </a:t>
            </a:r>
            <a:r>
              <a:rPr lang="en-US" altLang="ko-KR" b="1" dirty="0"/>
              <a:t>print()");</a:t>
            </a:r>
          </a:p>
          <a:p>
            <a:pPr algn="l"/>
            <a:r>
              <a:rPr lang="en-US" altLang="ko-KR" b="1" dirty="0"/>
              <a:t>	}</a:t>
            </a:r>
          </a:p>
          <a:p>
            <a:pPr algn="l"/>
            <a:r>
              <a:rPr lang="en-US" altLang="ko-KR" b="1" dirty="0"/>
              <a:t>}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class Method extends High {</a:t>
            </a:r>
          </a:p>
          <a:p>
            <a:pPr algn="l"/>
            <a:r>
              <a:rPr lang="en-US" altLang="ko-KR" b="1" dirty="0"/>
              <a:t>	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algn="l"/>
            <a:r>
              <a:rPr lang="en-US" altLang="ko-KR" b="1" dirty="0"/>
              <a:t>		Method  in = new Method();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		</a:t>
            </a:r>
            <a:r>
              <a:rPr lang="en-US" altLang="ko-KR" b="1" dirty="0" err="1"/>
              <a:t>in.display</a:t>
            </a:r>
            <a:r>
              <a:rPr lang="en-US" altLang="ko-KR" b="1" dirty="0"/>
              <a:t>();</a:t>
            </a:r>
          </a:p>
          <a:p>
            <a:pPr algn="l"/>
            <a:r>
              <a:rPr lang="en-US" altLang="ko-KR" b="1" dirty="0"/>
              <a:t>		</a:t>
            </a:r>
            <a:r>
              <a:rPr lang="en-US" altLang="ko-KR" b="1" dirty="0" err="1"/>
              <a:t>in.message</a:t>
            </a:r>
            <a:r>
              <a:rPr lang="en-US" altLang="ko-KR" b="1" dirty="0"/>
              <a:t>();</a:t>
            </a:r>
          </a:p>
          <a:p>
            <a:pPr algn="l"/>
            <a:r>
              <a:rPr lang="en-US" altLang="ko-KR" b="1" dirty="0"/>
              <a:t>		</a:t>
            </a:r>
            <a:r>
              <a:rPr lang="en-US" altLang="ko-KR" b="1" dirty="0" err="1"/>
              <a:t>in.print</a:t>
            </a:r>
            <a:r>
              <a:rPr lang="en-US" altLang="ko-KR" b="1" dirty="0"/>
              <a:t>();</a:t>
            </a:r>
          </a:p>
          <a:p>
            <a:pPr algn="l"/>
            <a:r>
              <a:rPr lang="en-US" altLang="ko-KR" b="1" dirty="0"/>
              <a:t>		// </a:t>
            </a:r>
            <a:r>
              <a:rPr lang="en-US" altLang="ko-KR" b="1" dirty="0" err="1"/>
              <a:t>in.show</a:t>
            </a:r>
            <a:r>
              <a:rPr lang="en-US" altLang="ko-KR" b="1" dirty="0"/>
              <a:t>();   // private </a:t>
            </a:r>
            <a:r>
              <a:rPr lang="ko-KR" altLang="en-US" b="1" dirty="0"/>
              <a:t>로 지정된 </a:t>
            </a:r>
            <a:r>
              <a:rPr lang="ko-KR" altLang="en-US" b="1" dirty="0" err="1"/>
              <a:t>메소드는</a:t>
            </a:r>
            <a:r>
              <a:rPr lang="ko-KR" altLang="en-US" b="1" dirty="0"/>
              <a:t> </a:t>
            </a:r>
            <a:r>
              <a:rPr lang="ko-KR" altLang="en-US" b="1" dirty="0" err="1"/>
              <a:t>상속안됨</a:t>
            </a:r>
            <a:endParaRPr lang="ko-KR" altLang="en-US" b="1" dirty="0"/>
          </a:p>
          <a:p>
            <a:pPr algn="l"/>
            <a:r>
              <a:rPr lang="ko-KR" altLang="en-US" b="1" dirty="0"/>
              <a:t>	</a:t>
            </a:r>
            <a:r>
              <a:rPr lang="en-US" altLang="ko-KR" b="1" dirty="0"/>
              <a:t>}</a:t>
            </a:r>
          </a:p>
          <a:p>
            <a:pPr algn="l"/>
            <a:r>
              <a:rPr lang="en-US" altLang="ko-KR" b="1" dirty="0"/>
              <a:t>}</a:t>
            </a:r>
          </a:p>
        </p:txBody>
      </p:sp>
      <p:pic>
        <p:nvPicPr>
          <p:cNvPr id="67380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3968750"/>
            <a:ext cx="2943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 smtClean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323528" y="1719263"/>
            <a:ext cx="8606160" cy="3941985"/>
          </a:xfrm>
        </p:spPr>
        <p:txBody>
          <a:bodyPr>
            <a:noAutofit/>
          </a:bodyPr>
          <a:lstStyle/>
          <a:p>
            <a:r>
              <a:rPr lang="ko-KR" altLang="en-US" sz="3600" b="1" dirty="0" smtClean="0"/>
              <a:t>생성자의 특징</a:t>
            </a:r>
          </a:p>
          <a:p>
            <a:pPr lvl="1"/>
            <a:r>
              <a:rPr lang="ko-KR" altLang="en-US" sz="2800" b="1" dirty="0" smtClean="0"/>
              <a:t>생성자의 이름은 클래스명과 동일하다</a:t>
            </a:r>
            <a:r>
              <a:rPr lang="en-US" altLang="ko-KR" sz="2800" b="1" dirty="0" smtClean="0"/>
              <a:t>.</a:t>
            </a:r>
          </a:p>
          <a:p>
            <a:pPr lvl="1"/>
            <a:r>
              <a:rPr lang="ko-KR" altLang="en-US" sz="2800" b="1" dirty="0" err="1" smtClean="0"/>
              <a:t>생성자는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자료형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반환 값의 유형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을 지정하지 않는다</a:t>
            </a:r>
            <a:r>
              <a:rPr lang="en-US" altLang="ko-KR" sz="2800" b="1" dirty="0" smtClean="0"/>
              <a:t>.</a:t>
            </a:r>
          </a:p>
          <a:p>
            <a:pPr lvl="1"/>
            <a:r>
              <a:rPr lang="ko-KR" altLang="en-US" sz="2800" b="1" dirty="0" err="1" smtClean="0"/>
              <a:t>생성자는</a:t>
            </a:r>
            <a:r>
              <a:rPr lang="ko-KR" altLang="en-US" sz="2800" b="1" dirty="0" smtClean="0"/>
              <a:t> 객체를 선언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생성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할 때 컴파일러에 의해 자동으로 호출된다</a:t>
            </a:r>
            <a:r>
              <a:rPr lang="en-US" altLang="ko-KR" sz="2800" b="1" dirty="0" smtClean="0"/>
              <a:t>.</a:t>
            </a:r>
          </a:p>
          <a:p>
            <a:pPr lvl="1"/>
            <a:r>
              <a:rPr lang="ko-KR" altLang="en-US" sz="2800" b="1" dirty="0" smtClean="0"/>
              <a:t>객체의 초기화란 멤버 필드의 초기화를 의미한다</a:t>
            </a:r>
            <a:r>
              <a:rPr lang="en-US" altLang="ko-KR" sz="2800" b="1" dirty="0" smtClean="0"/>
              <a:t>.</a:t>
            </a:r>
            <a:endParaRPr lang="ko-KR" altLang="en-US" sz="2800" b="1" dirty="0" smtClean="0"/>
          </a:p>
          <a:p>
            <a:endParaRPr lang="ko-KR" altLang="en-US" sz="3600" b="1" dirty="0" smtClean="0"/>
          </a:p>
        </p:txBody>
      </p:sp>
      <p:sp>
        <p:nvSpPr>
          <p:cNvPr id="2867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17521E-1CF0-4EEF-9ABF-3A47272BB4CC}" type="slidenum">
              <a:rPr lang="en-US" altLang="ko-KR" smtClean="0">
                <a:latin typeface="굴림" charset="-127"/>
                <a:ea typeface="굴림" charset="-127"/>
              </a:rPr>
              <a:pPr/>
              <a:t>86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매개 변수가 없는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정의하기</a:t>
            </a:r>
          </a:p>
        </p:txBody>
      </p:sp>
      <p:sp>
        <p:nvSpPr>
          <p:cNvPr id="2970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25A809-5B4E-4A17-AFF3-54541193D490}" type="slidenum">
              <a:rPr lang="en-US" altLang="ko-KR" smtClean="0">
                <a:latin typeface="굴림" charset="-127"/>
                <a:ea typeface="굴림" charset="-127"/>
              </a:rPr>
              <a:pPr/>
              <a:t>87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86388"/>
            <a:ext cx="342275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매개변수가 없는 디폴트 </a:t>
            </a:r>
            <a:r>
              <a:rPr lang="ko-KR" altLang="en-US" sz="1600" b="1" dirty="0" err="1" smtClean="0"/>
              <a:t>생성자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0,0</a:t>
            </a:r>
            <a:endParaRPr lang="ko-KR" altLang="en-US" sz="1600" b="1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0825" y="604547"/>
            <a:ext cx="8461375" cy="618630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b="1" dirty="0"/>
              <a:t>class Point2 {</a:t>
            </a:r>
          </a:p>
          <a:p>
            <a:r>
              <a:rPr lang="en-US" altLang="ko-KR" b="1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x;</a:t>
            </a:r>
          </a:p>
          <a:p>
            <a:r>
              <a:rPr lang="en-US" altLang="ko-KR" b="1" dirty="0"/>
              <a:t>  </a:t>
            </a:r>
            <a:r>
              <a:rPr lang="en-US" altLang="ko-KR" b="1" dirty="0" err="1"/>
              <a:t>int</a:t>
            </a:r>
            <a:r>
              <a:rPr lang="en-US" altLang="ko-KR" b="1" dirty="0"/>
              <a:t> y;</a:t>
            </a:r>
          </a:p>
          <a:p>
            <a:r>
              <a:rPr lang="ko-KR" altLang="en-US" b="1" dirty="0"/>
              <a:t> </a:t>
            </a:r>
          </a:p>
          <a:p>
            <a:r>
              <a:rPr lang="en-US" altLang="ko-KR" b="1" dirty="0"/>
              <a:t>  public void </a:t>
            </a:r>
            <a:r>
              <a:rPr lang="en-US" altLang="ko-KR" b="1" dirty="0" err="1"/>
              <a:t>showPoint</a:t>
            </a:r>
            <a:r>
              <a:rPr lang="en-US" altLang="ko-KR" b="1" dirty="0"/>
              <a:t>(){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/>
              <a:t>( "(" + x + ", " + y + ")" );</a:t>
            </a:r>
          </a:p>
          <a:p>
            <a:r>
              <a:rPr lang="ko-KR" altLang="en-US" b="1" dirty="0"/>
              <a:t>  </a:t>
            </a:r>
            <a:r>
              <a:rPr lang="en-US" altLang="ko-KR" b="1" dirty="0"/>
              <a:t>}</a:t>
            </a:r>
          </a:p>
          <a:p>
            <a:r>
              <a:rPr lang="en-US" altLang="ko-KR" b="1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public Point2() {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System.</a:t>
            </a:r>
            <a:r>
              <a:rPr lang="en-US" altLang="ko-KR" b="1" i="1" dirty="0" err="1" smtClean="0">
                <a:solidFill>
                  <a:srgbClr val="FF0000"/>
                </a:solidFill>
              </a:rPr>
              <a:t>out.println</a:t>
            </a:r>
            <a:r>
              <a:rPr lang="en-US" altLang="ko-KR" b="1" i="1" dirty="0">
                <a:solidFill>
                  <a:srgbClr val="FF0000"/>
                </a:solidFill>
              </a:rPr>
              <a:t>("</a:t>
            </a:r>
            <a:r>
              <a:rPr lang="ko-KR" altLang="en-US" b="1" i="1" dirty="0">
                <a:solidFill>
                  <a:srgbClr val="FF0000"/>
                </a:solidFill>
              </a:rPr>
              <a:t>매개 변수가 없는 디폴트 </a:t>
            </a:r>
            <a:r>
              <a:rPr lang="ko-KR" altLang="en-US" b="1" i="1" dirty="0" err="1">
                <a:solidFill>
                  <a:srgbClr val="FF0000"/>
                </a:solidFill>
              </a:rPr>
              <a:t>생성자</a:t>
            </a:r>
            <a:r>
              <a:rPr lang="en-US" altLang="ko-KR" b="1" i="1" dirty="0">
                <a:solidFill>
                  <a:srgbClr val="FF0000"/>
                </a:solidFill>
              </a:rPr>
              <a:t>"</a:t>
            </a:r>
            <a:r>
              <a:rPr lang="ko-KR" altLang="en-US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</a:rPr>
              <a:t>);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}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 public Point2(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new_x</a:t>
            </a:r>
            <a:r>
              <a:rPr lang="en-US" altLang="ko-KR" b="1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new_y</a:t>
            </a:r>
            <a:r>
              <a:rPr lang="en-US" altLang="ko-KR" b="1" dirty="0"/>
              <a:t>) {</a:t>
            </a:r>
          </a:p>
          <a:p>
            <a:r>
              <a:rPr lang="en-US" altLang="ko-KR" b="1" dirty="0"/>
              <a:t>   x=</a:t>
            </a:r>
            <a:r>
              <a:rPr lang="en-US" altLang="ko-KR" b="1" dirty="0" err="1"/>
              <a:t>new_x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y=</a:t>
            </a:r>
            <a:r>
              <a:rPr lang="en-US" altLang="ko-KR" b="1" dirty="0" err="1"/>
              <a:t>new_y</a:t>
            </a:r>
            <a:r>
              <a:rPr lang="en-US" altLang="ko-KR" b="1" dirty="0"/>
              <a:t>;</a:t>
            </a:r>
          </a:p>
          <a:p>
            <a:r>
              <a:rPr lang="ko-KR" altLang="en-US" b="1" dirty="0"/>
              <a:t>     </a:t>
            </a:r>
            <a:r>
              <a:rPr lang="en-US" altLang="ko-KR" b="1" dirty="0"/>
              <a:t>}</a:t>
            </a:r>
          </a:p>
          <a:p>
            <a:r>
              <a:rPr lang="en-US" altLang="ko-KR" b="1" dirty="0"/>
              <a:t>}</a:t>
            </a:r>
          </a:p>
          <a:p>
            <a:endParaRPr lang="ko-KR" altLang="en-US" b="1" dirty="0"/>
          </a:p>
          <a:p>
            <a:r>
              <a:rPr lang="en-US" altLang="ko-KR" b="1" dirty="0"/>
              <a:t>public class CH07eX08_1 {</a:t>
            </a:r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b="1" dirty="0" smtClean="0">
                <a:solidFill>
                  <a:srgbClr val="FF0000"/>
                </a:solidFill>
              </a:rPr>
              <a:t>Point2 </a:t>
            </a:r>
            <a:r>
              <a:rPr lang="en-US" altLang="ko-KR" b="1" dirty="0">
                <a:solidFill>
                  <a:srgbClr val="FF0000"/>
                </a:solidFill>
              </a:rPr>
              <a:t>pt01 = new Point2();</a:t>
            </a:r>
          </a:p>
          <a:p>
            <a:r>
              <a:rPr lang="en-US" altLang="ko-KR" b="1" dirty="0"/>
              <a:t>   pt01.showPoint( );</a:t>
            </a:r>
          </a:p>
          <a:p>
            <a:r>
              <a:rPr lang="en-US" altLang="ko-KR" b="1" dirty="0" smtClean="0"/>
              <a:t>}</a:t>
            </a:r>
            <a:endParaRPr lang="en-US" altLang="ko-KR" b="1" dirty="0"/>
          </a:p>
          <a:p>
            <a:r>
              <a:rPr lang="en-US" altLang="ko-KR" b="1" dirty="0" smtClean="0"/>
              <a:t>}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179512" y="1571612"/>
            <a:ext cx="8568952" cy="488172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500" b="1" dirty="0" smtClean="0"/>
              <a:t>클래스에 매개 변수 없는 디폴트 </a:t>
            </a:r>
            <a:r>
              <a:rPr lang="ko-KR" altLang="en-US" sz="3500" b="1" dirty="0" err="1" smtClean="0"/>
              <a:t>생성자를</a:t>
            </a:r>
            <a:r>
              <a:rPr lang="ko-KR" altLang="en-US" sz="3500" b="1" dirty="0" smtClean="0"/>
              <a:t> 정의해 두었지만</a:t>
            </a:r>
            <a:r>
              <a:rPr lang="en-US" altLang="ko-KR" sz="3500" b="1" dirty="0" smtClean="0"/>
              <a:t>,</a:t>
            </a:r>
          </a:p>
          <a:p>
            <a:pPr>
              <a:buNone/>
            </a:pPr>
            <a:r>
              <a:rPr lang="en-US" altLang="ko-KR" sz="3500" b="1" dirty="0" smtClean="0"/>
              <a:t>    </a:t>
            </a:r>
            <a:r>
              <a:rPr lang="ko-KR" altLang="en-US" sz="3500" b="1" dirty="0" smtClean="0"/>
              <a:t>객체마다 다양한 초기값을 갖도록 하고 싶다면 매개 변수를 갖는 생성자의 정의한다</a:t>
            </a:r>
            <a:r>
              <a:rPr lang="en-US" altLang="ko-KR" sz="3500" b="1" dirty="0" smtClean="0"/>
              <a:t>.</a:t>
            </a:r>
          </a:p>
          <a:p>
            <a:endParaRPr lang="en-US" altLang="ko-KR" sz="3500" b="1" dirty="0" smtClean="0"/>
          </a:p>
          <a:p>
            <a:r>
              <a:rPr lang="ko-KR" altLang="en-US" sz="3500" b="1" dirty="0" err="1" smtClean="0"/>
              <a:t>생성자</a:t>
            </a:r>
            <a:r>
              <a:rPr lang="ko-KR" altLang="en-US" sz="3500" b="1" dirty="0" smtClean="0"/>
              <a:t> 도 </a:t>
            </a:r>
            <a:r>
              <a:rPr lang="ko-KR" altLang="en-US" sz="3500" b="1" dirty="0" err="1" smtClean="0"/>
              <a:t>메소드의</a:t>
            </a:r>
            <a:r>
              <a:rPr lang="ko-KR" altLang="en-US" sz="3500" b="1" dirty="0" smtClean="0"/>
              <a:t> 일종이고</a:t>
            </a:r>
            <a:r>
              <a:rPr lang="en-US" altLang="ko-KR" sz="3500" b="1" dirty="0" smtClean="0"/>
              <a:t>,</a:t>
            </a:r>
          </a:p>
          <a:p>
            <a:r>
              <a:rPr lang="ko-KR" altLang="en-US" sz="3500" b="1" dirty="0" smtClean="0"/>
              <a:t>생성자의 이름은 클래스의 이름과 동일</a:t>
            </a:r>
            <a:endParaRPr lang="en-US" altLang="ko-KR" sz="3500" b="1" dirty="0" smtClean="0"/>
          </a:p>
          <a:p>
            <a:r>
              <a:rPr lang="ko-KR" altLang="en-US" sz="3500" b="1" dirty="0" smtClean="0"/>
              <a:t>매개 변수 없는 생성자가 존재하는데 매개 변수 있는 </a:t>
            </a:r>
            <a:r>
              <a:rPr lang="ko-KR" altLang="en-US" sz="3500" b="1" dirty="0" err="1" smtClean="0"/>
              <a:t>생성자를</a:t>
            </a:r>
            <a:r>
              <a:rPr lang="ko-KR" altLang="en-US" sz="3500" b="1" dirty="0" smtClean="0"/>
              <a:t> 다시 정의하게 되면 이 또한 </a:t>
            </a:r>
            <a:r>
              <a:rPr lang="ko-KR" altLang="en-US" sz="3500" b="1" dirty="0" smtClean="0">
                <a:solidFill>
                  <a:srgbClr val="FFFF00"/>
                </a:solidFill>
              </a:rPr>
              <a:t>오버로딩</a:t>
            </a:r>
            <a:r>
              <a:rPr lang="ko-KR" altLang="en-US" sz="3500" b="1" dirty="0" smtClean="0"/>
              <a:t>이라 할 수 있다</a:t>
            </a:r>
            <a:r>
              <a:rPr lang="en-US" altLang="ko-KR" sz="3500" b="1" dirty="0" smtClean="0"/>
              <a:t>.</a:t>
            </a:r>
          </a:p>
          <a:p>
            <a:endParaRPr lang="ko-KR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072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851136-16D7-4CBE-A436-79A4C2CF0ABD}" type="slidenum">
              <a:rPr lang="en-US" altLang="ko-KR" smtClean="0">
                <a:latin typeface="굴림" charset="-127"/>
                <a:ea typeface="굴림" charset="-127"/>
              </a:rPr>
              <a:pPr/>
              <a:t>88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42844" y="-3874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매개 변수를 갖는 </a:t>
            </a:r>
            <a:r>
              <a:rPr lang="ko-KR" altLang="en-US" sz="3200" dirty="0" err="1" smtClean="0"/>
              <a:t>생성자</a:t>
            </a:r>
            <a:r>
              <a:rPr lang="ko-KR" altLang="en-US" sz="3200" dirty="0" smtClean="0"/>
              <a:t> 작성하기</a:t>
            </a: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27E78-2BE1-47F0-B506-36C344D309DD}" type="slidenum">
              <a:rPr lang="en-US" altLang="ko-KR" smtClean="0">
                <a:latin typeface="굴림" charset="-127"/>
                <a:ea typeface="굴림" charset="-127"/>
              </a:rPr>
              <a:pPr/>
              <a:t>89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32" y="4005064"/>
            <a:ext cx="257176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결과</a:t>
            </a:r>
            <a:endParaRPr lang="en-US" altLang="ko-KR" sz="1600" dirty="0" smtClean="0"/>
          </a:p>
          <a:p>
            <a:r>
              <a:rPr lang="en-US" altLang="ko-KR" sz="1600" dirty="0" smtClean="0"/>
              <a:t>(100,200)</a:t>
            </a:r>
          </a:p>
          <a:p>
            <a:r>
              <a:rPr lang="en-US" altLang="ko-KR" sz="1600" dirty="0" smtClean="0"/>
              <a:t>(300,400)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76672"/>
            <a:ext cx="7786742" cy="6709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class Point3 {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x;</a:t>
            </a:r>
          </a:p>
          <a:p>
            <a:r>
              <a:rPr lang="en-US" altLang="ko-KR" sz="1600" b="1" dirty="0"/>
              <a:t>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y;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public Point3() {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System.</a:t>
            </a:r>
            <a:r>
              <a:rPr lang="en-US" altLang="ko-KR" sz="1600" b="1" i="1" dirty="0" err="1" smtClean="0">
                <a:solidFill>
                  <a:srgbClr val="FF0000"/>
                </a:solidFill>
              </a:rPr>
              <a:t>out.println</a:t>
            </a:r>
            <a:r>
              <a:rPr lang="en-US" altLang="ko-KR" sz="1600" b="1" i="1" dirty="0">
                <a:solidFill>
                  <a:srgbClr val="FF0000"/>
                </a:solidFill>
              </a:rPr>
              <a:t>("</a:t>
            </a:r>
            <a:r>
              <a:rPr lang="ko-KR" altLang="en-US" sz="1600" b="1" i="1" dirty="0">
                <a:solidFill>
                  <a:srgbClr val="FF0000"/>
                </a:solidFill>
              </a:rPr>
              <a:t>매개 변수가 없는 디폴트 </a:t>
            </a:r>
            <a:r>
              <a:rPr lang="ko-KR" altLang="en-US" sz="1600" b="1" i="1" dirty="0" err="1">
                <a:solidFill>
                  <a:srgbClr val="FF0000"/>
                </a:solidFill>
              </a:rPr>
              <a:t>생성자</a:t>
            </a:r>
            <a:r>
              <a:rPr lang="en-US" altLang="ko-KR" sz="1600" b="1" i="1" dirty="0">
                <a:solidFill>
                  <a:srgbClr val="FF0000"/>
                </a:solidFill>
              </a:rPr>
              <a:t>"</a:t>
            </a:r>
            <a:r>
              <a:rPr lang="ko-KR" altLang="en-US" sz="1600" b="1" i="1" dirty="0">
                <a:solidFill>
                  <a:srgbClr val="FF0000"/>
                </a:solidFill>
              </a:rPr>
              <a:t> </a:t>
            </a:r>
            <a:r>
              <a:rPr lang="en-US" altLang="ko-KR" sz="1600" b="1" i="1" dirty="0">
                <a:solidFill>
                  <a:srgbClr val="FF0000"/>
                </a:solidFill>
              </a:rPr>
              <a:t>);  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public Point3(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new_x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new_y</a:t>
            </a:r>
            <a:r>
              <a:rPr lang="en-US" altLang="ko-KR" sz="1600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x=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new_x</a:t>
            </a:r>
            <a:r>
              <a:rPr lang="en-US" altLang="ko-KR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y=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new_y</a:t>
            </a:r>
            <a:r>
              <a:rPr lang="en-US" altLang="ko-KR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  public void </a:t>
            </a:r>
            <a:r>
              <a:rPr lang="en-US" altLang="ko-KR" sz="1600" b="1" dirty="0" err="1"/>
              <a:t>showPoint</a:t>
            </a:r>
            <a:r>
              <a:rPr lang="en-US" altLang="ko-KR" sz="1600" b="1" dirty="0"/>
              <a:t>(){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</a:t>
            </a:r>
            <a:r>
              <a:rPr lang="en-US" altLang="ko-KR" sz="1600" b="1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/>
              <a:t>( "(" + x + ", " + y + ")" );</a:t>
            </a:r>
          </a:p>
          <a:p>
            <a:r>
              <a:rPr lang="ko-KR" altLang="en-US" sz="1600" b="1" dirty="0"/>
              <a:t>  </a:t>
            </a:r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}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public class Ch07Ex09 {</a:t>
            </a:r>
          </a:p>
          <a:p>
            <a:r>
              <a:rPr lang="en-US" altLang="ko-KR" sz="1600" b="1" dirty="0"/>
              <a:t>  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r>
              <a:rPr lang="en-US" altLang="ko-KR" sz="1600" b="1" dirty="0" smtClean="0"/>
              <a:t>       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Point3 </a:t>
            </a:r>
            <a:r>
              <a:rPr lang="en-US" altLang="ko-KR" sz="1600" b="1" dirty="0">
                <a:solidFill>
                  <a:srgbClr val="FF0000"/>
                </a:solidFill>
              </a:rPr>
              <a:t>pt02 = new Point3(100, 200);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/>
              <a:t>( "(" + pt02.x + ", " + pt02.y + ")" );</a:t>
            </a:r>
          </a:p>
          <a:p>
            <a:r>
              <a:rPr lang="ko-KR" altLang="en-US" sz="1600" b="1" dirty="0"/>
              <a:t>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Point3 </a:t>
            </a:r>
            <a:r>
              <a:rPr lang="en-US" altLang="ko-KR" sz="1600" b="1" dirty="0">
                <a:solidFill>
                  <a:srgbClr val="FF0000"/>
                </a:solidFill>
              </a:rPr>
              <a:t>pt03 = new Point3(300, 400);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	</a:t>
            </a:r>
            <a:r>
              <a:rPr lang="en-US" altLang="ko-KR" sz="1600" b="1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/>
              <a:t>( "(" + pt03.x + ", " + pt03.y + ")" );</a:t>
            </a:r>
          </a:p>
          <a:p>
            <a:r>
              <a:rPr lang="ko-KR" altLang="en-US" sz="1600" b="1" dirty="0"/>
              <a:t>  </a:t>
            </a:r>
            <a:r>
              <a:rPr lang="en-US" altLang="ko-KR" sz="1600" b="1" dirty="0"/>
              <a:t>}</a:t>
            </a:r>
          </a:p>
          <a:p>
            <a:r>
              <a:rPr lang="en-US" altLang="ko-KR" sz="1600" b="1" dirty="0"/>
              <a:t>}</a:t>
            </a:r>
          </a:p>
          <a:p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문자열 </a:t>
            </a:r>
            <a:r>
              <a:rPr lang="ko-KR" altLang="en-US" dirty="0"/>
              <a:t>저장하기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0" y="1449388"/>
            <a:ext cx="9144000" cy="4870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01:public class Data08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02:  public static void main(String[]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03:    String y;  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04:    y="AB"; 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05:   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06:    y="A";   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07:   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08:  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1" dirty="0" smtClean="0"/>
              <a:t>09:}</a:t>
            </a:r>
            <a:r>
              <a:rPr lang="en-US" altLang="ko-KR" dirty="0" smtClean="0"/>
              <a:t> 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071942"/>
            <a:ext cx="2486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53975"/>
            <a:ext cx="8661400" cy="1143000"/>
          </a:xfrm>
        </p:spPr>
        <p:txBody>
          <a:bodyPr/>
          <a:lstStyle/>
          <a:p>
            <a:pPr marL="838200" indent="-838200"/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this</a:t>
            </a:r>
            <a:endParaRPr lang="en-US" altLang="ko-KR" dirty="0"/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88136" name="Rectangle 8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8137" name="Text Box 9"/>
          <p:cNvSpPr txBox="1">
            <a:spLocks noChangeArrowheads="1"/>
          </p:cNvSpPr>
          <p:nvPr/>
        </p:nvSpPr>
        <p:spPr bwMode="auto">
          <a:xfrm>
            <a:off x="0" y="1071546"/>
            <a:ext cx="8712200" cy="47736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FontTx/>
              <a:buChar char="-"/>
            </a:pPr>
            <a:r>
              <a:rPr lang="en-US" altLang="ko-KR" sz="2400" b="1" dirty="0"/>
              <a:t>this</a:t>
            </a:r>
            <a:r>
              <a:rPr lang="ko-KR" altLang="en-US" sz="2400" b="1" dirty="0"/>
              <a:t>는 객체 자신</a:t>
            </a:r>
          </a:p>
          <a:p>
            <a:pPr algn="l">
              <a:lnSpc>
                <a:spcPct val="130000"/>
              </a:lnSpc>
              <a:buFontTx/>
              <a:buChar char="-"/>
            </a:pPr>
            <a:r>
              <a:rPr lang="en-US" altLang="ko-KR" sz="2400" b="1" dirty="0"/>
              <a:t>super</a:t>
            </a:r>
            <a:r>
              <a:rPr lang="ko-KR" altLang="en-US" sz="2400" b="1" dirty="0"/>
              <a:t>는 상속관계에서 부모 클래스의 객체를 가리키는 키워드</a:t>
            </a:r>
          </a:p>
          <a:p>
            <a:pPr algn="l">
              <a:lnSpc>
                <a:spcPct val="130000"/>
              </a:lnSpc>
              <a:buFontTx/>
              <a:buChar char="-"/>
            </a:pPr>
            <a:r>
              <a:rPr lang="ko-KR" altLang="en-US" sz="2400" b="1" dirty="0"/>
              <a:t> </a:t>
            </a:r>
            <a:r>
              <a:rPr lang="en-US" altLang="ko-KR" sz="2400" b="1" dirty="0"/>
              <a:t>super</a:t>
            </a:r>
            <a:r>
              <a:rPr lang="ko-KR" altLang="en-US" sz="2400" b="1" dirty="0"/>
              <a:t>용법</a:t>
            </a:r>
          </a:p>
          <a:p>
            <a:pPr algn="l">
              <a:lnSpc>
                <a:spcPct val="130000"/>
              </a:lnSpc>
            </a:pPr>
            <a:r>
              <a:rPr lang="ko-KR" altLang="en-US" sz="2400" b="1" dirty="0"/>
              <a:t>   </a:t>
            </a:r>
            <a:r>
              <a:rPr lang="en-US" altLang="ko-KR" sz="2400" b="1" dirty="0"/>
              <a:t>: </a:t>
            </a:r>
            <a:r>
              <a:rPr lang="ko-KR" altLang="en-US" sz="2000" b="1" dirty="0"/>
              <a:t>상속 받은 슈퍼 클래스에 있는 </a:t>
            </a:r>
            <a:r>
              <a:rPr lang="ko-KR" altLang="en-US" sz="2000" b="1" dirty="0" smtClean="0"/>
              <a:t>멤버변수나  </a:t>
            </a:r>
            <a:r>
              <a:rPr lang="ko-KR" altLang="en-US" sz="2000" b="1" dirty="0" err="1"/>
              <a:t>메소드에</a:t>
            </a:r>
            <a:r>
              <a:rPr lang="ko-KR" altLang="en-US" sz="2000" b="1" dirty="0"/>
              <a:t> 접근 할 때 사용</a:t>
            </a:r>
            <a:endParaRPr lang="ko-KR" altLang="en-US" sz="2400" b="1" dirty="0"/>
          </a:p>
          <a:p>
            <a:pPr algn="l">
              <a:lnSpc>
                <a:spcPct val="130000"/>
              </a:lnSpc>
            </a:pPr>
            <a:r>
              <a:rPr lang="ko-KR" altLang="en-US" sz="2400" b="1" dirty="0"/>
              <a:t>       형식 </a:t>
            </a:r>
            <a:r>
              <a:rPr lang="en-US" altLang="ko-KR" sz="2400" b="1" dirty="0"/>
              <a:t>:  super.</a:t>
            </a:r>
            <a:r>
              <a:rPr lang="ko-KR" altLang="en-US" sz="2400" b="1" dirty="0"/>
              <a:t>객체변수</a:t>
            </a:r>
          </a:p>
          <a:p>
            <a:pPr algn="l">
              <a:lnSpc>
                <a:spcPct val="130000"/>
              </a:lnSpc>
            </a:pPr>
            <a:r>
              <a:rPr lang="ko-KR" altLang="en-US" sz="2400" b="1" dirty="0"/>
              <a:t>                 </a:t>
            </a:r>
            <a:r>
              <a:rPr lang="ko-KR" altLang="en-US" sz="2400" b="1" dirty="0" smtClean="0"/>
              <a:t>  </a:t>
            </a:r>
            <a:r>
              <a:rPr lang="en-US" altLang="ko-KR" sz="2400" b="1" dirty="0" smtClean="0"/>
              <a:t>super</a:t>
            </a:r>
            <a:r>
              <a:rPr lang="en-US" altLang="ko-KR" sz="2400" b="1" dirty="0"/>
              <a:t>.</a:t>
            </a:r>
            <a:r>
              <a:rPr lang="ko-KR" altLang="en-US" sz="2400" b="1" dirty="0" err="1"/>
              <a:t>메소드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매개변수</a:t>
            </a:r>
            <a:r>
              <a:rPr lang="en-US" altLang="ko-KR" sz="2400" b="1" dirty="0"/>
              <a:t>)</a:t>
            </a:r>
          </a:p>
          <a:p>
            <a:pPr algn="l">
              <a:lnSpc>
                <a:spcPct val="130000"/>
              </a:lnSpc>
            </a:pPr>
            <a:endParaRPr lang="en-US" altLang="ko-KR" sz="2400" b="1" dirty="0"/>
          </a:p>
          <a:p>
            <a:pPr algn="l">
              <a:lnSpc>
                <a:spcPct val="130000"/>
              </a:lnSpc>
            </a:pPr>
            <a:r>
              <a:rPr lang="en-US" altLang="ko-KR" sz="2400" b="1" dirty="0"/>
              <a:t>   : </a:t>
            </a:r>
            <a:r>
              <a:rPr lang="ko-KR" altLang="en-US" sz="2400" b="1" dirty="0"/>
              <a:t>슈퍼클래스의 </a:t>
            </a:r>
            <a:r>
              <a:rPr lang="ko-KR" altLang="en-US" sz="2400" b="1" dirty="0" err="1"/>
              <a:t>생성자를</a:t>
            </a:r>
            <a:r>
              <a:rPr lang="ko-KR" altLang="en-US" sz="2400" b="1" dirty="0"/>
              <a:t> 호출할 때 사용</a:t>
            </a:r>
          </a:p>
          <a:p>
            <a:pPr algn="l">
              <a:lnSpc>
                <a:spcPct val="130000"/>
              </a:lnSpc>
            </a:pPr>
            <a:r>
              <a:rPr lang="ko-KR" altLang="en-US" sz="2400" b="1" dirty="0"/>
              <a:t>       형식 </a:t>
            </a:r>
            <a:r>
              <a:rPr lang="en-US" altLang="ko-KR" sz="2400" b="1" dirty="0"/>
              <a:t>: super(</a:t>
            </a:r>
            <a:r>
              <a:rPr lang="en-US" altLang="ko-KR" sz="2400" b="1" dirty="0">
                <a:latin typeface="Arial"/>
              </a:rPr>
              <a:t>…</a:t>
            </a:r>
            <a:r>
              <a:rPr lang="en-US" altLang="ko-KR" sz="2400" b="1" dirty="0"/>
              <a:t>.)</a:t>
            </a:r>
          </a:p>
          <a:p>
            <a:pPr algn="l">
              <a:lnSpc>
                <a:spcPct val="130000"/>
              </a:lnSpc>
              <a:buFontTx/>
              <a:buChar char="-"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414338"/>
            <a:ext cx="8661400" cy="1143001"/>
          </a:xfrm>
        </p:spPr>
        <p:txBody>
          <a:bodyPr/>
          <a:lstStyle/>
          <a:p>
            <a:pPr marL="838200" indent="-838200"/>
            <a:r>
              <a:rPr lang="ko-KR" altLang="en-US" sz="2400" dirty="0" err="1" smtClean="0"/>
              <a:t>예약어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super 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this</a:t>
            </a:r>
            <a:endParaRPr lang="en-US" altLang="ko-KR" sz="2400" dirty="0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5849" name="Text Box 9"/>
          <p:cNvSpPr txBox="1">
            <a:spLocks noChangeArrowheads="1"/>
          </p:cNvSpPr>
          <p:nvPr/>
        </p:nvSpPr>
        <p:spPr bwMode="auto">
          <a:xfrm>
            <a:off x="0" y="368300"/>
            <a:ext cx="9144000" cy="6721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600" b="1" dirty="0"/>
              <a:t>class A {</a:t>
            </a:r>
          </a:p>
          <a:p>
            <a:pPr algn="l"/>
            <a:r>
              <a:rPr lang="en-US" altLang="ko-KR" sz="1600" b="1" dirty="0"/>
              <a:t>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 = 10; </a:t>
            </a:r>
          </a:p>
          <a:p>
            <a:pPr algn="l"/>
            <a:r>
              <a:rPr lang="en-US" altLang="ko-KR" sz="1600" b="1" dirty="0"/>
              <a:t>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 = 20;</a:t>
            </a:r>
          </a:p>
          <a:p>
            <a:pPr algn="l"/>
            <a:r>
              <a:rPr lang="en-US" altLang="ko-KR" sz="1600" b="1" dirty="0"/>
              <a:t>    void display() {</a:t>
            </a:r>
          </a:p>
          <a:p>
            <a:pPr algn="l"/>
            <a:r>
              <a:rPr lang="en-US" altLang="ko-KR" sz="1600" b="1" dirty="0"/>
              <a:t>        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("A </a:t>
            </a:r>
            <a:r>
              <a:rPr lang="ko-KR" altLang="en-US" sz="1600" b="1" dirty="0"/>
              <a:t>클래스의 </a:t>
            </a:r>
            <a:r>
              <a:rPr lang="en-US" altLang="ko-KR" sz="1600" b="1" dirty="0"/>
              <a:t>a </a:t>
            </a:r>
            <a:r>
              <a:rPr lang="ko-KR" altLang="en-US" sz="1600" b="1" dirty="0"/>
              <a:t>값은 </a:t>
            </a:r>
            <a:r>
              <a:rPr lang="en-US" altLang="ko-KR" sz="1600" b="1" dirty="0"/>
              <a:t>" + a + ", b</a:t>
            </a:r>
            <a:r>
              <a:rPr lang="ko-KR" altLang="en-US" sz="1600" b="1" dirty="0"/>
              <a:t>의 값은 </a:t>
            </a:r>
            <a:r>
              <a:rPr lang="en-US" altLang="ko-KR" sz="1600" b="1" dirty="0"/>
              <a:t>" + b);</a:t>
            </a:r>
          </a:p>
          <a:p>
            <a:pPr algn="l"/>
            <a:r>
              <a:rPr lang="en-US" altLang="ko-KR" sz="1600" b="1" dirty="0"/>
              <a:t>    }</a:t>
            </a:r>
          </a:p>
          <a:p>
            <a:pPr algn="l"/>
            <a:r>
              <a:rPr lang="en-US" altLang="ko-KR" sz="1600" b="1" dirty="0" smtClean="0"/>
              <a:t>}    //class A</a:t>
            </a:r>
            <a:endParaRPr lang="en-US" altLang="ko-KR" sz="1600" b="1" dirty="0"/>
          </a:p>
          <a:p>
            <a:pPr algn="l"/>
            <a:r>
              <a:rPr lang="en-US" altLang="ko-KR" sz="1600" b="1" dirty="0"/>
              <a:t>class B extends A {</a:t>
            </a:r>
          </a:p>
          <a:p>
            <a:pPr algn="l"/>
            <a:r>
              <a:rPr lang="en-US" altLang="ko-KR" sz="1600" b="1" dirty="0"/>
              <a:t>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 = 100; </a:t>
            </a:r>
          </a:p>
          <a:p>
            <a:pPr algn="l"/>
            <a:r>
              <a:rPr lang="en-US" altLang="ko-KR" sz="1600" b="1" dirty="0"/>
              <a:t>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 = 200; </a:t>
            </a:r>
          </a:p>
          <a:p>
            <a:pPr algn="l"/>
            <a:r>
              <a:rPr lang="en-US" altLang="ko-KR" sz="1600" b="1" dirty="0"/>
              <a:t>    void display() {</a:t>
            </a:r>
          </a:p>
          <a:p>
            <a:pPr algn="l"/>
            <a:r>
              <a:rPr lang="en-US" altLang="ko-KR" sz="1600" b="1" dirty="0"/>
              <a:t>         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("B </a:t>
            </a:r>
            <a:r>
              <a:rPr lang="ko-KR" altLang="en-US" sz="1600" b="1" dirty="0"/>
              <a:t>클래스의 </a:t>
            </a:r>
            <a:r>
              <a:rPr lang="en-US" altLang="ko-KR" sz="1600" b="1" dirty="0"/>
              <a:t>a </a:t>
            </a:r>
            <a:r>
              <a:rPr lang="ko-KR" altLang="en-US" sz="1600" b="1" dirty="0"/>
              <a:t>값은 </a:t>
            </a:r>
            <a:r>
              <a:rPr lang="en-US" altLang="ko-KR" sz="1600" b="1" dirty="0"/>
              <a:t>" + a + ", b</a:t>
            </a:r>
            <a:r>
              <a:rPr lang="ko-KR" altLang="en-US" sz="1600" b="1" dirty="0"/>
              <a:t>의 값은 </a:t>
            </a:r>
            <a:r>
              <a:rPr lang="en-US" altLang="ko-KR" sz="1600" b="1" dirty="0"/>
              <a:t>" + b);</a:t>
            </a:r>
          </a:p>
          <a:p>
            <a:pPr algn="l"/>
            <a:r>
              <a:rPr lang="en-US" altLang="ko-KR" sz="1600" b="1" dirty="0"/>
              <a:t>    }</a:t>
            </a:r>
          </a:p>
          <a:p>
            <a:pPr algn="l"/>
            <a:r>
              <a:rPr lang="en-US" altLang="ko-KR" sz="1600" b="1" dirty="0"/>
              <a:t>    void show() {</a:t>
            </a:r>
          </a:p>
          <a:p>
            <a:pPr algn="l"/>
            <a:r>
              <a:rPr lang="en-US" altLang="ko-KR" sz="1600" b="1" dirty="0">
                <a:solidFill>
                  <a:srgbClr val="FF0000"/>
                </a:solidFill>
              </a:rPr>
              <a:t>  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super.display</a:t>
            </a:r>
            <a:r>
              <a:rPr lang="en-US" altLang="ko-KR" sz="1600" b="1" dirty="0">
                <a:solidFill>
                  <a:srgbClr val="FF0000"/>
                </a:solidFill>
              </a:rPr>
              <a:t>();  // </a:t>
            </a:r>
            <a:r>
              <a:rPr lang="ko-KR" altLang="en-US" sz="1600" b="1" dirty="0">
                <a:solidFill>
                  <a:srgbClr val="FF0000"/>
                </a:solidFill>
              </a:rPr>
              <a:t>상속받은 슈퍼클래스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메소드접근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</a:rPr>
              <a:t>  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this.display</a:t>
            </a:r>
            <a:r>
              <a:rPr lang="en-US" altLang="ko-KR" sz="1600" b="1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en-US" altLang="ko-KR" sz="1600" b="1" dirty="0">
                <a:solidFill>
                  <a:srgbClr val="FF0000"/>
                </a:solidFill>
              </a:rPr>
              <a:t>  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</a:rPr>
              <a:t> total = </a:t>
            </a:r>
            <a:r>
              <a:rPr lang="en-US" altLang="ko-KR" sz="1600" b="1" dirty="0" err="1">
                <a:solidFill>
                  <a:srgbClr val="FF0000"/>
                </a:solidFill>
              </a:rPr>
              <a:t>this.a</a:t>
            </a:r>
            <a:r>
              <a:rPr lang="en-US" altLang="ko-KR" sz="1600" b="1" dirty="0">
                <a:solidFill>
                  <a:srgbClr val="FF0000"/>
                </a:solidFill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</a:rPr>
              <a:t>this.b</a:t>
            </a:r>
            <a:r>
              <a:rPr lang="en-US" altLang="ko-KR" sz="1600" b="1" dirty="0">
                <a:solidFill>
                  <a:srgbClr val="FF0000"/>
                </a:solidFill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</a:rPr>
              <a:t>super.a</a:t>
            </a:r>
            <a:r>
              <a:rPr lang="en-US" altLang="ko-KR" sz="1600" b="1" dirty="0">
                <a:solidFill>
                  <a:srgbClr val="FF0000"/>
                </a:solidFill>
              </a:rPr>
              <a:t> + </a:t>
            </a:r>
            <a:r>
              <a:rPr lang="en-US" altLang="ko-KR" sz="1600" b="1" dirty="0" err="1">
                <a:solidFill>
                  <a:srgbClr val="FF0000"/>
                </a:solidFill>
              </a:rPr>
              <a:t>super.b</a:t>
            </a:r>
            <a:r>
              <a:rPr lang="en-US" altLang="ko-KR" sz="1600" b="1" dirty="0">
                <a:solidFill>
                  <a:srgbClr val="FF0000"/>
                </a:solidFill>
              </a:rPr>
              <a:t>;  </a:t>
            </a:r>
            <a:r>
              <a:rPr lang="en-US" altLang="ko-KR" sz="1600" b="1" dirty="0"/>
              <a:t>// </a:t>
            </a:r>
            <a:r>
              <a:rPr lang="ko-KR" altLang="en-US" sz="1600" b="1" dirty="0" err="1"/>
              <a:t>상속받은슈퍼클래스</a:t>
            </a:r>
            <a:r>
              <a:rPr lang="ko-KR" altLang="en-US" sz="1600" b="1" dirty="0"/>
              <a:t> 멤버변수 접근</a:t>
            </a:r>
          </a:p>
          <a:p>
            <a:pPr algn="l"/>
            <a:r>
              <a:rPr lang="ko-KR" altLang="en-US" sz="1600" b="1" dirty="0"/>
              <a:t>         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("total = " + total);</a:t>
            </a:r>
          </a:p>
          <a:p>
            <a:pPr algn="l"/>
            <a:r>
              <a:rPr lang="en-US" altLang="ko-KR" sz="1600" b="1" dirty="0"/>
              <a:t>     }</a:t>
            </a:r>
          </a:p>
          <a:p>
            <a:pPr algn="l"/>
            <a:r>
              <a:rPr lang="en-US" altLang="ko-KR" sz="1600" b="1" dirty="0" smtClean="0"/>
              <a:t>}    //class B</a:t>
            </a:r>
            <a:endParaRPr lang="en-US" altLang="ko-KR" sz="1600" b="1" dirty="0"/>
          </a:p>
          <a:p>
            <a:pPr algn="l"/>
            <a:r>
              <a:rPr lang="en-US" altLang="ko-KR" sz="1600" b="1" dirty="0"/>
              <a:t>public class Work16_3{</a:t>
            </a:r>
          </a:p>
          <a:p>
            <a:pPr algn="l"/>
            <a:r>
              <a:rPr lang="en-US" altLang="ko-KR" sz="1600" b="1" dirty="0"/>
              <a:t>   	 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algn="l"/>
            <a:r>
              <a:rPr lang="en-US" altLang="ko-KR" sz="1600" b="1" dirty="0"/>
              <a:t>   	      B </a:t>
            </a:r>
            <a:r>
              <a:rPr lang="en-US" altLang="ko-KR" sz="1600" b="1" dirty="0" err="1"/>
              <a:t>obj</a:t>
            </a:r>
            <a:r>
              <a:rPr lang="en-US" altLang="ko-KR" sz="1600" b="1" dirty="0"/>
              <a:t> = new B();</a:t>
            </a:r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/>
              <a:t>   	      </a:t>
            </a:r>
            <a:r>
              <a:rPr lang="en-US" altLang="ko-KR" sz="1600" b="1" dirty="0" err="1"/>
              <a:t>obj.show</a:t>
            </a:r>
            <a:r>
              <a:rPr lang="en-US" altLang="ko-KR" sz="1600" b="1" dirty="0"/>
              <a:t>();</a:t>
            </a:r>
          </a:p>
          <a:p>
            <a:pPr algn="l"/>
            <a:r>
              <a:rPr lang="en-US" altLang="ko-KR" sz="1600" b="1" dirty="0"/>
              <a:t>     }</a:t>
            </a:r>
          </a:p>
          <a:p>
            <a:pPr algn="l"/>
            <a:r>
              <a:rPr lang="en-US" altLang="ko-KR" sz="1600" b="1" dirty="0"/>
              <a:t>}</a:t>
            </a:r>
          </a:p>
        </p:txBody>
      </p:sp>
      <p:pic>
        <p:nvPicPr>
          <p:cNvPr id="67585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0" y="4868863"/>
            <a:ext cx="360045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414338"/>
            <a:ext cx="8661400" cy="1143001"/>
          </a:xfrm>
        </p:spPr>
        <p:txBody>
          <a:bodyPr/>
          <a:lstStyle/>
          <a:p>
            <a:pPr marL="838200" indent="-838200"/>
            <a:r>
              <a:rPr lang="en-US" altLang="ko-KR" sz="2400"/>
              <a:t>(</a:t>
            </a:r>
            <a:r>
              <a:rPr lang="ko-KR" altLang="en-US" sz="2400"/>
              <a:t>예제</a:t>
            </a:r>
            <a:r>
              <a:rPr lang="en-US" altLang="ko-KR" sz="2400"/>
              <a:t>)super()</a:t>
            </a:r>
            <a:r>
              <a:rPr lang="ko-KR" altLang="en-US" sz="2400"/>
              <a:t>사용해 슈퍼클래스 생성자 호출</a:t>
            </a:r>
          </a:p>
        </p:txBody>
      </p: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6871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6873" name="Text Box 9"/>
          <p:cNvSpPr txBox="1">
            <a:spLocks noChangeArrowheads="1"/>
          </p:cNvSpPr>
          <p:nvPr/>
        </p:nvSpPr>
        <p:spPr bwMode="auto">
          <a:xfrm>
            <a:off x="0" y="368300"/>
            <a:ext cx="9144000" cy="6216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000" b="1" dirty="0"/>
              <a:t>class A {</a:t>
            </a:r>
          </a:p>
          <a:p>
            <a:pPr algn="l"/>
            <a:r>
              <a:rPr lang="en-US" altLang="ko-KR" sz="2000" b="1" dirty="0"/>
              <a:t>    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a; </a:t>
            </a:r>
          </a:p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     public A(</a:t>
            </a:r>
            <a:r>
              <a:rPr lang="en-US" altLang="ko-KR" sz="2000" b="1" dirty="0" err="1">
                <a:solidFill>
                  <a:srgbClr val="FF0000"/>
                </a:solidFill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</a:rPr>
              <a:t> a) {</a:t>
            </a:r>
          </a:p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          </a:t>
            </a:r>
            <a:r>
              <a:rPr lang="en-US" altLang="ko-KR" sz="2000" b="1" dirty="0" err="1">
                <a:solidFill>
                  <a:srgbClr val="FF0000"/>
                </a:solidFill>
              </a:rPr>
              <a:t>this.a</a:t>
            </a:r>
            <a:r>
              <a:rPr lang="en-US" altLang="ko-KR" sz="2000" b="1" dirty="0">
                <a:solidFill>
                  <a:srgbClr val="FF0000"/>
                </a:solidFill>
              </a:rPr>
              <a:t> = a; </a:t>
            </a:r>
          </a:p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      }</a:t>
            </a:r>
          </a:p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      void display() {</a:t>
            </a:r>
          </a:p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           </a:t>
            </a:r>
            <a:r>
              <a:rPr lang="en-US" altLang="ko-KR" sz="20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2000" b="1" dirty="0">
                <a:solidFill>
                  <a:srgbClr val="FF0000"/>
                </a:solidFill>
              </a:rPr>
              <a:t>(" a </a:t>
            </a:r>
            <a:r>
              <a:rPr lang="ko-KR" altLang="en-US" sz="2000" b="1" dirty="0">
                <a:solidFill>
                  <a:srgbClr val="FF0000"/>
                </a:solidFill>
              </a:rPr>
              <a:t>값은 </a:t>
            </a:r>
            <a:r>
              <a:rPr lang="en-US" altLang="ko-KR" sz="2000" b="1" dirty="0">
                <a:solidFill>
                  <a:srgbClr val="FF0000"/>
                </a:solidFill>
              </a:rPr>
              <a:t>"+a);</a:t>
            </a:r>
          </a:p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      }</a:t>
            </a:r>
          </a:p>
          <a:p>
            <a:pPr algn="l"/>
            <a:r>
              <a:rPr lang="en-US" altLang="ko-KR" sz="2000" b="1" dirty="0"/>
              <a:t>}</a:t>
            </a:r>
          </a:p>
          <a:p>
            <a:pPr algn="l"/>
            <a:r>
              <a:rPr lang="en-US" altLang="ko-KR" sz="2000" b="1" dirty="0"/>
              <a:t>class B extends A {</a:t>
            </a:r>
          </a:p>
          <a:p>
            <a:pPr algn="l"/>
            <a:r>
              <a:rPr lang="en-US" altLang="ko-KR" sz="2000" b="1" dirty="0"/>
              <a:t>      public B(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a) {</a:t>
            </a:r>
          </a:p>
          <a:p>
            <a:pPr algn="l"/>
            <a:r>
              <a:rPr lang="en-US" altLang="ko-KR" sz="2000" b="1" dirty="0"/>
              <a:t>      	</a:t>
            </a:r>
            <a:r>
              <a:rPr lang="en-US" altLang="ko-KR" sz="2000" b="1" dirty="0">
                <a:solidFill>
                  <a:srgbClr val="FF0000"/>
                </a:solidFill>
              </a:rPr>
              <a:t>super(a);</a:t>
            </a:r>
          </a:p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      	</a:t>
            </a:r>
            <a:r>
              <a:rPr lang="en-US" altLang="ko-KR" sz="2000" b="1" dirty="0" err="1">
                <a:solidFill>
                  <a:srgbClr val="FF0000"/>
                </a:solidFill>
              </a:rPr>
              <a:t>super.display</a:t>
            </a:r>
            <a:r>
              <a:rPr lang="en-US" altLang="ko-KR" sz="2000" b="1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en-US" altLang="ko-KR" sz="2000" b="1" dirty="0">
                <a:solidFill>
                  <a:srgbClr val="FF0000"/>
                </a:solidFill>
              </a:rPr>
              <a:t>      }       	</a:t>
            </a:r>
          </a:p>
          <a:p>
            <a:pPr algn="l"/>
            <a:r>
              <a:rPr lang="en-US" altLang="ko-KR" sz="2000" b="1" dirty="0"/>
              <a:t>}</a:t>
            </a:r>
          </a:p>
          <a:p>
            <a:pPr algn="l"/>
            <a:r>
              <a:rPr lang="en-US" altLang="ko-KR" sz="2000" b="1" dirty="0"/>
              <a:t>public class Work16_4 {</a:t>
            </a:r>
          </a:p>
          <a:p>
            <a:pPr algn="l"/>
            <a:r>
              <a:rPr lang="en-US" altLang="ko-KR" sz="2000" b="1" dirty="0"/>
              <a:t>     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</a:t>
            </a:r>
          </a:p>
          <a:p>
            <a:pPr algn="l"/>
            <a:r>
              <a:rPr lang="en-US" altLang="ko-KR" sz="2000" b="1" dirty="0"/>
              <a:t>            B </a:t>
            </a:r>
            <a:r>
              <a:rPr lang="en-US" altLang="ko-KR" sz="2000" b="1" dirty="0" err="1"/>
              <a:t>obj</a:t>
            </a:r>
            <a:r>
              <a:rPr lang="en-US" altLang="ko-KR" sz="2000" b="1" dirty="0"/>
              <a:t> = new B(10);     	</a:t>
            </a:r>
          </a:p>
          <a:p>
            <a:pPr algn="l"/>
            <a:r>
              <a:rPr lang="en-US" altLang="ko-KR" sz="2000" b="1" dirty="0"/>
              <a:t>      }</a:t>
            </a:r>
          </a:p>
          <a:p>
            <a:pPr algn="l"/>
            <a:r>
              <a:rPr lang="en-US" altLang="ko-KR" sz="2000" b="1" dirty="0"/>
              <a:t>}</a:t>
            </a:r>
            <a:r>
              <a:rPr lang="en-US" altLang="ko-KR" sz="1400" b="1" dirty="0"/>
              <a:t>}</a:t>
            </a:r>
          </a:p>
        </p:txBody>
      </p:sp>
      <p:pic>
        <p:nvPicPr>
          <p:cNvPr id="67687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613" y="2889250"/>
            <a:ext cx="39338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를 사용해야만 하는 경우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23528" y="1719263"/>
            <a:ext cx="8363272" cy="1995487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매개 변수와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 </a:t>
            </a:r>
            <a:r>
              <a:rPr lang="ko-KR" altLang="en-US" dirty="0" smtClean="0">
                <a:solidFill>
                  <a:srgbClr val="FF0000"/>
                </a:solidFill>
              </a:rPr>
              <a:t>객체의 필드의 이름이 동일할 </a:t>
            </a:r>
            <a:r>
              <a:rPr lang="ko-KR" altLang="en-US" dirty="0" smtClean="0"/>
              <a:t>경우 매개 변수와 필드가 구분되지 않기 때문에 문제가 발생한다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922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6E2CF-318D-4221-A549-20DBDE3E29F0}" type="slidenum">
              <a:rPr lang="en-US" altLang="ko-KR" smtClean="0">
                <a:latin typeface="굴림" charset="-127"/>
                <a:ea typeface="굴림" charset="-127"/>
              </a:rPr>
              <a:pPr/>
              <a:t>93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9222" name="직사각형 5"/>
          <p:cNvSpPr>
            <a:spLocks noChangeArrowheads="1"/>
          </p:cNvSpPr>
          <p:nvPr/>
        </p:nvSpPr>
        <p:spPr bwMode="auto">
          <a:xfrm>
            <a:off x="323528" y="4581128"/>
            <a:ext cx="84325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dirty="0"/>
              <a:t>public void </a:t>
            </a:r>
            <a:r>
              <a:rPr lang="en-US" altLang="ko-KR" sz="3200" dirty="0" err="1"/>
              <a:t>setX</a:t>
            </a:r>
            <a:r>
              <a:rPr lang="en-US" altLang="ko-KR" sz="3200" dirty="0"/>
              <a:t>(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x){</a:t>
            </a:r>
          </a:p>
          <a:p>
            <a:r>
              <a:rPr lang="en-US" altLang="ko-KR" sz="3200" dirty="0"/>
              <a:t>	x=x</a:t>
            </a:r>
            <a:r>
              <a:rPr lang="en-US" altLang="ko-KR" sz="3200" dirty="0" smtClean="0"/>
              <a:t>;     //</a:t>
            </a:r>
            <a:r>
              <a:rPr lang="ko-KR" altLang="en-US" sz="3200" dirty="0" smtClean="0"/>
              <a:t>구분이 안됨  </a:t>
            </a:r>
            <a:r>
              <a:rPr lang="en-US" altLang="ko-KR" sz="3200" dirty="0" err="1" smtClean="0"/>
              <a:t>this.x</a:t>
            </a:r>
            <a:r>
              <a:rPr lang="en-US" altLang="ko-KR" sz="3200" dirty="0" smtClean="0"/>
              <a:t>=x</a:t>
            </a:r>
            <a:r>
              <a:rPr lang="ko-KR" altLang="en-US" sz="3200" dirty="0" smtClean="0"/>
              <a:t>로 변경</a:t>
            </a:r>
            <a:endParaRPr lang="en-US" altLang="ko-KR" sz="3200" dirty="0"/>
          </a:p>
          <a:p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414338"/>
            <a:ext cx="8661400" cy="1143001"/>
          </a:xfrm>
        </p:spPr>
        <p:txBody>
          <a:bodyPr/>
          <a:lstStyle/>
          <a:p>
            <a:pPr marL="838200" indent="-838200"/>
            <a:r>
              <a:rPr lang="ko-KR" altLang="en-US" sz="2400" dirty="0" err="1" smtClean="0"/>
              <a:t>예약어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this</a:t>
            </a:r>
            <a:endParaRPr lang="en-US" altLang="ko-KR" sz="2400" dirty="0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75849" name="Text Box 9"/>
          <p:cNvSpPr txBox="1">
            <a:spLocks noChangeArrowheads="1"/>
          </p:cNvSpPr>
          <p:nvPr/>
        </p:nvSpPr>
        <p:spPr bwMode="auto">
          <a:xfrm>
            <a:off x="0" y="368300"/>
            <a:ext cx="4786314" cy="62478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class Point8 {</a:t>
            </a:r>
          </a:p>
          <a:p>
            <a:endParaRPr lang="ko-KR" altLang="en-US" sz="1600" dirty="0"/>
          </a:p>
          <a:p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x;</a:t>
            </a:r>
          </a:p>
          <a:p>
            <a:r>
              <a:rPr lang="en-US" altLang="ko-KR" sz="1600" dirty="0"/>
              <a:t>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y;</a:t>
            </a:r>
          </a:p>
          <a:p>
            <a:r>
              <a:rPr lang="en-US" altLang="ko-KR" sz="1600" dirty="0"/>
              <a:t>  </a:t>
            </a:r>
            <a:r>
              <a:rPr lang="en-US" altLang="ko-KR" sz="1600" b="1" dirty="0"/>
              <a:t>public Point8() {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    </a:t>
            </a:r>
          </a:p>
          <a:p>
            <a:r>
              <a:rPr lang="en-US" altLang="ko-KR" sz="1600" dirty="0"/>
              <a:t>  </a:t>
            </a:r>
            <a:r>
              <a:rPr lang="en-US" altLang="ko-KR" sz="1600" b="1" dirty="0"/>
              <a:t>public Point8(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new_x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new_y</a:t>
            </a:r>
            <a:r>
              <a:rPr lang="en-US" altLang="ko-KR" sz="1600" b="1" dirty="0"/>
              <a:t>) { 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b="1" dirty="0" err="1"/>
              <a:t>this.x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new_x</a:t>
            </a:r>
            <a:r>
              <a:rPr lang="en-US" altLang="ko-KR" sz="1600" b="1" dirty="0"/>
              <a:t>; 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b="1" dirty="0" err="1"/>
              <a:t>this.y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new_y</a:t>
            </a:r>
            <a:r>
              <a:rPr lang="en-US" altLang="ko-KR" sz="1600" b="1" dirty="0"/>
              <a:t>;       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}</a:t>
            </a:r>
          </a:p>
          <a:p>
            <a:r>
              <a:rPr lang="ko-KR" altLang="en-US" sz="1600" dirty="0"/>
              <a:t>  </a:t>
            </a:r>
          </a:p>
          <a:p>
            <a:r>
              <a:rPr lang="en-US" altLang="ko-KR" sz="1600" dirty="0"/>
              <a:t>  </a:t>
            </a:r>
            <a:r>
              <a:rPr lang="en-US" altLang="ko-KR" sz="1600" b="1" dirty="0"/>
              <a:t>public void </a:t>
            </a:r>
            <a:r>
              <a:rPr lang="en-US" altLang="ko-KR" sz="1600" b="1" dirty="0" err="1"/>
              <a:t>setX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x){</a:t>
            </a:r>
          </a:p>
          <a:p>
            <a:r>
              <a:rPr lang="ko-KR" altLang="en-US" sz="1600" dirty="0"/>
              <a:t>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this.x</a:t>
            </a:r>
            <a:r>
              <a:rPr lang="en-US" altLang="ko-KR" sz="1600" b="1" dirty="0">
                <a:solidFill>
                  <a:srgbClr val="FF0000"/>
                </a:solidFill>
              </a:rPr>
              <a:t>=x;     </a:t>
            </a:r>
            <a:r>
              <a:rPr lang="en-US" altLang="ko-KR" sz="1600" b="1" dirty="0"/>
              <a:t>// x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30</a:t>
            </a:r>
            <a:r>
              <a:rPr lang="ko-KR" altLang="en-US" sz="1600" b="1" dirty="0"/>
              <a:t>이 출력</a:t>
            </a:r>
          </a:p>
          <a:p>
            <a:r>
              <a:rPr lang="ko-KR" altLang="en-US" sz="1600" dirty="0"/>
              <a:t>         </a:t>
            </a:r>
            <a:r>
              <a:rPr lang="en-US" altLang="ko-KR" sz="1600" dirty="0"/>
              <a:t>// x=x;   //x</a:t>
            </a:r>
            <a:r>
              <a:rPr lang="ko-KR" altLang="en-US" sz="1600" dirty="0"/>
              <a:t>는 </a:t>
            </a:r>
            <a:r>
              <a:rPr lang="en-US" altLang="ko-KR" sz="1600" dirty="0"/>
              <a:t>10</a:t>
            </a:r>
            <a:r>
              <a:rPr lang="ko-KR" altLang="en-US" sz="1600" dirty="0"/>
              <a:t>이 출력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}</a:t>
            </a:r>
          </a:p>
          <a:p>
            <a:r>
              <a:rPr lang="ko-KR" altLang="en-US" sz="1600" dirty="0"/>
              <a:t>  </a:t>
            </a:r>
          </a:p>
          <a:p>
            <a:r>
              <a:rPr lang="en-US" altLang="ko-KR" sz="1600" dirty="0"/>
              <a:t>  </a:t>
            </a:r>
            <a:r>
              <a:rPr lang="en-US" altLang="ko-KR" sz="1600" b="1" dirty="0"/>
              <a:t>public void </a:t>
            </a:r>
            <a:r>
              <a:rPr lang="en-US" altLang="ko-KR" sz="1600" b="1" dirty="0" err="1"/>
              <a:t>showPoint</a:t>
            </a:r>
            <a:r>
              <a:rPr lang="en-US" altLang="ko-KR" sz="1600" b="1" dirty="0"/>
              <a:t>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System.</a:t>
            </a:r>
            <a:r>
              <a:rPr lang="en-US" altLang="ko-KR" sz="1600" i="1" dirty="0" err="1" smtClean="0"/>
              <a:t>out.println</a:t>
            </a:r>
            <a:r>
              <a:rPr lang="en-US" altLang="ko-KR" sz="1600" i="1" dirty="0"/>
              <a:t>( "(" + x + ", " + y + ")" );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}</a:t>
            </a:r>
          </a:p>
          <a:p>
            <a:endParaRPr lang="ko-KR" altLang="en-US" sz="1600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4005064"/>
            <a:ext cx="257176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this.x</a:t>
            </a:r>
            <a:r>
              <a:rPr lang="en-US" altLang="ko-KR" dirty="0" smtClean="0"/>
              <a:t>=x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(10,20)</a:t>
            </a:r>
          </a:p>
          <a:p>
            <a:r>
              <a:rPr lang="en-US" altLang="ko-KR" dirty="0" smtClean="0"/>
              <a:t>(30,20)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5157192"/>
            <a:ext cx="257176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</a:t>
            </a:r>
            <a:r>
              <a:rPr lang="en-US" altLang="ko-KR" dirty="0" smtClean="0"/>
              <a:t>(x=x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(10,20)</a:t>
            </a:r>
          </a:p>
          <a:p>
            <a:r>
              <a:rPr lang="en-US" altLang="ko-KR" dirty="0" smtClean="0"/>
              <a:t>(10,20)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29190" y="500042"/>
            <a:ext cx="407196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public class Ch08Ex01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public static void main(String[] </a:t>
            </a:r>
            <a:r>
              <a:rPr lang="en-US" altLang="ko-KR" b="1" dirty="0" err="1" smtClean="0"/>
              <a:t>args</a:t>
            </a:r>
            <a:r>
              <a:rPr lang="en-US" altLang="ko-KR" b="1" dirty="0" smtClean="0"/>
              <a:t>) {</a:t>
            </a:r>
          </a:p>
          <a:p>
            <a:r>
              <a:rPr lang="en-US" altLang="ko-KR" dirty="0" smtClean="0"/>
              <a:t>   Point8  pt01 = </a:t>
            </a:r>
            <a:r>
              <a:rPr lang="en-US" altLang="ko-KR" b="1" dirty="0" smtClean="0"/>
              <a:t>new Point8(10,20);</a:t>
            </a:r>
          </a:p>
          <a:p>
            <a:r>
              <a:rPr lang="en-US" altLang="ko-KR" dirty="0" smtClean="0"/>
              <a:t>   pt01.showPoint( );</a:t>
            </a:r>
          </a:p>
          <a:p>
            <a:r>
              <a:rPr lang="en-US" altLang="ko-KR" dirty="0" smtClean="0"/>
              <a:t>   pt01.setX(30);</a:t>
            </a:r>
          </a:p>
          <a:p>
            <a:r>
              <a:rPr lang="en-US" altLang="ko-KR" dirty="0" smtClean="0"/>
              <a:t>   pt01.showPoint( ); 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 smtClean="0"/>
              <a:t>생성자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this( ) :  </a:t>
            </a:r>
            <a:r>
              <a:rPr lang="ko-KR" altLang="en-US" sz="2800" dirty="0" smtClean="0"/>
              <a:t>같은 클래스 내의 생성자가 다른 형태의 </a:t>
            </a:r>
            <a:r>
              <a:rPr lang="ko-KR" altLang="en-US" sz="2800" dirty="0" err="1" smtClean="0"/>
              <a:t>생성자를</a:t>
            </a:r>
            <a:r>
              <a:rPr lang="ko-KR" altLang="en-US" sz="2800" dirty="0" smtClean="0"/>
              <a:t> 호출할 때 사용</a:t>
            </a:r>
          </a:p>
        </p:txBody>
      </p:sp>
      <p:sp>
        <p:nvSpPr>
          <p:cNvPr id="1126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12E702-2276-4FBE-92E1-F2FCC55BDCBD}" type="slidenum">
              <a:rPr lang="en-US" altLang="ko-KR" smtClean="0">
                <a:latin typeface="굴림" charset="-127"/>
                <a:ea typeface="굴림" charset="-127"/>
              </a:rPr>
              <a:pPr/>
              <a:t>95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-252536" y="836712"/>
            <a:ext cx="10369152" cy="63401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    class Point9 {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	</a:t>
            </a:r>
            <a:r>
              <a:rPr lang="en-US" altLang="ko-KR" b="1" dirty="0" smtClean="0"/>
              <a:t>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x;</a:t>
            </a:r>
          </a:p>
          <a:p>
            <a:r>
              <a:rPr lang="en-US" altLang="ko-KR" b="1" dirty="0" smtClean="0"/>
              <a:t>	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y;</a:t>
            </a:r>
          </a:p>
          <a:p>
            <a:r>
              <a:rPr lang="en-US" altLang="ko-KR" b="1" dirty="0" smtClean="0"/>
              <a:t>	  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Point9() {</a:t>
            </a:r>
          </a:p>
          <a:p>
            <a:r>
              <a:rPr lang="en-US" altLang="ko-KR" b="1" dirty="0" smtClean="0"/>
              <a:t>	    </a:t>
            </a:r>
            <a:r>
              <a:rPr lang="en-US" altLang="ko-KR" b="1" dirty="0" smtClean="0">
                <a:solidFill>
                  <a:srgbClr val="FF0000"/>
                </a:solidFill>
              </a:rPr>
              <a:t>this(10,10);</a:t>
            </a:r>
          </a:p>
          <a:p>
            <a:r>
              <a:rPr lang="en-US" altLang="ko-KR" b="1" dirty="0" smtClean="0"/>
              <a:t>	  }</a:t>
            </a:r>
          </a:p>
          <a:p>
            <a:r>
              <a:rPr lang="en-US" altLang="ko-KR" b="1" dirty="0" smtClean="0"/>
              <a:t>	      </a:t>
            </a:r>
          </a:p>
          <a:p>
            <a:r>
              <a:rPr lang="en-US" altLang="ko-KR" b="1" dirty="0" smtClean="0"/>
              <a:t>	  Point9(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new_x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new_y</a:t>
            </a:r>
            <a:r>
              <a:rPr lang="en-US" altLang="ko-KR" b="1" dirty="0" smtClean="0"/>
              <a:t>) {     </a:t>
            </a:r>
          </a:p>
          <a:p>
            <a:r>
              <a:rPr lang="en-US" altLang="ko-KR" b="1" dirty="0" smtClean="0"/>
              <a:t>	    </a:t>
            </a:r>
            <a:r>
              <a:rPr lang="en-US" altLang="ko-KR" b="1" dirty="0" err="1" smtClean="0"/>
              <a:t>this.x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new_x</a:t>
            </a:r>
            <a:r>
              <a:rPr lang="en-US" altLang="ko-KR" b="1" dirty="0" smtClean="0"/>
              <a:t>;     </a:t>
            </a:r>
          </a:p>
          <a:p>
            <a:r>
              <a:rPr lang="en-US" altLang="ko-KR" b="1" dirty="0" smtClean="0"/>
              <a:t>	    </a:t>
            </a:r>
            <a:r>
              <a:rPr lang="en-US" altLang="ko-KR" b="1" dirty="0" err="1" smtClean="0"/>
              <a:t>this.y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new_y</a:t>
            </a:r>
            <a:r>
              <a:rPr lang="en-US" altLang="ko-KR" b="1" dirty="0" smtClean="0"/>
              <a:t>;        </a:t>
            </a:r>
          </a:p>
          <a:p>
            <a:r>
              <a:rPr lang="en-US" altLang="ko-KR" b="1" dirty="0" smtClean="0"/>
              <a:t>	  }</a:t>
            </a:r>
          </a:p>
          <a:p>
            <a:r>
              <a:rPr lang="en-US" altLang="ko-KR" b="1" dirty="0" smtClean="0"/>
              <a:t>	  </a:t>
            </a:r>
          </a:p>
          <a:p>
            <a:r>
              <a:rPr lang="en-US" altLang="ko-KR" b="1" dirty="0" smtClean="0"/>
              <a:t>	  void </a:t>
            </a:r>
            <a:r>
              <a:rPr lang="en-US" altLang="ko-KR" b="1" dirty="0" err="1" smtClean="0"/>
              <a:t>setX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x){</a:t>
            </a:r>
          </a:p>
          <a:p>
            <a:r>
              <a:rPr lang="en-US" altLang="ko-KR" b="1" dirty="0" smtClean="0"/>
              <a:t>	      </a:t>
            </a:r>
            <a:r>
              <a:rPr lang="en-US" altLang="ko-KR" b="1" dirty="0" err="1" smtClean="0"/>
              <a:t>this.x</a:t>
            </a:r>
            <a:r>
              <a:rPr lang="en-US" altLang="ko-KR" b="1" dirty="0" smtClean="0"/>
              <a:t>=x;    </a:t>
            </a:r>
          </a:p>
          <a:p>
            <a:r>
              <a:rPr lang="en-US" altLang="ko-KR" b="1" dirty="0" smtClean="0"/>
              <a:t>	  }</a:t>
            </a:r>
          </a:p>
          <a:p>
            <a:r>
              <a:rPr lang="en-US" altLang="ko-KR" b="1" dirty="0" smtClean="0"/>
              <a:t>	  </a:t>
            </a:r>
          </a:p>
          <a:p>
            <a:r>
              <a:rPr lang="en-US" altLang="ko-KR" b="1" dirty="0" smtClean="0"/>
              <a:t>	  void </a:t>
            </a:r>
            <a:r>
              <a:rPr lang="en-US" altLang="ko-KR" b="1" dirty="0" err="1" smtClean="0"/>
              <a:t>showPoint</a:t>
            </a:r>
            <a:r>
              <a:rPr lang="en-US" altLang="ko-KR" b="1" dirty="0" smtClean="0"/>
              <a:t>(){</a:t>
            </a:r>
          </a:p>
          <a:p>
            <a:r>
              <a:rPr lang="en-US" altLang="ko-KR" b="1" dirty="0" smtClean="0"/>
              <a:t>                      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 "(" + x + ", " + y + ")" );</a:t>
            </a:r>
          </a:p>
          <a:p>
            <a:r>
              <a:rPr lang="en-US" altLang="ko-KR" b="1" dirty="0" smtClean="0"/>
              <a:t>	  }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24" y="928670"/>
            <a:ext cx="4611394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public class Ch08Ex02 {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public static void main(String[] </a:t>
            </a:r>
            <a:r>
              <a:rPr lang="en-US" altLang="ko-KR" sz="1600" b="1" dirty="0" err="1" smtClean="0"/>
              <a:t>args</a:t>
            </a:r>
            <a:r>
              <a:rPr lang="en-US" altLang="ko-KR" sz="1600" b="1" dirty="0" smtClean="0"/>
              <a:t>) {</a:t>
            </a:r>
          </a:p>
          <a:p>
            <a:r>
              <a:rPr lang="en-US" altLang="ko-KR" sz="1600" b="1" dirty="0" smtClean="0"/>
              <a:t>	Point9  pt01 = new Point9(10,20);</a:t>
            </a:r>
          </a:p>
          <a:p>
            <a:r>
              <a:rPr lang="en-US" altLang="ko-KR" sz="1600" b="1" dirty="0" smtClean="0"/>
              <a:t>	pt01.showPoint( );</a:t>
            </a:r>
          </a:p>
          <a:p>
            <a:r>
              <a:rPr lang="en-US" altLang="ko-KR" sz="1600" b="1" dirty="0" smtClean="0"/>
              <a:t>			 </a:t>
            </a:r>
          </a:p>
          <a:p>
            <a:r>
              <a:rPr lang="en-US" altLang="ko-KR" sz="1600" b="1" dirty="0" smtClean="0"/>
              <a:t>	Point9  pt03 = new Point9();</a:t>
            </a:r>
          </a:p>
          <a:p>
            <a:r>
              <a:rPr lang="en-US" altLang="ko-KR" sz="1600" b="1" dirty="0" smtClean="0"/>
              <a:t>	pt03.showPoint( );		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}</a:t>
            </a:r>
          </a:p>
          <a:p>
            <a:r>
              <a:rPr lang="en-US" altLang="ko-KR" sz="1600" b="1" dirty="0" smtClean="0"/>
              <a:t>}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6" y="4572008"/>
            <a:ext cx="171451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(10,20)</a:t>
            </a:r>
          </a:p>
          <a:p>
            <a:r>
              <a:rPr lang="en-US" altLang="ko-KR" dirty="0" smtClean="0"/>
              <a:t>(10,10)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지정자의 차이점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7C460-690B-4D52-8B60-F361780DBE08}" type="slidenum">
              <a:rPr lang="en-US" altLang="ko-KR" smtClean="0">
                <a:latin typeface="굴림" charset="-127"/>
                <a:ea typeface="굴림" charset="-127"/>
              </a:rPr>
              <a:pPr/>
              <a:t>96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2293" name="Picture 6" descr="D:\중앙일보아이티\수업교안\kamejava_ppt\k-05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7827962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/>
          <a:lstStyle/>
          <a:p>
            <a:pPr marL="609600" indent="-609600"/>
            <a:r>
              <a:rPr lang="ko-KR" altLang="en-US" dirty="0" smtClean="0"/>
              <a:t>은닉 </a:t>
            </a:r>
            <a:r>
              <a:rPr lang="ko-KR" altLang="en-US" dirty="0"/>
              <a:t>변수 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0" y="984241"/>
            <a:ext cx="9502775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ko-KR" sz="2000" b="1" dirty="0"/>
              <a:t>001:class Point2D{ </a:t>
            </a:r>
          </a:p>
          <a:p>
            <a:pPr algn="l"/>
            <a:r>
              <a:rPr lang="en-US" altLang="ko-KR" sz="2000" b="1" dirty="0"/>
              <a:t>002: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protected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x=10;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</a:p>
          <a:p>
            <a:pPr algn="l"/>
            <a:r>
              <a:rPr lang="en-US" altLang="ko-KR" sz="2000" b="1" dirty="0"/>
              <a:t>003: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protected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y=20; </a:t>
            </a:r>
          </a:p>
          <a:p>
            <a:pPr algn="l"/>
            <a:r>
              <a:rPr lang="en-US" altLang="ko-KR" sz="2000" b="1" dirty="0"/>
              <a:t>004:} </a:t>
            </a:r>
          </a:p>
          <a:p>
            <a:pPr algn="l"/>
            <a:r>
              <a:rPr lang="en-US" altLang="ko-KR" sz="2000" b="1" dirty="0"/>
              <a:t>005:class Point3D extends Point2D{ </a:t>
            </a:r>
          </a:p>
          <a:p>
            <a:pPr algn="l"/>
            <a:r>
              <a:rPr lang="en-US" altLang="ko-KR" sz="2000" b="1" dirty="0"/>
              <a:t>006: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protected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z=30; </a:t>
            </a:r>
          </a:p>
          <a:p>
            <a:pPr algn="l"/>
            <a:r>
              <a:rPr lang="en-US" altLang="ko-KR" sz="2000" b="1" dirty="0"/>
              <a:t>007: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void print( ){ </a:t>
            </a:r>
          </a:p>
          <a:p>
            <a:pPr algn="l"/>
            <a:r>
              <a:rPr lang="en-US" altLang="ko-KR" sz="2000" b="1" dirty="0"/>
              <a:t>008: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x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+", "+y+", "+z);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</a:t>
            </a:r>
            <a:r>
              <a:rPr lang="en-US" altLang="ko-KR" b="1" dirty="0"/>
              <a:t>//x</a:t>
            </a:r>
            <a:r>
              <a:rPr lang="ko-KR" altLang="en-US" b="1" dirty="0"/>
              <a:t>와 </a:t>
            </a:r>
            <a:r>
              <a:rPr lang="en-US" altLang="ko-KR" b="1" dirty="0"/>
              <a:t>y</a:t>
            </a:r>
            <a:r>
              <a:rPr lang="ko-KR" altLang="en-US" b="1" dirty="0"/>
              <a:t>는 상속받아 사용하는 멤버변수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009: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 </a:t>
            </a:r>
          </a:p>
          <a:p>
            <a:pPr algn="l"/>
            <a:r>
              <a:rPr lang="en-US" altLang="ko-KR" sz="2000" b="1" dirty="0"/>
              <a:t>010:} </a:t>
            </a:r>
          </a:p>
          <a:p>
            <a:pPr algn="l"/>
            <a:r>
              <a:rPr lang="en-US" altLang="ko-KR" sz="2000" b="1" dirty="0"/>
              <a:t>011: </a:t>
            </a:r>
          </a:p>
          <a:p>
            <a:pPr algn="l"/>
            <a:r>
              <a:rPr lang="en-US" altLang="ko-KR" sz="2000" b="1" dirty="0"/>
              <a:t>012:class SuperTest02{ </a:t>
            </a:r>
          </a:p>
          <a:p>
            <a:pPr algn="l"/>
            <a:r>
              <a:rPr lang="en-US" altLang="ko-KR" sz="2000" b="1" dirty="0"/>
              <a:t>013: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){ </a:t>
            </a:r>
          </a:p>
          <a:p>
            <a:pPr algn="l"/>
            <a:r>
              <a:rPr lang="en-US" altLang="ko-KR" sz="2000" b="1" dirty="0"/>
              <a:t>014: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Point3D pt=new Point3D( ); </a:t>
            </a:r>
          </a:p>
          <a:p>
            <a:pPr algn="l"/>
            <a:r>
              <a:rPr lang="en-US" altLang="ko-KR" sz="2000" b="1" dirty="0"/>
              <a:t>015: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pt.print</a:t>
            </a:r>
            <a:r>
              <a:rPr lang="en-US" altLang="ko-KR" sz="2000" b="1" dirty="0"/>
              <a:t>( ); </a:t>
            </a:r>
          </a:p>
          <a:p>
            <a:pPr algn="l"/>
            <a:r>
              <a:rPr lang="en-US" altLang="ko-KR" sz="2000" b="1" dirty="0"/>
              <a:t>016: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 </a:t>
            </a:r>
          </a:p>
          <a:p>
            <a:pPr algn="l"/>
            <a:r>
              <a:rPr lang="en-US" altLang="ko-KR" sz="2000" b="1" dirty="0"/>
              <a:t>017:}</a:t>
            </a:r>
            <a:r>
              <a:rPr lang="en-US" altLang="ko-KR" sz="2000" b="1" dirty="0">
                <a:latin typeface="Arial"/>
              </a:rPr>
              <a:t>                  </a:t>
            </a:r>
            <a:r>
              <a:rPr lang="en-US" altLang="ko-KR" sz="1800" b="1" dirty="0">
                <a:solidFill>
                  <a:schemeClr val="bg1"/>
                </a:solidFill>
                <a:latin typeface="Arial"/>
              </a:rPr>
              <a:t>  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/>
            </a:r>
            <a:br>
              <a:rPr lang="en-US" altLang="ko-KR" sz="1800" b="1" dirty="0">
                <a:solidFill>
                  <a:schemeClr val="bg1"/>
                </a:solidFill>
              </a:rPr>
            </a:br>
            <a:endParaRPr lang="en-US" altLang="ko-KR" sz="1800" b="1" dirty="0">
              <a:solidFill>
                <a:schemeClr val="bg1"/>
              </a:solidFill>
            </a:endParaRPr>
          </a:p>
        </p:txBody>
      </p:sp>
      <p:pic>
        <p:nvPicPr>
          <p:cNvPr id="62465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4602163"/>
            <a:ext cx="421163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71450"/>
            <a:ext cx="8642350" cy="774700"/>
          </a:xfrm>
        </p:spPr>
        <p:txBody>
          <a:bodyPr/>
          <a:lstStyle/>
          <a:p>
            <a:pPr marL="609600" indent="-609600"/>
            <a:r>
              <a:rPr lang="ko-KR" altLang="en-US" sz="2800" dirty="0" smtClean="0"/>
              <a:t>은닉 </a:t>
            </a:r>
            <a:r>
              <a:rPr lang="ko-KR" altLang="en-US" sz="2800" dirty="0"/>
              <a:t>변수</a:t>
            </a:r>
            <a:r>
              <a:rPr lang="en-US" altLang="ko-KR" sz="2800" dirty="0"/>
              <a:t>_</a:t>
            </a:r>
            <a:r>
              <a:rPr lang="ko-KR" altLang="en-US" sz="2800" dirty="0"/>
              <a:t>설명만</a:t>
            </a:r>
            <a:r>
              <a:rPr lang="ko-KR" altLang="en-US" dirty="0"/>
              <a:t> 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0" y="444867"/>
            <a:ext cx="9502775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ko-KR" sz="2000" b="1" dirty="0"/>
              <a:t>001:class Point2D{ </a:t>
            </a:r>
          </a:p>
          <a:p>
            <a:pPr algn="l"/>
            <a:r>
              <a:rPr lang="en-US" altLang="ko-KR" sz="2000" b="1" dirty="0"/>
              <a:t>002: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protected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x=10; </a:t>
            </a:r>
            <a:r>
              <a:rPr lang="en-US" altLang="ko-KR" sz="2000" b="1" dirty="0" smtClean="0"/>
              <a:t>       </a:t>
            </a:r>
            <a:r>
              <a:rPr lang="en-US" altLang="ko-KR" b="1" dirty="0" smtClean="0"/>
              <a:t>//</a:t>
            </a:r>
            <a:r>
              <a:rPr lang="en-US" altLang="ko-KR" b="1" dirty="0"/>
              <a:t>Point3D</a:t>
            </a:r>
            <a:r>
              <a:rPr lang="ko-KR" altLang="en-US" b="1" dirty="0"/>
              <a:t>에서 다시 한번 정의되므로 은닉 변수가 됨 </a:t>
            </a:r>
            <a:endParaRPr lang="ko-KR" altLang="en-US" sz="2000" b="1" dirty="0"/>
          </a:p>
          <a:p>
            <a:pPr algn="l"/>
            <a:r>
              <a:rPr lang="en-US" altLang="ko-KR" sz="2000" b="1" dirty="0"/>
              <a:t>003: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protected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y=20; </a:t>
            </a:r>
            <a:r>
              <a:rPr lang="en-US" altLang="ko-KR" sz="2000" b="1" dirty="0" smtClean="0"/>
              <a:t>       </a:t>
            </a:r>
            <a:r>
              <a:rPr lang="en-US" altLang="ko-KR" b="1" dirty="0" smtClean="0"/>
              <a:t>//</a:t>
            </a:r>
            <a:r>
              <a:rPr lang="ko-KR" altLang="en-US" b="1" dirty="0"/>
              <a:t>은닉 변수는 </a:t>
            </a:r>
            <a:r>
              <a:rPr lang="ko-KR" altLang="en-US" b="1" dirty="0" err="1"/>
              <a:t>쉐도우</a:t>
            </a:r>
            <a:r>
              <a:rPr lang="ko-KR" altLang="en-US" b="1" dirty="0"/>
              <a:t> 변수라고도 함 </a:t>
            </a:r>
            <a:endParaRPr lang="ko-KR" altLang="en-US" sz="2000" b="1" dirty="0"/>
          </a:p>
          <a:p>
            <a:pPr algn="l"/>
            <a:r>
              <a:rPr lang="en-US" altLang="ko-KR" sz="2000" b="1" dirty="0"/>
              <a:t>004:} </a:t>
            </a:r>
          </a:p>
          <a:p>
            <a:pPr algn="l"/>
            <a:r>
              <a:rPr lang="en-US" altLang="ko-KR" sz="2000" b="1" dirty="0"/>
              <a:t>005:class Point3D extends Point2D{ </a:t>
            </a:r>
          </a:p>
          <a:p>
            <a:pPr algn="l"/>
            <a:r>
              <a:rPr lang="en-US" altLang="ko-KR" sz="2000" b="1" dirty="0"/>
              <a:t>006: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protected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x=40; </a:t>
            </a:r>
            <a:r>
              <a:rPr lang="en-US" altLang="ko-KR" sz="2000" b="1" dirty="0" smtClean="0"/>
              <a:t>     </a:t>
            </a:r>
            <a:r>
              <a:rPr lang="en-US" altLang="ko-KR" b="1" dirty="0" smtClean="0"/>
              <a:t>//</a:t>
            </a:r>
            <a:r>
              <a:rPr lang="ko-KR" altLang="en-US" b="1" dirty="0"/>
              <a:t>슈퍼 클래스에 존재하는 멤버변수를 </a:t>
            </a:r>
            <a:endParaRPr lang="ko-KR" altLang="en-US" sz="2000" b="1" dirty="0"/>
          </a:p>
          <a:p>
            <a:pPr algn="l"/>
            <a:r>
              <a:rPr lang="en-US" altLang="ko-KR" sz="2000" b="1" dirty="0"/>
              <a:t>007: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protected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y=50; </a:t>
            </a:r>
            <a:r>
              <a:rPr lang="en-US" altLang="ko-KR" sz="2000" b="1" dirty="0" smtClean="0"/>
              <a:t>     </a:t>
            </a:r>
            <a:r>
              <a:rPr lang="en-US" altLang="ko-KR" b="1" dirty="0" smtClean="0"/>
              <a:t>//</a:t>
            </a:r>
            <a:r>
              <a:rPr lang="ko-KR" altLang="en-US" b="1" dirty="0"/>
              <a:t>서브 클래스에 다시 한 번 정의함 </a:t>
            </a:r>
            <a:endParaRPr lang="ko-KR" altLang="en-US" sz="2000" b="1" dirty="0"/>
          </a:p>
          <a:p>
            <a:pPr algn="l"/>
            <a:r>
              <a:rPr lang="en-US" altLang="ko-KR" sz="2000" b="1" dirty="0"/>
              <a:t>008: </a:t>
            </a:r>
          </a:p>
          <a:p>
            <a:pPr algn="l"/>
            <a:r>
              <a:rPr lang="en-US" altLang="ko-KR" sz="2000" b="1" dirty="0"/>
              <a:t>009: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protected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z=30; </a:t>
            </a:r>
          </a:p>
          <a:p>
            <a:pPr algn="l"/>
            <a:r>
              <a:rPr lang="en-US" altLang="ko-KR" sz="2000" b="1" dirty="0"/>
              <a:t>010: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void print( ){ </a:t>
            </a:r>
          </a:p>
          <a:p>
            <a:pPr algn="l"/>
            <a:r>
              <a:rPr lang="en-US" altLang="ko-KR" sz="2000" b="1" dirty="0"/>
              <a:t>011: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x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+", "+y+", "+z</a:t>
            </a:r>
            <a:r>
              <a:rPr lang="en-US" altLang="ko-KR" sz="1600" b="1" dirty="0"/>
              <a:t>);//x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y</a:t>
            </a:r>
            <a:r>
              <a:rPr lang="ko-KR" altLang="en-US" sz="1600" b="1" dirty="0"/>
              <a:t>는 재 정의된 </a:t>
            </a:r>
            <a:r>
              <a:rPr lang="en-US" altLang="ko-KR" sz="1600" b="1" dirty="0"/>
              <a:t>Point3D </a:t>
            </a:r>
            <a:r>
              <a:rPr lang="ko-KR" altLang="en-US" sz="1600" b="1" dirty="0"/>
              <a:t>클래스 소속 </a:t>
            </a:r>
            <a:endParaRPr lang="ko-KR" altLang="en-US" sz="2000" b="1" dirty="0"/>
          </a:p>
          <a:p>
            <a:pPr algn="l"/>
            <a:r>
              <a:rPr lang="en-US" altLang="ko-KR" sz="2000" b="1" dirty="0"/>
              <a:t>012: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 </a:t>
            </a:r>
          </a:p>
          <a:p>
            <a:pPr algn="l"/>
            <a:r>
              <a:rPr lang="en-US" altLang="ko-KR" sz="2000" b="1" dirty="0"/>
              <a:t>013:} </a:t>
            </a:r>
          </a:p>
          <a:p>
            <a:pPr algn="l"/>
            <a:r>
              <a:rPr lang="en-US" altLang="ko-KR" sz="2000" b="1" dirty="0"/>
              <a:t>014: </a:t>
            </a:r>
          </a:p>
          <a:p>
            <a:pPr algn="l"/>
            <a:r>
              <a:rPr lang="en-US" altLang="ko-KR" sz="2000" b="1" dirty="0"/>
              <a:t>015:class SuperTest03{ </a:t>
            </a:r>
          </a:p>
          <a:p>
            <a:pPr algn="l"/>
            <a:r>
              <a:rPr lang="en-US" altLang="ko-KR" sz="2000" b="1" dirty="0"/>
              <a:t>016: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){ </a:t>
            </a:r>
          </a:p>
          <a:p>
            <a:pPr algn="l"/>
            <a:r>
              <a:rPr lang="en-US" altLang="ko-KR" sz="2000" b="1" dirty="0"/>
              <a:t>017: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Point3D pt=new Point3D( ); </a:t>
            </a:r>
          </a:p>
          <a:p>
            <a:pPr algn="l"/>
            <a:r>
              <a:rPr lang="en-US" altLang="ko-KR" sz="2000" b="1" dirty="0"/>
              <a:t>018: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pt.print</a:t>
            </a:r>
            <a:r>
              <a:rPr lang="en-US" altLang="ko-KR" sz="2000" b="1" dirty="0"/>
              <a:t>( ); </a:t>
            </a:r>
          </a:p>
          <a:p>
            <a:pPr algn="l"/>
            <a:r>
              <a:rPr lang="en-US" altLang="ko-KR" sz="2000" b="1" dirty="0"/>
              <a:t>019: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 </a:t>
            </a:r>
          </a:p>
          <a:p>
            <a:pPr algn="l"/>
            <a:r>
              <a:rPr lang="en-US" altLang="ko-KR" sz="2000" b="1" dirty="0"/>
              <a:t>020:}</a:t>
            </a:r>
            <a:r>
              <a:rPr lang="en-US" altLang="ko-KR" sz="2000" b="1" dirty="0">
                <a:latin typeface="Arial"/>
              </a:rPr>
              <a:t>        </a:t>
            </a:r>
            <a:r>
              <a:rPr lang="en-US" altLang="ko-KR" sz="2000" b="1" dirty="0"/>
              <a:t> </a:t>
            </a:r>
            <a:endParaRPr lang="en-US" altLang="ko-KR" sz="1800" b="1" dirty="0"/>
          </a:p>
        </p:txBody>
      </p:sp>
      <p:pic>
        <p:nvPicPr>
          <p:cNvPr id="62669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581128"/>
            <a:ext cx="3552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/>
          <a:lstStyle/>
          <a:p>
            <a:pPr marL="609600" indent="-609600"/>
            <a:r>
              <a:rPr lang="ko-KR" altLang="en-US" dirty="0" smtClean="0"/>
              <a:t>은닉 </a:t>
            </a:r>
            <a:r>
              <a:rPr lang="ko-KR" altLang="en-US" dirty="0"/>
              <a:t>변수 </a:t>
            </a:r>
          </a:p>
        </p:txBody>
      </p:sp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2566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567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5672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5673" name="Rectangle 9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25674" name="Rectangle 10"/>
          <p:cNvSpPr>
            <a:spLocks noChangeArrowheads="1"/>
          </p:cNvSpPr>
          <p:nvPr/>
        </p:nvSpPr>
        <p:spPr bwMode="auto">
          <a:xfrm>
            <a:off x="0" y="257027"/>
            <a:ext cx="9502775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ko-KR" b="1" dirty="0"/>
              <a:t>001:class Point2D{ </a:t>
            </a:r>
          </a:p>
          <a:p>
            <a:pPr algn="l"/>
            <a:r>
              <a:rPr lang="en-US" altLang="ko-KR" b="1" dirty="0"/>
              <a:t>002: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protected </a:t>
            </a:r>
            <a:r>
              <a:rPr lang="en-US" altLang="ko-KR" b="1" dirty="0" err="1"/>
              <a:t>int</a:t>
            </a:r>
            <a:r>
              <a:rPr lang="en-US" altLang="ko-KR" b="1" dirty="0"/>
              <a:t> x=10; //</a:t>
            </a:r>
            <a:r>
              <a:rPr lang="ko-KR" altLang="en-US" b="1" dirty="0"/>
              <a:t>은닉 변수 </a:t>
            </a:r>
          </a:p>
          <a:p>
            <a:pPr algn="l"/>
            <a:r>
              <a:rPr lang="en-US" altLang="ko-KR" b="1" dirty="0"/>
              <a:t>003: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protected </a:t>
            </a:r>
            <a:r>
              <a:rPr lang="en-US" altLang="ko-KR" b="1" dirty="0" err="1"/>
              <a:t>int</a:t>
            </a:r>
            <a:r>
              <a:rPr lang="en-US" altLang="ko-KR" b="1" dirty="0"/>
              <a:t> y=20; //</a:t>
            </a:r>
            <a:r>
              <a:rPr lang="ko-KR" altLang="en-US" b="1" dirty="0"/>
              <a:t>혹은 </a:t>
            </a:r>
            <a:r>
              <a:rPr lang="ko-KR" altLang="en-US" b="1" dirty="0" err="1"/>
              <a:t>쉐도우</a:t>
            </a:r>
            <a:r>
              <a:rPr lang="ko-KR" altLang="en-US" b="1" dirty="0"/>
              <a:t> 변수 </a:t>
            </a:r>
          </a:p>
          <a:p>
            <a:pPr algn="l"/>
            <a:r>
              <a:rPr lang="en-US" altLang="ko-KR" b="1" dirty="0"/>
              <a:t>004:} </a:t>
            </a:r>
          </a:p>
          <a:p>
            <a:pPr algn="l"/>
            <a:r>
              <a:rPr lang="en-US" altLang="ko-KR" b="1" dirty="0"/>
              <a:t>005:class Point3D extends Point2D{ </a:t>
            </a:r>
          </a:p>
          <a:p>
            <a:pPr algn="l"/>
            <a:r>
              <a:rPr lang="en-US" altLang="ko-KR" b="1" dirty="0"/>
              <a:t>006: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protected </a:t>
            </a:r>
            <a:r>
              <a:rPr lang="en-US" altLang="ko-KR" b="1" dirty="0" err="1"/>
              <a:t>int</a:t>
            </a:r>
            <a:r>
              <a:rPr lang="en-US" altLang="ko-KR" b="1" dirty="0"/>
              <a:t> x=40; //</a:t>
            </a:r>
            <a:r>
              <a:rPr lang="ko-KR" altLang="en-US" b="1" dirty="0"/>
              <a:t>슈퍼 클래스에 존재하는 멤버변수를 </a:t>
            </a:r>
          </a:p>
          <a:p>
            <a:pPr algn="l"/>
            <a:r>
              <a:rPr lang="en-US" altLang="ko-KR" b="1" dirty="0"/>
              <a:t>007: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protected </a:t>
            </a:r>
            <a:r>
              <a:rPr lang="en-US" altLang="ko-KR" b="1" dirty="0" err="1"/>
              <a:t>int</a:t>
            </a:r>
            <a:r>
              <a:rPr lang="en-US" altLang="ko-KR" b="1" dirty="0"/>
              <a:t> y=50; //</a:t>
            </a:r>
            <a:r>
              <a:rPr lang="ko-KR" altLang="en-US" b="1" dirty="0"/>
              <a:t>서브 클래스에 다시 한 번 정의함 </a:t>
            </a:r>
          </a:p>
          <a:p>
            <a:pPr algn="l"/>
            <a:r>
              <a:rPr lang="en-US" altLang="ko-KR" b="1" dirty="0"/>
              <a:t>008: </a:t>
            </a:r>
          </a:p>
          <a:p>
            <a:pPr algn="l"/>
            <a:r>
              <a:rPr lang="en-US" altLang="ko-KR" b="1" dirty="0"/>
              <a:t>009: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protected </a:t>
            </a:r>
            <a:r>
              <a:rPr lang="en-US" altLang="ko-KR" b="1" dirty="0" err="1"/>
              <a:t>int</a:t>
            </a:r>
            <a:r>
              <a:rPr lang="en-US" altLang="ko-KR" b="1" dirty="0"/>
              <a:t> z=30; </a:t>
            </a:r>
          </a:p>
          <a:p>
            <a:pPr algn="l"/>
            <a:r>
              <a:rPr lang="en-US" altLang="ko-KR" b="1" dirty="0"/>
              <a:t>010: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public void print( ){ </a:t>
            </a:r>
          </a:p>
          <a:p>
            <a:pPr algn="l"/>
            <a:r>
              <a:rPr lang="en-US" altLang="ko-KR" b="1" dirty="0">
                <a:solidFill>
                  <a:schemeClr val="bg1"/>
                </a:solidFill>
              </a:rPr>
              <a:t>011:</a:t>
            </a:r>
            <a:r>
              <a:rPr lang="en-US" altLang="ko-KR" b="1" dirty="0">
                <a:solidFill>
                  <a:schemeClr val="bg1"/>
                </a:solidFill>
                <a:latin typeface="Arial"/>
              </a:rPr>
              <a:t>  </a:t>
            </a:r>
            <a:r>
              <a:rPr lang="en-US" altLang="ko-KR" b="1" dirty="0">
                <a:solidFill>
                  <a:srgbClr val="FF0000"/>
                </a:solidFill>
                <a:latin typeface="Arial"/>
              </a:rPr>
              <a:t> 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Arial"/>
              </a:rPr>
              <a:t> </a:t>
            </a:r>
            <a:r>
              <a:rPr lang="en-US" altLang="ko-KR" b="1" dirty="0">
                <a:solidFill>
                  <a:srgbClr val="FF0000"/>
                </a:solidFill>
              </a:rPr>
              <a:t> x</a:t>
            </a:r>
            <a:r>
              <a:rPr lang="en-US" altLang="ko-KR" b="1" dirty="0">
                <a:solidFill>
                  <a:srgbClr val="FF0000"/>
                </a:solidFill>
                <a:latin typeface="Arial"/>
              </a:rPr>
              <a:t> </a:t>
            </a:r>
            <a:r>
              <a:rPr lang="en-US" altLang="ko-KR" b="1" dirty="0">
                <a:solidFill>
                  <a:srgbClr val="FF0000"/>
                </a:solidFill>
              </a:rPr>
              <a:t> +", "+y+", "+z);</a:t>
            </a:r>
            <a:r>
              <a:rPr lang="en-US" altLang="ko-KR" b="1" dirty="0">
                <a:solidFill>
                  <a:srgbClr val="FF0000"/>
                </a:solidFill>
                <a:latin typeface="Arial"/>
              </a:rPr>
              <a:t>  </a:t>
            </a:r>
            <a:r>
              <a:rPr lang="en-US" altLang="ko-KR" b="1" dirty="0">
                <a:solidFill>
                  <a:srgbClr val="FF0000"/>
                </a:solidFill>
              </a:rPr>
              <a:t> //x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y</a:t>
            </a:r>
            <a:r>
              <a:rPr lang="ko-KR" altLang="en-US" b="1" dirty="0">
                <a:solidFill>
                  <a:srgbClr val="FF0000"/>
                </a:solidFill>
              </a:rPr>
              <a:t>는 재 정의된 </a:t>
            </a:r>
            <a:r>
              <a:rPr lang="en-US" altLang="ko-KR" b="1" dirty="0">
                <a:solidFill>
                  <a:srgbClr val="FF0000"/>
                </a:solidFill>
              </a:rPr>
              <a:t>Point3D </a:t>
            </a:r>
            <a:r>
              <a:rPr lang="ko-KR" altLang="en-US" b="1" dirty="0">
                <a:solidFill>
                  <a:srgbClr val="FF0000"/>
                </a:solidFill>
              </a:rPr>
              <a:t>클래스 소속 </a:t>
            </a:r>
          </a:p>
          <a:p>
            <a:pPr algn="l"/>
            <a:r>
              <a:rPr lang="en-US" altLang="ko-KR" b="1" dirty="0"/>
              <a:t>012: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} </a:t>
            </a:r>
          </a:p>
          <a:p>
            <a:pPr algn="l"/>
            <a:r>
              <a:rPr lang="en-US" altLang="ko-KR" b="1" dirty="0"/>
              <a:t>013: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public void print02( ){ </a:t>
            </a:r>
          </a:p>
          <a:p>
            <a:pPr algn="l"/>
            <a:r>
              <a:rPr lang="en-US" altLang="ko-KR" b="1" dirty="0">
                <a:solidFill>
                  <a:schemeClr val="bg1"/>
                </a:solidFill>
              </a:rPr>
              <a:t>014:</a:t>
            </a:r>
            <a:r>
              <a:rPr lang="en-US" altLang="ko-KR" b="1" dirty="0">
                <a:solidFill>
                  <a:schemeClr val="bg1"/>
                </a:solidFill>
                <a:latin typeface="Arial"/>
              </a:rPr>
              <a:t>   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super.x</a:t>
            </a:r>
            <a:r>
              <a:rPr lang="en-US" altLang="ko-KR" b="1" dirty="0">
                <a:solidFill>
                  <a:srgbClr val="FF0000"/>
                </a:solidFill>
              </a:rPr>
              <a:t>+", "+</a:t>
            </a:r>
            <a:r>
              <a:rPr lang="en-US" altLang="ko-KR" b="1" dirty="0" err="1">
                <a:solidFill>
                  <a:srgbClr val="FF0000"/>
                </a:solidFill>
              </a:rPr>
              <a:t>super.y</a:t>
            </a:r>
            <a:r>
              <a:rPr lang="en-US" altLang="ko-KR" b="1" dirty="0">
                <a:solidFill>
                  <a:srgbClr val="FF0000"/>
                </a:solidFill>
              </a:rPr>
              <a:t>+", "+z); </a:t>
            </a:r>
            <a:r>
              <a:rPr lang="en-US" altLang="ko-KR" sz="1600" b="1" dirty="0">
                <a:solidFill>
                  <a:srgbClr val="FF0000"/>
                </a:solidFill>
              </a:rPr>
              <a:t>//Point2D </a:t>
            </a:r>
            <a:r>
              <a:rPr lang="ko-KR" altLang="en-US" sz="1600" b="1" dirty="0">
                <a:solidFill>
                  <a:srgbClr val="FF0000"/>
                </a:solidFill>
              </a:rPr>
              <a:t>클래스 소속 멤버변수로 접근 </a:t>
            </a:r>
            <a:endParaRPr lang="ko-KR" altLang="en-US" b="1" dirty="0">
              <a:solidFill>
                <a:srgbClr val="FF0000"/>
              </a:solidFill>
            </a:endParaRPr>
          </a:p>
          <a:p>
            <a:pPr algn="l"/>
            <a:r>
              <a:rPr lang="en-US" altLang="ko-KR" b="1" dirty="0"/>
              <a:t>015: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} </a:t>
            </a:r>
          </a:p>
          <a:p>
            <a:pPr algn="l"/>
            <a:r>
              <a:rPr lang="en-US" altLang="ko-KR" b="1" dirty="0"/>
              <a:t>016:} </a:t>
            </a:r>
          </a:p>
          <a:p>
            <a:pPr algn="l"/>
            <a:r>
              <a:rPr lang="en-US" altLang="ko-KR" b="1" dirty="0"/>
              <a:t>017:class SuperTest04{ </a:t>
            </a:r>
          </a:p>
          <a:p>
            <a:pPr algn="l"/>
            <a:r>
              <a:rPr lang="en-US" altLang="ko-KR" b="1" dirty="0"/>
              <a:t>018: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){ </a:t>
            </a:r>
          </a:p>
          <a:p>
            <a:pPr algn="l"/>
            <a:r>
              <a:rPr lang="en-US" altLang="ko-KR" b="1" dirty="0"/>
              <a:t>019:</a:t>
            </a:r>
            <a:r>
              <a:rPr lang="en-US" altLang="ko-KR" b="1" dirty="0">
                <a:latin typeface="Arial"/>
              </a:rPr>
              <a:t>   </a:t>
            </a:r>
            <a:r>
              <a:rPr lang="en-US" altLang="ko-KR" b="1" dirty="0"/>
              <a:t> Point3D pt=new Point3D( ); </a:t>
            </a:r>
          </a:p>
          <a:p>
            <a:pPr algn="l"/>
            <a:r>
              <a:rPr lang="en-US" altLang="ko-KR" b="1" dirty="0"/>
              <a:t>020:</a:t>
            </a:r>
            <a:r>
              <a:rPr lang="en-US" altLang="ko-KR" b="1" dirty="0">
                <a:latin typeface="Arial"/>
              </a:rPr>
              <a:t>   </a:t>
            </a:r>
            <a:r>
              <a:rPr lang="en-US" altLang="ko-KR" b="1" dirty="0"/>
              <a:t> </a:t>
            </a:r>
            <a:r>
              <a:rPr lang="en-US" altLang="ko-KR" b="1" dirty="0" err="1"/>
              <a:t>pt.print</a:t>
            </a:r>
            <a:r>
              <a:rPr lang="en-US" altLang="ko-KR" b="1" dirty="0"/>
              <a:t>( );</a:t>
            </a:r>
            <a:r>
              <a:rPr lang="en-US" altLang="ko-KR" b="1" dirty="0">
                <a:latin typeface="Arial"/>
              </a:rPr>
              <a:t>  </a:t>
            </a:r>
            <a:r>
              <a:rPr lang="en-US" altLang="ko-KR" b="1" dirty="0"/>
              <a:t> //40, 50, 30 // Point3D</a:t>
            </a:r>
            <a:r>
              <a:rPr lang="ko-KR" altLang="en-US" b="1" dirty="0"/>
              <a:t>의 </a:t>
            </a:r>
            <a:r>
              <a:rPr lang="en-US" altLang="ko-KR" b="1" dirty="0"/>
              <a:t>x, y </a:t>
            </a:r>
          </a:p>
          <a:p>
            <a:pPr algn="l"/>
            <a:r>
              <a:rPr lang="en-US" altLang="ko-KR" b="1" dirty="0"/>
              <a:t>021:</a:t>
            </a:r>
            <a:r>
              <a:rPr lang="en-US" altLang="ko-KR" b="1" dirty="0">
                <a:latin typeface="Arial"/>
              </a:rPr>
              <a:t>   </a:t>
            </a:r>
            <a:r>
              <a:rPr lang="en-US" altLang="ko-KR" b="1" dirty="0"/>
              <a:t> pt.print02( ); //10, 20, 30 // Point2D</a:t>
            </a:r>
            <a:r>
              <a:rPr lang="ko-KR" altLang="en-US" b="1" dirty="0"/>
              <a:t>의 </a:t>
            </a:r>
            <a:r>
              <a:rPr lang="en-US" altLang="ko-KR" b="1" dirty="0"/>
              <a:t>x, y </a:t>
            </a:r>
          </a:p>
          <a:p>
            <a:pPr algn="l"/>
            <a:r>
              <a:rPr lang="en-US" altLang="ko-KR" b="1" dirty="0"/>
              <a:t>022: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 } </a:t>
            </a:r>
          </a:p>
          <a:p>
            <a:pPr algn="l"/>
            <a:r>
              <a:rPr lang="en-US" altLang="ko-KR" b="1" dirty="0"/>
              <a:t>023:}</a:t>
            </a:r>
            <a:r>
              <a:rPr lang="en-US" altLang="ko-KR" b="1" dirty="0">
                <a:latin typeface="Arial"/>
              </a:rPr>
              <a:t>        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62567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0" y="5229225"/>
            <a:ext cx="3552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5059</Words>
  <Application>Microsoft Office PowerPoint</Application>
  <PresentationFormat>화면 슬라이드 쇼(4:3)</PresentationFormat>
  <Paragraphs>2178</Paragraphs>
  <Slides>139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139</vt:i4>
      </vt:variant>
    </vt:vector>
  </HeadingPairs>
  <TitlesOfParts>
    <vt:vector size="140" baseType="lpstr">
      <vt:lpstr>Office 테마</vt:lpstr>
      <vt:lpstr>자바에서 사용되는 상수종류</vt:lpstr>
      <vt:lpstr>다양한 상수</vt:lpstr>
      <vt:lpstr>boolean</vt:lpstr>
      <vt:lpstr>정수 상수를 저장하는 정수형 변수 </vt:lpstr>
      <vt:lpstr>자료형의  역할 </vt:lpstr>
      <vt:lpstr>실수 자료형 저장하기 </vt:lpstr>
      <vt:lpstr>문자 한 개를 저장하는 문자형 </vt:lpstr>
      <vt:lpstr>문자열형(String) </vt:lpstr>
      <vt:lpstr>문자열 저장하기</vt:lpstr>
      <vt:lpstr>&lt;문제&gt;</vt:lpstr>
      <vt:lpstr>&lt;문제&gt;</vt:lpstr>
      <vt:lpstr>자료형 변환</vt:lpstr>
      <vt:lpstr>PowerPoint 프레젠테이션</vt:lpstr>
      <vt:lpstr>PowerPoint 프레젠테이션</vt:lpstr>
      <vt:lpstr>산술연산 연습 </vt:lpstr>
      <vt:lpstr>산술연산 연습 </vt:lpstr>
      <vt:lpstr>비교연산자 </vt:lpstr>
      <vt:lpstr>수치 데이터의 대소 관계 살피기 </vt:lpstr>
      <vt:lpstr>논리값을 비교 판단하도록 하는 논리 연산자</vt:lpstr>
      <vt:lpstr>논리연산자 연습 </vt:lpstr>
      <vt:lpstr>둘 중에 한개를 선택하도록하는 조건연산자  </vt:lpstr>
      <vt:lpstr>대문자인지 아닌지를 판단하기 </vt:lpstr>
      <vt:lpstr>대문자 y, Y 면 yes로 출력하기 </vt:lpstr>
      <vt:lpstr>확장된 대입연산자 </vt:lpstr>
      <vt:lpstr>확장된 대입연산자 예제</vt:lpstr>
      <vt:lpstr>증감 연산자 </vt:lpstr>
      <vt:lpstr>증감 연산자의 선행처리와 후행처리 </vt:lpstr>
      <vt:lpstr>비트 단위 논리 연산자 </vt:lpstr>
      <vt:lpstr>비트 단위 쉬프트 연산자 </vt:lpstr>
      <vt:lpstr>PowerPoint 프레젠테이션</vt:lpstr>
      <vt:lpstr>  100보다 큰 수 알아보기 </vt:lpstr>
      <vt:lpstr>둘 중에 하나를 선택하는 if else 문 </vt:lpstr>
      <vt:lpstr>선택적인 작업 처리를 위한 if문 </vt:lpstr>
      <vt:lpstr>입력받은 수가 홀수인지 짝수인지 판별하기 </vt:lpstr>
      <vt:lpstr>다중 선택을 위한 if else if 문 </vt:lpstr>
      <vt:lpstr>다중 선택을 위한 if else if 문 </vt:lpstr>
      <vt:lpstr>다중 선택을 위한 if else if 문 </vt:lpstr>
      <vt:lpstr>switch case 문  </vt:lpstr>
      <vt:lpstr>&lt;예제&gt; 실행 제어를 변경하는 switch문 </vt:lpstr>
      <vt:lpstr>switch문에 break 문의 역할 살피기 </vt:lpstr>
      <vt:lpstr>switch문에 break 문의 역할 살피기 </vt:lpstr>
      <vt:lpstr>switch문에 break 문의 역할 살피기 </vt:lpstr>
      <vt:lpstr>for 문</vt:lpstr>
      <vt:lpstr>값 출력하기 </vt:lpstr>
      <vt:lpstr>1부터 5까지 합 구하기 </vt:lpstr>
      <vt:lpstr>&lt;예제풀이&gt;</vt:lpstr>
      <vt:lpstr> while문 </vt:lpstr>
      <vt:lpstr>&lt;예제풀이&gt;</vt:lpstr>
      <vt:lpstr>do~while문 </vt:lpstr>
      <vt:lpstr>다음과 같은 결과 화면 나타내기</vt:lpstr>
      <vt:lpstr>&lt;예제&gt; 1…..5 까지의 수에서 짝수, 홀수합 구하기 </vt:lpstr>
      <vt:lpstr> break 보조 제어문</vt:lpstr>
      <vt:lpstr>PowerPoint 프레젠테이션</vt:lpstr>
      <vt:lpstr>continue 보조 제어문 </vt:lpstr>
      <vt:lpstr>&lt;예제&gt;</vt:lpstr>
      <vt:lpstr>1차원 배열</vt:lpstr>
      <vt:lpstr>1.1 new 연산자를 이용하는 방법</vt:lpstr>
      <vt:lpstr>new 연산자를 이용하는 방법</vt:lpstr>
      <vt:lpstr>1차원의 배열에 값 지정과 출력 방법</vt:lpstr>
      <vt:lpstr>1차원 배열의 다양한 예제 </vt:lpstr>
      <vt:lpstr>사용자 정의 메소드 만들기</vt:lpstr>
      <vt:lpstr>사용자 정의 메소드 만들기</vt:lpstr>
      <vt:lpstr>주어진 값까지의 합을 구하기 </vt:lpstr>
      <vt:lpstr>결과 값을 되돌리는 방법 </vt:lpstr>
      <vt:lpstr>절대값을 구하는 메소드 만들기 </vt:lpstr>
      <vt:lpstr>두 정수 중에서 큰 값을 구해서 되돌리는 메소드를 정의하세요. </vt:lpstr>
      <vt:lpstr>OOP(Object Orient Programming) </vt:lpstr>
      <vt:lpstr>OOP(Object Orient Programming) </vt:lpstr>
      <vt:lpstr>자바의 메모리 구조 </vt:lpstr>
      <vt:lpstr>자바 클래스 선언하기 </vt:lpstr>
      <vt:lpstr>클래스 선언과 속성 선언 </vt:lpstr>
      <vt:lpstr>기본 자료형 (Primitive Type) </vt:lpstr>
      <vt:lpstr>레퍼런스 변수와 객체 생성 </vt:lpstr>
      <vt:lpstr>클래스 설계와 사용하기</vt:lpstr>
      <vt:lpstr>클래스의 접근 지정자-private/public</vt:lpstr>
      <vt:lpstr>클래스의 접근 지정자-private/public</vt:lpstr>
      <vt:lpstr>private 멤버 성격 파악하기</vt:lpstr>
      <vt:lpstr>private 멤버를 다루기 위한 public 메소드 추가</vt:lpstr>
      <vt:lpstr>메소드의 오버로딩</vt:lpstr>
      <vt:lpstr>매개 변수의 자료형을 달리 준 메소드의 오버로딩</vt:lpstr>
      <vt:lpstr>매개 변수의 개수가 다른 메소드의 오버로딩</vt:lpstr>
      <vt:lpstr>상속</vt:lpstr>
      <vt:lpstr>슈퍼 클래스와 서브 클래스 </vt:lpstr>
      <vt:lpstr>멤버변수의 상속</vt:lpstr>
      <vt:lpstr>메소드의 상속</vt:lpstr>
      <vt:lpstr>생성자</vt:lpstr>
      <vt:lpstr>매개 변수가 없는 생성자 정의하기</vt:lpstr>
      <vt:lpstr>생성자 오버로딩</vt:lpstr>
      <vt:lpstr>매개 변수를 갖는 생성자 작성하기</vt:lpstr>
      <vt:lpstr>예약어 super와 this</vt:lpstr>
      <vt:lpstr>예약어 super 와 this</vt:lpstr>
      <vt:lpstr>(예제)super()사용해 슈퍼클래스 생성자 호출</vt:lpstr>
      <vt:lpstr>this를 사용해야만 하는 경우</vt:lpstr>
      <vt:lpstr>예약어 this</vt:lpstr>
      <vt:lpstr>생성자 this( ) :  같은 클래스 내의 생성자가 다른 형태의 생성자를 호출할 때 사용</vt:lpstr>
      <vt:lpstr>접근 지정자의 차이점</vt:lpstr>
      <vt:lpstr>은닉 변수 </vt:lpstr>
      <vt:lpstr>은닉 변수_설명만 </vt:lpstr>
      <vt:lpstr>은닉 변수 </vt:lpstr>
      <vt:lpstr> 메소드 오버라이딩</vt:lpstr>
      <vt:lpstr> 메소드 오버라이딩_메소드 상속받아 사용하기</vt:lpstr>
      <vt:lpstr> 메소드 오버라이딩_showPoint()메소드를 서브 클래스에서 오버라이딩하기</vt:lpstr>
      <vt:lpstr> 메소드 오버라이딩_은닉된 수퍼클래스의 메소드 호출방법_super.메소드()</vt:lpstr>
      <vt:lpstr>추상메소드와 추상클래스의 사용</vt:lpstr>
      <vt:lpstr>추상클래스 : 객체화 할 수 없음</vt:lpstr>
      <vt:lpstr>추상클래스사용방법:  상속받아 추상메소드를 재정의</vt:lpstr>
      <vt:lpstr>추상 클래스의 장점 :(비슷한 기능을 수행하는 여러가지 클래스를 하나로 묶어 메모리의 효율을 높임) - 다형성(동일한 메소드를 자료에 따라 다르게 동작하도록 적용)제공</vt:lpstr>
      <vt:lpstr> final : 메소드의 오버라이딩이나 클래스의 상속을 금지하고 싶을 때 사용 </vt:lpstr>
      <vt:lpstr> final  메소드</vt:lpstr>
      <vt:lpstr> final  클래스</vt:lpstr>
      <vt:lpstr> 인터페이스</vt:lpstr>
      <vt:lpstr> 인터페이스_상속받은 서브클래스 설계하기</vt:lpstr>
      <vt:lpstr> 인터페이스_다중 상속</vt:lpstr>
      <vt:lpstr> 예외처리</vt:lpstr>
      <vt:lpstr> 예외처리_try-catch문</vt:lpstr>
      <vt:lpstr> 예외처리_try-catch문</vt:lpstr>
      <vt:lpstr> 예외처리_finally</vt:lpstr>
      <vt:lpstr> 예외처리_finally</vt:lpstr>
      <vt:lpstr> 예외처리_throw(예외의 인위적인발생)</vt:lpstr>
      <vt:lpstr> 패키지_import</vt:lpstr>
      <vt:lpstr>  패키지_import</vt:lpstr>
      <vt:lpstr>  패키지_import</vt:lpstr>
      <vt:lpstr>  패키지_import</vt:lpstr>
      <vt:lpstr>  패키지_import</vt:lpstr>
      <vt:lpstr>  패키지_import</vt:lpstr>
      <vt:lpstr>  패키지_import</vt:lpstr>
      <vt:lpstr>  책 _page 53_58</vt:lpstr>
      <vt:lpstr>  책 _page 58</vt:lpstr>
      <vt:lpstr>  책 _page 72</vt:lpstr>
      <vt:lpstr>  책 _page 61</vt:lpstr>
      <vt:lpstr>  책 _page 61_ 클래스로 변경</vt:lpstr>
      <vt:lpstr>  책 _page 63_원기둥의 부피구하기(원의넓이*높이)</vt:lpstr>
      <vt:lpstr>  책 _page 73</vt:lpstr>
      <vt:lpstr>  책 _page 74</vt:lpstr>
      <vt:lpstr>  책 _page 74</vt:lpstr>
      <vt:lpstr>  책 _page 76</vt:lpstr>
      <vt:lpstr>  책 _page 79</vt:lpstr>
      <vt:lpstr>  책 _page 88_다형성의 활용</vt:lpstr>
      <vt:lpstr>  책 _page 89_다형성을 사용하지 않은 경우</vt:lpstr>
    </vt:vector>
  </TitlesOfParts>
  <Company>FINAL 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kim</cp:lastModifiedBy>
  <cp:revision>313</cp:revision>
  <dcterms:created xsi:type="dcterms:W3CDTF">2012-05-12T05:01:20Z</dcterms:created>
  <dcterms:modified xsi:type="dcterms:W3CDTF">2016-05-31T08:49:18Z</dcterms:modified>
</cp:coreProperties>
</file>