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0" r:id="rId4"/>
    <p:sldId id="272" r:id="rId5"/>
    <p:sldId id="271" r:id="rId6"/>
    <p:sldId id="261" r:id="rId7"/>
    <p:sldId id="263" r:id="rId8"/>
    <p:sldId id="265" r:id="rId9"/>
    <p:sldId id="266" r:id="rId10"/>
    <p:sldId id="273" r:id="rId11"/>
    <p:sldId id="274" r:id="rId12"/>
    <p:sldId id="275" r:id="rId13"/>
    <p:sldId id="276"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68561" autoAdjust="0"/>
  </p:normalViewPr>
  <p:slideViewPr>
    <p:cSldViewPr snapToGrid="0">
      <p:cViewPr>
        <p:scale>
          <a:sx n="69" d="100"/>
          <a:sy n="69" d="100"/>
        </p:scale>
        <p:origin x="10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EABF11-7AA2-49C2-9A04-6E18B57FE0E8}" type="datetimeFigureOut">
              <a:rPr lang="en-US" smtClean="0"/>
              <a:t>3/31/2025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A8F4BC-C725-4C16-A8C5-DEE8F557E8DF}" type="slidenum">
              <a:rPr lang="en-US" smtClean="0"/>
              <a:t>‹#›</a:t>
            </a:fld>
            <a:endParaRPr lang="en-US"/>
          </a:p>
        </p:txBody>
      </p:sp>
    </p:spTree>
    <p:extLst>
      <p:ext uri="{BB962C8B-B14F-4D97-AF65-F5344CB8AC3E}">
        <p14:creationId xmlns:p14="http://schemas.microsoft.com/office/powerpoint/2010/main" val="3337251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ytorch.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pytorch.org/vision/stable/transforms.html#start-here"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pytorch.org/audio/stable/index.html" TargetMode="External"/><Relationship Id="rId4" Type="http://schemas.openxmlformats.org/officeDocument/2006/relationships/hyperlink" Target="https://pytorch.org/docs/stable/torch.html"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ytorch.org/tutorials/beginner/blitz/autograd_tutorial.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Link: </a:t>
            </a:r>
            <a:r>
              <a:rPr lang="en-US" dirty="0" err="1">
                <a:hlinkClick r:id="rId3"/>
              </a:rPr>
              <a:t>PyTorch</a:t>
            </a:r>
            <a:endParaRPr lang="en-US" dirty="0"/>
          </a:p>
          <a:p>
            <a:endParaRPr lang="en-US" dirty="0"/>
          </a:p>
        </p:txBody>
      </p:sp>
      <p:sp>
        <p:nvSpPr>
          <p:cNvPr id="4" name="Slide Number Placeholder 3"/>
          <p:cNvSpPr>
            <a:spLocks noGrp="1"/>
          </p:cNvSpPr>
          <p:nvPr>
            <p:ph type="sldNum" sz="quarter" idx="5"/>
          </p:nvPr>
        </p:nvSpPr>
        <p:spPr/>
        <p:txBody>
          <a:bodyPr/>
          <a:lstStyle/>
          <a:p>
            <a:fld id="{A2A8F4BC-C725-4C16-A8C5-DEE8F557E8DF}" type="slidenum">
              <a:rPr lang="en-US" smtClean="0"/>
              <a:t>3</a:t>
            </a:fld>
            <a:endParaRPr lang="en-US"/>
          </a:p>
        </p:txBody>
      </p:sp>
    </p:spTree>
    <p:extLst>
      <p:ext uri="{BB962C8B-B14F-4D97-AF65-F5344CB8AC3E}">
        <p14:creationId xmlns:p14="http://schemas.microsoft.com/office/powerpoint/2010/main" val="2287626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0EFC2-F9A6-2087-0D68-E3F1156A7B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BC9031-88E0-4150-84F3-80A7445A7D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1D2074-462C-9C5F-D5FA-5C659A05308A}"/>
              </a:ext>
            </a:extLst>
          </p:cNvPr>
          <p:cNvSpPr>
            <a:spLocks noGrp="1"/>
          </p:cNvSpPr>
          <p:nvPr>
            <p:ph type="body" idx="1"/>
          </p:nvPr>
        </p:nvSpPr>
        <p:spPr/>
        <p:txBody>
          <a:bodyPr/>
          <a:lstStyle/>
          <a:p>
            <a:r>
              <a:rPr lang="en-US" dirty="0"/>
              <a:t>Tensor’s are similar</a:t>
            </a:r>
          </a:p>
        </p:txBody>
      </p:sp>
      <p:sp>
        <p:nvSpPr>
          <p:cNvPr id="4" name="Slide Number Placeholder 3">
            <a:extLst>
              <a:ext uri="{FF2B5EF4-FFF2-40B4-BE49-F238E27FC236}">
                <a16:creationId xmlns:a16="http://schemas.microsoft.com/office/drawing/2014/main" id="{E9677E94-7417-6049-48CE-1301B0A335B1}"/>
              </a:ext>
            </a:extLst>
          </p:cNvPr>
          <p:cNvSpPr>
            <a:spLocks noGrp="1"/>
          </p:cNvSpPr>
          <p:nvPr>
            <p:ph type="sldNum" sz="quarter" idx="5"/>
          </p:nvPr>
        </p:nvSpPr>
        <p:spPr/>
        <p:txBody>
          <a:bodyPr/>
          <a:lstStyle/>
          <a:p>
            <a:fld id="{A2A8F4BC-C725-4C16-A8C5-DEE8F557E8DF}" type="slidenum">
              <a:rPr lang="en-US" smtClean="0"/>
              <a:t>5</a:t>
            </a:fld>
            <a:endParaRPr lang="en-US"/>
          </a:p>
        </p:txBody>
      </p:sp>
    </p:spTree>
    <p:extLst>
      <p:ext uri="{BB962C8B-B14F-4D97-AF65-F5344CB8AC3E}">
        <p14:creationId xmlns:p14="http://schemas.microsoft.com/office/powerpoint/2010/main" val="856333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Pytorch</a:t>
            </a:r>
            <a:r>
              <a:rPr lang="en-US" dirty="0"/>
              <a:t> consists of three main modules: Torch, </a:t>
            </a:r>
            <a:r>
              <a:rPr lang="en-US" dirty="0" err="1"/>
              <a:t>Torchvision</a:t>
            </a:r>
            <a:r>
              <a:rPr lang="en-US" dirty="0"/>
              <a:t> and </a:t>
            </a:r>
            <a:r>
              <a:rPr lang="en-US" dirty="0" err="1"/>
              <a:t>Torchaudio</a:t>
            </a:r>
            <a:r>
              <a:rPr lang="en-US" dirty="0"/>
              <a:t>.  </a:t>
            </a:r>
            <a:r>
              <a:rPr lang="en-US" dirty="0" err="1"/>
              <a:t>Torchvision</a:t>
            </a:r>
            <a:r>
              <a:rPr lang="en-US" dirty="0"/>
              <a:t> and </a:t>
            </a:r>
            <a:r>
              <a:rPr lang="en-US" dirty="0" err="1"/>
              <a:t>Torchaudio</a:t>
            </a:r>
            <a:r>
              <a:rPr lang="en-US" dirty="0"/>
              <a:t> are specific libraries for computer vision and computer audio recognition.  Torch is the primary library that allows data scientist to build their own models.  It consists of many modules such as .utils, or .</a:t>
            </a:r>
            <a:r>
              <a:rPr lang="en-US" dirty="0" err="1"/>
              <a:t>nn</a:t>
            </a:r>
            <a:r>
              <a:rPr lang="en-US" dirty="0"/>
              <a:t>.  You use these to assist in training or building a model.  </a:t>
            </a:r>
          </a:p>
          <a:p>
            <a:endParaRPr lang="en-US" dirty="0"/>
          </a:p>
          <a:p>
            <a:r>
              <a:rPr lang="en-US" dirty="0"/>
              <a:t>Additional information on each module:</a:t>
            </a:r>
          </a:p>
          <a:p>
            <a:r>
              <a:rPr lang="en-US" dirty="0" err="1"/>
              <a:t>Torchvision</a:t>
            </a:r>
            <a:r>
              <a:rPr lang="en-US" dirty="0"/>
              <a:t>: </a:t>
            </a:r>
            <a:r>
              <a:rPr lang="en-US" dirty="0">
                <a:hlinkClick r:id="rId3"/>
              </a:rPr>
              <a:t>Transforming and augmenting images — </a:t>
            </a:r>
            <a:r>
              <a:rPr lang="en-US" dirty="0" err="1">
                <a:hlinkClick r:id="rId3"/>
              </a:rPr>
              <a:t>Torchvision</a:t>
            </a:r>
            <a:r>
              <a:rPr lang="en-US" dirty="0">
                <a:hlinkClick r:id="rId3"/>
              </a:rPr>
              <a:t> 0.21 documentation</a:t>
            </a:r>
            <a:endParaRPr lang="en-US" dirty="0"/>
          </a:p>
          <a:p>
            <a:r>
              <a:rPr lang="en-US" dirty="0"/>
              <a:t>Torch: </a:t>
            </a:r>
            <a:r>
              <a:rPr lang="en-US" dirty="0">
                <a:hlinkClick r:id="rId4"/>
              </a:rPr>
              <a:t>torch — </a:t>
            </a:r>
            <a:r>
              <a:rPr lang="en-US" dirty="0" err="1">
                <a:hlinkClick r:id="rId4"/>
              </a:rPr>
              <a:t>PyTorch</a:t>
            </a:r>
            <a:r>
              <a:rPr lang="en-US" dirty="0">
                <a:hlinkClick r:id="rId4"/>
              </a:rPr>
              <a:t> 2.6 documentation</a:t>
            </a:r>
            <a:endParaRPr lang="en-US" dirty="0"/>
          </a:p>
          <a:p>
            <a:r>
              <a:rPr lang="en-US" dirty="0" err="1"/>
              <a:t>Torchaudio</a:t>
            </a:r>
            <a:r>
              <a:rPr lang="en-US" dirty="0"/>
              <a:t>: </a:t>
            </a:r>
            <a:r>
              <a:rPr lang="en-US" dirty="0" err="1">
                <a:hlinkClick r:id="rId5"/>
              </a:rPr>
              <a:t>Torchaudio</a:t>
            </a:r>
            <a:r>
              <a:rPr lang="en-US" dirty="0">
                <a:hlinkClick r:id="rId5"/>
              </a:rPr>
              <a:t> Documentation — </a:t>
            </a:r>
            <a:r>
              <a:rPr lang="en-US" dirty="0" err="1">
                <a:hlinkClick r:id="rId5"/>
              </a:rPr>
              <a:t>Torchaudio</a:t>
            </a:r>
            <a:r>
              <a:rPr lang="en-US" dirty="0">
                <a:hlinkClick r:id="rId5"/>
              </a:rPr>
              <a:t> 2.6.0 documentation</a:t>
            </a:r>
            <a:endParaRPr lang="en-US" dirty="0"/>
          </a:p>
        </p:txBody>
      </p:sp>
      <p:sp>
        <p:nvSpPr>
          <p:cNvPr id="4" name="Slide Number Placeholder 3"/>
          <p:cNvSpPr>
            <a:spLocks noGrp="1"/>
          </p:cNvSpPr>
          <p:nvPr>
            <p:ph type="sldNum" sz="quarter" idx="5"/>
          </p:nvPr>
        </p:nvSpPr>
        <p:spPr/>
        <p:txBody>
          <a:bodyPr/>
          <a:lstStyle/>
          <a:p>
            <a:fld id="{A2A8F4BC-C725-4C16-A8C5-DEE8F557E8DF}" type="slidenum">
              <a:rPr lang="en-US" smtClean="0"/>
              <a:t>9</a:t>
            </a:fld>
            <a:endParaRPr lang="en-US"/>
          </a:p>
        </p:txBody>
      </p:sp>
    </p:spTree>
    <p:extLst>
      <p:ext uri="{BB962C8B-B14F-4D97-AF65-F5344CB8AC3E}">
        <p14:creationId xmlns:p14="http://schemas.microsoft.com/office/powerpoint/2010/main" val="1535612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 Gentle Introduction to </a:t>
            </a:r>
            <a:r>
              <a:rPr lang="en-US" dirty="0" err="1">
                <a:hlinkClick r:id="rId3"/>
              </a:rPr>
              <a:t>torch.autograd</a:t>
            </a:r>
            <a:r>
              <a:rPr lang="en-US" dirty="0">
                <a:hlinkClick r:id="rId3"/>
              </a:rPr>
              <a:t> — </a:t>
            </a:r>
            <a:r>
              <a:rPr lang="en-US" dirty="0" err="1">
                <a:hlinkClick r:id="rId3"/>
              </a:rPr>
              <a:t>PyTorch</a:t>
            </a:r>
            <a:r>
              <a:rPr lang="en-US" dirty="0">
                <a:hlinkClick r:id="rId3"/>
              </a:rPr>
              <a:t> Tutorials 2.6.0+cu124 documentation</a:t>
            </a:r>
            <a:endParaRPr lang="en-US" dirty="0"/>
          </a:p>
        </p:txBody>
      </p:sp>
      <p:sp>
        <p:nvSpPr>
          <p:cNvPr id="4" name="Slide Number Placeholder 3"/>
          <p:cNvSpPr>
            <a:spLocks noGrp="1"/>
          </p:cNvSpPr>
          <p:nvPr>
            <p:ph type="sldNum" sz="quarter" idx="5"/>
          </p:nvPr>
        </p:nvSpPr>
        <p:spPr/>
        <p:txBody>
          <a:bodyPr/>
          <a:lstStyle/>
          <a:p>
            <a:fld id="{A2A8F4BC-C725-4C16-A8C5-DEE8F557E8DF}" type="slidenum">
              <a:rPr lang="en-US" smtClean="0"/>
              <a:t>13</a:t>
            </a:fld>
            <a:endParaRPr lang="en-US"/>
          </a:p>
        </p:txBody>
      </p:sp>
    </p:spTree>
    <p:extLst>
      <p:ext uri="{BB962C8B-B14F-4D97-AF65-F5344CB8AC3E}">
        <p14:creationId xmlns:p14="http://schemas.microsoft.com/office/powerpoint/2010/main" val="3834564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6354B-2D2F-D95A-61A4-D13AC59C79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0D758E-30E2-18FC-9313-0D7D9756D3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2F922E-E245-5FD9-B676-3E9D9F3185B1}"/>
              </a:ext>
            </a:extLst>
          </p:cNvPr>
          <p:cNvSpPr>
            <a:spLocks noGrp="1"/>
          </p:cNvSpPr>
          <p:nvPr>
            <p:ph type="dt" sz="half" idx="10"/>
          </p:nvPr>
        </p:nvSpPr>
        <p:spPr/>
        <p:txBody>
          <a:bodyPr/>
          <a:lstStyle/>
          <a:p>
            <a:fld id="{3A83C322-7DAC-4BE3-8553-BB1CD56FFA4E}" type="datetimeFigureOut">
              <a:rPr lang="en-US" smtClean="0"/>
              <a:t>3/31/2025</a:t>
            </a:fld>
            <a:endParaRPr lang="en-US"/>
          </a:p>
        </p:txBody>
      </p:sp>
      <p:sp>
        <p:nvSpPr>
          <p:cNvPr id="5" name="Footer Placeholder 4">
            <a:extLst>
              <a:ext uri="{FF2B5EF4-FFF2-40B4-BE49-F238E27FC236}">
                <a16:creationId xmlns:a16="http://schemas.microsoft.com/office/drawing/2014/main" id="{7E7647E3-1775-20E6-5737-FC196BA71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8D6E76-531C-C65A-C1D8-BBA16E85DF34}"/>
              </a:ext>
            </a:extLst>
          </p:cNvPr>
          <p:cNvSpPr>
            <a:spLocks noGrp="1"/>
          </p:cNvSpPr>
          <p:nvPr>
            <p:ph type="sldNum" sz="quarter" idx="12"/>
          </p:nvPr>
        </p:nvSpPr>
        <p:spPr/>
        <p:txBody>
          <a:bodyPr/>
          <a:lstStyle/>
          <a:p>
            <a:fld id="{391D5F5A-496F-47D9-BEC3-79DA03F1229E}" type="slidenum">
              <a:rPr lang="en-US" smtClean="0"/>
              <a:t>‹#›</a:t>
            </a:fld>
            <a:endParaRPr lang="en-US"/>
          </a:p>
        </p:txBody>
      </p:sp>
    </p:spTree>
    <p:extLst>
      <p:ext uri="{BB962C8B-B14F-4D97-AF65-F5344CB8AC3E}">
        <p14:creationId xmlns:p14="http://schemas.microsoft.com/office/powerpoint/2010/main" val="3641297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B15C-85E8-4819-3EE6-B8518DCE6E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4F1E02-6034-B445-5974-20F7314686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FA4064-B8C1-FD93-5E8F-CD559AF6A5F4}"/>
              </a:ext>
            </a:extLst>
          </p:cNvPr>
          <p:cNvSpPr>
            <a:spLocks noGrp="1"/>
          </p:cNvSpPr>
          <p:nvPr>
            <p:ph type="dt" sz="half" idx="10"/>
          </p:nvPr>
        </p:nvSpPr>
        <p:spPr/>
        <p:txBody>
          <a:bodyPr/>
          <a:lstStyle/>
          <a:p>
            <a:fld id="{3A83C322-7DAC-4BE3-8553-BB1CD56FFA4E}" type="datetimeFigureOut">
              <a:rPr lang="en-US" smtClean="0"/>
              <a:t>3/31/2025</a:t>
            </a:fld>
            <a:endParaRPr lang="en-US"/>
          </a:p>
        </p:txBody>
      </p:sp>
      <p:sp>
        <p:nvSpPr>
          <p:cNvPr id="5" name="Footer Placeholder 4">
            <a:extLst>
              <a:ext uri="{FF2B5EF4-FFF2-40B4-BE49-F238E27FC236}">
                <a16:creationId xmlns:a16="http://schemas.microsoft.com/office/drawing/2014/main" id="{793F4B4B-F5B3-C60F-99FF-6F61A632C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251AEB-E063-E8CF-BA6E-616EB40B0CAF}"/>
              </a:ext>
            </a:extLst>
          </p:cNvPr>
          <p:cNvSpPr>
            <a:spLocks noGrp="1"/>
          </p:cNvSpPr>
          <p:nvPr>
            <p:ph type="sldNum" sz="quarter" idx="12"/>
          </p:nvPr>
        </p:nvSpPr>
        <p:spPr/>
        <p:txBody>
          <a:bodyPr/>
          <a:lstStyle/>
          <a:p>
            <a:fld id="{391D5F5A-496F-47D9-BEC3-79DA03F1229E}" type="slidenum">
              <a:rPr lang="en-US" smtClean="0"/>
              <a:t>‹#›</a:t>
            </a:fld>
            <a:endParaRPr lang="en-US"/>
          </a:p>
        </p:txBody>
      </p:sp>
    </p:spTree>
    <p:extLst>
      <p:ext uri="{BB962C8B-B14F-4D97-AF65-F5344CB8AC3E}">
        <p14:creationId xmlns:p14="http://schemas.microsoft.com/office/powerpoint/2010/main" val="2908626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9928D0-74F0-DF63-9151-BC77DCB450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9ACB02-D06F-7876-82F1-89694A5E1B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48100B-B29D-176A-4AE7-6430A4C31FB4}"/>
              </a:ext>
            </a:extLst>
          </p:cNvPr>
          <p:cNvSpPr>
            <a:spLocks noGrp="1"/>
          </p:cNvSpPr>
          <p:nvPr>
            <p:ph type="dt" sz="half" idx="10"/>
          </p:nvPr>
        </p:nvSpPr>
        <p:spPr/>
        <p:txBody>
          <a:bodyPr/>
          <a:lstStyle/>
          <a:p>
            <a:fld id="{3A83C322-7DAC-4BE3-8553-BB1CD56FFA4E}" type="datetimeFigureOut">
              <a:rPr lang="en-US" smtClean="0"/>
              <a:t>3/31/2025</a:t>
            </a:fld>
            <a:endParaRPr lang="en-US"/>
          </a:p>
        </p:txBody>
      </p:sp>
      <p:sp>
        <p:nvSpPr>
          <p:cNvPr id="5" name="Footer Placeholder 4">
            <a:extLst>
              <a:ext uri="{FF2B5EF4-FFF2-40B4-BE49-F238E27FC236}">
                <a16:creationId xmlns:a16="http://schemas.microsoft.com/office/drawing/2014/main" id="{9FF68D54-055A-3FBF-8254-F253DDBCE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06322C-C850-D0AA-5A0B-DA11A3927657}"/>
              </a:ext>
            </a:extLst>
          </p:cNvPr>
          <p:cNvSpPr>
            <a:spLocks noGrp="1"/>
          </p:cNvSpPr>
          <p:nvPr>
            <p:ph type="sldNum" sz="quarter" idx="12"/>
          </p:nvPr>
        </p:nvSpPr>
        <p:spPr/>
        <p:txBody>
          <a:bodyPr/>
          <a:lstStyle/>
          <a:p>
            <a:fld id="{391D5F5A-496F-47D9-BEC3-79DA03F1229E}" type="slidenum">
              <a:rPr lang="en-US" smtClean="0"/>
              <a:t>‹#›</a:t>
            </a:fld>
            <a:endParaRPr lang="en-US"/>
          </a:p>
        </p:txBody>
      </p:sp>
    </p:spTree>
    <p:extLst>
      <p:ext uri="{BB962C8B-B14F-4D97-AF65-F5344CB8AC3E}">
        <p14:creationId xmlns:p14="http://schemas.microsoft.com/office/powerpoint/2010/main" val="2118987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F0FD-B788-19FD-938C-DEEB02B06E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C50F96-FF2E-7636-8A8B-B196C0DD4F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6BF86C-E571-220A-7AC6-FFF7604EF33B}"/>
              </a:ext>
            </a:extLst>
          </p:cNvPr>
          <p:cNvSpPr>
            <a:spLocks noGrp="1"/>
          </p:cNvSpPr>
          <p:nvPr>
            <p:ph type="dt" sz="half" idx="10"/>
          </p:nvPr>
        </p:nvSpPr>
        <p:spPr/>
        <p:txBody>
          <a:bodyPr/>
          <a:lstStyle/>
          <a:p>
            <a:fld id="{3A83C322-7DAC-4BE3-8553-BB1CD56FFA4E}" type="datetimeFigureOut">
              <a:rPr lang="en-US" smtClean="0"/>
              <a:t>3/31/2025</a:t>
            </a:fld>
            <a:endParaRPr lang="en-US"/>
          </a:p>
        </p:txBody>
      </p:sp>
      <p:sp>
        <p:nvSpPr>
          <p:cNvPr id="5" name="Footer Placeholder 4">
            <a:extLst>
              <a:ext uri="{FF2B5EF4-FFF2-40B4-BE49-F238E27FC236}">
                <a16:creationId xmlns:a16="http://schemas.microsoft.com/office/drawing/2014/main" id="{46F1A2AD-139E-20EC-12D2-CADEAF9055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9E31C9-7E77-1C8E-F8E1-3C6395D12D34}"/>
              </a:ext>
            </a:extLst>
          </p:cNvPr>
          <p:cNvSpPr>
            <a:spLocks noGrp="1"/>
          </p:cNvSpPr>
          <p:nvPr>
            <p:ph type="sldNum" sz="quarter" idx="12"/>
          </p:nvPr>
        </p:nvSpPr>
        <p:spPr/>
        <p:txBody>
          <a:bodyPr/>
          <a:lstStyle/>
          <a:p>
            <a:fld id="{391D5F5A-496F-47D9-BEC3-79DA03F1229E}" type="slidenum">
              <a:rPr lang="en-US" smtClean="0"/>
              <a:t>‹#›</a:t>
            </a:fld>
            <a:endParaRPr lang="en-US"/>
          </a:p>
        </p:txBody>
      </p:sp>
    </p:spTree>
    <p:extLst>
      <p:ext uri="{BB962C8B-B14F-4D97-AF65-F5344CB8AC3E}">
        <p14:creationId xmlns:p14="http://schemas.microsoft.com/office/powerpoint/2010/main" val="1821442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00C0-3391-B83B-E02D-9BCC804C24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827DE9-A6F3-0DAA-F07E-349941F502A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AE3793-0AA8-38AF-B5CA-AF81ACA3B735}"/>
              </a:ext>
            </a:extLst>
          </p:cNvPr>
          <p:cNvSpPr>
            <a:spLocks noGrp="1"/>
          </p:cNvSpPr>
          <p:nvPr>
            <p:ph type="dt" sz="half" idx="10"/>
          </p:nvPr>
        </p:nvSpPr>
        <p:spPr/>
        <p:txBody>
          <a:bodyPr/>
          <a:lstStyle/>
          <a:p>
            <a:fld id="{3A83C322-7DAC-4BE3-8553-BB1CD56FFA4E}" type="datetimeFigureOut">
              <a:rPr lang="en-US" smtClean="0"/>
              <a:t>3/31/2025</a:t>
            </a:fld>
            <a:endParaRPr lang="en-US"/>
          </a:p>
        </p:txBody>
      </p:sp>
      <p:sp>
        <p:nvSpPr>
          <p:cNvPr id="5" name="Footer Placeholder 4">
            <a:extLst>
              <a:ext uri="{FF2B5EF4-FFF2-40B4-BE49-F238E27FC236}">
                <a16:creationId xmlns:a16="http://schemas.microsoft.com/office/drawing/2014/main" id="{AF374D3F-3916-585D-A337-F8AD97F29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F574CD-C1D1-05D6-4FE6-674254C358DA}"/>
              </a:ext>
            </a:extLst>
          </p:cNvPr>
          <p:cNvSpPr>
            <a:spLocks noGrp="1"/>
          </p:cNvSpPr>
          <p:nvPr>
            <p:ph type="sldNum" sz="quarter" idx="12"/>
          </p:nvPr>
        </p:nvSpPr>
        <p:spPr/>
        <p:txBody>
          <a:bodyPr/>
          <a:lstStyle/>
          <a:p>
            <a:fld id="{391D5F5A-496F-47D9-BEC3-79DA03F1229E}" type="slidenum">
              <a:rPr lang="en-US" smtClean="0"/>
              <a:t>‹#›</a:t>
            </a:fld>
            <a:endParaRPr lang="en-US"/>
          </a:p>
        </p:txBody>
      </p:sp>
    </p:spTree>
    <p:extLst>
      <p:ext uri="{BB962C8B-B14F-4D97-AF65-F5344CB8AC3E}">
        <p14:creationId xmlns:p14="http://schemas.microsoft.com/office/powerpoint/2010/main" val="3455572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3C306-9AE9-7FA0-8B22-3DBB6820E6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B1E49C-A6C3-6FE5-BE65-C921191E3A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A53AFD-DBC5-793A-935F-0744E6AF9C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EC5749-FD1C-BE78-DC39-3CFF4AF9B13B}"/>
              </a:ext>
            </a:extLst>
          </p:cNvPr>
          <p:cNvSpPr>
            <a:spLocks noGrp="1"/>
          </p:cNvSpPr>
          <p:nvPr>
            <p:ph type="dt" sz="half" idx="10"/>
          </p:nvPr>
        </p:nvSpPr>
        <p:spPr/>
        <p:txBody>
          <a:bodyPr/>
          <a:lstStyle/>
          <a:p>
            <a:fld id="{3A83C322-7DAC-4BE3-8553-BB1CD56FFA4E}" type="datetimeFigureOut">
              <a:rPr lang="en-US" smtClean="0"/>
              <a:t>3/31/2025</a:t>
            </a:fld>
            <a:endParaRPr lang="en-US"/>
          </a:p>
        </p:txBody>
      </p:sp>
      <p:sp>
        <p:nvSpPr>
          <p:cNvPr id="6" name="Footer Placeholder 5">
            <a:extLst>
              <a:ext uri="{FF2B5EF4-FFF2-40B4-BE49-F238E27FC236}">
                <a16:creationId xmlns:a16="http://schemas.microsoft.com/office/drawing/2014/main" id="{72C4C50E-880D-4064-E15E-A7A6854253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59805C-48F8-9044-1904-5B78A6C3451B}"/>
              </a:ext>
            </a:extLst>
          </p:cNvPr>
          <p:cNvSpPr>
            <a:spLocks noGrp="1"/>
          </p:cNvSpPr>
          <p:nvPr>
            <p:ph type="sldNum" sz="quarter" idx="12"/>
          </p:nvPr>
        </p:nvSpPr>
        <p:spPr/>
        <p:txBody>
          <a:bodyPr/>
          <a:lstStyle/>
          <a:p>
            <a:fld id="{391D5F5A-496F-47D9-BEC3-79DA03F1229E}" type="slidenum">
              <a:rPr lang="en-US" smtClean="0"/>
              <a:t>‹#›</a:t>
            </a:fld>
            <a:endParaRPr lang="en-US"/>
          </a:p>
        </p:txBody>
      </p:sp>
    </p:spTree>
    <p:extLst>
      <p:ext uri="{BB962C8B-B14F-4D97-AF65-F5344CB8AC3E}">
        <p14:creationId xmlns:p14="http://schemas.microsoft.com/office/powerpoint/2010/main" val="339620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2AC15-F9FB-B5AF-C50A-ED00733053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267330-C8D2-77D0-8E59-EC29848ABA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9D7476-77DD-3BFE-FA3A-0110B7FDC7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F0221E-E682-9866-A507-32642573BF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14106C-AD84-CA50-3165-FB504B0E38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71C17D-08EC-C4AD-741F-94EA4D41415D}"/>
              </a:ext>
            </a:extLst>
          </p:cNvPr>
          <p:cNvSpPr>
            <a:spLocks noGrp="1"/>
          </p:cNvSpPr>
          <p:nvPr>
            <p:ph type="dt" sz="half" idx="10"/>
          </p:nvPr>
        </p:nvSpPr>
        <p:spPr/>
        <p:txBody>
          <a:bodyPr/>
          <a:lstStyle/>
          <a:p>
            <a:fld id="{3A83C322-7DAC-4BE3-8553-BB1CD56FFA4E}" type="datetimeFigureOut">
              <a:rPr lang="en-US" smtClean="0"/>
              <a:t>3/31/2025</a:t>
            </a:fld>
            <a:endParaRPr lang="en-US"/>
          </a:p>
        </p:txBody>
      </p:sp>
      <p:sp>
        <p:nvSpPr>
          <p:cNvPr id="8" name="Footer Placeholder 7">
            <a:extLst>
              <a:ext uri="{FF2B5EF4-FFF2-40B4-BE49-F238E27FC236}">
                <a16:creationId xmlns:a16="http://schemas.microsoft.com/office/drawing/2014/main" id="{30144675-36D9-1DAB-844A-5DE02560FA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BEE0A9-249F-2394-B66C-E470322653FF}"/>
              </a:ext>
            </a:extLst>
          </p:cNvPr>
          <p:cNvSpPr>
            <a:spLocks noGrp="1"/>
          </p:cNvSpPr>
          <p:nvPr>
            <p:ph type="sldNum" sz="quarter" idx="12"/>
          </p:nvPr>
        </p:nvSpPr>
        <p:spPr/>
        <p:txBody>
          <a:bodyPr/>
          <a:lstStyle/>
          <a:p>
            <a:fld id="{391D5F5A-496F-47D9-BEC3-79DA03F1229E}" type="slidenum">
              <a:rPr lang="en-US" smtClean="0"/>
              <a:t>‹#›</a:t>
            </a:fld>
            <a:endParaRPr lang="en-US"/>
          </a:p>
        </p:txBody>
      </p:sp>
    </p:spTree>
    <p:extLst>
      <p:ext uri="{BB962C8B-B14F-4D97-AF65-F5344CB8AC3E}">
        <p14:creationId xmlns:p14="http://schemas.microsoft.com/office/powerpoint/2010/main" val="159879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2BF4-F3B3-5E61-C990-4F9D71DBC7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2EFDCD-6514-9898-DE16-765C20FEF1E2}"/>
              </a:ext>
            </a:extLst>
          </p:cNvPr>
          <p:cNvSpPr>
            <a:spLocks noGrp="1"/>
          </p:cNvSpPr>
          <p:nvPr>
            <p:ph type="dt" sz="half" idx="10"/>
          </p:nvPr>
        </p:nvSpPr>
        <p:spPr/>
        <p:txBody>
          <a:bodyPr/>
          <a:lstStyle/>
          <a:p>
            <a:fld id="{3A83C322-7DAC-4BE3-8553-BB1CD56FFA4E}" type="datetimeFigureOut">
              <a:rPr lang="en-US" smtClean="0"/>
              <a:t>3/31/2025</a:t>
            </a:fld>
            <a:endParaRPr lang="en-US"/>
          </a:p>
        </p:txBody>
      </p:sp>
      <p:sp>
        <p:nvSpPr>
          <p:cNvPr id="4" name="Footer Placeholder 3">
            <a:extLst>
              <a:ext uri="{FF2B5EF4-FFF2-40B4-BE49-F238E27FC236}">
                <a16:creationId xmlns:a16="http://schemas.microsoft.com/office/drawing/2014/main" id="{BAB29112-92B8-663C-A5B5-0607002F41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0BD6FD-A2B9-D57E-A809-C3F718722595}"/>
              </a:ext>
            </a:extLst>
          </p:cNvPr>
          <p:cNvSpPr>
            <a:spLocks noGrp="1"/>
          </p:cNvSpPr>
          <p:nvPr>
            <p:ph type="sldNum" sz="quarter" idx="12"/>
          </p:nvPr>
        </p:nvSpPr>
        <p:spPr/>
        <p:txBody>
          <a:bodyPr/>
          <a:lstStyle/>
          <a:p>
            <a:fld id="{391D5F5A-496F-47D9-BEC3-79DA03F1229E}" type="slidenum">
              <a:rPr lang="en-US" smtClean="0"/>
              <a:t>‹#›</a:t>
            </a:fld>
            <a:endParaRPr lang="en-US"/>
          </a:p>
        </p:txBody>
      </p:sp>
    </p:spTree>
    <p:extLst>
      <p:ext uri="{BB962C8B-B14F-4D97-AF65-F5344CB8AC3E}">
        <p14:creationId xmlns:p14="http://schemas.microsoft.com/office/powerpoint/2010/main" val="1202452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DA6852-BD1D-13DE-84BF-15A305A4CDE5}"/>
              </a:ext>
            </a:extLst>
          </p:cNvPr>
          <p:cNvSpPr>
            <a:spLocks noGrp="1"/>
          </p:cNvSpPr>
          <p:nvPr>
            <p:ph type="dt" sz="half" idx="10"/>
          </p:nvPr>
        </p:nvSpPr>
        <p:spPr/>
        <p:txBody>
          <a:bodyPr/>
          <a:lstStyle/>
          <a:p>
            <a:fld id="{3A83C322-7DAC-4BE3-8553-BB1CD56FFA4E}" type="datetimeFigureOut">
              <a:rPr lang="en-US" smtClean="0"/>
              <a:t>3/31/2025</a:t>
            </a:fld>
            <a:endParaRPr lang="en-US"/>
          </a:p>
        </p:txBody>
      </p:sp>
      <p:sp>
        <p:nvSpPr>
          <p:cNvPr id="3" name="Footer Placeholder 2">
            <a:extLst>
              <a:ext uri="{FF2B5EF4-FFF2-40B4-BE49-F238E27FC236}">
                <a16:creationId xmlns:a16="http://schemas.microsoft.com/office/drawing/2014/main" id="{513D9D70-F96E-B995-AEBF-995419B286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67E767-0E60-FFDF-6F9C-9C292241A7C0}"/>
              </a:ext>
            </a:extLst>
          </p:cNvPr>
          <p:cNvSpPr>
            <a:spLocks noGrp="1"/>
          </p:cNvSpPr>
          <p:nvPr>
            <p:ph type="sldNum" sz="quarter" idx="12"/>
          </p:nvPr>
        </p:nvSpPr>
        <p:spPr/>
        <p:txBody>
          <a:bodyPr/>
          <a:lstStyle/>
          <a:p>
            <a:fld id="{391D5F5A-496F-47D9-BEC3-79DA03F1229E}" type="slidenum">
              <a:rPr lang="en-US" smtClean="0"/>
              <a:t>‹#›</a:t>
            </a:fld>
            <a:endParaRPr lang="en-US"/>
          </a:p>
        </p:txBody>
      </p:sp>
    </p:spTree>
    <p:extLst>
      <p:ext uri="{BB962C8B-B14F-4D97-AF65-F5344CB8AC3E}">
        <p14:creationId xmlns:p14="http://schemas.microsoft.com/office/powerpoint/2010/main" val="42808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1B11B-6653-6A36-09F0-597E42E5A2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D29F33-4ACA-A153-2B82-A2FF037A00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B743BF-94F1-5349-C6AE-584440326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824333-C75F-F474-6705-A0C8B67498A9}"/>
              </a:ext>
            </a:extLst>
          </p:cNvPr>
          <p:cNvSpPr>
            <a:spLocks noGrp="1"/>
          </p:cNvSpPr>
          <p:nvPr>
            <p:ph type="dt" sz="half" idx="10"/>
          </p:nvPr>
        </p:nvSpPr>
        <p:spPr/>
        <p:txBody>
          <a:bodyPr/>
          <a:lstStyle/>
          <a:p>
            <a:fld id="{3A83C322-7DAC-4BE3-8553-BB1CD56FFA4E}" type="datetimeFigureOut">
              <a:rPr lang="en-US" smtClean="0"/>
              <a:t>3/31/2025</a:t>
            </a:fld>
            <a:endParaRPr lang="en-US"/>
          </a:p>
        </p:txBody>
      </p:sp>
      <p:sp>
        <p:nvSpPr>
          <p:cNvPr id="6" name="Footer Placeholder 5">
            <a:extLst>
              <a:ext uri="{FF2B5EF4-FFF2-40B4-BE49-F238E27FC236}">
                <a16:creationId xmlns:a16="http://schemas.microsoft.com/office/drawing/2014/main" id="{2CA96A9A-2BAC-DED8-4C1A-D89EE5D631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21A130-5978-B6CB-7585-CBC155CD75D1}"/>
              </a:ext>
            </a:extLst>
          </p:cNvPr>
          <p:cNvSpPr>
            <a:spLocks noGrp="1"/>
          </p:cNvSpPr>
          <p:nvPr>
            <p:ph type="sldNum" sz="quarter" idx="12"/>
          </p:nvPr>
        </p:nvSpPr>
        <p:spPr/>
        <p:txBody>
          <a:bodyPr/>
          <a:lstStyle/>
          <a:p>
            <a:fld id="{391D5F5A-496F-47D9-BEC3-79DA03F1229E}" type="slidenum">
              <a:rPr lang="en-US" smtClean="0"/>
              <a:t>‹#›</a:t>
            </a:fld>
            <a:endParaRPr lang="en-US"/>
          </a:p>
        </p:txBody>
      </p:sp>
    </p:spTree>
    <p:extLst>
      <p:ext uri="{BB962C8B-B14F-4D97-AF65-F5344CB8AC3E}">
        <p14:creationId xmlns:p14="http://schemas.microsoft.com/office/powerpoint/2010/main" val="1977843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28AC0-9CAB-4941-5B10-B1DFF209E1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454404-1674-91A8-7AE3-9942A5EBD2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F4494E-1906-4675-691E-75C95CFE5E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6F5589-16E8-D456-3110-8EFE6E453C6E}"/>
              </a:ext>
            </a:extLst>
          </p:cNvPr>
          <p:cNvSpPr>
            <a:spLocks noGrp="1"/>
          </p:cNvSpPr>
          <p:nvPr>
            <p:ph type="dt" sz="half" idx="10"/>
          </p:nvPr>
        </p:nvSpPr>
        <p:spPr/>
        <p:txBody>
          <a:bodyPr/>
          <a:lstStyle/>
          <a:p>
            <a:fld id="{3A83C322-7DAC-4BE3-8553-BB1CD56FFA4E}" type="datetimeFigureOut">
              <a:rPr lang="en-US" smtClean="0"/>
              <a:t>3/31/2025</a:t>
            </a:fld>
            <a:endParaRPr lang="en-US"/>
          </a:p>
        </p:txBody>
      </p:sp>
      <p:sp>
        <p:nvSpPr>
          <p:cNvPr id="6" name="Footer Placeholder 5">
            <a:extLst>
              <a:ext uri="{FF2B5EF4-FFF2-40B4-BE49-F238E27FC236}">
                <a16:creationId xmlns:a16="http://schemas.microsoft.com/office/drawing/2014/main" id="{740B46FD-C1F0-90BE-3960-2005025129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35B44B-B9F5-9D41-4DCE-4367475F1CC7}"/>
              </a:ext>
            </a:extLst>
          </p:cNvPr>
          <p:cNvSpPr>
            <a:spLocks noGrp="1"/>
          </p:cNvSpPr>
          <p:nvPr>
            <p:ph type="sldNum" sz="quarter" idx="12"/>
          </p:nvPr>
        </p:nvSpPr>
        <p:spPr/>
        <p:txBody>
          <a:bodyPr/>
          <a:lstStyle/>
          <a:p>
            <a:fld id="{391D5F5A-496F-47D9-BEC3-79DA03F1229E}" type="slidenum">
              <a:rPr lang="en-US" smtClean="0"/>
              <a:t>‹#›</a:t>
            </a:fld>
            <a:endParaRPr lang="en-US"/>
          </a:p>
        </p:txBody>
      </p:sp>
    </p:spTree>
    <p:extLst>
      <p:ext uri="{BB962C8B-B14F-4D97-AF65-F5344CB8AC3E}">
        <p14:creationId xmlns:p14="http://schemas.microsoft.com/office/powerpoint/2010/main" val="243032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D0E0DA-3BE3-54B2-876E-A9569F5297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6EF5C6-DD6E-515F-D00B-839038CCE4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C7499A-D5F2-9577-C68F-6EF3737A68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A83C322-7DAC-4BE3-8553-BB1CD56FFA4E}" type="datetimeFigureOut">
              <a:rPr lang="en-US" smtClean="0"/>
              <a:t>3/31/2025</a:t>
            </a:fld>
            <a:endParaRPr lang="en-US"/>
          </a:p>
        </p:txBody>
      </p:sp>
      <p:sp>
        <p:nvSpPr>
          <p:cNvPr id="5" name="Footer Placeholder 4">
            <a:extLst>
              <a:ext uri="{FF2B5EF4-FFF2-40B4-BE49-F238E27FC236}">
                <a16:creationId xmlns:a16="http://schemas.microsoft.com/office/drawing/2014/main" id="{A36FB5A7-5A27-6E5C-67B8-D9A14CB636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9B897A2-2418-4650-689C-87B29EB7E9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91D5F5A-496F-47D9-BEC3-79DA03F1229E}" type="slidenum">
              <a:rPr lang="en-US" smtClean="0"/>
              <a:t>‹#›</a:t>
            </a:fld>
            <a:endParaRPr lang="en-US"/>
          </a:p>
        </p:txBody>
      </p:sp>
    </p:spTree>
    <p:extLst>
      <p:ext uri="{BB962C8B-B14F-4D97-AF65-F5344CB8AC3E}">
        <p14:creationId xmlns:p14="http://schemas.microsoft.com/office/powerpoint/2010/main" val="1517961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pytorch.org/docs/stable/torch.html" TargetMode="External"/><Relationship Id="rId3" Type="http://schemas.openxmlformats.org/officeDocument/2006/relationships/hyperlink" Target="https://static.wikia.nocookie.net/speedsolving/images/a/a1/Rubik%27s_Cube_transparency.png/revision/latest/scale-to-width-down/1200?cb=20141018181906" TargetMode="External"/><Relationship Id="rId7" Type="http://schemas.openxmlformats.org/officeDocument/2006/relationships/hyperlink" Target="https://pytorch.org/vision/stable/transforms.html#start-here" TargetMode="External"/><Relationship Id="rId2" Type="http://schemas.openxmlformats.org/officeDocument/2006/relationships/hyperlink" Target="https://ai.meta.com/tools/pytorch/" TargetMode="External"/><Relationship Id="rId1" Type="http://schemas.openxmlformats.org/officeDocument/2006/relationships/slideLayout" Target="../slideLayouts/slideLayout2.xml"/><Relationship Id="rId6" Type="http://schemas.openxmlformats.org/officeDocument/2006/relationships/hyperlink" Target="https://pytorch.org/tutorials/beginner/blitz/autograd_tutorial.html" TargetMode="External"/><Relationship Id="rId5" Type="http://schemas.openxmlformats.org/officeDocument/2006/relationships/hyperlink" Target="https://pytorch.org/docs/stable/notes/autograd.html" TargetMode="External"/><Relationship Id="rId4" Type="http://schemas.openxmlformats.org/officeDocument/2006/relationships/hyperlink" Target="https://media.licdn.com/dms/image/v2/D4D12AQGBWEH55J0srw/article-cover_image-shrink_600_2000/article-cover_image-shrink_600_2000/0/1686308835063?e=2147483647&amp;v=beta&amp;t=unycJxyxEuLjKUY9yoB2P6WgKP8j5-QITqkV9jYln-Y" TargetMode="External"/><Relationship Id="rId9" Type="http://schemas.openxmlformats.org/officeDocument/2006/relationships/hyperlink" Target="https://pytorch.org/audio/stable/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8E9DF-56E4-4882-EC3E-2ED46B13788E}"/>
              </a:ext>
            </a:extLst>
          </p:cNvPr>
          <p:cNvSpPr>
            <a:spLocks noGrp="1"/>
          </p:cNvSpPr>
          <p:nvPr>
            <p:ph type="ctrTitle"/>
          </p:nvPr>
        </p:nvSpPr>
        <p:spPr/>
        <p:txBody>
          <a:bodyPr/>
          <a:lstStyle/>
          <a:p>
            <a:r>
              <a:rPr lang="en-US" dirty="0"/>
              <a:t>Introduction to </a:t>
            </a:r>
            <a:r>
              <a:rPr lang="en-US" dirty="0" err="1"/>
              <a:t>Pytorch</a:t>
            </a:r>
            <a:endParaRPr lang="en-US" dirty="0"/>
          </a:p>
        </p:txBody>
      </p:sp>
      <p:sp>
        <p:nvSpPr>
          <p:cNvPr id="3" name="Subtitle 2">
            <a:extLst>
              <a:ext uri="{FF2B5EF4-FFF2-40B4-BE49-F238E27FC236}">
                <a16:creationId xmlns:a16="http://schemas.microsoft.com/office/drawing/2014/main" id="{ADCAEA9C-C8EC-A434-B0E1-398C9AC01CBF}"/>
              </a:ext>
            </a:extLst>
          </p:cNvPr>
          <p:cNvSpPr>
            <a:spLocks noGrp="1"/>
          </p:cNvSpPr>
          <p:nvPr>
            <p:ph type="subTitle" idx="1"/>
          </p:nvPr>
        </p:nvSpPr>
        <p:spPr/>
        <p:txBody>
          <a:bodyPr/>
          <a:lstStyle/>
          <a:p>
            <a:r>
              <a:rPr lang="en-US"/>
              <a:t>Parker Gage</a:t>
            </a:r>
          </a:p>
        </p:txBody>
      </p:sp>
    </p:spTree>
    <p:extLst>
      <p:ext uri="{BB962C8B-B14F-4D97-AF65-F5344CB8AC3E}">
        <p14:creationId xmlns:p14="http://schemas.microsoft.com/office/powerpoint/2010/main" val="2523246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D6840-C57F-FC2F-E676-524D6D90C090}"/>
              </a:ext>
            </a:extLst>
          </p:cNvPr>
          <p:cNvSpPr>
            <a:spLocks noGrp="1"/>
          </p:cNvSpPr>
          <p:nvPr>
            <p:ph type="title"/>
          </p:nvPr>
        </p:nvSpPr>
        <p:spPr/>
        <p:txBody>
          <a:bodyPr/>
          <a:lstStyle/>
          <a:p>
            <a:r>
              <a:rPr lang="en-US" dirty="0" err="1"/>
              <a:t>Torch.nn</a:t>
            </a:r>
            <a:endParaRPr lang="en-US" dirty="0"/>
          </a:p>
        </p:txBody>
      </p:sp>
      <p:sp>
        <p:nvSpPr>
          <p:cNvPr id="3" name="Content Placeholder 2">
            <a:extLst>
              <a:ext uri="{FF2B5EF4-FFF2-40B4-BE49-F238E27FC236}">
                <a16:creationId xmlns:a16="http://schemas.microsoft.com/office/drawing/2014/main" id="{C3E00641-1E4B-0BF3-7D6E-B6F1F4A2EBEC}"/>
              </a:ext>
            </a:extLst>
          </p:cNvPr>
          <p:cNvSpPr>
            <a:spLocks noGrp="1"/>
          </p:cNvSpPr>
          <p:nvPr>
            <p:ph sz="half" idx="1"/>
          </p:nvPr>
        </p:nvSpPr>
        <p:spPr/>
        <p:txBody>
          <a:bodyPr>
            <a:normAutofit lnSpcReduction="10000"/>
          </a:bodyPr>
          <a:lstStyle/>
          <a:p>
            <a:r>
              <a:rPr lang="en-US" dirty="0" err="1"/>
              <a:t>Torch.nn.Linear</a:t>
            </a:r>
            <a:endParaRPr lang="en-US" dirty="0"/>
          </a:p>
          <a:p>
            <a:pPr lvl="1"/>
            <a:r>
              <a:rPr lang="en-US" dirty="0"/>
              <a:t>Used to create a linear layer in your model</a:t>
            </a:r>
          </a:p>
          <a:p>
            <a:r>
              <a:rPr lang="en-US" dirty="0" err="1"/>
              <a:t>Torch.nn.Module</a:t>
            </a:r>
            <a:endParaRPr lang="en-US" dirty="0"/>
          </a:p>
          <a:p>
            <a:pPr lvl="1"/>
            <a:r>
              <a:rPr lang="en-US" dirty="0"/>
              <a:t>Is the foundation of the custom model that you create.</a:t>
            </a:r>
          </a:p>
          <a:p>
            <a:endParaRPr lang="en-US" dirty="0"/>
          </a:p>
          <a:p>
            <a:r>
              <a:rPr lang="en-US" dirty="0" err="1"/>
              <a:t>Torch.nn.crossentropyloss</a:t>
            </a:r>
            <a:endParaRPr lang="en-US" dirty="0"/>
          </a:p>
          <a:p>
            <a:pPr lvl="1"/>
            <a:r>
              <a:rPr lang="en-US" dirty="0"/>
              <a:t>Loss function, difference between model prediction and result</a:t>
            </a:r>
          </a:p>
        </p:txBody>
      </p:sp>
      <p:pic>
        <p:nvPicPr>
          <p:cNvPr id="6" name="Content Placeholder 5">
            <a:extLst>
              <a:ext uri="{FF2B5EF4-FFF2-40B4-BE49-F238E27FC236}">
                <a16:creationId xmlns:a16="http://schemas.microsoft.com/office/drawing/2014/main" id="{579887CD-0894-7EDD-D710-B8F7C641F520}"/>
              </a:ext>
            </a:extLst>
          </p:cNvPr>
          <p:cNvPicPr>
            <a:picLocks noGrp="1" noChangeAspect="1"/>
          </p:cNvPicPr>
          <p:nvPr>
            <p:ph sz="half" idx="2"/>
          </p:nvPr>
        </p:nvPicPr>
        <p:blipFill>
          <a:blip r:embed="rId2"/>
          <a:stretch>
            <a:fillRect/>
          </a:stretch>
        </p:blipFill>
        <p:spPr>
          <a:xfrm>
            <a:off x="7956451" y="1690688"/>
            <a:ext cx="2677005" cy="3762278"/>
          </a:xfrm>
        </p:spPr>
      </p:pic>
    </p:spTree>
    <p:extLst>
      <p:ext uri="{BB962C8B-B14F-4D97-AF65-F5344CB8AC3E}">
        <p14:creationId xmlns:p14="http://schemas.microsoft.com/office/powerpoint/2010/main" val="85186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4133A-E922-9C4E-F0C7-0F476665BFF9}"/>
              </a:ext>
            </a:extLst>
          </p:cNvPr>
          <p:cNvSpPr>
            <a:spLocks noGrp="1"/>
          </p:cNvSpPr>
          <p:nvPr>
            <p:ph type="title"/>
          </p:nvPr>
        </p:nvSpPr>
        <p:spPr/>
        <p:txBody>
          <a:bodyPr/>
          <a:lstStyle/>
          <a:p>
            <a:r>
              <a:rPr lang="en-US" dirty="0" err="1"/>
              <a:t>Torch.utils</a:t>
            </a:r>
            <a:endParaRPr lang="en-US" dirty="0"/>
          </a:p>
        </p:txBody>
      </p:sp>
      <p:sp>
        <p:nvSpPr>
          <p:cNvPr id="3" name="Content Placeholder 2">
            <a:extLst>
              <a:ext uri="{FF2B5EF4-FFF2-40B4-BE49-F238E27FC236}">
                <a16:creationId xmlns:a16="http://schemas.microsoft.com/office/drawing/2014/main" id="{483578D8-B37E-20BB-9C8F-C8A20DA05D69}"/>
              </a:ext>
            </a:extLst>
          </p:cNvPr>
          <p:cNvSpPr>
            <a:spLocks noGrp="1"/>
          </p:cNvSpPr>
          <p:nvPr>
            <p:ph idx="1"/>
          </p:nvPr>
        </p:nvSpPr>
        <p:spPr/>
        <p:txBody>
          <a:bodyPr/>
          <a:lstStyle/>
          <a:p>
            <a:r>
              <a:rPr lang="en-US" dirty="0"/>
              <a:t>Torch.utils.data import Dataset</a:t>
            </a:r>
          </a:p>
          <a:p>
            <a:pPr lvl="1"/>
            <a:r>
              <a:rPr lang="en-US" dirty="0"/>
              <a:t>Helps you import your data into a tensor.</a:t>
            </a:r>
          </a:p>
          <a:p>
            <a:r>
              <a:rPr lang="en-US" dirty="0"/>
              <a:t>Torch.utils.data import </a:t>
            </a:r>
            <a:r>
              <a:rPr lang="en-US" dirty="0" err="1"/>
              <a:t>DataLoader</a:t>
            </a:r>
            <a:endParaRPr lang="en-US" dirty="0"/>
          </a:p>
          <a:p>
            <a:pPr lvl="1"/>
            <a:r>
              <a:rPr lang="en-US" dirty="0"/>
              <a:t>Lets you change settings like batch size or is the data going to be randomized</a:t>
            </a:r>
          </a:p>
          <a:p>
            <a:pPr marL="457200" lvl="1" indent="0">
              <a:buNone/>
            </a:pPr>
            <a:endParaRPr lang="en-US" dirty="0"/>
          </a:p>
          <a:p>
            <a:endParaRPr lang="en-US" dirty="0"/>
          </a:p>
        </p:txBody>
      </p:sp>
    </p:spTree>
    <p:extLst>
      <p:ext uri="{BB962C8B-B14F-4D97-AF65-F5344CB8AC3E}">
        <p14:creationId xmlns:p14="http://schemas.microsoft.com/office/powerpoint/2010/main" val="1411228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F96DA-0DD9-7A14-7A1D-F5CACF1D7DBF}"/>
              </a:ext>
            </a:extLst>
          </p:cNvPr>
          <p:cNvSpPr>
            <a:spLocks noGrp="1"/>
          </p:cNvSpPr>
          <p:nvPr>
            <p:ph type="title"/>
          </p:nvPr>
        </p:nvSpPr>
        <p:spPr/>
        <p:txBody>
          <a:bodyPr/>
          <a:lstStyle/>
          <a:p>
            <a:r>
              <a:rPr lang="en-US" dirty="0" err="1"/>
              <a:t>Torch.optim</a:t>
            </a:r>
            <a:endParaRPr lang="en-US" dirty="0"/>
          </a:p>
        </p:txBody>
      </p:sp>
      <p:sp>
        <p:nvSpPr>
          <p:cNvPr id="3" name="Content Placeholder 2">
            <a:extLst>
              <a:ext uri="{FF2B5EF4-FFF2-40B4-BE49-F238E27FC236}">
                <a16:creationId xmlns:a16="http://schemas.microsoft.com/office/drawing/2014/main" id="{1A44ABB4-CF97-F4A0-C0C1-03F460F231D7}"/>
              </a:ext>
            </a:extLst>
          </p:cNvPr>
          <p:cNvSpPr>
            <a:spLocks noGrp="1"/>
          </p:cNvSpPr>
          <p:nvPr>
            <p:ph idx="1"/>
          </p:nvPr>
        </p:nvSpPr>
        <p:spPr/>
        <p:txBody>
          <a:bodyPr/>
          <a:lstStyle/>
          <a:p>
            <a:r>
              <a:rPr lang="en-US" dirty="0"/>
              <a:t>Helps you optimize your model</a:t>
            </a:r>
          </a:p>
          <a:p>
            <a:pPr lvl="1"/>
            <a:r>
              <a:rPr lang="en-US" dirty="0"/>
              <a:t>Changing of weights and help you refine your model.</a:t>
            </a:r>
          </a:p>
          <a:p>
            <a:r>
              <a:rPr lang="en-US" dirty="0"/>
              <a:t>Popular premade optimizers include Adam and SGD</a:t>
            </a:r>
          </a:p>
        </p:txBody>
      </p:sp>
      <p:pic>
        <p:nvPicPr>
          <p:cNvPr id="5" name="Picture 4">
            <a:extLst>
              <a:ext uri="{FF2B5EF4-FFF2-40B4-BE49-F238E27FC236}">
                <a16:creationId xmlns:a16="http://schemas.microsoft.com/office/drawing/2014/main" id="{91715F72-C68E-53DF-C6D6-5CE43DD08689}"/>
              </a:ext>
            </a:extLst>
          </p:cNvPr>
          <p:cNvPicPr>
            <a:picLocks noChangeAspect="1"/>
          </p:cNvPicPr>
          <p:nvPr/>
        </p:nvPicPr>
        <p:blipFill>
          <a:blip r:embed="rId2"/>
          <a:stretch>
            <a:fillRect/>
          </a:stretch>
        </p:blipFill>
        <p:spPr>
          <a:xfrm>
            <a:off x="1385110" y="4317801"/>
            <a:ext cx="7001852" cy="771633"/>
          </a:xfrm>
          <a:prstGeom prst="rect">
            <a:avLst/>
          </a:prstGeom>
        </p:spPr>
      </p:pic>
    </p:spTree>
    <p:extLst>
      <p:ext uri="{BB962C8B-B14F-4D97-AF65-F5344CB8AC3E}">
        <p14:creationId xmlns:p14="http://schemas.microsoft.com/office/powerpoint/2010/main" val="3963398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BA65A-D493-0CBC-07DA-8F8E50C9516D}"/>
              </a:ext>
            </a:extLst>
          </p:cNvPr>
          <p:cNvSpPr>
            <a:spLocks noGrp="1"/>
          </p:cNvSpPr>
          <p:nvPr>
            <p:ph type="title"/>
          </p:nvPr>
        </p:nvSpPr>
        <p:spPr/>
        <p:txBody>
          <a:bodyPr/>
          <a:lstStyle/>
          <a:p>
            <a:r>
              <a:rPr lang="en-US" dirty="0" err="1"/>
              <a:t>Torch.autograd</a:t>
            </a:r>
            <a:endParaRPr lang="en-US" dirty="0"/>
          </a:p>
        </p:txBody>
      </p:sp>
      <p:sp>
        <p:nvSpPr>
          <p:cNvPr id="3" name="Content Placeholder 2">
            <a:extLst>
              <a:ext uri="{FF2B5EF4-FFF2-40B4-BE49-F238E27FC236}">
                <a16:creationId xmlns:a16="http://schemas.microsoft.com/office/drawing/2014/main" id="{C9A4F091-19A5-84F7-F3C5-8F80C0223D93}"/>
              </a:ext>
            </a:extLst>
          </p:cNvPr>
          <p:cNvSpPr>
            <a:spLocks noGrp="1"/>
          </p:cNvSpPr>
          <p:nvPr>
            <p:ph idx="1"/>
          </p:nvPr>
        </p:nvSpPr>
        <p:spPr/>
        <p:txBody>
          <a:bodyPr/>
          <a:lstStyle/>
          <a:p>
            <a:r>
              <a:rPr lang="en-US" dirty="0"/>
              <a:t>Forward Propagation – looks at the inputs and runs them through its neural networks to arrive at the output.</a:t>
            </a:r>
          </a:p>
          <a:p>
            <a:r>
              <a:rPr lang="en-US" dirty="0"/>
              <a:t>Backward Propagation – starts at the output and works its way backwards using partial derivatives.</a:t>
            </a:r>
          </a:p>
        </p:txBody>
      </p:sp>
    </p:spTree>
    <p:extLst>
      <p:ext uri="{BB962C8B-B14F-4D97-AF65-F5344CB8AC3E}">
        <p14:creationId xmlns:p14="http://schemas.microsoft.com/office/powerpoint/2010/main" val="2751116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A518D-DC5A-30B3-BDDD-7ECC46A54559}"/>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B55BA5F5-7822-197E-B3E4-ADCB652AE614}"/>
              </a:ext>
            </a:extLst>
          </p:cNvPr>
          <p:cNvSpPr>
            <a:spLocks noGrp="1"/>
          </p:cNvSpPr>
          <p:nvPr>
            <p:ph idx="1"/>
          </p:nvPr>
        </p:nvSpPr>
        <p:spPr/>
        <p:txBody>
          <a:bodyPr>
            <a:normAutofit fontScale="77500" lnSpcReduction="20000"/>
          </a:bodyPr>
          <a:lstStyle/>
          <a:p>
            <a:r>
              <a:rPr lang="en-US" dirty="0">
                <a:hlinkClick r:id="rId2"/>
              </a:rPr>
              <a:t>https://ai.meta.com/tools/pytorch/</a:t>
            </a:r>
            <a:endParaRPr lang="en-US" dirty="0"/>
          </a:p>
          <a:p>
            <a:r>
              <a:rPr lang="en-US" dirty="0">
                <a:hlinkClick r:id="rId3"/>
              </a:rPr>
              <a:t>https://static.wikia.nocookie.net/speedsolving/images/a/a1/Rubik%27s_Cube_transparency.png/revision/latest/scale-to-width-down/1200?cb=20141018181906</a:t>
            </a:r>
            <a:endParaRPr lang="en-US" dirty="0"/>
          </a:p>
          <a:p>
            <a:r>
              <a:rPr lang="en-US" dirty="0">
                <a:hlinkClick r:id="rId4"/>
              </a:rPr>
              <a:t>https://media.licdn.com/dms/image/v2/D4D12AQGBWEH55J0srw/article-cover_image-shrink_600_2000/article-cover_image-shrink_600_2000/0/1686308835063?e=2147483647&amp;v=beta&amp;t=unycJxyxEuLjKUY9yoB2P6WgKP8j5-QITqkV9jYln-Y</a:t>
            </a:r>
            <a:endParaRPr lang="en-US" dirty="0"/>
          </a:p>
          <a:p>
            <a:r>
              <a:rPr lang="en-US" dirty="0" err="1">
                <a:hlinkClick r:id="rId5"/>
              </a:rPr>
              <a:t>Autograd</a:t>
            </a:r>
            <a:r>
              <a:rPr lang="en-US" dirty="0">
                <a:hlinkClick r:id="rId5"/>
              </a:rPr>
              <a:t> mechanics — </a:t>
            </a:r>
            <a:r>
              <a:rPr lang="en-US" dirty="0" err="1">
                <a:hlinkClick r:id="rId5"/>
              </a:rPr>
              <a:t>PyTorch</a:t>
            </a:r>
            <a:r>
              <a:rPr lang="en-US" dirty="0">
                <a:hlinkClick r:id="rId5"/>
              </a:rPr>
              <a:t> 2.6 documentation</a:t>
            </a:r>
            <a:endParaRPr lang="en-US" dirty="0"/>
          </a:p>
          <a:p>
            <a:r>
              <a:rPr lang="en-US" dirty="0">
                <a:hlinkClick r:id="rId6"/>
              </a:rPr>
              <a:t>A Gentle Introduction to </a:t>
            </a:r>
            <a:r>
              <a:rPr lang="en-US" dirty="0" err="1">
                <a:hlinkClick r:id="rId6"/>
              </a:rPr>
              <a:t>torch.autograd</a:t>
            </a:r>
            <a:r>
              <a:rPr lang="en-US" dirty="0">
                <a:hlinkClick r:id="rId6"/>
              </a:rPr>
              <a:t> — </a:t>
            </a:r>
            <a:r>
              <a:rPr lang="en-US" dirty="0" err="1">
                <a:hlinkClick r:id="rId6"/>
              </a:rPr>
              <a:t>PyTorch</a:t>
            </a:r>
            <a:r>
              <a:rPr lang="en-US" dirty="0">
                <a:hlinkClick r:id="rId6"/>
              </a:rPr>
              <a:t> Tutorials 2.6.0+cu124 documentation</a:t>
            </a:r>
            <a:endParaRPr lang="en-US" dirty="0"/>
          </a:p>
          <a:p>
            <a:r>
              <a:rPr lang="en-US" dirty="0" err="1"/>
              <a:t>Torchvision</a:t>
            </a:r>
            <a:r>
              <a:rPr lang="en-US" dirty="0"/>
              <a:t>: </a:t>
            </a:r>
            <a:r>
              <a:rPr lang="en-US" dirty="0">
                <a:hlinkClick r:id="rId7"/>
              </a:rPr>
              <a:t>Transforming and augmenting images — </a:t>
            </a:r>
            <a:r>
              <a:rPr lang="en-US" dirty="0" err="1">
                <a:hlinkClick r:id="rId7"/>
              </a:rPr>
              <a:t>Torchvision</a:t>
            </a:r>
            <a:r>
              <a:rPr lang="en-US" dirty="0">
                <a:hlinkClick r:id="rId7"/>
              </a:rPr>
              <a:t> 0.21 documentation</a:t>
            </a:r>
            <a:endParaRPr lang="en-US" dirty="0"/>
          </a:p>
          <a:p>
            <a:r>
              <a:rPr lang="en-US" dirty="0"/>
              <a:t>Torch: </a:t>
            </a:r>
            <a:r>
              <a:rPr lang="en-US" dirty="0">
                <a:hlinkClick r:id="rId8"/>
              </a:rPr>
              <a:t>torch — </a:t>
            </a:r>
            <a:r>
              <a:rPr lang="en-US" dirty="0" err="1">
                <a:hlinkClick r:id="rId8"/>
              </a:rPr>
              <a:t>PyTorch</a:t>
            </a:r>
            <a:r>
              <a:rPr lang="en-US" dirty="0">
                <a:hlinkClick r:id="rId8"/>
              </a:rPr>
              <a:t> 2.6 documentation</a:t>
            </a:r>
            <a:endParaRPr lang="en-US" dirty="0"/>
          </a:p>
          <a:p>
            <a:r>
              <a:rPr lang="en-US" dirty="0" err="1"/>
              <a:t>Torchaudio</a:t>
            </a:r>
            <a:r>
              <a:rPr lang="en-US" dirty="0"/>
              <a:t>: </a:t>
            </a:r>
            <a:r>
              <a:rPr lang="en-US" dirty="0" err="1">
                <a:hlinkClick r:id="rId9"/>
              </a:rPr>
              <a:t>Torchaudio</a:t>
            </a:r>
            <a:r>
              <a:rPr lang="en-US" dirty="0">
                <a:hlinkClick r:id="rId9"/>
              </a:rPr>
              <a:t> Documentation — </a:t>
            </a:r>
            <a:r>
              <a:rPr lang="en-US" dirty="0" err="1">
                <a:hlinkClick r:id="rId9"/>
              </a:rPr>
              <a:t>Torchaudio</a:t>
            </a:r>
            <a:r>
              <a:rPr lang="en-US" dirty="0">
                <a:hlinkClick r:id="rId9"/>
              </a:rPr>
              <a:t> 2.6.0 documentation</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82881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173E1-1664-89EC-C1F8-841AA8A1544A}"/>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B23A9878-447D-2F7C-902F-EC3451302FE2}"/>
              </a:ext>
            </a:extLst>
          </p:cNvPr>
          <p:cNvSpPr>
            <a:spLocks noGrp="1"/>
          </p:cNvSpPr>
          <p:nvPr>
            <p:ph idx="1"/>
          </p:nvPr>
        </p:nvSpPr>
        <p:spPr/>
        <p:txBody>
          <a:bodyPr/>
          <a:lstStyle/>
          <a:p>
            <a:r>
              <a:rPr lang="en-US" dirty="0"/>
              <a:t>Lua Torch</a:t>
            </a:r>
          </a:p>
          <a:p>
            <a:r>
              <a:rPr lang="en-US" dirty="0"/>
              <a:t>Open source machine learning library</a:t>
            </a:r>
          </a:p>
          <a:p>
            <a:r>
              <a:rPr lang="en-US" dirty="0"/>
              <a:t>One of the largest machine learning libraries</a:t>
            </a:r>
          </a:p>
          <a:p>
            <a:r>
              <a:rPr lang="en-US" dirty="0"/>
              <a:t>Primarily used for research</a:t>
            </a:r>
          </a:p>
          <a:p>
            <a:r>
              <a:rPr lang="en-US" dirty="0"/>
              <a:t>Able to utilize GPU’s for simultaneous calculations </a:t>
            </a:r>
          </a:p>
          <a:p>
            <a:pPr lvl="1"/>
            <a:r>
              <a:rPr lang="en-US" dirty="0"/>
              <a:t>Nvidia’s CUDA</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77106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AF6AC-93FD-E32D-ED25-6F745868BBDA}"/>
              </a:ext>
            </a:extLst>
          </p:cNvPr>
          <p:cNvSpPr>
            <a:spLocks noGrp="1"/>
          </p:cNvSpPr>
          <p:nvPr>
            <p:ph type="title"/>
          </p:nvPr>
        </p:nvSpPr>
        <p:spPr/>
        <p:txBody>
          <a:bodyPr/>
          <a:lstStyle/>
          <a:p>
            <a:r>
              <a:rPr lang="en-US" dirty="0"/>
              <a:t>How to Install</a:t>
            </a:r>
          </a:p>
        </p:txBody>
      </p:sp>
      <p:pic>
        <p:nvPicPr>
          <p:cNvPr id="5" name="Content Placeholder 4">
            <a:extLst>
              <a:ext uri="{FF2B5EF4-FFF2-40B4-BE49-F238E27FC236}">
                <a16:creationId xmlns:a16="http://schemas.microsoft.com/office/drawing/2014/main" id="{27E0307A-BFED-5630-0832-A9C4EF3FE776}"/>
              </a:ext>
            </a:extLst>
          </p:cNvPr>
          <p:cNvPicPr>
            <a:picLocks noGrp="1" noChangeAspect="1"/>
          </p:cNvPicPr>
          <p:nvPr>
            <p:ph idx="1"/>
          </p:nvPr>
        </p:nvPicPr>
        <p:blipFill>
          <a:blip r:embed="rId3"/>
          <a:stretch>
            <a:fillRect/>
          </a:stretch>
        </p:blipFill>
        <p:spPr>
          <a:xfrm>
            <a:off x="838200" y="1927680"/>
            <a:ext cx="10515600" cy="4147228"/>
          </a:xfrm>
        </p:spPr>
      </p:pic>
    </p:spTree>
    <p:extLst>
      <p:ext uri="{BB962C8B-B14F-4D97-AF65-F5344CB8AC3E}">
        <p14:creationId xmlns:p14="http://schemas.microsoft.com/office/powerpoint/2010/main" val="869859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E252B-9876-3FC0-9DCB-943C4DC686FE}"/>
              </a:ext>
            </a:extLst>
          </p:cNvPr>
          <p:cNvSpPr>
            <a:spLocks noGrp="1"/>
          </p:cNvSpPr>
          <p:nvPr>
            <p:ph type="title"/>
          </p:nvPr>
        </p:nvSpPr>
        <p:spPr/>
        <p:txBody>
          <a:bodyPr/>
          <a:lstStyle/>
          <a:p>
            <a:r>
              <a:rPr lang="en-US" dirty="0"/>
              <a:t>Machine Learning Framework</a:t>
            </a:r>
          </a:p>
        </p:txBody>
      </p:sp>
      <p:sp>
        <p:nvSpPr>
          <p:cNvPr id="3" name="Content Placeholder 2">
            <a:extLst>
              <a:ext uri="{FF2B5EF4-FFF2-40B4-BE49-F238E27FC236}">
                <a16:creationId xmlns:a16="http://schemas.microsoft.com/office/drawing/2014/main" id="{0022289A-91C4-1DE0-F380-0DAF6D66FCA4}"/>
              </a:ext>
            </a:extLst>
          </p:cNvPr>
          <p:cNvSpPr>
            <a:spLocks noGrp="1"/>
          </p:cNvSpPr>
          <p:nvPr>
            <p:ph idx="1"/>
          </p:nvPr>
        </p:nvSpPr>
        <p:spPr/>
        <p:txBody>
          <a:bodyPr/>
          <a:lstStyle/>
          <a:p>
            <a:r>
              <a:rPr lang="en-US" dirty="0"/>
              <a:t>Gather the data</a:t>
            </a:r>
          </a:p>
          <a:p>
            <a:r>
              <a:rPr lang="en-US" dirty="0"/>
              <a:t>Data preparation</a:t>
            </a:r>
          </a:p>
          <a:p>
            <a:r>
              <a:rPr lang="en-US" dirty="0"/>
              <a:t>Model selection and/or model training</a:t>
            </a:r>
          </a:p>
          <a:p>
            <a:r>
              <a:rPr lang="en-US" dirty="0"/>
              <a:t>Model evaluation</a:t>
            </a:r>
          </a:p>
          <a:p>
            <a:endParaRPr lang="en-US" dirty="0"/>
          </a:p>
        </p:txBody>
      </p:sp>
    </p:spTree>
    <p:extLst>
      <p:ext uri="{BB962C8B-B14F-4D97-AF65-F5344CB8AC3E}">
        <p14:creationId xmlns:p14="http://schemas.microsoft.com/office/powerpoint/2010/main" val="2393085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1BF24-7F17-C6C0-A5F2-843B2778B4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F6C522-16F2-3A50-14D5-537B14EFBBEE}"/>
              </a:ext>
            </a:extLst>
          </p:cNvPr>
          <p:cNvSpPr>
            <a:spLocks noGrp="1"/>
          </p:cNvSpPr>
          <p:nvPr>
            <p:ph type="title"/>
          </p:nvPr>
        </p:nvSpPr>
        <p:spPr/>
        <p:txBody>
          <a:bodyPr/>
          <a:lstStyle/>
          <a:p>
            <a:r>
              <a:rPr lang="en-US" dirty="0"/>
              <a:t>Core Concepts</a:t>
            </a:r>
          </a:p>
        </p:txBody>
      </p:sp>
      <p:sp>
        <p:nvSpPr>
          <p:cNvPr id="3" name="Content Placeholder 2">
            <a:extLst>
              <a:ext uri="{FF2B5EF4-FFF2-40B4-BE49-F238E27FC236}">
                <a16:creationId xmlns:a16="http://schemas.microsoft.com/office/drawing/2014/main" id="{D76972B1-BDC9-E3B2-59D8-DE6A387AA333}"/>
              </a:ext>
            </a:extLst>
          </p:cNvPr>
          <p:cNvSpPr>
            <a:spLocks noGrp="1"/>
          </p:cNvSpPr>
          <p:nvPr>
            <p:ph sz="half" idx="1"/>
          </p:nvPr>
        </p:nvSpPr>
        <p:spPr/>
        <p:txBody>
          <a:bodyPr/>
          <a:lstStyle/>
          <a:p>
            <a:r>
              <a:rPr lang="en-US" dirty="0"/>
              <a:t>Tensor is an N-dimensional array</a:t>
            </a:r>
          </a:p>
          <a:p>
            <a:endParaRPr lang="en-US" dirty="0"/>
          </a:p>
          <a:p>
            <a:pPr marL="0" indent="0">
              <a:buNone/>
            </a:pPr>
            <a:endParaRPr lang="en-US" dirty="0"/>
          </a:p>
        </p:txBody>
      </p:sp>
      <p:pic>
        <p:nvPicPr>
          <p:cNvPr id="2050" name="Picture 2" descr="Rubik's Cube | Rubik's Cube Wiki | Fandom">
            <a:extLst>
              <a:ext uri="{FF2B5EF4-FFF2-40B4-BE49-F238E27FC236}">
                <a16:creationId xmlns:a16="http://schemas.microsoft.com/office/drawing/2014/main" id="{E238B6A4-F43A-B5A7-B86C-199D21A6360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927784" y="2148792"/>
            <a:ext cx="3657607" cy="36576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D4685DE-376B-7092-FC6A-974D7C268891}"/>
              </a:ext>
            </a:extLst>
          </p:cNvPr>
          <p:cNvSpPr txBox="1"/>
          <p:nvPr/>
        </p:nvSpPr>
        <p:spPr>
          <a:xfrm>
            <a:off x="6172199" y="3021227"/>
            <a:ext cx="818109" cy="369332"/>
          </a:xfrm>
          <a:prstGeom prst="rect">
            <a:avLst/>
          </a:prstGeom>
          <a:noFill/>
        </p:spPr>
        <p:txBody>
          <a:bodyPr wrap="none" rtlCol="0">
            <a:spAutoFit/>
          </a:bodyPr>
          <a:lstStyle/>
          <a:p>
            <a:r>
              <a:rPr lang="en-US" dirty="0"/>
              <a:t>Scalar</a:t>
            </a:r>
          </a:p>
        </p:txBody>
      </p:sp>
      <p:sp>
        <p:nvSpPr>
          <p:cNvPr id="5" name="TextBox 4">
            <a:extLst>
              <a:ext uri="{FF2B5EF4-FFF2-40B4-BE49-F238E27FC236}">
                <a16:creationId xmlns:a16="http://schemas.microsoft.com/office/drawing/2014/main" id="{961053EA-E27D-D6EA-23A2-84B83CF64A61}"/>
              </a:ext>
            </a:extLst>
          </p:cNvPr>
          <p:cNvSpPr txBox="1"/>
          <p:nvPr/>
        </p:nvSpPr>
        <p:spPr>
          <a:xfrm>
            <a:off x="10797874" y="3773514"/>
            <a:ext cx="830933" cy="369332"/>
          </a:xfrm>
          <a:prstGeom prst="rect">
            <a:avLst/>
          </a:prstGeom>
          <a:noFill/>
        </p:spPr>
        <p:txBody>
          <a:bodyPr wrap="none" rtlCol="0">
            <a:spAutoFit/>
          </a:bodyPr>
          <a:lstStyle/>
          <a:p>
            <a:r>
              <a:rPr lang="en-US" dirty="0"/>
              <a:t>Vector</a:t>
            </a:r>
          </a:p>
        </p:txBody>
      </p:sp>
      <p:sp>
        <p:nvSpPr>
          <p:cNvPr id="6" name="TextBox 5">
            <a:extLst>
              <a:ext uri="{FF2B5EF4-FFF2-40B4-BE49-F238E27FC236}">
                <a16:creationId xmlns:a16="http://schemas.microsoft.com/office/drawing/2014/main" id="{896AF717-B165-2186-763C-0F9AAA8D49B0}"/>
              </a:ext>
            </a:extLst>
          </p:cNvPr>
          <p:cNvSpPr txBox="1"/>
          <p:nvPr/>
        </p:nvSpPr>
        <p:spPr>
          <a:xfrm>
            <a:off x="6854239" y="5942567"/>
            <a:ext cx="798167" cy="369332"/>
          </a:xfrm>
          <a:prstGeom prst="rect">
            <a:avLst/>
          </a:prstGeom>
          <a:noFill/>
        </p:spPr>
        <p:txBody>
          <a:bodyPr wrap="none" rtlCol="0">
            <a:spAutoFit/>
          </a:bodyPr>
          <a:lstStyle/>
          <a:p>
            <a:r>
              <a:rPr lang="en-US" dirty="0"/>
              <a:t>Matrix</a:t>
            </a:r>
          </a:p>
        </p:txBody>
      </p:sp>
      <p:sp>
        <p:nvSpPr>
          <p:cNvPr id="7" name="TextBox 6">
            <a:extLst>
              <a:ext uri="{FF2B5EF4-FFF2-40B4-BE49-F238E27FC236}">
                <a16:creationId xmlns:a16="http://schemas.microsoft.com/office/drawing/2014/main" id="{2BF1A598-60BB-8FBE-BF73-3BA80921415D}"/>
              </a:ext>
            </a:extLst>
          </p:cNvPr>
          <p:cNvSpPr txBox="1"/>
          <p:nvPr/>
        </p:nvSpPr>
        <p:spPr>
          <a:xfrm>
            <a:off x="9078112" y="866935"/>
            <a:ext cx="841064" cy="369332"/>
          </a:xfrm>
          <a:prstGeom prst="rect">
            <a:avLst/>
          </a:prstGeom>
          <a:noFill/>
        </p:spPr>
        <p:txBody>
          <a:bodyPr wrap="none" rtlCol="0">
            <a:spAutoFit/>
          </a:bodyPr>
          <a:lstStyle/>
          <a:p>
            <a:r>
              <a:rPr lang="en-US" dirty="0"/>
              <a:t>Tensor</a:t>
            </a:r>
          </a:p>
        </p:txBody>
      </p:sp>
      <p:sp>
        <p:nvSpPr>
          <p:cNvPr id="8" name="Left Brace 7">
            <a:extLst>
              <a:ext uri="{FF2B5EF4-FFF2-40B4-BE49-F238E27FC236}">
                <a16:creationId xmlns:a16="http://schemas.microsoft.com/office/drawing/2014/main" id="{2701C98F-CE20-6FD3-837E-5A265C4DFA88}"/>
              </a:ext>
            </a:extLst>
          </p:cNvPr>
          <p:cNvSpPr/>
          <p:nvPr/>
        </p:nvSpPr>
        <p:spPr>
          <a:xfrm>
            <a:off x="6990308" y="3021227"/>
            <a:ext cx="263015" cy="51171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9" name="Right Brace 8">
            <a:extLst>
              <a:ext uri="{FF2B5EF4-FFF2-40B4-BE49-F238E27FC236}">
                <a16:creationId xmlns:a16="http://schemas.microsoft.com/office/drawing/2014/main" id="{1F7C5625-4627-D683-6F13-5D4C90B125FD}"/>
              </a:ext>
            </a:extLst>
          </p:cNvPr>
          <p:cNvSpPr/>
          <p:nvPr/>
        </p:nvSpPr>
        <p:spPr>
          <a:xfrm>
            <a:off x="10259852" y="3021227"/>
            <a:ext cx="388063" cy="1873907"/>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5E9926E7-7B75-1B87-F769-D5C8229BE391}"/>
              </a:ext>
            </a:extLst>
          </p:cNvPr>
          <p:cNvSpPr/>
          <p:nvPr/>
        </p:nvSpPr>
        <p:spPr>
          <a:xfrm rot="7155585">
            <a:off x="7308025" y="4838993"/>
            <a:ext cx="907525" cy="1552147"/>
          </a:xfrm>
          <a:prstGeom prst="rightBrace">
            <a:avLst>
              <a:gd name="adj1" fmla="val 32954"/>
              <a:gd name="adj2" fmla="val 51667"/>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1" name="Speech Bubble: Oval 10">
            <a:extLst>
              <a:ext uri="{FF2B5EF4-FFF2-40B4-BE49-F238E27FC236}">
                <a16:creationId xmlns:a16="http://schemas.microsoft.com/office/drawing/2014/main" id="{36C6D59C-A519-6103-2F14-5820942ABC56}"/>
              </a:ext>
            </a:extLst>
          </p:cNvPr>
          <p:cNvSpPr/>
          <p:nvPr/>
        </p:nvSpPr>
        <p:spPr>
          <a:xfrm rot="10236960">
            <a:off x="5630432" y="1935470"/>
            <a:ext cx="6314850" cy="4730636"/>
          </a:xfrm>
          <a:prstGeom prst="wedgeEllipseCallout">
            <a:avLst>
              <a:gd name="adj1" fmla="val -19636"/>
              <a:gd name="adj2" fmla="val 61843"/>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44700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3D228-89E0-0E1D-F2E9-AD65F32E2CFD}"/>
              </a:ext>
            </a:extLst>
          </p:cNvPr>
          <p:cNvSpPr>
            <a:spLocks noGrp="1"/>
          </p:cNvSpPr>
          <p:nvPr>
            <p:ph type="title"/>
          </p:nvPr>
        </p:nvSpPr>
        <p:spPr/>
        <p:txBody>
          <a:bodyPr/>
          <a:lstStyle/>
          <a:p>
            <a:r>
              <a:rPr lang="en-US" dirty="0"/>
              <a:t>Tensor Examples</a:t>
            </a:r>
          </a:p>
        </p:txBody>
      </p:sp>
      <p:sp>
        <p:nvSpPr>
          <p:cNvPr id="3" name="Content Placeholder 2">
            <a:extLst>
              <a:ext uri="{FF2B5EF4-FFF2-40B4-BE49-F238E27FC236}">
                <a16:creationId xmlns:a16="http://schemas.microsoft.com/office/drawing/2014/main" id="{4585170C-387A-F6C8-E7FA-E7991139E549}"/>
              </a:ext>
            </a:extLst>
          </p:cNvPr>
          <p:cNvSpPr>
            <a:spLocks noGrp="1"/>
          </p:cNvSpPr>
          <p:nvPr>
            <p:ph sz="half" idx="1"/>
          </p:nvPr>
        </p:nvSpPr>
        <p:spPr/>
        <p:txBody>
          <a:bodyPr/>
          <a:lstStyle/>
          <a:p>
            <a:r>
              <a:rPr lang="en-US" dirty="0"/>
              <a:t>3d Tensor:</a:t>
            </a:r>
          </a:p>
          <a:p>
            <a:pPr lvl="1"/>
            <a:r>
              <a:rPr lang="en-US" dirty="0"/>
              <a:t>RGB Picture</a:t>
            </a:r>
          </a:p>
          <a:p>
            <a:pPr lvl="1"/>
            <a:r>
              <a:rPr lang="en-US" dirty="0"/>
              <a:t>Height, Width and Color</a:t>
            </a:r>
          </a:p>
          <a:p>
            <a:r>
              <a:rPr lang="en-US" dirty="0"/>
              <a:t>4d Tensor:</a:t>
            </a:r>
          </a:p>
          <a:p>
            <a:pPr lvl="1"/>
            <a:r>
              <a:rPr lang="en-US" dirty="0"/>
              <a:t>RGB Video</a:t>
            </a:r>
          </a:p>
          <a:p>
            <a:pPr lvl="1"/>
            <a:r>
              <a:rPr lang="en-US" dirty="0"/>
              <a:t>Height, Width, Color and Time</a:t>
            </a:r>
          </a:p>
        </p:txBody>
      </p:sp>
      <p:pic>
        <p:nvPicPr>
          <p:cNvPr id="1026" name="Picture 2" descr="Tensors">
            <a:extLst>
              <a:ext uri="{FF2B5EF4-FFF2-40B4-BE49-F238E27FC236}">
                <a16:creationId xmlns:a16="http://schemas.microsoft.com/office/drawing/2014/main" id="{32C31D3F-04E4-68EB-6954-5EA657F9940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864065"/>
            <a:ext cx="5181600" cy="2274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319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0AACA-2DBA-C403-1ED7-D8A4F87EB71B}"/>
              </a:ext>
            </a:extLst>
          </p:cNvPr>
          <p:cNvSpPr>
            <a:spLocks noGrp="1"/>
          </p:cNvSpPr>
          <p:nvPr>
            <p:ph type="title"/>
          </p:nvPr>
        </p:nvSpPr>
        <p:spPr/>
        <p:txBody>
          <a:bodyPr/>
          <a:lstStyle/>
          <a:p>
            <a:r>
              <a:rPr lang="en-US"/>
              <a:t>Tensor Code Example</a:t>
            </a:r>
            <a:endParaRPr lang="en-US" dirty="0"/>
          </a:p>
        </p:txBody>
      </p:sp>
      <p:sp>
        <p:nvSpPr>
          <p:cNvPr id="8" name="Content Placeholder 7">
            <a:extLst>
              <a:ext uri="{FF2B5EF4-FFF2-40B4-BE49-F238E27FC236}">
                <a16:creationId xmlns:a16="http://schemas.microsoft.com/office/drawing/2014/main" id="{BEA46A3B-DB29-947E-7294-3DA6D6AA176A}"/>
              </a:ext>
            </a:extLst>
          </p:cNvPr>
          <p:cNvSpPr>
            <a:spLocks noGrp="1"/>
          </p:cNvSpPr>
          <p:nvPr>
            <p:ph sz="half" idx="2"/>
          </p:nvPr>
        </p:nvSpPr>
        <p:spPr/>
        <p:txBody>
          <a:bodyPr/>
          <a:lstStyle/>
          <a:p>
            <a:r>
              <a:rPr lang="en-US" dirty="0" err="1"/>
              <a:t>torch.tensor</a:t>
            </a:r>
            <a:r>
              <a:rPr lang="en-US" dirty="0"/>
              <a:t> – creates a tensor</a:t>
            </a:r>
          </a:p>
          <a:p>
            <a:r>
              <a:rPr lang="en-US" dirty="0" err="1"/>
              <a:t>variable.shape</a:t>
            </a:r>
            <a:endParaRPr lang="en-US" dirty="0"/>
          </a:p>
          <a:p>
            <a:r>
              <a:rPr lang="en-US" dirty="0" err="1"/>
              <a:t>variable.dtype</a:t>
            </a:r>
            <a:endParaRPr lang="en-US" dirty="0"/>
          </a:p>
          <a:p>
            <a:r>
              <a:rPr lang="en-US" dirty="0" err="1"/>
              <a:t>torch.ones</a:t>
            </a:r>
            <a:endParaRPr lang="en-US" dirty="0"/>
          </a:p>
          <a:p>
            <a:endParaRPr lang="en-US" dirty="0"/>
          </a:p>
          <a:p>
            <a:endParaRPr lang="en-US" dirty="0"/>
          </a:p>
          <a:p>
            <a:endParaRPr lang="en-US" dirty="0"/>
          </a:p>
        </p:txBody>
      </p:sp>
      <p:pic>
        <p:nvPicPr>
          <p:cNvPr id="14" name="Content Placeholder 13">
            <a:extLst>
              <a:ext uri="{FF2B5EF4-FFF2-40B4-BE49-F238E27FC236}">
                <a16:creationId xmlns:a16="http://schemas.microsoft.com/office/drawing/2014/main" id="{A0BD3D7D-C936-0A0A-9AB2-E74B5A97E2E8}"/>
              </a:ext>
            </a:extLst>
          </p:cNvPr>
          <p:cNvPicPr>
            <a:picLocks noGrp="1" noChangeAspect="1"/>
          </p:cNvPicPr>
          <p:nvPr>
            <p:ph sz="half" idx="1"/>
          </p:nvPr>
        </p:nvPicPr>
        <p:blipFill>
          <a:blip r:embed="rId2"/>
          <a:stretch>
            <a:fillRect/>
          </a:stretch>
        </p:blipFill>
        <p:spPr>
          <a:xfrm>
            <a:off x="838200" y="2029123"/>
            <a:ext cx="5181600" cy="3944342"/>
          </a:xfrm>
        </p:spPr>
      </p:pic>
    </p:spTree>
    <p:extLst>
      <p:ext uri="{BB962C8B-B14F-4D97-AF65-F5344CB8AC3E}">
        <p14:creationId xmlns:p14="http://schemas.microsoft.com/office/powerpoint/2010/main" val="3985462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4154-2473-A211-A5E4-4F4F3F6CB554}"/>
              </a:ext>
            </a:extLst>
          </p:cNvPr>
          <p:cNvSpPr>
            <a:spLocks noGrp="1"/>
          </p:cNvSpPr>
          <p:nvPr>
            <p:ph type="title"/>
          </p:nvPr>
        </p:nvSpPr>
        <p:spPr/>
        <p:txBody>
          <a:bodyPr/>
          <a:lstStyle/>
          <a:p>
            <a:r>
              <a:rPr lang="en-US" dirty="0"/>
              <a:t>Tensor’s Continued</a:t>
            </a:r>
          </a:p>
        </p:txBody>
      </p:sp>
      <p:pic>
        <p:nvPicPr>
          <p:cNvPr id="6" name="Content Placeholder 5">
            <a:extLst>
              <a:ext uri="{FF2B5EF4-FFF2-40B4-BE49-F238E27FC236}">
                <a16:creationId xmlns:a16="http://schemas.microsoft.com/office/drawing/2014/main" id="{EFB7EFDF-EE62-F965-8395-FD0A374FF38E}"/>
              </a:ext>
            </a:extLst>
          </p:cNvPr>
          <p:cNvPicPr>
            <a:picLocks noGrp="1" noChangeAspect="1"/>
          </p:cNvPicPr>
          <p:nvPr>
            <p:ph sz="half" idx="1"/>
          </p:nvPr>
        </p:nvPicPr>
        <p:blipFill>
          <a:blip r:embed="rId2"/>
          <a:stretch>
            <a:fillRect/>
          </a:stretch>
        </p:blipFill>
        <p:spPr>
          <a:xfrm>
            <a:off x="838200" y="2153134"/>
            <a:ext cx="5181600" cy="3696320"/>
          </a:xfrm>
        </p:spPr>
      </p:pic>
      <p:sp>
        <p:nvSpPr>
          <p:cNvPr id="4" name="Content Placeholder 3">
            <a:extLst>
              <a:ext uri="{FF2B5EF4-FFF2-40B4-BE49-F238E27FC236}">
                <a16:creationId xmlns:a16="http://schemas.microsoft.com/office/drawing/2014/main" id="{33D813CB-E2D5-2B19-7491-62510D3542F8}"/>
              </a:ext>
            </a:extLst>
          </p:cNvPr>
          <p:cNvSpPr>
            <a:spLocks noGrp="1"/>
          </p:cNvSpPr>
          <p:nvPr>
            <p:ph sz="half" idx="2"/>
          </p:nvPr>
        </p:nvSpPr>
        <p:spPr/>
        <p:txBody>
          <a:bodyPr/>
          <a:lstStyle/>
          <a:p>
            <a:r>
              <a:rPr lang="en-US" dirty="0"/>
              <a:t>Can look at scalars</a:t>
            </a:r>
          </a:p>
          <a:p>
            <a:r>
              <a:rPr lang="en-US" dirty="0"/>
              <a:t>Replace numbers </a:t>
            </a:r>
          </a:p>
          <a:p>
            <a:r>
              <a:rPr lang="en-US" dirty="0"/>
              <a:t>Do arithmetic +,-,*,/</a:t>
            </a:r>
          </a:p>
        </p:txBody>
      </p:sp>
    </p:spTree>
    <p:extLst>
      <p:ext uri="{BB962C8B-B14F-4D97-AF65-F5344CB8AC3E}">
        <p14:creationId xmlns:p14="http://schemas.microsoft.com/office/powerpoint/2010/main" val="1572474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527E-AC2D-D1F4-914B-1CC936CA9782}"/>
              </a:ext>
            </a:extLst>
          </p:cNvPr>
          <p:cNvSpPr>
            <a:spLocks noGrp="1"/>
          </p:cNvSpPr>
          <p:nvPr>
            <p:ph type="title"/>
          </p:nvPr>
        </p:nvSpPr>
        <p:spPr/>
        <p:txBody>
          <a:bodyPr/>
          <a:lstStyle/>
          <a:p>
            <a:r>
              <a:rPr lang="en-US" dirty="0" err="1"/>
              <a:t>Pytorch</a:t>
            </a:r>
            <a:r>
              <a:rPr lang="en-US" dirty="0"/>
              <a:t> Modules</a:t>
            </a:r>
          </a:p>
        </p:txBody>
      </p:sp>
      <p:sp>
        <p:nvSpPr>
          <p:cNvPr id="3" name="Content Placeholder 2">
            <a:extLst>
              <a:ext uri="{FF2B5EF4-FFF2-40B4-BE49-F238E27FC236}">
                <a16:creationId xmlns:a16="http://schemas.microsoft.com/office/drawing/2014/main" id="{FB689052-B3B1-54BF-14CC-B35DCD27B043}"/>
              </a:ext>
            </a:extLst>
          </p:cNvPr>
          <p:cNvSpPr>
            <a:spLocks noGrp="1"/>
          </p:cNvSpPr>
          <p:nvPr>
            <p:ph sz="half" idx="1"/>
          </p:nvPr>
        </p:nvSpPr>
        <p:spPr/>
        <p:txBody>
          <a:bodyPr/>
          <a:lstStyle/>
          <a:p>
            <a:r>
              <a:rPr lang="en-US" dirty="0"/>
              <a:t>Torch</a:t>
            </a:r>
          </a:p>
          <a:p>
            <a:r>
              <a:rPr lang="en-US" dirty="0" err="1"/>
              <a:t>Torchvision</a:t>
            </a:r>
            <a:endParaRPr lang="en-US" dirty="0"/>
          </a:p>
          <a:p>
            <a:r>
              <a:rPr lang="en-US" dirty="0" err="1"/>
              <a:t>Torchaudio</a:t>
            </a:r>
            <a:endParaRPr lang="en-US" dirty="0"/>
          </a:p>
          <a:p>
            <a:endParaRPr lang="en-US" dirty="0"/>
          </a:p>
        </p:txBody>
      </p:sp>
      <p:pic>
        <p:nvPicPr>
          <p:cNvPr id="16" name="Content Placeholder 15">
            <a:extLst>
              <a:ext uri="{FF2B5EF4-FFF2-40B4-BE49-F238E27FC236}">
                <a16:creationId xmlns:a16="http://schemas.microsoft.com/office/drawing/2014/main" id="{EAC6D32E-A96A-D95F-FF21-D47727424989}"/>
              </a:ext>
            </a:extLst>
          </p:cNvPr>
          <p:cNvPicPr>
            <a:picLocks noGrp="1" noChangeAspect="1"/>
          </p:cNvPicPr>
          <p:nvPr>
            <p:ph sz="half" idx="2"/>
          </p:nvPr>
        </p:nvPicPr>
        <p:blipFill>
          <a:blip r:embed="rId3"/>
          <a:stretch>
            <a:fillRect/>
          </a:stretch>
        </p:blipFill>
        <p:spPr>
          <a:xfrm>
            <a:off x="6172200" y="2547961"/>
            <a:ext cx="5181600" cy="2906666"/>
          </a:xfrm>
        </p:spPr>
      </p:pic>
    </p:spTree>
    <p:extLst>
      <p:ext uri="{BB962C8B-B14F-4D97-AF65-F5344CB8AC3E}">
        <p14:creationId xmlns:p14="http://schemas.microsoft.com/office/powerpoint/2010/main" val="252830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316</TotalTime>
  <Words>534</Words>
  <Application>Microsoft Office PowerPoint</Application>
  <PresentationFormat>Widescreen</PresentationFormat>
  <Paragraphs>87</Paragraphs>
  <Slides>14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Introduction to Pytorch</vt:lpstr>
      <vt:lpstr>Background</vt:lpstr>
      <vt:lpstr>How to Install</vt:lpstr>
      <vt:lpstr>Machine Learning Framework</vt:lpstr>
      <vt:lpstr>Core Concepts</vt:lpstr>
      <vt:lpstr>Tensor Examples</vt:lpstr>
      <vt:lpstr>Tensor Code Example</vt:lpstr>
      <vt:lpstr>Tensor’s Continued</vt:lpstr>
      <vt:lpstr>Pytorch Modules</vt:lpstr>
      <vt:lpstr>Torch.nn</vt:lpstr>
      <vt:lpstr>Torch.utils</vt:lpstr>
      <vt:lpstr>Torch.optim</vt:lpstr>
      <vt:lpstr>Torch.autograd</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Parker Gage</dc:creator>
  <cp:lastModifiedBy>Parker Gage</cp:lastModifiedBy>
  <cp:revision>31</cp:revision>
  <dcterms:created xsi:type="dcterms:W3CDTF">2025-03-12T23:00:32Z</dcterms:created>
  <dcterms:modified xsi:type="dcterms:W3CDTF">2025-03-31T22:20:02Z</dcterms:modified>
</cp:coreProperties>
</file>