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CC46-ADA7-4E59-824A-60FF0B7B9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79F2C-F261-47FE-9D0A-2BC8BED5C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26B9-304A-4180-B7D1-736D638C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0214-0829-41A2-8F03-E305749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AF13-2105-4843-BF3C-7B4553BD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B97B-98EB-4E71-BCB0-1B93B44D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94D3-F5A3-438F-AF73-266B68A8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83BF-CFDB-4FE5-9CDE-E9EFC06E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622C-2B4A-403C-BEFB-8154B492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8663-2B14-4629-AC29-39E1BB47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43D4-421F-4750-BC58-8683A083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F400-AECB-4D8D-88ED-C9A633C04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55C4-23BF-463E-9121-5497075D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4A6C-3BEC-43A9-BBC4-6EBB3BE8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C9D4-B5DF-450A-B993-9468ED8D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DA52-5D59-45F2-B8B6-AEDE04B2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5F5E-B9E4-4AC3-9D51-6482CB09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8C7E-4DE3-4B2D-8ACA-1B1DE0E6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491F-EF83-46CB-82A5-F60F5911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576E-BA82-480E-80E1-DBC1DACE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6E77-7AA3-41E2-BE54-0D9C8357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0E7F-65A3-498D-9606-27253C300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D3FE-4022-4B92-8807-20DCF3DE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20C1-BBA7-4595-B3CD-29981085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9EC8-6C15-4538-9CCF-7039A6C6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45B-058E-42C6-AD87-409AE5D8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B565-6EF0-4929-941F-52B9A7164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7F04B-6FBF-4823-A330-105050A4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875C1-A389-4BB2-A892-9EC8465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963E-E38F-4646-8DE3-0D87A23D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0516-243B-4040-BBAD-DF64DA78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8400-BB86-46A7-A77C-F03E486E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DDCB-FE91-420C-9513-2C51A660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08B1-9958-450A-9D6A-7D0A8C5E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D0C5-0D97-4231-AB87-C8C5B4DF2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F794A-328D-4D01-BC9C-31AD5B82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533A2-33F9-47E3-AD01-D51D9AE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C012F-8BA0-4018-B4FE-4BE76AF5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EC915-EC45-45FB-B953-56243B30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1910-EAC6-4C72-A325-452AAB25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CD5D0-0138-421D-BC7E-68FC8988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2ADBE-C804-486B-B499-6CB444C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32A25-110B-4729-9A46-B5A1F929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B02EF-7A0D-483C-8997-CF6730EA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C88DB-F9A6-462A-8E13-D9A2FD03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9DE9E-EDBA-47F2-ABE9-424FB0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678C-2232-48A2-8E9B-EA070621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65B5-1E42-4D57-95B1-2104578F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E626-19CF-475C-8C35-65B36AD3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CA42A-616D-4DAB-B9A4-F8E03A88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FDA1D-8371-4DE1-85E5-5BC3455A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488AF-F505-4E50-879C-B473079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741F-A864-4915-A757-E52E274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D6CD4-5B3A-45B1-A40B-16587BEE3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703AB-FA9F-4897-AD76-374E5BED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C5EB-02F3-4228-937B-398CA27E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9BD28-3652-45CE-82AC-345D8235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2881-D0DC-4C34-9C37-7D2BE3A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214D-732C-4CDD-8BD2-8F4482A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CE55-CE9A-4A9A-B313-850EB0CE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1C02-926A-41FF-9994-44619819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C7EF-AD5F-45D5-8F3F-5D662EFA39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03D9-7E68-4E10-81AD-297C916AB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0C8A-2A1B-4376-9903-EC68A4F6E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B351-9BBD-427D-AD69-CA8A8DDA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25600"/>
            <a:ext cx="3962400" cy="4851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Tahoma" charset="0"/>
              </a:rPr>
              <a:t>Double hashing uses a secondary hash function </a:t>
            </a:r>
            <a:r>
              <a:rPr lang="en-US" sz="2200" b="1" i="1">
                <a:latin typeface="Times New Roman" charset="0"/>
              </a:rPr>
              <a:t>d</a:t>
            </a:r>
            <a:r>
              <a:rPr lang="en-US" sz="2200">
                <a:latin typeface="Times New Roman" charset="0"/>
              </a:rPr>
              <a:t>(</a:t>
            </a:r>
            <a:r>
              <a:rPr lang="en-US" sz="2200" b="1" i="1">
                <a:latin typeface="Times New Roman" charset="0"/>
              </a:rPr>
              <a:t>k</a:t>
            </a:r>
            <a:r>
              <a:rPr lang="en-US" sz="2200">
                <a:latin typeface="Times New Roman" charset="0"/>
              </a:rPr>
              <a:t>) </a:t>
            </a:r>
            <a:r>
              <a:rPr lang="en-US" sz="2200">
                <a:latin typeface="Tahoma" charset="0"/>
              </a:rPr>
              <a:t>and handles collisions by placing an item in the first available cell of the series</a:t>
            </a:r>
            <a:br>
              <a:rPr lang="en-US" sz="2200">
                <a:latin typeface="Tahoma" charset="0"/>
              </a:rPr>
            </a:br>
            <a:r>
              <a:rPr lang="en-US" sz="2200">
                <a:latin typeface="Times New Roman" charset="0"/>
              </a:rPr>
              <a:t>	(</a:t>
            </a:r>
            <a:r>
              <a:rPr lang="en-US" sz="2200" b="1" i="1" dirty="0" err="1">
                <a:latin typeface="Times New Roman" charset="0"/>
              </a:rPr>
              <a:t>i</a:t>
            </a:r>
            <a:r>
              <a:rPr lang="en-US" sz="2200" i="1" dirty="0">
                <a:latin typeface="Times New Roman" charset="0"/>
              </a:rPr>
              <a:t> </a:t>
            </a:r>
            <a:r>
              <a:rPr lang="en-US" sz="2200" dirty="0">
                <a:latin typeface="Symbol" charset="0"/>
              </a:rPr>
              <a:t>+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i="1" dirty="0" err="1">
                <a:latin typeface="Times New Roman" charset="0"/>
              </a:rPr>
              <a:t>jd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)) mod </a:t>
            </a:r>
            <a:r>
              <a:rPr lang="en-US" sz="2200" b="1" i="1" dirty="0">
                <a:latin typeface="Times New Roman" charset="0"/>
              </a:rPr>
              <a:t>N</a:t>
            </a:r>
            <a:br>
              <a:rPr lang="en-US" sz="2200" b="1" i="1" dirty="0">
                <a:latin typeface="Times New Roman" charset="0"/>
              </a:rPr>
            </a:br>
            <a:r>
              <a:rPr lang="en-US" sz="2200" b="1" i="1" dirty="0">
                <a:latin typeface="Times New Roman" charset="0"/>
              </a:rPr>
              <a:t> </a:t>
            </a:r>
            <a:r>
              <a:rPr lang="en-US" sz="2200" dirty="0">
                <a:latin typeface="Tahoma" charset="0"/>
              </a:rPr>
              <a:t>for </a:t>
            </a:r>
            <a:r>
              <a:rPr lang="en-US" sz="2200" b="1" i="1" dirty="0">
                <a:latin typeface="Times New Roman" charset="0"/>
              </a:rPr>
              <a:t>j</a:t>
            </a:r>
            <a:r>
              <a:rPr lang="en-US" sz="2200" i="1" dirty="0">
                <a:latin typeface="Times New Roman" charset="0"/>
              </a:rPr>
              <a:t> </a:t>
            </a:r>
            <a:r>
              <a:rPr lang="en-US" sz="2200" dirty="0">
                <a:latin typeface="Symbol" charset="0"/>
              </a:rPr>
              <a:t>=</a:t>
            </a:r>
            <a:r>
              <a:rPr lang="en-US" sz="2200" dirty="0">
                <a:latin typeface="Times New Roman" charset="0"/>
              </a:rPr>
              <a:t> 0,  1, … , </a:t>
            </a:r>
            <a:r>
              <a:rPr lang="en-US" sz="2200" b="1" i="1" dirty="0">
                <a:latin typeface="Times New Roman" charset="0"/>
              </a:rPr>
              <a:t>N </a:t>
            </a:r>
            <a:r>
              <a:rPr lang="en-US" sz="2200" dirty="0">
                <a:latin typeface="Symbol" charset="0"/>
              </a:rPr>
              <a:t>-</a:t>
            </a:r>
            <a:r>
              <a:rPr lang="en-US" sz="2200" dirty="0">
                <a:latin typeface="Times New Roman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The secondary hash function </a:t>
            </a:r>
            <a:r>
              <a:rPr lang="en-US" sz="22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cannot have zero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The table size </a:t>
            </a:r>
            <a:r>
              <a:rPr lang="en-US" sz="2200" b="1" i="1" dirty="0">
                <a:latin typeface="Times New Roman" charset="0"/>
              </a:rPr>
              <a:t>N</a:t>
            </a:r>
            <a:r>
              <a:rPr lang="en-US" sz="2200" dirty="0">
                <a:latin typeface="Tahoma" charset="0"/>
              </a:rPr>
              <a:t> must be a prime to allow probing of all the cells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828800"/>
            <a:ext cx="396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  <a:cs typeface="Times New Roman" charset="0"/>
              </a:rPr>
              <a:t>d</a:t>
            </a:r>
            <a:r>
              <a:rPr lang="en-US" sz="2000" baseline="-25000">
                <a:latin typeface="Times New Roman" charset="0"/>
                <a:cs typeface="Times New Roman" charset="0"/>
              </a:rPr>
              <a:t>2</a:t>
            </a:r>
            <a:r>
              <a:rPr lang="en-US" sz="2000"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latin typeface="Times New Roman" charset="0"/>
                <a:cs typeface="Times New Roman" charset="0"/>
              </a:rPr>
              <a:t>k</a:t>
            </a:r>
            <a:r>
              <a:rPr lang="en-US" sz="2000">
                <a:latin typeface="Times New Roman" charset="0"/>
                <a:cs typeface="Times New Roman" charset="0"/>
              </a:rPr>
              <a:t>)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 mod </a:t>
            </a:r>
            <a:r>
              <a:rPr lang="en-US" sz="2000" b="1" i="1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q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ahoma" charset="0"/>
              </a:rPr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possible values for </a:t>
            </a:r>
            <a:r>
              <a:rPr lang="en-US" sz="2400" b="1" i="1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  <a:r>
              <a:rPr lang="en-US" sz="2400">
                <a:latin typeface="Times New Roman" charset="0"/>
                <a:cs typeface="Times New Roman" charset="0"/>
              </a:rPr>
              <a:t>(</a:t>
            </a:r>
            <a:r>
              <a:rPr lang="en-US" sz="2400" b="1" i="1">
                <a:latin typeface="Times New Roman" charset="0"/>
                <a:cs typeface="Times New Roman" charset="0"/>
              </a:rPr>
              <a:t>k</a:t>
            </a:r>
            <a:r>
              <a:rPr lang="en-US" sz="2400"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latin typeface="Tahoma" charset="0"/>
              </a:rPr>
              <a:t> are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 </a:t>
            </a:r>
            <a:r>
              <a:rPr lang="en-US" sz="2400">
                <a:latin typeface="Times New Roman" charset="0"/>
              </a:rPr>
              <a:t>1, 2, … , </a:t>
            </a:r>
            <a:r>
              <a:rPr lang="en-US" sz="2400" b="1" i="1">
                <a:latin typeface="Times New Roman" charset="0"/>
              </a:rPr>
              <a:t>q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8458201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D76DE-255F-C146-8415-357604E47A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34290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Consider a hash table storing integer keys that handles collision with double hashing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N</a:t>
            </a:r>
            <a:r>
              <a:rPr lang="en-US" sz="2000" b="1" i="1">
                <a:latin typeface="Symbol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13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k </a:t>
            </a:r>
            <a:r>
              <a:rPr lang="en-US" sz="2000">
                <a:latin typeface="Times New Roman" charset="0"/>
              </a:rPr>
              <a:t>mod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13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7 </a:t>
            </a:r>
            <a:r>
              <a:rPr lang="en-US" sz="2000">
                <a:latin typeface="Symbol" charset="0"/>
              </a:rPr>
              <a:t>-</a:t>
            </a:r>
            <a:r>
              <a:rPr lang="en-US" sz="2000" b="1" i="1">
                <a:latin typeface="Times New Roman" charset="0"/>
              </a:rPr>
              <a:t> k </a:t>
            </a:r>
            <a:r>
              <a:rPr lang="en-US" sz="2000">
                <a:latin typeface="Times New Roman" charset="0"/>
              </a:rPr>
              <a:t>mod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7</a:t>
            </a:r>
            <a:r>
              <a:rPr lang="en-US" sz="2000" b="1" i="1">
                <a:latin typeface="Times New Roman" charset="0"/>
              </a:rPr>
              <a:t> </a:t>
            </a:r>
          </a:p>
          <a:p>
            <a:pPr eaLnBrk="1" hangingPunct="1"/>
            <a:r>
              <a:rPr lang="en-US" sz="2400">
                <a:latin typeface="Tahoma" charset="0"/>
              </a:rPr>
              <a:t>Insert keys 18, 41, 22, 44, 59, 32, 31, 73, in this order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of Double Hashing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8839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9144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9448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57943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60960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63976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66992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70008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73025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76041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79057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82073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85090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875347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90551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93567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9144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9448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57943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60960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63976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66992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70008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73025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76041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79057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82073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85090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875347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90551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93567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76200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/>
        </p:nvGraphicFramePr>
        <p:xfrm>
          <a:off x="6248400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819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Clip</vt:lpstr>
      <vt:lpstr>Worksheet</vt:lpstr>
      <vt:lpstr>Double Hashing</vt:lpstr>
      <vt:lpstr>Example of Double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</dc:title>
  <dc:creator>Park, N</dc:creator>
  <cp:lastModifiedBy>Park, N</cp:lastModifiedBy>
  <cp:revision>1</cp:revision>
  <dcterms:created xsi:type="dcterms:W3CDTF">2019-10-01T20:47:17Z</dcterms:created>
  <dcterms:modified xsi:type="dcterms:W3CDTF">2019-10-01T20:49:29Z</dcterms:modified>
</cp:coreProperties>
</file>