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86" r:id="rId22"/>
    <p:sldId id="282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94220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8304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9430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1870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6176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0668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2252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6380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99366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3318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7613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2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1BB06C1-BD84-4472-A58F-D1D90C586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92628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ko-KR" sz="3400" b="1">
                <a:ea typeface="굴림" panose="020B0600000101010101" pitchFamily="50" charset="-127"/>
              </a:rPr>
              <a:t>CS5413</a:t>
            </a:r>
            <a:br>
              <a:rPr lang="en-US" altLang="ko-KR" sz="3400" b="1" dirty="0">
                <a:ea typeface="굴림" panose="020B0600000101010101" pitchFamily="50" charset="-127"/>
              </a:rPr>
            </a:br>
            <a:r>
              <a:rPr lang="en-US" altLang="ko-KR" sz="3400" b="1" dirty="0">
                <a:ea typeface="굴림" panose="020B0600000101010101" pitchFamily="50" charset="-127"/>
              </a:rPr>
              <a:t>NP-Completeness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5C9BB-DD4F-41FA-878F-DC2491D0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22" y="2174938"/>
            <a:ext cx="10972800" cy="4530725"/>
          </a:xfrm>
        </p:spPr>
        <p:txBody>
          <a:bodyPr/>
          <a:lstStyle/>
          <a:p>
            <a:r>
              <a:rPr lang="en-US" altLang="ko-KR" dirty="0"/>
              <a:t>Towers of Hanoi</a:t>
            </a:r>
          </a:p>
          <a:p>
            <a:pPr>
              <a:buFontTx/>
              <a:buChar char="-"/>
            </a:pPr>
            <a:r>
              <a:rPr lang="en-US" altLang="ko-KR" dirty="0"/>
              <a:t>Goal : Transfer all n disks from peg A to peg 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5475A-CD57-413C-B0AD-4B28DBD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29EAD1CB-15A6-4195-AE13-BB648D4E0452}" type="slidenum"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DADF30-D136-4982-BA5B-13003382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77" y="4062753"/>
            <a:ext cx="5091289" cy="18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ACAE6-941D-447E-A012-05CFAE58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Speedup of computers (HW) is insignificant (≈ a constant)</a:t>
            </a:r>
          </a:p>
          <a:p>
            <a:pPr marL="0" indent="0">
              <a:buNone/>
            </a:pPr>
            <a:r>
              <a:rPr lang="en-US" altLang="ko-KR" dirty="0"/>
              <a:t>   compared to exponential running time growth</a:t>
            </a:r>
          </a:p>
          <a:p>
            <a:endParaRPr lang="en-US" altLang="ko-KR" dirty="0"/>
          </a:p>
          <a:p>
            <a:r>
              <a:rPr lang="en-US" altLang="ko-KR" dirty="0"/>
              <a:t>Such problem are called NPC (NP-complete) problems (~1000 problems)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AEC361-64E4-4C29-92B3-7DCB9EA5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6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871E7-F8C2-4646-A95A-685C6D17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traveling salesperson needs to visit n cities</a:t>
            </a:r>
          </a:p>
          <a:p>
            <a:r>
              <a:rPr lang="en-US" altLang="ko-KR" dirty="0"/>
              <a:t>Is there a route of at most d length? </a:t>
            </a:r>
          </a:p>
          <a:p>
            <a:pPr marL="0" indent="0">
              <a:buNone/>
            </a:pPr>
            <a:r>
              <a:rPr lang="en-US" altLang="ko-KR" dirty="0"/>
              <a:t>   -&gt; Decision problem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cf. optimization-version is to find a shortest cycle visiting all vertices    once in a weighted graph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69750-D6FB-4479-9B6B-68AECDE1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8FA938-6DC8-47A6-A57C-A18BEAB9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Traveling salesman problem (TSP)</a:t>
            </a:r>
          </a:p>
        </p:txBody>
      </p:sp>
    </p:spTree>
    <p:extLst>
      <p:ext uri="{BB962C8B-B14F-4D97-AF65-F5344CB8AC3E}">
        <p14:creationId xmlns:p14="http://schemas.microsoft.com/office/powerpoint/2010/main" val="272159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AA13-A02C-4B28-9AFB-F91535ED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naive solutions take n! time in worst-case, when n is the number of edges of the graph</a:t>
            </a:r>
          </a:p>
          <a:p>
            <a:endParaRPr lang="en-US" altLang="ko-KR" dirty="0"/>
          </a:p>
          <a:p>
            <a:r>
              <a:rPr lang="en-US" altLang="ko-KR" dirty="0"/>
              <a:t>no polynomial-time algorithms are known </a:t>
            </a:r>
          </a:p>
          <a:p>
            <a:pPr marL="0" indent="0">
              <a:buNone/>
            </a:pPr>
            <a:r>
              <a:rPr lang="en-US" altLang="ko-KR" dirty="0"/>
              <a:t>  -&gt; TSP is an NP-complete problem</a:t>
            </a:r>
          </a:p>
          <a:p>
            <a:pPr marL="0" indent="0">
              <a:buNone/>
            </a:pPr>
            <a:r>
              <a:rPr lang="en-US" altLang="ko-KR" dirty="0"/>
              <a:t>cf. Longest path problem between A and B in a weighted graph is also NP-complete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8E089-DC0C-4ECE-A863-A000CC0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92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B71E7-336C-468C-AB7D-07519FD1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3-color : given a planer map, can it be colored using 3 colors so that no adjacent regions have the same color?</a:t>
            </a:r>
          </a:p>
          <a:p>
            <a:pPr marL="0" indent="0">
              <a:buNone/>
            </a:pPr>
            <a:r>
              <a:rPr lang="en-US" altLang="ko-KR" dirty="0"/>
              <a:t>  No. Impossible to color Nevada &amp; bordering states by using 3-colors</a:t>
            </a:r>
          </a:p>
          <a:p>
            <a:pPr marL="0" indent="0">
              <a:buNone/>
            </a:pPr>
            <a:r>
              <a:rPr lang="en-US" altLang="ko-KR" dirty="0"/>
              <a:t>	-&gt; any map can be 4-colored</a:t>
            </a:r>
          </a:p>
          <a:p>
            <a:r>
              <a:rPr lang="en-US" altLang="ko-KR" dirty="0"/>
              <a:t>Maps that contain no points that are the junctions of an odd number of states can be 2-colored</a:t>
            </a:r>
          </a:p>
          <a:p>
            <a:pPr marL="0" lvl="0" indent="0">
              <a:buNone/>
            </a:pPr>
            <a:r>
              <a:rPr lang="en-US" altLang="ko-KR" dirty="0"/>
              <a:t>-&gt; No polynomial algorithms are known to determine whether a map can be 3-colored : an NP-complete </a:t>
            </a:r>
            <a:r>
              <a:rPr lang="en-US" altLang="ko-KR" dirty="0">
                <a:solidFill>
                  <a:prstClr val="black"/>
                </a:solidFill>
              </a:rPr>
              <a:t>problem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87352-0F0E-4A21-8C3F-45FA93CD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8FA938-6DC8-47A6-A57C-A18BEAB9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Coloring problem (COLOR)</a:t>
            </a:r>
          </a:p>
        </p:txBody>
      </p:sp>
    </p:spTree>
    <p:extLst>
      <p:ext uri="{BB962C8B-B14F-4D97-AF65-F5344CB8AC3E}">
        <p14:creationId xmlns:p14="http://schemas.microsoft.com/office/powerpoint/2010/main" val="63244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3B176-BD32-4F00-BF7A-5F359244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Satisfiability (SAT)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314026-3ED5-4F23-B619-4712D1F33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Determining the truth or falsity of logical sentences in a simple logical formalism called “propositional calculus”</a:t>
                </a:r>
              </a:p>
              <a:p>
                <a:r>
                  <a:rPr lang="en-US" altLang="ko-KR" dirty="0"/>
                  <a:t>Using the logical operators(&amp;, v, ~) we compose expressions such as ~(E v F) &amp; (F v CD &amp; ~E))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The algorithmic problem is to determine the satisfiability of such sentences. e.g., D = True, E and F = False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Exponential time algorithm on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n = number of distinct elementary assertions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Best known solution for the general SAT problem is in NP-complete class.</a:t>
                </a:r>
                <a:endParaRPr lang="ko-KR" altLang="en-US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314026-3ED5-4F23-B619-4712D1F33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C985B-B0EC-4A49-AD15-D5FB4B8F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0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9B52F-6AE6-4986-83A7-ED23A037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CLIQUE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FD48F-3955-4677-A110-AC061CCB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n people and their pairwise relationships, </a:t>
            </a:r>
          </a:p>
          <a:p>
            <a:pPr marL="0" indent="0">
              <a:buNone/>
            </a:pPr>
            <a:r>
              <a:rPr lang="en-US" altLang="ko-KR" dirty="0"/>
              <a:t>is there a group of s people (called “clique”) such that every pair in the group knows each other?</a:t>
            </a:r>
          </a:p>
          <a:p>
            <a:pPr marL="0" indent="0">
              <a:buNone/>
            </a:pPr>
            <a:r>
              <a:rPr lang="en-US" altLang="ko-KR" dirty="0"/>
              <a:t>people : a, b, c, …., k</a:t>
            </a:r>
          </a:p>
          <a:p>
            <a:pPr marL="0" indent="0">
              <a:buNone/>
            </a:pPr>
            <a:r>
              <a:rPr lang="en-US" altLang="ko-KR" dirty="0"/>
              <a:t>friendships : (a, e), (a, f), ….</a:t>
            </a:r>
          </a:p>
          <a:p>
            <a:pPr marL="0" indent="0">
              <a:buNone/>
            </a:pPr>
            <a:r>
              <a:rPr lang="en-US" altLang="ko-KR" dirty="0"/>
              <a:t>clique size : s = 4?</a:t>
            </a:r>
          </a:p>
          <a:p>
            <a:pPr marL="0" indent="0">
              <a:buNone/>
            </a:pPr>
            <a:r>
              <a:rPr lang="en-US" altLang="ko-KR" dirty="0"/>
              <a:t>Yes, e.g., {b, d, I, h} is a “certificate”.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C465A-0CC6-4CB4-B9CB-D4FE246D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7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7765-C475-46EF-B5F7-0AE0F1D5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396794"/>
            <a:ext cx="10972800" cy="1143000"/>
          </a:xfrm>
        </p:spPr>
        <p:txBody>
          <a:bodyPr/>
          <a:lstStyle/>
          <a:p>
            <a:pPr algn="ctr"/>
            <a:r>
              <a:rPr lang="en-US" altLang="ko-KR" dirty="0"/>
              <a:t>P complexity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F87B7-CCBF-4E62-9FF0-7A00809A9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7" y="1865272"/>
            <a:ext cx="10972800" cy="4530725"/>
          </a:xfrm>
        </p:spPr>
        <p:txBody>
          <a:bodyPr>
            <a:normAutofit/>
          </a:bodyPr>
          <a:lstStyle/>
          <a:p>
            <a:r>
              <a:rPr lang="en-US" altLang="ko-KR" dirty="0"/>
              <a:t>Definition of P :</a:t>
            </a:r>
          </a:p>
          <a:p>
            <a:pPr marL="0" indent="0">
              <a:buNone/>
            </a:pPr>
            <a:r>
              <a:rPr lang="en-US" altLang="ko-KR" dirty="0"/>
              <a:t>set of all decision problems solvable in polynomial time on real computers</a:t>
            </a:r>
          </a:p>
          <a:p>
            <a:r>
              <a:rPr lang="en-US" altLang="ko-KR" dirty="0"/>
              <a:t>Ex :</a:t>
            </a:r>
          </a:p>
          <a:p>
            <a:pPr marL="0" indent="0">
              <a:buNone/>
            </a:pPr>
            <a:r>
              <a:rPr lang="en-US" altLang="ko-KR" dirty="0"/>
              <a:t>- shortest path : Is the shortest path between u and v in a graph shorter than k?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RelPrime</a:t>
            </a:r>
            <a:r>
              <a:rPr lang="en-US" altLang="ko-KR" dirty="0"/>
              <a:t> : are the integers x and y relatively prime? Yes : (x, y) = (34, 39)</a:t>
            </a:r>
          </a:p>
          <a:p>
            <a:pPr marL="0" indent="0">
              <a:buNone/>
            </a:pPr>
            <a:r>
              <a:rPr lang="en-US" altLang="ko-KR" dirty="0"/>
              <a:t>- LCS : given two strings x and y, is the length of their longest common subsequence &gt; k?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 </a:t>
            </a:r>
            <a:r>
              <a:rPr lang="en-US" altLang="ko-KR" dirty="0"/>
              <a:t>Yes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(x,</a:t>
            </a:r>
            <a:r>
              <a:rPr lang="ko-KR" altLang="en-US" dirty="0"/>
              <a:t> </a:t>
            </a:r>
            <a:r>
              <a:rPr lang="en-US" altLang="ko-KR" dirty="0"/>
              <a:t>y,</a:t>
            </a:r>
            <a:r>
              <a:rPr lang="ko-KR" altLang="en-US" dirty="0"/>
              <a:t> </a:t>
            </a:r>
            <a:r>
              <a:rPr lang="en-US" altLang="ko-KR" dirty="0"/>
              <a:t>k)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(“CGTTAG”, “GGTACG”, 3)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F1000C-4D05-43BF-8ED4-88C90216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381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CD46-D0A2-4514-BD00-17905A38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0" y="373502"/>
            <a:ext cx="10972800" cy="1143000"/>
          </a:xfrm>
        </p:spPr>
        <p:txBody>
          <a:bodyPr/>
          <a:lstStyle/>
          <a:p>
            <a:pPr algn="ctr"/>
            <a:r>
              <a:rPr lang="en-US" altLang="ko-KR" dirty="0"/>
              <a:t>NP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43742-F359-4165-85E9-28075DA5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08187"/>
            <a:ext cx="10972800" cy="4530725"/>
          </a:xfrm>
        </p:spPr>
        <p:txBody>
          <a:bodyPr/>
          <a:lstStyle/>
          <a:p>
            <a:r>
              <a:rPr lang="en-US" altLang="ko-KR" dirty="0"/>
              <a:t>Definition: Set of all decision problems solvable in polynomial time on a non-deterministic computer.</a:t>
            </a:r>
          </a:p>
          <a:p>
            <a:endParaRPr lang="en-US" altLang="ko-KR" dirty="0"/>
          </a:p>
          <a:p>
            <a:r>
              <a:rPr lang="en-US" altLang="ko-KR" dirty="0"/>
              <a:t>An alternative definition:</a:t>
            </a:r>
          </a:p>
          <a:p>
            <a:pPr marL="0" indent="0">
              <a:buNone/>
            </a:pPr>
            <a:r>
              <a:rPr lang="en-US" altLang="ko-KR" dirty="0"/>
              <a:t>Set of all decision problems w, efficient verification algorithms.</a:t>
            </a:r>
          </a:p>
          <a:p>
            <a:pPr marL="0" indent="0">
              <a:buNone/>
            </a:pPr>
            <a:r>
              <a:rPr lang="en-US" altLang="ko-KR" dirty="0"/>
              <a:t>- efficient means polynomial # of steps on deterministic time</a:t>
            </a:r>
          </a:p>
          <a:p>
            <a:pPr marL="0" indent="0">
              <a:buNone/>
            </a:pPr>
            <a:r>
              <a:rPr lang="en-US" altLang="ko-KR" dirty="0"/>
              <a:t>- verifier : algorithm for decision problem w/ extra input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8D8EE-723C-4638-AAC9-51D1DD27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37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34890-60F5-4EEC-8798-E08D61D0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doesn’t this imply that all problems in NP can be solved efficiently?</a:t>
            </a:r>
          </a:p>
          <a:p>
            <a:pPr marL="0" indent="0">
              <a:buNone/>
            </a:pPr>
            <a:r>
              <a:rPr lang="en-US" altLang="ko-KR" dirty="0"/>
              <a:t>-&gt; need to know certificate ahead of time</a:t>
            </a:r>
          </a:p>
          <a:p>
            <a:r>
              <a:rPr lang="en-US" altLang="ko-KR" dirty="0"/>
              <a:t>Real computers can simulate by guessing all possible certificates and verifying</a:t>
            </a:r>
          </a:p>
          <a:p>
            <a:r>
              <a:rPr lang="en-US" altLang="ko-KR" dirty="0"/>
              <a:t>Naïve simulation takes exponential time unless lucky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D0B64-79E0-4E27-8CE4-1CFD630C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49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F2A78-DD47-45B7-8F74-7CF998BA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NP-Completeness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18063-08EC-4525-AD6C-6C27DA9F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Informal definition of NP-hard class:</a:t>
            </a:r>
          </a:p>
          <a:p>
            <a:pPr marL="0" indent="0">
              <a:buNone/>
            </a:pPr>
            <a:r>
              <a:rPr lang="en-US" altLang="ko-KR" dirty="0"/>
              <a:t>A problem w/ the property that if it can be solved efficiently, then it can be used as a subroutine to solve any other problem in NP efficiently.</a:t>
            </a:r>
          </a:p>
          <a:p>
            <a:pPr marL="0" indent="0">
              <a:buNone/>
            </a:pPr>
            <a:r>
              <a:rPr lang="en-US" altLang="ko-KR" dirty="0"/>
              <a:t>-&gt; NP-complete problems are NP problems that are NP-hard.</a:t>
            </a:r>
          </a:p>
          <a:p>
            <a:pPr marL="0" indent="0">
              <a:buNone/>
            </a:pPr>
            <a:r>
              <a:rPr lang="en-US" altLang="ko-KR" dirty="0"/>
              <a:t>-&gt;“Hardest computational problems in NP”.</a:t>
            </a:r>
          </a:p>
          <a:p>
            <a:r>
              <a:rPr lang="en-US" altLang="ko-KR" dirty="0"/>
              <a:t>Each NPC problem’s nature is tightly coupled to all the others.</a:t>
            </a:r>
          </a:p>
          <a:p>
            <a:pPr marL="0" indent="0">
              <a:buNone/>
            </a:pPr>
            <a:r>
              <a:rPr lang="en-US" altLang="ko-KR" dirty="0"/>
              <a:t> -&gt; Finding a polynomial time algorithms for one NPC problem would automatically yield a polynomial time algorithm for all NP problems.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7DD02-6F4F-4215-9D6D-24550B78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387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02CEC-108B-4B4C-BBD8-33E04193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Rules :</a:t>
            </a:r>
          </a:p>
          <a:p>
            <a:pPr marL="0" indent="0">
              <a:buNone/>
            </a:pPr>
            <a:r>
              <a:rPr lang="en-US" altLang="ko-KR" dirty="0"/>
              <a:t>- move one disk at a time</a:t>
            </a:r>
          </a:p>
          <a:p>
            <a:pPr marL="0" indent="0">
              <a:buNone/>
            </a:pPr>
            <a:r>
              <a:rPr lang="en-US" altLang="ko-KR" dirty="0"/>
              <a:t>- never place larger disk above smaller one</a:t>
            </a:r>
          </a:p>
          <a:p>
            <a:endParaRPr lang="en-US" altLang="ko-KR" dirty="0"/>
          </a:p>
          <a:p>
            <a:r>
              <a:rPr lang="en-US" altLang="ko-KR" dirty="0"/>
              <a:t>Recursive solution :</a:t>
            </a:r>
          </a:p>
          <a:p>
            <a:pPr>
              <a:buFontTx/>
              <a:buChar char="-"/>
            </a:pPr>
            <a:r>
              <a:rPr lang="en-US" altLang="ko-KR" dirty="0"/>
              <a:t>transfer n-1 disks from A to B</a:t>
            </a:r>
          </a:p>
          <a:p>
            <a:pPr>
              <a:buFontTx/>
              <a:buChar char="-"/>
            </a:pPr>
            <a:r>
              <a:rPr lang="en-US" altLang="ko-KR" dirty="0"/>
              <a:t>move largest disk from A to C</a:t>
            </a:r>
          </a:p>
          <a:p>
            <a:pPr marL="0" indent="0">
              <a:buNone/>
            </a:pPr>
            <a:r>
              <a:rPr lang="en-US" altLang="ko-KR" dirty="0"/>
              <a:t>- transfer n-1 disks from B to 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6B1F3-D215-46E1-A092-76E05C84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1CB-15A6-4195-AE13-BB648D4E045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144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D2861-81D9-428C-B794-ECA01D1B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-&gt; proving that one NPC problem has an exponential lower bound would automatically prove that all other NP-complete problems have exponential lower bounds.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48128-854C-4E70-B695-8BEA4601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65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F8AB6-474B-4318-9C93-D1CD569A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D61C-14C0-45C7-95C0-7C0636720996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146E9-A1ED-4816-81D0-DA0019A1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"/>
            <a:ext cx="9753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9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D01D3-CF13-4A82-B8AB-604526B7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Reducibility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051A0-6614-4EDA-9743-B528D8C1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Polynomial time Reduction:</a:t>
            </a:r>
          </a:p>
          <a:p>
            <a:pPr marL="0" indent="0">
              <a:buNone/>
            </a:pPr>
            <a:r>
              <a:rPr lang="en-US" altLang="ko-KR" dirty="0"/>
              <a:t>given two problems, it is an algorithm running in polynomial time that reduces one problem to the other such that</a:t>
            </a:r>
          </a:p>
          <a:p>
            <a:pPr marL="0" indent="0">
              <a:buNone/>
            </a:pPr>
            <a:r>
              <a:rPr lang="en-US" altLang="ko-KR" dirty="0"/>
              <a:t>- given input X to the first and asking for a yes/no answer</a:t>
            </a:r>
          </a:p>
          <a:p>
            <a:pPr marL="0" indent="0">
              <a:buNone/>
            </a:pPr>
            <a:r>
              <a:rPr lang="en-US" altLang="ko-KR" dirty="0"/>
              <a:t>- transform X into input Y to the second problem such that its answer matches the answer of the first problem.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0DDBCC-B284-42EE-A107-CBDC0D37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38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A62F0-D884-4CC9-AA52-FAF2B7AA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Reduction is a general technique for showing that one problem is harder (easier) than another</a:t>
            </a:r>
          </a:p>
          <a:p>
            <a:pPr marL="0" indent="0">
              <a:buNone/>
            </a:pPr>
            <a:r>
              <a:rPr lang="en-US" altLang="ko-KR" dirty="0"/>
              <a:t>- for problems A and B, we can often show : if A can be solved efficiently then so can B.</a:t>
            </a:r>
          </a:p>
          <a:p>
            <a:pPr marL="0" indent="0">
              <a:buNone/>
            </a:pPr>
            <a:r>
              <a:rPr lang="en-US" altLang="ko-KR" dirty="0"/>
              <a:t>- in such case, we say B reduces to A (B is “easier” than A, or B cannot be “worse” than A)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6EF45-BEDD-4FC1-88E7-E0273ABD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773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21499-9B3F-4928-8149-B015949B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NP-complete problem A:</a:t>
            </a:r>
          </a:p>
          <a:p>
            <a:pPr marL="0" indent="0">
              <a:buNone/>
            </a:pPr>
            <a:r>
              <a:rPr lang="en-US" altLang="ko-KR" dirty="0"/>
              <a:t>- It is NP problem</a:t>
            </a:r>
          </a:p>
          <a:p>
            <a:pPr marL="0" indent="0">
              <a:buNone/>
            </a:pPr>
            <a:r>
              <a:rPr lang="en-US" altLang="ko-KR" dirty="0"/>
              <a:t>- For any NP problem,</a:t>
            </a:r>
          </a:p>
          <a:p>
            <a:pPr marL="0" indent="0">
              <a:buNone/>
            </a:pPr>
            <a:r>
              <a:rPr lang="en-US" altLang="ko-KR" dirty="0"/>
              <a:t>  B can be </a:t>
            </a:r>
            <a:r>
              <a:rPr lang="en-US" altLang="ko-KR" dirty="0" err="1"/>
              <a:t>polynomially</a:t>
            </a:r>
            <a:r>
              <a:rPr lang="en-US" altLang="ko-KR" dirty="0"/>
              <a:t> reduced to A.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69040-9911-4688-887C-677EC9D9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43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B7A6C2-C286-4360-88D5-7CC971A52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"/>
                <a:ext cx="10972800" cy="7061200"/>
              </a:xfrm>
            </p:spPr>
            <p:txBody>
              <a:bodyPr/>
              <a:lstStyle/>
              <a:p>
                <a:r>
                  <a:rPr lang="en-US" altLang="ko-KR" sz="2800" dirty="0"/>
                  <a:t> Total # of moves : </a:t>
                </a:r>
              </a:p>
              <a:p>
                <a:pPr marL="0" indent="0">
                  <a:buNone/>
                </a:pPr>
                <a:r>
                  <a:rPr lang="en-US" altLang="ko-KR" sz="2800" dirty="0"/>
                  <a:t> 	T(n) = 2T(n-1) + 1</a:t>
                </a:r>
              </a:p>
              <a:p>
                <a:r>
                  <a:rPr lang="en-US" altLang="ko-KR" sz="2800" dirty="0"/>
                  <a:t> Recursive relation 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sz="2800" dirty="0"/>
                  <a:t>T(n) = 2T(n-1) + 1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sz="2800" dirty="0"/>
                  <a:t>T(1) = 1</a:t>
                </a:r>
              </a:p>
              <a:p>
                <a:r>
                  <a:rPr lang="en-US" altLang="ko-KR" sz="2800" dirty="0"/>
                  <a:t>Solution by repeated substitution:</a:t>
                </a:r>
              </a:p>
              <a:p>
                <a:pPr marL="0" indent="0">
                  <a:buNone/>
                </a:pPr>
                <a:r>
                  <a:rPr lang="en-US" altLang="ko-KR" sz="2800" dirty="0"/>
                  <a:t>   T(n) = 2(2T(n-2) + 1) + 1</a:t>
                </a:r>
              </a:p>
              <a:p>
                <a:pPr marL="0" indent="0">
                  <a:buNone/>
                </a:pPr>
                <a:r>
                  <a:rPr lang="en-US" altLang="ko-KR" sz="2800" dirty="0"/>
                  <a:t>           = 4T(n-2) + 2 + 1</a:t>
                </a:r>
              </a:p>
              <a:p>
                <a:pPr marL="0" indent="0">
                  <a:buNone/>
                </a:pPr>
                <a:r>
                  <a:rPr lang="en-US" altLang="ko-KR" sz="2800" dirty="0"/>
                  <a:t>           = 4(2T(n-3) + 1) + 2 +1</a:t>
                </a:r>
              </a:p>
              <a:p>
                <a:pPr marL="0" indent="0">
                  <a:buNone/>
                </a:pPr>
                <a:r>
                  <a:rPr lang="en-US" altLang="ko-KR" sz="2800" dirty="0"/>
                  <a:t>           = 8T(n-3) + 4 + 2 + 1</a:t>
                </a:r>
              </a:p>
              <a:p>
                <a:pPr marL="0" indent="0">
                  <a:buNone/>
                </a:pPr>
                <a:r>
                  <a:rPr lang="en-US" altLang="ko-KR" sz="2800" dirty="0"/>
                  <a:t>            …</a:t>
                </a:r>
              </a:p>
              <a:p>
                <a:pPr marL="0" indent="0">
                  <a:buNone/>
                </a:pPr>
                <a:r>
                  <a:rPr lang="en-US" altLang="ko-KR" sz="2800" dirty="0"/>
                  <a:t>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2800" dirty="0"/>
                  <a:t> T(n-</a:t>
                </a:r>
                <a:r>
                  <a:rPr lang="en-US" altLang="ko-KR" sz="2800" dirty="0" err="1"/>
                  <a:t>i</a:t>
                </a:r>
                <a:r>
                  <a:rPr lang="en-US" altLang="ko-KR" sz="28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8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2800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28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sz="2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B7A6C2-C286-4360-88D5-7CC971A52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"/>
                <a:ext cx="10972800" cy="7061200"/>
              </a:xfrm>
              <a:blipFill rotWithShape="0">
                <a:blip r:embed="rId2"/>
                <a:stretch>
                  <a:fillRect l="-1000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6CDCC-83E0-44D9-879A-2ED8E6B3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45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7C72C7-509C-4C33-AA9F-5DF766C7C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expansion stops when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n – I = 1  =&gt; I = n – 1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-&gt; Geometric series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- 1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7C72C7-509C-4C33-AA9F-5DF766C7C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EA217-EE02-4641-B948-B803DAAD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50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DA49DD-12D9-44D6-9961-FC45C676D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089" y="1600201"/>
                <a:ext cx="11604977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-&gt; The running time of this algorithm is exponential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rather than polynomial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Tibetan priests were to solve a tower problem of 64 rings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Assuming the priests move one ring per second, it would take ~585 billion years to complete the process!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DA49DD-12D9-44D6-9961-FC45C676D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089" y="1600201"/>
                <a:ext cx="11604977" cy="4530725"/>
              </a:xfrm>
              <a:blipFill rotWithShape="0">
                <a:blip r:embed="rId2"/>
                <a:stretch>
                  <a:fillRect l="-110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81A3A-7F08-45B0-B554-E36263E5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338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3CAD3-0545-453B-A4B9-D3D5D75FB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2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Instead of linking such long running times to the size of the solution of an algorithm, we may consider only T/F or Y/N problems </a:t>
            </a:r>
          </a:p>
          <a:p>
            <a:pPr marL="0" indent="0">
              <a:buNone/>
            </a:pPr>
            <a:r>
              <a:rPr lang="en-US" altLang="ko-KR" dirty="0"/>
              <a:t> 	– so-called “decision problem”.</a:t>
            </a:r>
          </a:p>
          <a:p>
            <a:r>
              <a:rPr lang="en-US" altLang="ko-KR" dirty="0"/>
              <a:t>Transformation of an optimization problem into an easier decision problem</a:t>
            </a:r>
          </a:p>
          <a:p>
            <a:pPr marL="0" indent="0">
              <a:buNone/>
            </a:pPr>
            <a:r>
              <a:rPr lang="en-US" altLang="ko-KR" dirty="0"/>
              <a:t>	- optimization problem :</a:t>
            </a:r>
          </a:p>
          <a:p>
            <a:pPr marL="0" indent="0">
              <a:buNone/>
            </a:pPr>
            <a:r>
              <a:rPr lang="en-US" altLang="ko-KR" dirty="0"/>
              <a:t>	“Find a shortest path between vertices u and v in a graph G.”</a:t>
            </a:r>
          </a:p>
          <a:p>
            <a:pPr marL="0" indent="0">
              <a:buNone/>
            </a:pPr>
            <a:r>
              <a:rPr lang="en-US" altLang="ko-KR" dirty="0"/>
              <a:t>	- Decision problem :</a:t>
            </a:r>
          </a:p>
          <a:p>
            <a:pPr marL="0" indent="0">
              <a:buNone/>
            </a:pPr>
            <a:r>
              <a:rPr lang="en-US" altLang="ko-KR" dirty="0"/>
              <a:t>	“Determine if there is a path between vertices u and v in a graph 	G shortest than k.”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CB1098-0BCF-4655-9D11-56F50FCF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DA8C919-9495-41E4-8635-0DD3C8FC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647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Decision problems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70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B00B2-E0DC-4EC6-86EE-FEA3F555A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we have an easy way to solve the optimization problem, then we can use it to solve the decision problem.</a:t>
            </a:r>
          </a:p>
          <a:p>
            <a:endParaRPr lang="en-US" altLang="ko-KR" dirty="0"/>
          </a:p>
          <a:p>
            <a:r>
              <a:rPr lang="en-US" altLang="ko-KR" dirty="0"/>
              <a:t>If we show that the decision problem is hard, then we know that the optimization problem must be hard too.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5C4CA8-7FD4-42CD-8A77-441CA103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66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DFA89-C222-483A-976E-FBB59672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Reasonable vs. Unreasonable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12353-2DFE-4979-B59A-C1CA1338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BCE8FC-2EB2-48B7-B542-5299B0FA9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4006"/>
              </p:ext>
            </p:extLst>
          </p:nvPr>
        </p:nvGraphicFramePr>
        <p:xfrm>
          <a:off x="158045" y="1693334"/>
          <a:ext cx="11921066" cy="4628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288">
                  <a:extLst>
                    <a:ext uri="{9D8B030D-6E8A-4147-A177-3AD203B41FA5}">
                      <a16:colId xmlns:a16="http://schemas.microsoft.com/office/drawing/2014/main" val="4251578654"/>
                    </a:ext>
                  </a:extLst>
                </a:gridCol>
                <a:gridCol w="1174045">
                  <a:extLst>
                    <a:ext uri="{9D8B030D-6E8A-4147-A177-3AD203B41FA5}">
                      <a16:colId xmlns:a16="http://schemas.microsoft.com/office/drawing/2014/main" val="4169318110"/>
                    </a:ext>
                  </a:extLst>
                </a:gridCol>
                <a:gridCol w="1854917">
                  <a:extLst>
                    <a:ext uri="{9D8B030D-6E8A-4147-A177-3AD203B41FA5}">
                      <a16:colId xmlns:a16="http://schemas.microsoft.com/office/drawing/2014/main" val="6233817"/>
                    </a:ext>
                  </a:extLst>
                </a:gridCol>
                <a:gridCol w="1712418">
                  <a:extLst>
                    <a:ext uri="{9D8B030D-6E8A-4147-A177-3AD203B41FA5}">
                      <a16:colId xmlns:a16="http://schemas.microsoft.com/office/drawing/2014/main" val="3924595363"/>
                    </a:ext>
                  </a:extLst>
                </a:gridCol>
                <a:gridCol w="1819332">
                  <a:extLst>
                    <a:ext uri="{9D8B030D-6E8A-4147-A177-3AD203B41FA5}">
                      <a16:colId xmlns:a16="http://schemas.microsoft.com/office/drawing/2014/main" val="3296972283"/>
                    </a:ext>
                  </a:extLst>
                </a:gridCol>
                <a:gridCol w="1971201">
                  <a:extLst>
                    <a:ext uri="{9D8B030D-6E8A-4147-A177-3AD203B41FA5}">
                      <a16:colId xmlns:a16="http://schemas.microsoft.com/office/drawing/2014/main" val="2456703949"/>
                    </a:ext>
                  </a:extLst>
                </a:gridCol>
                <a:gridCol w="1853865">
                  <a:extLst>
                    <a:ext uri="{9D8B030D-6E8A-4147-A177-3AD203B41FA5}">
                      <a16:colId xmlns:a16="http://schemas.microsoft.com/office/drawing/2014/main" val="696811954"/>
                    </a:ext>
                  </a:extLst>
                </a:gridCol>
              </a:tblGrid>
              <a:tr h="6877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ft.      \        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4379798"/>
                  </a:ext>
                </a:extLst>
              </a:tr>
              <a:tr h="7249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polynomial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1/10000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1/2500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1/400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1/100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9/100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1093418"/>
                  </a:ext>
                </a:extLst>
              </a:tr>
              <a:tr h="762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1/10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5.2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2.8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28.1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1056788"/>
                  </a:ext>
                </a:extLst>
              </a:tr>
              <a:tr h="12268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Exponential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1/1000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35.7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400 trillion centuries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75 digit number centuries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4263448"/>
                  </a:ext>
                </a:extLst>
              </a:tr>
              <a:tr h="1226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2.8hours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3.3trillion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 digit number centuries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185 digit number centuries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725 digit number centuries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44335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46245E68-881B-4568-BF9E-5EC69F54E42C}"/>
                  </a:ext>
                </a:extLst>
              </p:cNvPr>
              <p:cNvSpPr txBox="1"/>
              <p:nvPr/>
            </p:nvSpPr>
            <p:spPr>
              <a:xfrm>
                <a:off x="2069864" y="2673967"/>
                <a:ext cx="568677" cy="16927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46245E68-881B-4568-BF9E-5EC69F54E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64" y="2673967"/>
                <a:ext cx="568677" cy="169277"/>
              </a:xfrm>
              <a:prstGeom prst="rect">
                <a:avLst/>
              </a:prstGeom>
              <a:blipFill>
                <a:blip r:embed="rId2"/>
                <a:stretch>
                  <a:fillRect t="-3704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C672536-6A54-4138-8F46-2A215B0982DE}"/>
                  </a:ext>
                </a:extLst>
              </p:cNvPr>
              <p:cNvSpPr txBox="1"/>
              <p:nvPr/>
            </p:nvSpPr>
            <p:spPr>
              <a:xfrm>
                <a:off x="2152178" y="3429088"/>
                <a:ext cx="404048" cy="17120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C672536-6A54-4138-8F46-2A215B098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178" y="3429088"/>
                <a:ext cx="404048" cy="171201"/>
              </a:xfrm>
              <a:prstGeom prst="rect">
                <a:avLst/>
              </a:prstGeom>
              <a:blipFill>
                <a:blip r:embed="rId3"/>
                <a:stretch>
                  <a:fillRect t="-3571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A0C28A38-C107-49D6-9518-BC050FDE3000}"/>
                  </a:ext>
                </a:extLst>
              </p:cNvPr>
              <p:cNvSpPr txBox="1"/>
              <p:nvPr/>
            </p:nvSpPr>
            <p:spPr>
              <a:xfrm>
                <a:off x="2152178" y="4413322"/>
                <a:ext cx="404046" cy="16927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A0C28A38-C107-49D6-9518-BC050FDE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178" y="4413322"/>
                <a:ext cx="404046" cy="169277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6A58F1B9-426D-45F6-804A-C0F76013C380}"/>
                  </a:ext>
                </a:extLst>
              </p:cNvPr>
              <p:cNvSpPr txBox="1"/>
              <p:nvPr/>
            </p:nvSpPr>
            <p:spPr>
              <a:xfrm>
                <a:off x="2152178" y="5582178"/>
                <a:ext cx="404046" cy="16927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6A58F1B9-426D-45F6-804A-C0F76013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178" y="5582178"/>
                <a:ext cx="404046" cy="169277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50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FA938-6DC8-47A6-A57C-A18BEAB9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Tractable vs. Intractable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2D8CA2-8707-4BFD-8B02-8A5EF006B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Algorithms bound by a polynomial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-&gt; tractable (Good)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problem admitting reasonable (polynomial time) algorithms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Algorithms whose running time goes above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-&gt; intractable (Bad)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problem not admitting reasonable algorithms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32D8CA2-8707-4BFD-8B02-8A5EF006B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6577A-D6A5-432A-885F-1E7E53A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AD1CB-15A6-4195-AE13-BB648D4E0452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73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1418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Office Theme</vt:lpstr>
      <vt:lpstr>CS5413 NP-Completeness</vt:lpstr>
      <vt:lpstr>PowerPoint Presentation</vt:lpstr>
      <vt:lpstr>PowerPoint Presentation</vt:lpstr>
      <vt:lpstr>PowerPoint Presentation</vt:lpstr>
      <vt:lpstr>PowerPoint Presentation</vt:lpstr>
      <vt:lpstr>Decision problems </vt:lpstr>
      <vt:lpstr>PowerPoint Presentation</vt:lpstr>
      <vt:lpstr>Reasonable vs. Unreasonable</vt:lpstr>
      <vt:lpstr>Tractable vs. Intractable</vt:lpstr>
      <vt:lpstr>PowerPoint Presentation</vt:lpstr>
      <vt:lpstr>Traveling salesman problem (TSP)</vt:lpstr>
      <vt:lpstr>PowerPoint Presentation</vt:lpstr>
      <vt:lpstr>Coloring problem (COLOR)</vt:lpstr>
      <vt:lpstr>Satisfiability (SAT)</vt:lpstr>
      <vt:lpstr>CLIQUE</vt:lpstr>
      <vt:lpstr>P complexity class</vt:lpstr>
      <vt:lpstr>NP</vt:lpstr>
      <vt:lpstr>PowerPoint Presentation</vt:lpstr>
      <vt:lpstr>NP-Completeness</vt:lpstr>
      <vt:lpstr>PowerPoint Presentation</vt:lpstr>
      <vt:lpstr>PowerPoint Presentation</vt:lpstr>
      <vt:lpstr>Reducibility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34:  NP-Completeness</dc:title>
  <dc:creator>jongho seol</dc:creator>
  <cp:lastModifiedBy>nohpill_park@yahoo.com</cp:lastModifiedBy>
  <cp:revision>29</cp:revision>
  <dcterms:created xsi:type="dcterms:W3CDTF">2017-11-24T16:52:16Z</dcterms:created>
  <dcterms:modified xsi:type="dcterms:W3CDTF">2021-11-30T18:21:08Z</dcterms:modified>
</cp:coreProperties>
</file>