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2" r:id="rId5"/>
    <p:sldId id="260" r:id="rId6"/>
    <p:sldId id="272" r:id="rId7"/>
    <p:sldId id="263" r:id="rId8"/>
    <p:sldId id="264" r:id="rId9"/>
    <p:sldId id="270" r:id="rId10"/>
    <p:sldId id="265" r:id="rId11"/>
    <p:sldId id="271" r:id="rId12"/>
    <p:sldId id="261" r:id="rId13"/>
    <p:sldId id="267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4651-EF01-4F49-9FFF-8FD231B0A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82800-CD41-4D0C-AB57-FCE5B6BC4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D201-5D74-485F-9E2C-64B58BCE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5345-DCBC-45E5-8A5B-C689B892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3953-1A11-42A1-B16A-8DD2C95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65C-9F2B-48A1-A04D-62E169BA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789D-669D-4224-BA4A-DA0E13C2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59B9-F149-4DE1-86EA-0D8A5FC7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01CD-0A67-4FBB-91DD-B41E64F6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F94A-2751-4886-8536-D8942B6F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47838-8C10-4E65-887E-117A5A416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7B14B-6CD7-42A3-9BDF-E44F2CBC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1C3E-24E7-41EF-B044-0AFAFEB9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48E6-0192-48B2-9F90-8ACA6E81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E70B-D4BB-4074-8C12-7264FCFE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5E6-EA16-454E-A205-EFDE530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82FF-579F-4A92-A3D6-F10C7EAF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7ABA-8CF5-41D0-97EB-1D4F5442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D1EC-6B09-4224-8EC5-52650D67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C1A4-1572-49B8-9DAF-17A0F2E2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1B38-1849-47ED-BE2C-DD33688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9ABC-274D-4167-9B76-33223884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3B47-311F-44D4-A639-CEF29BA9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BF29-24C6-434C-B796-DA43ABAE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4D35-D405-4579-AA7E-24D84E65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7DF4-3E41-4B28-AE6D-37561B0F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E9EE-6407-42E4-8E17-4CB4DFFC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3D4B-0172-460D-872F-F654E823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8F69E-4AD0-4599-BF50-F1FC266B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E9AB-9B14-4E70-9407-D693FE7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7056E-1C62-4D38-94A1-846EAF42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6520-8557-4FFB-ADD5-524B2611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F413-8E7D-4F3A-91BE-35E008FA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2FEB-F601-45AF-8F4C-58F92271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42D28-0B91-4A63-B7AA-C98EC658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2EF43-6CF8-4E6B-A8C7-45088DAB0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14524-C027-4526-AF9A-A7E10FE4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220CE-081A-401D-A2F4-EBD7DCD4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09308-81EA-4924-8B12-1D25E7E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77AC-8927-4F29-AA97-3EECE50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ADC53-F870-435D-A467-CC3A726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9DD9-BD70-488A-921E-EA557FF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9DBEA-70E1-48EF-9657-E1763AF0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9B04-7A92-4668-AE3A-7CE7CC8F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95AD6-32D4-418C-91DC-1B255D89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E407-C74F-401F-A866-064D772A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B5D2-0F95-4E19-A00C-E8DAE22D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D94C-9F9D-437E-8ED9-00EDD9E4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1E42-2EE0-4171-898B-A24920D8E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AB26-F24C-4419-8717-8D4B50BA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AFA4F-F14D-4EBC-8902-EA6AC7C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5318-4459-42F3-A349-49909BE1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FDC0-DA45-4053-B3AF-7EEA573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9E16-C1CD-4216-A1AE-9840DF8B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B1E93-78D6-4AE4-B1A5-2CF74A4F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5078-6345-4206-9C7C-61B0277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6FBE-155C-4ADE-AA2B-16B6D74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4E14-FB0B-4871-9D37-807C9BD4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>
            <a:extLst>
              <a:ext uri="{FF2B5EF4-FFF2-40B4-BE49-F238E27FC236}">
                <a16:creationId xmlns:a16="http://schemas.microsoft.com/office/drawing/2014/main" id="{1F500EB2-6334-4B9C-9E88-88F7B5209F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303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73D8-5ED6-478A-BF13-130E28A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7473462" cy="984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F34E1-67F6-41AF-B160-C92E270F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79A7-38FF-4126-B562-B8D1730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3ACC-6EC9-4C81-8BB3-B2DFC5BE978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6E62-0A8E-4F09-A8D9-8D249EDA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F0F3-39A6-4278-A4DB-8988701BD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west.utah.ed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41B7-9B18-4D2F-8E7E-869126ED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46596"/>
            <a:ext cx="12192000" cy="111088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Diagnosing Rainfall Variability Within A Series of Atmospheric Rivers over Northern California in February 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9F2C6-4E85-4C62-9C7C-2625C794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7479"/>
            <a:ext cx="9144000" cy="5554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Parker Malek, Portland State University</a:t>
            </a:r>
          </a:p>
          <a:p>
            <a:r>
              <a:rPr lang="en-US" dirty="0"/>
              <a:t>Dr. Paul </a:t>
            </a:r>
            <a:r>
              <a:rPr lang="en-US" dirty="0" err="1"/>
              <a:t>Loikith</a:t>
            </a:r>
            <a:r>
              <a:rPr lang="en-US" dirty="0"/>
              <a:t>, Portland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1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18C1-064E-75DF-8205-4880736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Characterize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0FD4-901E-31D6-F058-AE3F170C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scale (synoptic: 1000 km+)</a:t>
            </a:r>
          </a:p>
          <a:p>
            <a:pPr lvl="1"/>
            <a:r>
              <a:rPr lang="en-US" dirty="0"/>
              <a:t>Integrated water vapor transport (IVT)</a:t>
            </a:r>
          </a:p>
          <a:p>
            <a:pPr lvl="1"/>
            <a:r>
              <a:rPr lang="en-US" dirty="0"/>
              <a:t>Directional components of storm systems</a:t>
            </a:r>
          </a:p>
          <a:p>
            <a:r>
              <a:rPr lang="en-US" dirty="0"/>
              <a:t>Small scale (mesoscale: 1 - 1000 km)</a:t>
            </a:r>
          </a:p>
          <a:p>
            <a:pPr lvl="1"/>
            <a:r>
              <a:rPr lang="en-US" dirty="0"/>
              <a:t>Using radar products to inspect structure of systems (NOAA’s Multi-Radar/Multi-Sensor System data)</a:t>
            </a:r>
          </a:p>
          <a:p>
            <a:pPr lvl="2"/>
            <a:r>
              <a:rPr lang="en-US" dirty="0"/>
              <a:t>Does the event contain an NCFR</a:t>
            </a:r>
          </a:p>
          <a:p>
            <a:pPr lvl="1"/>
            <a:r>
              <a:rPr lang="en-US" dirty="0"/>
              <a:t>Is there orographic forcing?</a:t>
            </a:r>
          </a:p>
          <a:p>
            <a:r>
              <a:rPr lang="en-US" dirty="0"/>
              <a:t>Basic Characteristics</a:t>
            </a:r>
          </a:p>
          <a:p>
            <a:pPr lvl="1"/>
            <a:r>
              <a:rPr lang="en-US" dirty="0"/>
              <a:t>Event start/end</a:t>
            </a:r>
          </a:p>
        </p:txBody>
      </p:sp>
    </p:spTree>
    <p:extLst>
      <p:ext uri="{BB962C8B-B14F-4D97-AF65-F5344CB8AC3E}">
        <p14:creationId xmlns:p14="http://schemas.microsoft.com/office/powerpoint/2010/main" val="411260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6BBB-6207-737A-7A3C-66266E3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Satellite and Radar data</a:t>
            </a:r>
          </a:p>
        </p:txBody>
      </p:sp>
      <p:pic>
        <p:nvPicPr>
          <p:cNvPr id="14" name="Picture 13" descr="A map of the weather&#10;&#10;Description automatically generated">
            <a:extLst>
              <a:ext uri="{FF2B5EF4-FFF2-40B4-BE49-F238E27FC236}">
                <a16:creationId xmlns:a16="http://schemas.microsoft.com/office/drawing/2014/main" id="{21B918DF-7E97-3630-F14A-E413EFC8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62" y="4125745"/>
            <a:ext cx="3816008" cy="2544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map of a storm&#10;&#10;Description automatically generated">
            <a:extLst>
              <a:ext uri="{FF2B5EF4-FFF2-40B4-BE49-F238E27FC236}">
                <a16:creationId xmlns:a16="http://schemas.microsoft.com/office/drawing/2014/main" id="{12B0F9C7-0843-4400-21AC-2403C460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2" y="667345"/>
            <a:ext cx="3369624" cy="3369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A map of the pacific ocean&#10;&#10;Description automatically generated">
            <a:extLst>
              <a:ext uri="{FF2B5EF4-FFF2-40B4-BE49-F238E27FC236}">
                <a16:creationId xmlns:a16="http://schemas.microsoft.com/office/drawing/2014/main" id="{4245EEE9-9A9B-9E4C-9E1A-888866C61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58" y="667345"/>
            <a:ext cx="3369624" cy="3369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44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D4B5-7BD9-BDAA-BDA0-9F1C59D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and Broader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EA9C-CD8E-E615-BF54-E882B73A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Extreme precipitation events are likely to increase in frequency as the climate warms</a:t>
            </a:r>
          </a:p>
          <a:p>
            <a:r>
              <a:rPr lang="en-US" dirty="0">
                <a:solidFill>
                  <a:srgbClr val="262626"/>
                </a:solidFill>
              </a:rPr>
              <a:t>Known drivers of landscape shaping processes such as flash flooding, erosion, snowmelt, </a:t>
            </a:r>
            <a:r>
              <a:rPr lang="en-US" dirty="0" err="1">
                <a:solidFill>
                  <a:srgbClr val="262626"/>
                </a:solidFill>
              </a:rPr>
              <a:t>landsliding</a:t>
            </a:r>
            <a:r>
              <a:rPr lang="en-US" dirty="0">
                <a:solidFill>
                  <a:srgbClr val="262626"/>
                </a:solidFill>
              </a:rPr>
              <a:t> and debris flows.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Mitigation strategies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Disaster management</a:t>
            </a:r>
          </a:p>
          <a:p>
            <a:r>
              <a:rPr lang="en-US" dirty="0">
                <a:solidFill>
                  <a:srgbClr val="262626"/>
                </a:solidFill>
              </a:rPr>
              <a:t>Improve climate/weather models</a:t>
            </a:r>
          </a:p>
        </p:txBody>
      </p:sp>
    </p:spTree>
    <p:extLst>
      <p:ext uri="{BB962C8B-B14F-4D97-AF65-F5344CB8AC3E}">
        <p14:creationId xmlns:p14="http://schemas.microsoft.com/office/powerpoint/2010/main" val="189321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D38F-A6EB-92C1-91FA-68B6FDF9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CB34-FB6A-F7D5-4461-7627BC5C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being used in this study is available for most of the United States</a:t>
            </a:r>
          </a:p>
          <a:p>
            <a:pPr lvl="1"/>
            <a:r>
              <a:rPr lang="en-US" dirty="0"/>
              <a:t>Opportunities to scale</a:t>
            </a:r>
          </a:p>
          <a:p>
            <a:r>
              <a:rPr lang="en-US" dirty="0"/>
              <a:t>Identification process of within-event HIP can be used as the basis for algorithm development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387E-D26E-9795-9621-4B1D7302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855F2F-649E-0419-73BC-08FF38E07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98484"/>
              </p:ext>
            </p:extLst>
          </p:nvPr>
        </p:nvGraphicFramePr>
        <p:xfrm>
          <a:off x="1581150" y="2152650"/>
          <a:ext cx="7391399" cy="2468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102">
                  <a:extLst>
                    <a:ext uri="{9D8B030D-6E8A-4147-A177-3AD203B41FA5}">
                      <a16:colId xmlns:a16="http://schemas.microsoft.com/office/drawing/2014/main" val="2887391025"/>
                    </a:ext>
                  </a:extLst>
                </a:gridCol>
                <a:gridCol w="1093209">
                  <a:extLst>
                    <a:ext uri="{9D8B030D-6E8A-4147-A177-3AD203B41FA5}">
                      <a16:colId xmlns:a16="http://schemas.microsoft.com/office/drawing/2014/main" val="2042411145"/>
                    </a:ext>
                  </a:extLst>
                </a:gridCol>
                <a:gridCol w="1941670">
                  <a:extLst>
                    <a:ext uri="{9D8B030D-6E8A-4147-A177-3AD203B41FA5}">
                      <a16:colId xmlns:a16="http://schemas.microsoft.com/office/drawing/2014/main" val="209899486"/>
                    </a:ext>
                  </a:extLst>
                </a:gridCol>
                <a:gridCol w="946360">
                  <a:extLst>
                    <a:ext uri="{9D8B030D-6E8A-4147-A177-3AD203B41FA5}">
                      <a16:colId xmlns:a16="http://schemas.microsoft.com/office/drawing/2014/main" val="221516892"/>
                    </a:ext>
                  </a:extLst>
                </a:gridCol>
                <a:gridCol w="1240058">
                  <a:extLst>
                    <a:ext uri="{9D8B030D-6E8A-4147-A177-3AD203B41FA5}">
                      <a16:colId xmlns:a16="http://schemas.microsoft.com/office/drawing/2014/main" val="1952688191"/>
                    </a:ext>
                  </a:extLst>
                </a:gridCol>
              </a:tblGrid>
              <a:tr h="1412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MS in Geography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objective timeline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Summer 2023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Fall 2024</a:t>
                      </a:r>
                      <a:br>
                        <a:rPr lang="en-US" sz="1100" kern="0" dirty="0">
                          <a:effectLst/>
                        </a:rPr>
                      </a:br>
                      <a:r>
                        <a:rPr lang="en-US" sz="1100" kern="0" dirty="0">
                          <a:effectLst/>
                        </a:rPr>
                        <a:t>(Defend Thesis Proposal)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Winter 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Spring 2024 or Fall 2025 </a:t>
                      </a:r>
                      <a:br>
                        <a:rPr lang="en-US" sz="1100" kern="0" dirty="0">
                          <a:effectLst/>
                        </a:rPr>
                      </a:br>
                      <a:r>
                        <a:rPr lang="en-US" sz="1100" kern="0" dirty="0">
                          <a:effectLst/>
                        </a:rPr>
                        <a:t>(Defend Thesis)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582819"/>
                  </a:ext>
                </a:extLst>
              </a:tr>
              <a:tr h="1055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Credits to take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(research and thesis credits)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076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9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13EF-A74E-1225-2296-335737FE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269" y="2444932"/>
            <a:ext cx="7473462" cy="98406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590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9EDC-EF35-7564-555C-55C609E1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ED35-4574-0003-E848-BC64BAC4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Study Area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68139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2A-6DEF-4A56-98C4-9D4B6742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8C46-FEB4-402D-9F11-C4B24A0A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295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High Intensity Precipitation (HIP)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Any unusually high precipitation rate given the duration of the precipitation event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Drivers of hydrometeorological hazards (flooding, erosion, landslides, </a:t>
            </a:r>
            <a:r>
              <a:rPr lang="en-US" dirty="0" err="1">
                <a:solidFill>
                  <a:srgbClr val="262626"/>
                </a:solidFill>
              </a:rPr>
              <a:t>etc</a:t>
            </a:r>
            <a:r>
              <a:rPr lang="en-US" dirty="0">
                <a:solidFill>
                  <a:srgbClr val="262626"/>
                </a:solidFill>
              </a:rPr>
              <a:t>) (IPCC, 2022)</a:t>
            </a:r>
          </a:p>
          <a:p>
            <a:pPr lvl="2"/>
            <a:r>
              <a:rPr lang="en-US" dirty="0">
                <a:solidFill>
                  <a:srgbClr val="262626"/>
                </a:solidFill>
              </a:rPr>
              <a:t>HIP embedded within larger storm systems exacerbates hazards</a:t>
            </a:r>
          </a:p>
          <a:p>
            <a:r>
              <a:rPr lang="en-US" dirty="0">
                <a:solidFill>
                  <a:srgbClr val="262626"/>
                </a:solidFill>
              </a:rPr>
              <a:t>Issues with understandings of HIP:</a:t>
            </a:r>
          </a:p>
          <a:p>
            <a:pPr lvl="1"/>
            <a:r>
              <a:rPr lang="en-US" b="0" i="0" dirty="0">
                <a:solidFill>
                  <a:srgbClr val="262626"/>
                </a:solidFill>
                <a:effectLst/>
              </a:rPr>
              <a:t>Poor representation of HIP in climatology (I.E. longer time-frame climate patterns)</a:t>
            </a:r>
          </a:p>
          <a:p>
            <a:pPr lvl="1"/>
            <a:r>
              <a:rPr lang="en-US" b="0" i="0" dirty="0">
                <a:solidFill>
                  <a:srgbClr val="262626"/>
                </a:solidFill>
                <a:effectLst/>
              </a:rPr>
              <a:t>Poor understanding of meteorological forcings that cause high-intensity precipitation</a:t>
            </a:r>
          </a:p>
          <a:p>
            <a:pPr lvl="1"/>
            <a:r>
              <a:rPr lang="en-US" b="0" i="0" dirty="0">
                <a:solidFill>
                  <a:srgbClr val="262626"/>
                </a:solidFill>
                <a:effectLst/>
              </a:rPr>
              <a:t>Poor simulation of small-scale high-intensity precipitation in atmospheric models </a:t>
            </a:r>
          </a:p>
        </p:txBody>
      </p:sp>
    </p:spTree>
    <p:extLst>
      <p:ext uri="{BB962C8B-B14F-4D97-AF65-F5344CB8AC3E}">
        <p14:creationId xmlns:p14="http://schemas.microsoft.com/office/powerpoint/2010/main" val="44246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B125-2114-96E3-43C0-84ADC3D4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on the West Coast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E6C-106C-DD05-C116-4D032D17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787525"/>
            <a:ext cx="60757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associated with the presence of larger scale atmospheric rivers (AR)</a:t>
            </a:r>
          </a:p>
          <a:p>
            <a:r>
              <a:rPr lang="en-US" dirty="0"/>
              <a:t>Narrow cold frontal rainbands (NCFR)</a:t>
            </a:r>
          </a:p>
          <a:p>
            <a:pPr lvl="1"/>
            <a:r>
              <a:rPr lang="en-US" dirty="0"/>
              <a:t>Locations within storms with notably high rates of precipitation (</a:t>
            </a:r>
            <a:r>
              <a:rPr lang="en-US" dirty="0" err="1"/>
              <a:t>Houze</a:t>
            </a:r>
            <a:r>
              <a:rPr lang="en-US" dirty="0"/>
              <a:t> et al., 1976; Hobbs &amp; Persson, 1982; Koch &amp; </a:t>
            </a:r>
            <a:r>
              <a:rPr lang="en-US" dirty="0" err="1"/>
              <a:t>Kocin</a:t>
            </a:r>
            <a:r>
              <a:rPr lang="en-US" dirty="0"/>
              <a:t>, 1991)</a:t>
            </a:r>
          </a:p>
          <a:p>
            <a:pPr lvl="1"/>
            <a:r>
              <a:rPr lang="en-US" dirty="0"/>
              <a:t>Notable in destructive and costly events in Southern California (</a:t>
            </a:r>
            <a:r>
              <a:rPr lang="da-DK" dirty="0"/>
              <a:t>Cannon et al., 2018; Oakley et al., 2017; Sukup et al., 2016, de Orla-Barile, 2022).</a:t>
            </a:r>
          </a:p>
          <a:p>
            <a:r>
              <a:rPr lang="da-DK" dirty="0"/>
              <a:t>Orographic enhancement</a:t>
            </a:r>
            <a:endParaRPr lang="en-US" dirty="0"/>
          </a:p>
        </p:txBody>
      </p:sp>
      <p:pic>
        <p:nvPicPr>
          <p:cNvPr id="5" name="Picture 4" descr="A picture containing text, screenshot, map&#10;&#10;Description automatically generated">
            <a:extLst>
              <a:ext uri="{FF2B5EF4-FFF2-40B4-BE49-F238E27FC236}">
                <a16:creationId xmlns:a16="http://schemas.microsoft.com/office/drawing/2014/main" id="{A5D30DA8-4E15-5A00-7F1A-114CAF9D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34" y="1531510"/>
            <a:ext cx="5448398" cy="4212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EADAE-6872-8ED6-8F47-2EAB41AC20E8}"/>
              </a:ext>
            </a:extLst>
          </p:cNvPr>
          <p:cNvSpPr txBox="1"/>
          <p:nvPr/>
        </p:nvSpPr>
        <p:spPr>
          <a:xfrm>
            <a:off x="7957604" y="5808597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da-DK" dirty="0"/>
              <a:t>de Orla-Barile,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2A-6DEF-4A56-98C4-9D4B6742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8C46-FEB4-402D-9F11-C4B24A0A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29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</a:rPr>
              <a:t> </a:t>
            </a: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6F40DB-8E08-42B6-9494-B91F565C130E}"/>
              </a:ext>
            </a:extLst>
          </p:cNvPr>
          <p:cNvSpPr txBox="1">
            <a:spLocks/>
          </p:cNvSpPr>
          <p:nvPr/>
        </p:nvSpPr>
        <p:spPr>
          <a:xfrm>
            <a:off x="152400" y="1405730"/>
            <a:ext cx="11673840" cy="529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What specific characteristics (physical/statistical) can we find in HIP on the West Coast of the United States: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How synoptic (large-scale) drivers influence regional meteorology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How many are associated with unique mesoscale (small-scale) features (narrow cold frontal rain bands, </a:t>
            </a:r>
            <a:r>
              <a:rPr lang="en-US" dirty="0" err="1">
                <a:solidFill>
                  <a:srgbClr val="262626"/>
                </a:solidFill>
              </a:rPr>
              <a:t>etc</a:t>
            </a:r>
            <a:r>
              <a:rPr lang="en-US" dirty="0">
                <a:solidFill>
                  <a:srgbClr val="262626"/>
                </a:solidFill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</a:rPr>
              <a:t>Are there any interesting patterns in the variability of HIP pulses found within longer term events. </a:t>
            </a:r>
          </a:p>
        </p:txBody>
      </p:sp>
    </p:spTree>
    <p:extLst>
      <p:ext uri="{BB962C8B-B14F-4D97-AF65-F5344CB8AC3E}">
        <p14:creationId xmlns:p14="http://schemas.microsoft.com/office/powerpoint/2010/main" val="2953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3E-98A1-BC60-C8B4-62DB39FF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8664606" cy="984068"/>
          </a:xfrm>
        </p:spPr>
        <p:txBody>
          <a:bodyPr>
            <a:normAutofit/>
          </a:bodyPr>
          <a:lstStyle/>
          <a:p>
            <a:r>
              <a:rPr lang="en-US" dirty="0"/>
              <a:t>Case Study: 2017 Oroville Dam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F09A-A7ED-97BA-F303-48257E78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47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Partially driven by a series of AR events during an exceptionally wet water year</a:t>
            </a:r>
          </a:p>
          <a:p>
            <a:r>
              <a:rPr lang="en-US" dirty="0"/>
              <a:t>Heavy damage to the primary and emergency spillway of the Oroville Dam</a:t>
            </a:r>
          </a:p>
          <a:p>
            <a:pPr lvl="1"/>
            <a:r>
              <a:rPr lang="en-US" dirty="0"/>
              <a:t>Over $1 billion dollars In damages</a:t>
            </a:r>
          </a:p>
          <a:p>
            <a:pPr lvl="1"/>
            <a:r>
              <a:rPr lang="en-US" dirty="0"/>
              <a:t>Mass evacuations</a:t>
            </a:r>
          </a:p>
        </p:txBody>
      </p:sp>
      <p:pic>
        <p:nvPicPr>
          <p:cNvPr id="7" name="Picture 6" descr="A waterfall flowing through a forest&#10;&#10;Description automatically generated with medium confidence">
            <a:extLst>
              <a:ext uri="{FF2B5EF4-FFF2-40B4-BE49-F238E27FC236}">
                <a16:creationId xmlns:a16="http://schemas.microsoft.com/office/drawing/2014/main" id="{93994CF5-9F84-3902-BDD0-50E3DDA9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50" y="1343025"/>
            <a:ext cx="58420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6D2-93A9-B99D-471F-2A95BF91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D61C-0438-7C16-976C-1EC4C584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387475"/>
            <a:ext cx="5967510" cy="470541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 collaboration with the Center for Western Weather and Water Extremes as part of the Forecast-Informed Reservoir Operations (FIRO) project</a:t>
            </a:r>
            <a:endParaRPr lang="en-US" dirty="0"/>
          </a:p>
          <a:p>
            <a:r>
              <a:rPr lang="en-US" dirty="0"/>
              <a:t>Yuba-Feather watershed region</a:t>
            </a:r>
          </a:p>
        </p:txBody>
      </p:sp>
      <p:pic>
        <p:nvPicPr>
          <p:cNvPr id="5" name="Picture 4" descr="A map of california with a red and yellow location&#10;&#10;Description automatically generated">
            <a:extLst>
              <a:ext uri="{FF2B5EF4-FFF2-40B4-BE49-F238E27FC236}">
                <a16:creationId xmlns:a16="http://schemas.microsoft.com/office/drawing/2014/main" id="{872A5BEF-0FB1-8DB7-0137-EBCE6FCD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18" y="1134383"/>
            <a:ext cx="4027144" cy="5211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31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B4B8C7-291F-D974-0DB2-DC2643CDF4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49" y="1151616"/>
            <a:ext cx="5595421" cy="430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10C1E-BE8E-BAF1-02E8-F17E5A2C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– Identifying Long-term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F0EE-B752-2373-099C-1101CD93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559847"/>
            <a:ext cx="4354873" cy="5008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Airport station data (</a:t>
            </a:r>
            <a:r>
              <a:rPr lang="en-US" dirty="0" err="1"/>
              <a:t>MesoWest</a:t>
            </a:r>
            <a:r>
              <a:rPr lang="en-US" dirty="0"/>
              <a:t>) Hourly precipitation amounts</a:t>
            </a:r>
          </a:p>
          <a:p>
            <a:pPr lvl="1"/>
            <a:r>
              <a:rPr lang="en-US" dirty="0"/>
              <a:t>Oroville Municipal Airport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longer-term events</a:t>
            </a:r>
          </a:p>
          <a:p>
            <a:pPr lvl="1"/>
            <a:r>
              <a:rPr lang="en-US" dirty="0"/>
              <a:t>Nonzero precipitation preceding and following 12 hours of dryness with at least one hourly rainfall reading of 3mm or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15FB2-C03B-B31B-D428-C1A6D69A6C45}"/>
              </a:ext>
            </a:extLst>
          </p:cNvPr>
          <p:cNvSpPr txBox="1"/>
          <p:nvPr/>
        </p:nvSpPr>
        <p:spPr>
          <a:xfrm>
            <a:off x="6464865" y="5907517"/>
            <a:ext cx="352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da-DK" dirty="0"/>
              <a:t>MesoWest (</a:t>
            </a:r>
            <a:r>
              <a:rPr lang="da-DK" dirty="0">
                <a:hlinkClick r:id="rId3"/>
              </a:rPr>
              <a:t>https://mesowest.utah.edu/</a:t>
            </a:r>
            <a:r>
              <a:rPr lang="da-DK" dirty="0"/>
              <a:t>)</a:t>
            </a:r>
            <a:endParaRPr lang="en-US" dirty="0"/>
          </a:p>
          <a:p>
            <a:pPr algn="ctr"/>
            <a:endParaRPr lang="da-DK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43A3B6C-FCD6-B564-C524-93B04A0216FF}"/>
              </a:ext>
            </a:extLst>
          </p:cNvPr>
          <p:cNvSpPr/>
          <p:nvPr/>
        </p:nvSpPr>
        <p:spPr>
          <a:xfrm rot="5400000">
            <a:off x="5852234" y="4856120"/>
            <a:ext cx="457200" cy="426868"/>
          </a:xfrm>
          <a:prstGeom prst="rightBrace">
            <a:avLst>
              <a:gd name="adj1" fmla="val 26866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806E9-5ACE-8133-C673-C6FB9BFFA8B7}"/>
              </a:ext>
            </a:extLst>
          </p:cNvPr>
          <p:cNvSpPr txBox="1"/>
          <p:nvPr/>
        </p:nvSpPr>
        <p:spPr>
          <a:xfrm>
            <a:off x="4680648" y="5899846"/>
            <a:ext cx="15027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High-Level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1D5ADF-9829-87DB-1453-D5827DFB7714}"/>
              </a:ext>
            </a:extLst>
          </p:cNvPr>
          <p:cNvCxnSpPr>
            <a:cxnSpLocks/>
            <a:stCxn id="22" idx="0"/>
            <a:endCxn id="20" idx="1"/>
          </p:cNvCxnSpPr>
          <p:nvPr/>
        </p:nvCxnSpPr>
        <p:spPr>
          <a:xfrm flipV="1">
            <a:off x="5431999" y="5298154"/>
            <a:ext cx="648835" cy="6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DB668E69-9F54-23D3-9F15-E252D8AFF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6625" y="1409700"/>
            <a:ext cx="5238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7596C5D-48CC-2B33-C98F-ECD1AE5DE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15" y="1310833"/>
            <a:ext cx="7558268" cy="3779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BD5DD-26B6-5F22-AF30-8B5A36F6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7558268" cy="98406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Identifying within-event precipitation pulses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E6CC-1251-5E02-1988-6168B851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825625"/>
            <a:ext cx="2873829" cy="4351338"/>
          </a:xfrm>
        </p:spPr>
        <p:txBody>
          <a:bodyPr>
            <a:normAutofit/>
          </a:bodyPr>
          <a:lstStyle/>
          <a:p>
            <a:r>
              <a:rPr lang="en-US" dirty="0"/>
              <a:t>Visual inspection</a:t>
            </a:r>
          </a:p>
          <a:p>
            <a:r>
              <a:rPr lang="en-US" dirty="0"/>
              <a:t>Distinct waves of precipitation within longer duration events</a:t>
            </a:r>
          </a:p>
          <a:p>
            <a:r>
              <a:rPr lang="en-US" dirty="0"/>
              <a:t>What are the meteorological forcings behind these HIP event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71D66-D71F-EB9A-DB24-34AB96D95EAC}"/>
              </a:ext>
            </a:extLst>
          </p:cNvPr>
          <p:cNvSpPr/>
          <p:nvPr/>
        </p:nvSpPr>
        <p:spPr>
          <a:xfrm>
            <a:off x="4864962" y="1825625"/>
            <a:ext cx="4438835" cy="137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61991D-C441-D20C-CF7B-DB8F84C58935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H="1" flipV="1">
            <a:off x="9303797" y="2513013"/>
            <a:ext cx="962543" cy="8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D8C4E9-BD4E-52D6-0072-46D4AA7C6FB9}"/>
              </a:ext>
            </a:extLst>
          </p:cNvPr>
          <p:cNvSpPr txBox="1"/>
          <p:nvPr/>
        </p:nvSpPr>
        <p:spPr>
          <a:xfrm>
            <a:off x="9761247" y="2598003"/>
            <a:ext cx="101018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Interested in these hourly spikes in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20091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16434</TotalTime>
  <Words>644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Diagnosing Rainfall Variability Within A Series of Atmospheric Rivers over Northern California in February 2017 </vt:lpstr>
      <vt:lpstr>Outline</vt:lpstr>
      <vt:lpstr>Broad Background</vt:lpstr>
      <vt:lpstr>HIP on the West Coast</vt:lpstr>
      <vt:lpstr>Research Questions</vt:lpstr>
      <vt:lpstr>Case Study: 2017 Oroville Dam Crisis</vt:lpstr>
      <vt:lpstr>Study Area</vt:lpstr>
      <vt:lpstr>Methods – Identifying Long-term Events</vt:lpstr>
      <vt:lpstr>Methods – Identifying within-event precipitation pulses</vt:lpstr>
      <vt:lpstr>Methods – Characterize Events</vt:lpstr>
      <vt:lpstr>Preliminary Satellite and Radar data</vt:lpstr>
      <vt:lpstr>Discussion and Broader Impact</vt:lpstr>
      <vt:lpstr>Future Research</vt:lpstr>
      <vt:lpstr>Project Timeline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Uses and Mis-Uses of RCP8.5 A FaIR2.1/RFF-SP million member analysis</dc:title>
  <dc:creator>Sarofim, Marcus</dc:creator>
  <cp:lastModifiedBy>Parker Malek</cp:lastModifiedBy>
  <cp:revision>226</cp:revision>
  <dcterms:created xsi:type="dcterms:W3CDTF">2022-10-16T15:23:52Z</dcterms:created>
  <dcterms:modified xsi:type="dcterms:W3CDTF">2023-11-20T00:49:40Z</dcterms:modified>
</cp:coreProperties>
</file>