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9" r:id="rId4"/>
    <p:sldId id="258" r:id="rId5"/>
    <p:sldId id="263" r:id="rId6"/>
    <p:sldId id="260" r:id="rId7"/>
    <p:sldId id="261" r:id="rId8"/>
    <p:sldId id="262" r:id="rId9"/>
    <p:sldId id="271" r:id="rId10"/>
    <p:sldId id="264" r:id="rId11"/>
    <p:sldId id="265" r:id="rId12"/>
    <p:sldId id="266" r:id="rId13"/>
    <p:sldId id="267" r:id="rId14"/>
    <p:sldId id="272" r:id="rId15"/>
    <p:sldId id="270" r:id="rId16"/>
    <p:sldId id="275" r:id="rId17"/>
    <p:sldId id="268" r:id="rId18"/>
    <p:sldId id="276" r:id="rId19"/>
    <p:sldId id="277" r:id="rId20"/>
    <p:sldId id="278" r:id="rId21"/>
    <p:sldId id="279" r:id="rId22"/>
    <p:sldId id="274" r:id="rId23"/>
    <p:sldId id="273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66CC46-E7E9-45EA-A3A8-EA6B528A9902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A02116B-C11F-437A-B23F-55EA6601D405}">
      <dgm:prSet/>
      <dgm:spPr/>
      <dgm:t>
        <a:bodyPr/>
        <a:lstStyle/>
        <a:p>
          <a:r>
            <a:rPr lang="en-US" dirty="0"/>
            <a:t>Lecture 3-Ultra Sonic</a:t>
          </a:r>
        </a:p>
      </dgm:t>
    </dgm:pt>
    <dgm:pt modelId="{DCA9FB53-2227-4D8A-919B-A8079E9EC3BF}" type="parTrans" cxnId="{79FC6F80-6280-4D5E-96AE-49C5BF1D1A60}">
      <dgm:prSet/>
      <dgm:spPr/>
      <dgm:t>
        <a:bodyPr/>
        <a:lstStyle/>
        <a:p>
          <a:endParaRPr lang="en-US"/>
        </a:p>
      </dgm:t>
    </dgm:pt>
    <dgm:pt modelId="{D4A9147F-E786-48EC-92AF-90506C75CE16}" type="sibTrans" cxnId="{79FC6F80-6280-4D5E-96AE-49C5BF1D1A60}">
      <dgm:prSet/>
      <dgm:spPr/>
      <dgm:t>
        <a:bodyPr/>
        <a:lstStyle/>
        <a:p>
          <a:endParaRPr lang="en-US"/>
        </a:p>
      </dgm:t>
    </dgm:pt>
    <dgm:pt modelId="{D59E6591-D5CE-4BCA-BB1D-3728F3C83BEB}">
      <dgm:prSet/>
      <dgm:spPr/>
      <dgm:t>
        <a:bodyPr/>
        <a:lstStyle/>
        <a:p>
          <a:r>
            <a:rPr lang="en-US" dirty="0"/>
            <a:t>Lecture 4-LCD</a:t>
          </a:r>
        </a:p>
      </dgm:t>
    </dgm:pt>
    <dgm:pt modelId="{72C00649-60CC-4F2B-9511-19D28764B244}" type="parTrans" cxnId="{47AC4E8F-718F-4B11-B939-3B31B5DA69EE}">
      <dgm:prSet/>
      <dgm:spPr/>
      <dgm:t>
        <a:bodyPr/>
        <a:lstStyle/>
        <a:p>
          <a:endParaRPr lang="en-US"/>
        </a:p>
      </dgm:t>
    </dgm:pt>
    <dgm:pt modelId="{435EB571-EC1F-437A-902C-CBC16A978E59}" type="sibTrans" cxnId="{47AC4E8F-718F-4B11-B939-3B31B5DA69EE}">
      <dgm:prSet/>
      <dgm:spPr/>
      <dgm:t>
        <a:bodyPr/>
        <a:lstStyle/>
        <a:p>
          <a:endParaRPr lang="en-US"/>
        </a:p>
      </dgm:t>
    </dgm:pt>
    <dgm:pt modelId="{BC6B27F3-A6F2-4E86-A7E8-F9913ADD285B}" type="pres">
      <dgm:prSet presAssocID="{D266CC46-E7E9-45EA-A3A8-EA6B528A990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A8BD8FA-D0EA-4AC6-80EC-B5B267864026}" type="pres">
      <dgm:prSet presAssocID="{7A02116B-C11F-437A-B23F-55EA6601D405}" presName="root" presStyleCnt="0"/>
      <dgm:spPr/>
    </dgm:pt>
    <dgm:pt modelId="{DB2D2121-9CB1-48BA-9126-1E03AC4360F1}" type="pres">
      <dgm:prSet presAssocID="{7A02116B-C11F-437A-B23F-55EA6601D405}" presName="rootComposite" presStyleCnt="0"/>
      <dgm:spPr/>
    </dgm:pt>
    <dgm:pt modelId="{77321D2E-3D76-4210-BA83-AE320C5EFDF3}" type="pres">
      <dgm:prSet presAssocID="{7A02116B-C11F-437A-B23F-55EA6601D405}" presName="rootText" presStyleLbl="node1" presStyleIdx="0" presStyleCnt="2"/>
      <dgm:spPr/>
    </dgm:pt>
    <dgm:pt modelId="{0B4C1DC4-92B1-4E22-A68B-23A5438863FE}" type="pres">
      <dgm:prSet presAssocID="{7A02116B-C11F-437A-B23F-55EA6601D405}" presName="rootConnector" presStyleLbl="node1" presStyleIdx="0" presStyleCnt="2"/>
      <dgm:spPr/>
    </dgm:pt>
    <dgm:pt modelId="{1F946DBE-DBFD-4A90-BB87-6D7A2576C252}" type="pres">
      <dgm:prSet presAssocID="{7A02116B-C11F-437A-B23F-55EA6601D405}" presName="childShape" presStyleCnt="0"/>
      <dgm:spPr/>
    </dgm:pt>
    <dgm:pt modelId="{A7B6B7D4-9678-4E8F-8003-D9BBFA77DEB4}" type="pres">
      <dgm:prSet presAssocID="{D59E6591-D5CE-4BCA-BB1D-3728F3C83BEB}" presName="root" presStyleCnt="0"/>
      <dgm:spPr/>
    </dgm:pt>
    <dgm:pt modelId="{8C4656C2-0574-4F9B-B4D4-1395E23B0556}" type="pres">
      <dgm:prSet presAssocID="{D59E6591-D5CE-4BCA-BB1D-3728F3C83BEB}" presName="rootComposite" presStyleCnt="0"/>
      <dgm:spPr/>
    </dgm:pt>
    <dgm:pt modelId="{42838C6F-9B59-4D58-9EC7-C9FE8CDAD17F}" type="pres">
      <dgm:prSet presAssocID="{D59E6591-D5CE-4BCA-BB1D-3728F3C83BEB}" presName="rootText" presStyleLbl="node1" presStyleIdx="1" presStyleCnt="2"/>
      <dgm:spPr/>
    </dgm:pt>
    <dgm:pt modelId="{265AD057-A766-4439-A268-945629A3F716}" type="pres">
      <dgm:prSet presAssocID="{D59E6591-D5CE-4BCA-BB1D-3728F3C83BEB}" presName="rootConnector" presStyleLbl="node1" presStyleIdx="1" presStyleCnt="2"/>
      <dgm:spPr/>
    </dgm:pt>
    <dgm:pt modelId="{965C054C-1034-44BE-99DE-CDD55E8CB9DD}" type="pres">
      <dgm:prSet presAssocID="{D59E6591-D5CE-4BCA-BB1D-3728F3C83BEB}" presName="childShape" presStyleCnt="0"/>
      <dgm:spPr/>
    </dgm:pt>
  </dgm:ptLst>
  <dgm:cxnLst>
    <dgm:cxn modelId="{9B18D434-8F45-4764-AD44-899018709481}" type="presOf" srcId="{7A02116B-C11F-437A-B23F-55EA6601D405}" destId="{0B4C1DC4-92B1-4E22-A68B-23A5438863FE}" srcOrd="1" destOrd="0" presId="urn:microsoft.com/office/officeart/2005/8/layout/hierarchy3"/>
    <dgm:cxn modelId="{A62C5160-8BA8-49F1-A35D-01EC43F06E1D}" type="presOf" srcId="{D266CC46-E7E9-45EA-A3A8-EA6B528A9902}" destId="{BC6B27F3-A6F2-4E86-A7E8-F9913ADD285B}" srcOrd="0" destOrd="0" presId="urn:microsoft.com/office/officeart/2005/8/layout/hierarchy3"/>
    <dgm:cxn modelId="{AC0CCA4C-DFAC-4D30-9F21-A2F48AABDDEC}" type="presOf" srcId="{D59E6591-D5CE-4BCA-BB1D-3728F3C83BEB}" destId="{42838C6F-9B59-4D58-9EC7-C9FE8CDAD17F}" srcOrd="0" destOrd="0" presId="urn:microsoft.com/office/officeart/2005/8/layout/hierarchy3"/>
    <dgm:cxn modelId="{FF4E1E74-1BA2-4F6D-B6D4-5BEAF5BCC20B}" type="presOf" srcId="{D59E6591-D5CE-4BCA-BB1D-3728F3C83BEB}" destId="{265AD057-A766-4439-A268-945629A3F716}" srcOrd="1" destOrd="0" presId="urn:microsoft.com/office/officeart/2005/8/layout/hierarchy3"/>
    <dgm:cxn modelId="{79FC6F80-6280-4D5E-96AE-49C5BF1D1A60}" srcId="{D266CC46-E7E9-45EA-A3A8-EA6B528A9902}" destId="{7A02116B-C11F-437A-B23F-55EA6601D405}" srcOrd="0" destOrd="0" parTransId="{DCA9FB53-2227-4D8A-919B-A8079E9EC3BF}" sibTransId="{D4A9147F-E786-48EC-92AF-90506C75CE16}"/>
    <dgm:cxn modelId="{D4E0E48C-1EAB-45E1-9491-6380DC314E04}" type="presOf" srcId="{7A02116B-C11F-437A-B23F-55EA6601D405}" destId="{77321D2E-3D76-4210-BA83-AE320C5EFDF3}" srcOrd="0" destOrd="0" presId="urn:microsoft.com/office/officeart/2005/8/layout/hierarchy3"/>
    <dgm:cxn modelId="{47AC4E8F-718F-4B11-B939-3B31B5DA69EE}" srcId="{D266CC46-E7E9-45EA-A3A8-EA6B528A9902}" destId="{D59E6591-D5CE-4BCA-BB1D-3728F3C83BEB}" srcOrd="1" destOrd="0" parTransId="{72C00649-60CC-4F2B-9511-19D28764B244}" sibTransId="{435EB571-EC1F-437A-902C-CBC16A978E59}"/>
    <dgm:cxn modelId="{5DB4BCE9-0B9B-484B-B868-A3478CE8567B}" type="presParOf" srcId="{BC6B27F3-A6F2-4E86-A7E8-F9913ADD285B}" destId="{2A8BD8FA-D0EA-4AC6-80EC-B5B267864026}" srcOrd="0" destOrd="0" presId="urn:microsoft.com/office/officeart/2005/8/layout/hierarchy3"/>
    <dgm:cxn modelId="{2A5B2CE9-DF57-435C-83E3-705EB6CFCA15}" type="presParOf" srcId="{2A8BD8FA-D0EA-4AC6-80EC-B5B267864026}" destId="{DB2D2121-9CB1-48BA-9126-1E03AC4360F1}" srcOrd="0" destOrd="0" presId="urn:microsoft.com/office/officeart/2005/8/layout/hierarchy3"/>
    <dgm:cxn modelId="{0E3FD491-B5FB-46D1-AEAD-38747EEB9356}" type="presParOf" srcId="{DB2D2121-9CB1-48BA-9126-1E03AC4360F1}" destId="{77321D2E-3D76-4210-BA83-AE320C5EFDF3}" srcOrd="0" destOrd="0" presId="urn:microsoft.com/office/officeart/2005/8/layout/hierarchy3"/>
    <dgm:cxn modelId="{32D2B2ED-C459-42B0-A77E-76B0136942DC}" type="presParOf" srcId="{DB2D2121-9CB1-48BA-9126-1E03AC4360F1}" destId="{0B4C1DC4-92B1-4E22-A68B-23A5438863FE}" srcOrd="1" destOrd="0" presId="urn:microsoft.com/office/officeart/2005/8/layout/hierarchy3"/>
    <dgm:cxn modelId="{18A43BFB-275E-4DB8-AE70-921F37E07BD1}" type="presParOf" srcId="{2A8BD8FA-D0EA-4AC6-80EC-B5B267864026}" destId="{1F946DBE-DBFD-4A90-BB87-6D7A2576C252}" srcOrd="1" destOrd="0" presId="urn:microsoft.com/office/officeart/2005/8/layout/hierarchy3"/>
    <dgm:cxn modelId="{966F9EE0-10C8-40EA-B177-6FD72398EDD7}" type="presParOf" srcId="{BC6B27F3-A6F2-4E86-A7E8-F9913ADD285B}" destId="{A7B6B7D4-9678-4E8F-8003-D9BBFA77DEB4}" srcOrd="1" destOrd="0" presId="urn:microsoft.com/office/officeart/2005/8/layout/hierarchy3"/>
    <dgm:cxn modelId="{67A1016C-D8E2-4EC9-BC8A-0C0AC257C97A}" type="presParOf" srcId="{A7B6B7D4-9678-4E8F-8003-D9BBFA77DEB4}" destId="{8C4656C2-0574-4F9B-B4D4-1395E23B0556}" srcOrd="0" destOrd="0" presId="urn:microsoft.com/office/officeart/2005/8/layout/hierarchy3"/>
    <dgm:cxn modelId="{8A1035A8-6489-40A9-917D-F1EA47937DD3}" type="presParOf" srcId="{8C4656C2-0574-4F9B-B4D4-1395E23B0556}" destId="{42838C6F-9B59-4D58-9EC7-C9FE8CDAD17F}" srcOrd="0" destOrd="0" presId="urn:microsoft.com/office/officeart/2005/8/layout/hierarchy3"/>
    <dgm:cxn modelId="{FD3999D1-F65E-49AA-8303-2F8BC27D2C35}" type="presParOf" srcId="{8C4656C2-0574-4F9B-B4D4-1395E23B0556}" destId="{265AD057-A766-4439-A268-945629A3F716}" srcOrd="1" destOrd="0" presId="urn:microsoft.com/office/officeart/2005/8/layout/hierarchy3"/>
    <dgm:cxn modelId="{445B332B-8249-48D2-9FF3-918B8369C581}" type="presParOf" srcId="{A7B6B7D4-9678-4E8F-8003-D9BBFA77DEB4}" destId="{965C054C-1034-44BE-99DE-CDD55E8CB9DD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321D2E-3D76-4210-BA83-AE320C5EFDF3}">
      <dsp:nvSpPr>
        <dsp:cNvPr id="0" name=""/>
        <dsp:cNvSpPr/>
      </dsp:nvSpPr>
      <dsp:spPr>
        <a:xfrm>
          <a:off x="804" y="2216473"/>
          <a:ext cx="2927592" cy="146379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Lecture 3-Ultra Sonic</a:t>
          </a:r>
        </a:p>
      </dsp:txBody>
      <dsp:txXfrm>
        <a:off x="43677" y="2259346"/>
        <a:ext cx="2841846" cy="1378050"/>
      </dsp:txXfrm>
    </dsp:sp>
    <dsp:sp modelId="{42838C6F-9B59-4D58-9EC7-C9FE8CDAD17F}">
      <dsp:nvSpPr>
        <dsp:cNvPr id="0" name=""/>
        <dsp:cNvSpPr/>
      </dsp:nvSpPr>
      <dsp:spPr>
        <a:xfrm>
          <a:off x="3660294" y="2216473"/>
          <a:ext cx="2927592" cy="146379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Lecture 4-LCD</a:t>
          </a:r>
        </a:p>
      </dsp:txBody>
      <dsp:txXfrm>
        <a:off x="3703167" y="2259346"/>
        <a:ext cx="2841846" cy="1378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E69F93-09CF-4A99-B5EE-188DFBA6AEAC}" type="datetimeFigureOut">
              <a:rPr lang="zh-TW" altLang="en-US" smtClean="0"/>
              <a:t>2020/8/31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76972A-216F-4774-BD33-9DD9F2EEB5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7640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6972A-216F-4774-BD33-9DD9F2EEB55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5145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3CC08D-B208-4202-8E72-52C0972AD5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F0F890B-A0E0-4FC2-899E-7B90F055BA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EA69B6-F933-471F-990E-C88E2658D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10340-3F96-43BE-A4F3-61D9247F5476}" type="datetime1">
              <a:rPr lang="zh-TW" altLang="en-US" smtClean="0"/>
              <a:t>2020/8/31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8AE1C8-F085-4369-B605-2971BE33C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3E6056-81B1-4AC5-B153-D535EB605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6977-E177-4B8D-BF26-748C2CB9A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1295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B09D62-4BA3-4E81-AD70-CE82A0770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DFFFF23-91E4-47E7-B420-E9D4807B8C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C75362-7279-4E0A-897A-41F24454A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9C5A-B0D4-4831-B164-4FD53F08C79A}" type="datetime1">
              <a:rPr lang="zh-TW" altLang="en-US" smtClean="0"/>
              <a:t>2020/8/31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B82D2F-4BE9-4552-836B-DB18260C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032D8E-9F9E-480E-B7F6-7081109F7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6977-E177-4B8D-BF26-748C2CB9A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6086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A8267BB-5ACF-4236-A232-71225B52BE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A7A2824-A574-48A0-954B-EFF2DD912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5AE11D-A53A-4F2C-A910-D735F375F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AF697-F838-4EE6-84BA-39CEE2899CE8}" type="datetime1">
              <a:rPr lang="zh-TW" altLang="en-US" smtClean="0"/>
              <a:t>2020/8/31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80779B7-E7AF-44EC-8277-ACDE6BD85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36C993-71C5-4673-BCE8-E2AFA363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6977-E177-4B8D-BF26-748C2CB9A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2819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77DA95-38FB-449B-B1DF-5E5665C56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575B93-620A-4365-B133-9BAF91840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723887F-44F0-4768-A7D2-126DE4E13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E1E2-CF64-4CF0-B207-4B3A5C163F8B}" type="datetime1">
              <a:rPr lang="zh-TW" altLang="en-US" smtClean="0"/>
              <a:t>2020/8/31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F28E40-94F0-4DF0-85A8-16A093657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FA430E-4005-491F-B8B9-CAD4879DE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6977-E177-4B8D-BF26-748C2CB9A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1581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C475E7-118F-4F74-8895-6D093F623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1724C48-4002-4949-9C48-91490E972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39778B6-DA18-47DD-84C8-F1809B343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52AB5-D0E5-48C8-A999-BD2982C8BD23}" type="datetime1">
              <a:rPr lang="zh-TW" altLang="en-US" smtClean="0"/>
              <a:t>2020/8/31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FCC789-7D69-4439-8B58-5625D2373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2092F6-AC05-46D5-9127-D0B0424AD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6977-E177-4B8D-BF26-748C2CB9A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1943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EF0689-7F25-46EE-BB4B-1D7789A4E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035F61-AA22-4AE7-867C-584782A06B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8D2618A-04B2-4BF9-B76B-C3C1D6463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DCC13E9-6EF8-4462-B62D-C442E9B65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1A340-A6F2-4E81-8A00-7B8BEC8962B1}" type="datetime1">
              <a:rPr lang="zh-TW" altLang="en-US" smtClean="0"/>
              <a:t>2020/8/31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74AD0D4-C955-4BB2-B595-2D9038C22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F425AE5-B5F9-43F0-8CC6-ADAD3E045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6977-E177-4B8D-BF26-748C2CB9A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412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12B594-C011-456A-AB3A-6DB8B971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001C9C8-0A3D-42D4-BBE1-BA096BB01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4824D44-1A75-4D6B-B08E-1542E38A0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ADEA850-ACAC-4527-B305-3FE8992270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7465E24-463B-4993-9422-1CFF9AF1E2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0F2D3F1-52F6-4F90-98E0-7F328A037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8D3C-6527-430F-B82A-EC1F06295648}" type="datetime1">
              <a:rPr lang="zh-TW" altLang="en-US" smtClean="0"/>
              <a:t>2020/8/31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7695D79-2CBA-4B75-83FA-73387D5CC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C32E64B-633F-4B35-9FB8-0E1A0EDCD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6977-E177-4B8D-BF26-748C2CB9A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8750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38212B-AEDB-4DC0-AAFB-91F15C5E2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D271ED4-45FA-418F-B012-27BAD12D2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8C64E-2C82-469E-A550-4DCDC393D78A}" type="datetime1">
              <a:rPr lang="zh-TW" altLang="en-US" smtClean="0"/>
              <a:t>2020/8/31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2F6E9F3-3284-44D1-9842-27D4536F3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63E22EC-277E-4BB2-B50E-2E3C3E460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6977-E177-4B8D-BF26-748C2CB9A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7147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BCCAD37-FAB0-4D08-96AC-2040D19C3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70ABE-03DA-4106-A2AB-E70BF388A107}" type="datetime1">
              <a:rPr lang="zh-TW" altLang="en-US" smtClean="0"/>
              <a:t>2020/8/31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5AB1CF3-F088-40C1-91C2-53BD4C180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64CE650-7C22-4046-AE3C-0E685216F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6977-E177-4B8D-BF26-748C2CB9A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2206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AC116C-7B56-47BD-B77D-CE34C026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E5A5FC-880E-430B-8C81-9D1854C5E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06CC116-3DBA-4A6E-8F28-6ED1F31FB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022ED30-0248-4BBD-B1D8-0F249126D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2F4D0-F3DF-4B67-ABFA-149393E508C8}" type="datetime1">
              <a:rPr lang="zh-TW" altLang="en-US" smtClean="0"/>
              <a:t>2020/8/31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9333D84-5675-4E69-97D1-CF7561A33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525860A-1C7D-442B-99AE-F5F65E95D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6977-E177-4B8D-BF26-748C2CB9A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5918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88FC70-B262-4C91-BBDB-1AC13A7B8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2DA8553-DB7F-4554-BF76-E8DA7B0F46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BB285EC-DFCD-4B2F-B8E6-8ADA20516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EE722A1-9224-4077-8C6C-B74305B87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9D13-EE96-45EA-A925-1CF05D21E388}" type="datetime1">
              <a:rPr lang="zh-TW" altLang="en-US" smtClean="0"/>
              <a:t>2020/8/31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E85F9C0-BB52-4C5C-BA4A-33758980A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6EBB410-3420-4167-96E3-C005CFCA0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6977-E177-4B8D-BF26-748C2CB9A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0392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27BBC16-4DAC-4E8C-A313-061CC77B1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4F5B052-CE7C-4CFA-9E74-63E04B7ED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D3A2527-963C-4CB7-B5DC-A140FCB9E7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CE80A-B1C1-4699-B6DD-9011C616E11A}" type="datetime1">
              <a:rPr lang="zh-TW" altLang="en-US" smtClean="0"/>
              <a:t>2020/8/31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92C4BF-E12D-48B0-9A79-0A8CE8F667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AEC5F2-2D26-4CD3-B2DF-77F2DFA4FC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E6977-E177-4B8D-BF26-748C2CB9A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9173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iwaniot.com.tw/wp-content/uploads/2015/09/101020010-2-600x450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5031F4E-C820-4367-BB5F-E795A41C87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2903" y="949325"/>
            <a:ext cx="8071706" cy="2387600"/>
          </a:xfrm>
        </p:spPr>
        <p:txBody>
          <a:bodyPr>
            <a:normAutofit/>
          </a:bodyPr>
          <a:lstStyle/>
          <a:p>
            <a:pPr algn="l"/>
            <a:r>
              <a:rPr lang="en-US" altLang="zh-TW" sz="6600" dirty="0">
                <a:solidFill>
                  <a:schemeClr val="bg1"/>
                </a:solidFill>
              </a:rPr>
              <a:t>ARC </a:t>
            </a:r>
            <a:r>
              <a:rPr lang="en-US" altLang="zh-TW" sz="6600" dirty="0" err="1">
                <a:solidFill>
                  <a:schemeClr val="bg1"/>
                </a:solidFill>
              </a:rPr>
              <a:t>IoTDK</a:t>
            </a:r>
            <a:r>
              <a:rPr lang="en-US" altLang="zh-TW" sz="6600" dirty="0">
                <a:solidFill>
                  <a:schemeClr val="bg1"/>
                </a:solidFill>
              </a:rPr>
              <a:t> Lab2</a:t>
            </a:r>
            <a:br>
              <a:rPr lang="en-US" altLang="zh-TW" sz="6600" dirty="0">
                <a:solidFill>
                  <a:schemeClr val="bg1"/>
                </a:solidFill>
              </a:rPr>
            </a:br>
            <a:r>
              <a:rPr lang="en-US" altLang="zh-TW" sz="6600" dirty="0">
                <a:solidFill>
                  <a:schemeClr val="bg1"/>
                </a:solidFill>
              </a:rPr>
              <a:t>- TIMER, I2C</a:t>
            </a:r>
            <a:endParaRPr lang="zh-TW" altLang="en-US" sz="6600" dirty="0">
              <a:solidFill>
                <a:schemeClr val="bg1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CAAEF1A-180A-4EA6-B401-CCA5E508DA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902" y="3429000"/>
            <a:ext cx="8071697" cy="1655762"/>
          </a:xfrm>
        </p:spPr>
        <p:txBody>
          <a:bodyPr>
            <a:normAutofit/>
          </a:bodyPr>
          <a:lstStyle/>
          <a:p>
            <a:pPr algn="l"/>
            <a:endParaRPr lang="zh-TW" altLang="en-US" sz="320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540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1B9C902-1020-4CB4-B06F-6A3490EE9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1732" y="6356350"/>
            <a:ext cx="25688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415E6977-E177-4B8D-BF26-748C2CB9A62C}" type="slidenum">
              <a:rPr lang="en-US" altLang="zh-TW">
                <a:solidFill>
                  <a:srgbClr val="FFFFFF"/>
                </a:solidFill>
              </a:rPr>
              <a:pPr algn="l">
                <a:spcAft>
                  <a:spcPts val="600"/>
                </a:spcAft>
              </a:pPr>
              <a:t>10</a:t>
            </a:fld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116F2C8-4259-4FF5-9297-5249105B2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kern="1200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如何得到精準的</a:t>
            </a:r>
            <a:r>
              <a:rPr lang="en-US" altLang="zh-TW" kern="1200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 </a:t>
            </a:r>
            <a:r>
              <a:rPr lang="zh-TW" altLang="en-US" kern="1200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微秒？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880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D909724-2FAC-4941-A743-AB97A8A67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2B3861F-A172-49D3-B643-8E069338C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120" y="1107860"/>
            <a:ext cx="5847781" cy="1046671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Timer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1164C4-B920-4DB8-A1DC-60DA10EA4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5121" y="2402260"/>
            <a:ext cx="5847780" cy="3347879"/>
          </a:xfrm>
        </p:spPr>
        <p:txBody>
          <a:bodyPr anchor="ctr">
            <a:norm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CPU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內建的計數器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CPU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Cycle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會增加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可以選擇在到達上限後給予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CPU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中斷訊號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B03642-7722-4B15-897F-76918F86B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66395" y="539937"/>
            <a:ext cx="4525605" cy="577812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68EAC2-2623-4156-A990-D776FF9BF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9937"/>
            <a:ext cx="12192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707BC9-731A-490A-AF25-6F349FD9B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54055"/>
            <a:ext cx="12192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D7C480-AC7D-4FEE-BB95-EEE23BB3E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749379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Graphic 7" descr="語音信箱轉寄">
            <a:extLst>
              <a:ext uri="{FF2B5EF4-FFF2-40B4-BE49-F238E27FC236}">
                <a16:creationId xmlns:a16="http://schemas.microsoft.com/office/drawing/2014/main" id="{AAEE8E69-0868-4ABC-96F4-65F67D042F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83552" y="1483355"/>
            <a:ext cx="3891290" cy="3891290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1A7FF67-EE72-4498-80B3-3F65C8298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15E6977-E177-4B8D-BF26-748C2CB9A62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>
                <a:spcAft>
                  <a:spcPts val="600"/>
                </a:spcAft>
              </a:pPr>
              <a:t>11</a:t>
            </a:fld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69738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FB4BD7-C5D5-495F-BA7D-0F2EAE8CC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Timer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相關定義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–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inc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/arc/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arc_timer.h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(1/2)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4BE52B-958B-447F-86A8-F6D972C0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Timer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參數定義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Timer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模式定義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BCEA5ED-1CB7-4AAA-ABEA-7AF66D5B7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6977-E177-4B8D-BF26-748C2CB9A62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fld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D231585-0024-4C7D-970B-A1819ABDD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063" y="2324930"/>
            <a:ext cx="10537374" cy="152288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6E8CE2E1-C0B3-4839-A43A-500E519F83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421" b="19422"/>
          <a:stretch/>
        </p:blipFill>
        <p:spPr>
          <a:xfrm>
            <a:off x="940063" y="4482056"/>
            <a:ext cx="10537374" cy="131323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957B166-CD82-47E3-86CB-FAE9F433066E}"/>
              </a:ext>
            </a:extLst>
          </p:cNvPr>
          <p:cNvSpPr/>
          <p:nvPr/>
        </p:nvSpPr>
        <p:spPr>
          <a:xfrm>
            <a:off x="1695635" y="2324930"/>
            <a:ext cx="2663301" cy="2939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1995EA1-659D-4AE7-9C8B-E731CEA95520}"/>
              </a:ext>
            </a:extLst>
          </p:cNvPr>
          <p:cNvSpPr/>
          <p:nvPr/>
        </p:nvSpPr>
        <p:spPr>
          <a:xfrm>
            <a:off x="1695634" y="4570981"/>
            <a:ext cx="2663301" cy="6047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396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32A381-D5C7-4C87-8B20-B29A14704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Timer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相關定義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–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inc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/arc/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arc_timer.h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(2/2)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4064F7-FBFD-4122-B608-4E1DFE396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Timer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控制函數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BBD0683-4ABC-4C12-AFA0-7C9F235F2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6977-E177-4B8D-BF26-748C2CB9A62C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EA4ED0C-1E11-4213-9338-A90917629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4694"/>
            <a:ext cx="10515599" cy="357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910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EC9B11-FF6B-49C3-9BB1-C01E2D498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超音波測距流程圖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(2/2)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E615472-CF1A-4850-9205-384C19338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6977-E177-4B8D-BF26-748C2CB9A62C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E0C8D13E-7139-458B-A440-97CEEBFFF0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046" y="1825625"/>
            <a:ext cx="736190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176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1B9C902-1020-4CB4-B06F-6A3490EE9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1732" y="6356350"/>
            <a:ext cx="25688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415E6977-E177-4B8D-BF26-748C2CB9A62C}" type="slidenum"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116F2C8-4259-4FF5-9297-5249105B2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kern="1200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如何應用</a:t>
            </a:r>
            <a:r>
              <a:rPr lang="en-US" altLang="zh-TW" kern="1200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Timer</a:t>
            </a:r>
            <a:r>
              <a:rPr lang="zh-TW" altLang="en-US" kern="1200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呢？</a:t>
            </a:r>
            <a:br>
              <a:rPr lang="en-US" altLang="zh-TW" kern="1200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kern="1200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zh-TW" altLang="en-US" b="1" kern="1200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延遲</a:t>
            </a:r>
            <a:r>
              <a:rPr lang="en-US" altLang="zh-TW" b="1" kern="1200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b="1" kern="1200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毫秒</a:t>
            </a:r>
            <a:r>
              <a:rPr lang="zh-TW" altLang="en-US" kern="1200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舉例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7092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A85515-E1C1-479A-B2FB-7EE60BC5D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消失的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微秒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(1/6)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流程</a:t>
            </a:r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5D3FC6F4-AE53-45CC-8E04-45D93D5530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35" b="4768"/>
          <a:stretch/>
        </p:blipFill>
        <p:spPr>
          <a:xfrm>
            <a:off x="1043532" y="1449709"/>
            <a:ext cx="4514809" cy="4481801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1A3F248-BD6D-4451-A306-0E122F82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6977-E177-4B8D-BF26-748C2CB9A62C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58619F85-1A6B-4B7E-9B66-A6A0EC806C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119" y="428919"/>
            <a:ext cx="2548879" cy="6109993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BE740267-4141-4E9D-B23B-347683BFE0F8}"/>
              </a:ext>
            </a:extLst>
          </p:cNvPr>
          <p:cNvSpPr txBox="1"/>
          <p:nvPr/>
        </p:nvSpPr>
        <p:spPr>
          <a:xfrm>
            <a:off x="2833502" y="6094740"/>
            <a:ext cx="934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chemeClr val="accent6">
                    <a:lumMod val="75000"/>
                  </a:schemeClr>
                </a:solidFill>
              </a:rPr>
              <a:t>main</a:t>
            </a:r>
            <a:endParaRPr lang="zh-TW" alt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0DAA618-7F86-4B53-8165-F8B2E9168C06}"/>
              </a:ext>
            </a:extLst>
          </p:cNvPr>
          <p:cNvSpPr txBox="1"/>
          <p:nvPr/>
        </p:nvSpPr>
        <p:spPr>
          <a:xfrm>
            <a:off x="10545220" y="3167390"/>
            <a:ext cx="6527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chemeClr val="accent1">
                    <a:lumMod val="75000"/>
                  </a:schemeClr>
                </a:solidFill>
              </a:rPr>
              <a:t>ISR</a:t>
            </a:r>
            <a:endParaRPr lang="zh-TW" alt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890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76C51D-2495-405D-83A7-008A3EA91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消失的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微秒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(2/6)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設定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GPIO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FFC3A62-F28C-4B9F-B555-1ABFA5D70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6977-E177-4B8D-BF26-748C2CB9A62C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18" name="內容版面配置區 17">
            <a:extLst>
              <a:ext uri="{FF2B5EF4-FFF2-40B4-BE49-F238E27FC236}">
                <a16:creationId xmlns:a16="http://schemas.microsoft.com/office/drawing/2014/main" id="{0C992200-EFB0-41B1-A34D-240D7A72E7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129" y="2064216"/>
            <a:ext cx="10681741" cy="3918605"/>
          </a:xfr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0749D9CF-CDAD-485C-877C-CA7FB0B9657E}"/>
              </a:ext>
            </a:extLst>
          </p:cNvPr>
          <p:cNvSpPr/>
          <p:nvPr/>
        </p:nvSpPr>
        <p:spPr>
          <a:xfrm>
            <a:off x="937549" y="2064216"/>
            <a:ext cx="10416251" cy="5516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251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76C51D-2495-405D-83A7-008A3EA91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消失的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微秒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(3/6)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設定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TIMER_0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與相應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ISR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FFC3A62-F28C-4B9F-B555-1ABFA5D70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6977-E177-4B8D-BF26-748C2CB9A62C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18" name="內容版面配置區 17">
            <a:extLst>
              <a:ext uri="{FF2B5EF4-FFF2-40B4-BE49-F238E27FC236}">
                <a16:creationId xmlns:a16="http://schemas.microsoft.com/office/drawing/2014/main" id="{0C992200-EFB0-41B1-A34D-240D7A72E7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129" y="2064216"/>
            <a:ext cx="10681741" cy="3918605"/>
          </a:xfr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0749D9CF-CDAD-485C-877C-CA7FB0B9657E}"/>
              </a:ext>
            </a:extLst>
          </p:cNvPr>
          <p:cNvSpPr/>
          <p:nvPr/>
        </p:nvSpPr>
        <p:spPr>
          <a:xfrm>
            <a:off x="887873" y="2877337"/>
            <a:ext cx="10416251" cy="31054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D218B81-4636-44CE-88FC-52B9570D308D}"/>
              </a:ext>
            </a:extLst>
          </p:cNvPr>
          <p:cNvSpPr/>
          <p:nvPr/>
        </p:nvSpPr>
        <p:spPr>
          <a:xfrm>
            <a:off x="5810491" y="3692324"/>
            <a:ext cx="891251" cy="324091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5312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76C51D-2495-405D-83A7-008A3EA91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消失的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微秒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(4/6)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ISR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FFC3A62-F28C-4B9F-B555-1ABFA5D70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6977-E177-4B8D-BF26-748C2CB9A62C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D8E039B-AA05-4A91-86DE-BDBBBA3172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38"/>
          <a:stretch/>
        </p:blipFill>
        <p:spPr>
          <a:xfrm>
            <a:off x="3269077" y="1800298"/>
            <a:ext cx="5653845" cy="444644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274DD97-5CFD-4C1C-A800-75A06B6C48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793" y="191551"/>
            <a:ext cx="2548879" cy="610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000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5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3A6DF7F-35C1-4409-A1B5-6CE8F639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zh-TW" altLang="en-US" sz="4800">
                <a:solidFill>
                  <a:schemeClr val="bg1"/>
                </a:solidFill>
              </a:rPr>
              <a:t>目錄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239E5A2-E937-40B0-A019-4EC0CCC0B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15E6977-E177-4B8D-BF26-748C2CB9A62C}" type="slidenum">
              <a:rPr lang="zh-TW" alt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</a:t>
            </a:fld>
            <a:endParaRPr lang="zh-TW" altLang="en-US">
              <a:solidFill>
                <a:srgbClr val="898989"/>
              </a:solidFill>
            </a:endParaRPr>
          </a:p>
        </p:txBody>
      </p:sp>
      <p:graphicFrame>
        <p:nvGraphicFramePr>
          <p:cNvPr id="10" name="內容版面配置區 7">
            <a:extLst>
              <a:ext uri="{FF2B5EF4-FFF2-40B4-BE49-F238E27FC236}">
                <a16:creationId xmlns:a16="http://schemas.microsoft.com/office/drawing/2014/main" id="{94CE0B4C-6973-4A05-B8FA-4642EFBF05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5899219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866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76C51D-2495-405D-83A7-008A3EA91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消失的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微秒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(5/6)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輸出五微秒的脈衝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FFC3A62-F28C-4B9F-B555-1ABFA5D70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6977-E177-4B8D-BF26-748C2CB9A62C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4AEFD2B-362B-4A1D-8D45-8C03DA01D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415" y="2154599"/>
            <a:ext cx="9721170" cy="373783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7EFAECF-70B3-4FE1-BDE1-CE116E74E7DE}"/>
              </a:ext>
            </a:extLst>
          </p:cNvPr>
          <p:cNvSpPr/>
          <p:nvPr/>
        </p:nvSpPr>
        <p:spPr>
          <a:xfrm>
            <a:off x="2569580" y="4178461"/>
            <a:ext cx="2141316" cy="37039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5402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DCEF27-6543-43FE-BD2A-652A5430D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01759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消失的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微秒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(6/6) 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等待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ISR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DelayOn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0D0FCF4-5F76-4645-99F6-CDEF51214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6977-E177-4B8D-BF26-748C2CB9A62C}" type="slidenum">
              <a:rPr lang="zh-TW" altLang="en-US" smtClean="0"/>
              <a:t>21</a:t>
            </a:fld>
            <a:endParaRPr lang="zh-TW" altLang="en-US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715C4EB8-4697-4A9D-88DE-124FF8B222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05856"/>
            <a:ext cx="4659775" cy="246151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C184453-E468-4E54-821C-B90BE6EC5A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438"/>
          <a:stretch/>
        </p:blipFill>
        <p:spPr>
          <a:xfrm>
            <a:off x="6286720" y="1724645"/>
            <a:ext cx="5356253" cy="4212401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90753E9D-E6D3-4A34-9FF1-43E6B8CF4145}"/>
              </a:ext>
            </a:extLst>
          </p:cNvPr>
          <p:cNvSpPr/>
          <p:nvPr/>
        </p:nvSpPr>
        <p:spPr>
          <a:xfrm>
            <a:off x="8610600" y="4398380"/>
            <a:ext cx="1551972" cy="34724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A4D5A3D-04AC-45B0-A6AE-22AEE05AC132}"/>
              </a:ext>
            </a:extLst>
          </p:cNvPr>
          <p:cNvSpPr/>
          <p:nvPr/>
        </p:nvSpPr>
        <p:spPr>
          <a:xfrm>
            <a:off x="3009418" y="3483605"/>
            <a:ext cx="1863524" cy="324466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0003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1B9C902-1020-4CB4-B06F-6A3490EE9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1732" y="6356350"/>
            <a:ext cx="25688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415E6977-E177-4B8D-BF26-748C2CB9A62C}" type="slidenum"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116F2C8-4259-4FF5-9297-5249105B2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424" y="2353641"/>
            <a:ext cx="6451152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kern="1200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自行嘗試使用</a:t>
            </a:r>
            <a:r>
              <a:rPr lang="en-US" altLang="zh-TW" kern="1200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Timer</a:t>
            </a:r>
            <a:r>
              <a:rPr lang="zh-TW" altLang="en-US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吧</a:t>
            </a:r>
            <a:r>
              <a:rPr lang="en-US" altLang="zh-TW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endParaRPr lang="zh-TW" altLang="en-US" kern="1200" dirty="0">
              <a:solidFill>
                <a:srgbClr val="08080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5351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54AC6B-C411-4C99-88B3-A1E60DD86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13"/>
            <a:ext cx="11460982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自行完成部分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(1/6)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SIG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腳位為輸入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29B7B8-50B7-4AC5-BC60-54F56864D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透過上週教過的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gpio_control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函式來設定輸入或輸出。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GPIO_PORT-&gt;</a:t>
            </a:r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gpio_control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fr-FR" altLang="zh-TW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uint32_t ctrl_cmd, void *param)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D8A449F-C8B8-4F07-AAB3-6EDB4491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6977-E177-4B8D-BF26-748C2CB9A62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23</a:t>
            </a:fld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B72E23FA-0AC5-497B-A940-760B229FE04D}"/>
              </a:ext>
            </a:extLst>
          </p:cNvPr>
          <p:cNvGrpSpPr/>
          <p:nvPr/>
        </p:nvGrpSpPr>
        <p:grpSpPr>
          <a:xfrm>
            <a:off x="2048718" y="3129288"/>
            <a:ext cx="9305082" cy="3650637"/>
            <a:chOff x="2048718" y="2813376"/>
            <a:chExt cx="9305082" cy="3650637"/>
          </a:xfrm>
        </p:grpSpPr>
        <p:pic>
          <p:nvPicPr>
            <p:cNvPr id="7" name="內容版面配置區 7">
              <a:extLst>
                <a:ext uri="{FF2B5EF4-FFF2-40B4-BE49-F238E27FC236}">
                  <a16:creationId xmlns:a16="http://schemas.microsoft.com/office/drawing/2014/main" id="{450743FD-6672-49E5-A7FD-13E6A9DB23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30" t="42072" r="50000" b="35417"/>
            <a:stretch/>
          </p:blipFill>
          <p:spPr>
            <a:xfrm>
              <a:off x="2048718" y="3328604"/>
              <a:ext cx="3128671" cy="1877687"/>
            </a:xfrm>
            <a:prstGeom prst="rect">
              <a:avLst/>
            </a:prstGeom>
            <a:ln w="28575">
              <a:solidFill>
                <a:srgbClr val="FF0000"/>
              </a:solidFill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00CDA6EB-EBFB-4E61-8E4F-FA442D75C3FC}"/>
                </a:ext>
              </a:extLst>
            </p:cNvPr>
            <p:cNvGrpSpPr/>
            <p:nvPr/>
          </p:nvGrpSpPr>
          <p:grpSpPr>
            <a:xfrm>
              <a:off x="5177389" y="2813376"/>
              <a:ext cx="6176411" cy="3650637"/>
              <a:chOff x="5177389" y="2813376"/>
              <a:chExt cx="6176411" cy="3650637"/>
            </a:xfrm>
          </p:grpSpPr>
          <p:pic>
            <p:nvPicPr>
              <p:cNvPr id="6" name="內容版面配置區 7">
                <a:extLst>
                  <a:ext uri="{FF2B5EF4-FFF2-40B4-BE49-F238E27FC236}">
                    <a16:creationId xmlns:a16="http://schemas.microsoft.com/office/drawing/2014/main" id="{D6AEF41C-3765-4AA5-B8FD-B3F6E904DB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77389" y="2813376"/>
                <a:ext cx="6176411" cy="3650637"/>
              </a:xfrm>
              <a:prstGeom prst="rect">
                <a:avLst/>
              </a:prstGeom>
            </p:spPr>
          </p:pic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0565F2D-2273-497C-AE33-86974214B73F}"/>
                  </a:ext>
                </a:extLst>
              </p:cNvPr>
              <p:cNvSpPr/>
              <p:nvPr/>
            </p:nvSpPr>
            <p:spPr>
              <a:xfrm>
                <a:off x="6898511" y="4407637"/>
                <a:ext cx="1407549" cy="798654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670644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54AC6B-C411-4C99-88B3-A1E60DD86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18448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自行完成部分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(2/6)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TIMER_0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29B7B8-50B7-4AC5-BC60-54F56864D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</a:t>
            </a:r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timer_start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函式，將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TIMER_0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Not Halted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模式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TIMER_CTRL_NH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，上限設為最大值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MAX_COUNT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fr-FR" altLang="zh-TW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timer_start(const uint32_t no, const uint32_t mode,const uint32_t val);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D8A449F-C8B8-4F07-AAB3-6EDB4491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6977-E177-4B8D-BF26-748C2CB9A62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24</a:t>
            </a:fld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內容版面配置區 7">
            <a:extLst>
              <a:ext uri="{FF2B5EF4-FFF2-40B4-BE49-F238E27FC236}">
                <a16:creationId xmlns:a16="http://schemas.microsoft.com/office/drawing/2014/main" id="{450743FD-6672-49E5-A7FD-13E6A9DB23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30" t="68475" r="50000" b="9014"/>
          <a:stretch/>
        </p:blipFill>
        <p:spPr>
          <a:xfrm>
            <a:off x="2048718" y="3863357"/>
            <a:ext cx="3128671" cy="1877687"/>
          </a:xfrm>
          <a:prstGeom prst="rect">
            <a:avLst/>
          </a:prstGeom>
          <a:ln w="28575">
            <a:solidFill>
              <a:srgbClr val="FF0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5" name="群組 4">
            <a:extLst>
              <a:ext uri="{FF2B5EF4-FFF2-40B4-BE49-F238E27FC236}">
                <a16:creationId xmlns:a16="http://schemas.microsoft.com/office/drawing/2014/main" id="{D5389195-C69B-445F-B3E2-1B65C3A99DEF}"/>
              </a:ext>
            </a:extLst>
          </p:cNvPr>
          <p:cNvGrpSpPr/>
          <p:nvPr/>
        </p:nvGrpSpPr>
        <p:grpSpPr>
          <a:xfrm>
            <a:off x="5177389" y="3207363"/>
            <a:ext cx="6176411" cy="3650637"/>
            <a:chOff x="5177389" y="2526326"/>
            <a:chExt cx="6176411" cy="3650637"/>
          </a:xfrm>
        </p:grpSpPr>
        <p:pic>
          <p:nvPicPr>
            <p:cNvPr id="6" name="內容版面配置區 7">
              <a:extLst>
                <a:ext uri="{FF2B5EF4-FFF2-40B4-BE49-F238E27FC236}">
                  <a16:creationId xmlns:a16="http://schemas.microsoft.com/office/drawing/2014/main" id="{D6AEF41C-3765-4AA5-B8FD-B3F6E904DB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7389" y="2526326"/>
              <a:ext cx="6176411" cy="3650637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0565F2D-2273-497C-AE33-86974214B73F}"/>
                </a:ext>
              </a:extLst>
            </p:cNvPr>
            <p:cNvSpPr/>
            <p:nvPr/>
          </p:nvSpPr>
          <p:spPr>
            <a:xfrm>
              <a:off x="6858045" y="5068676"/>
              <a:ext cx="1407549" cy="79865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42625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54AC6B-C411-4C99-88B3-A1E60DD86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18448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自行完成部分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(3/6)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等待高電位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29B7B8-50B7-4AC5-BC60-54F56864D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while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迴圈紀錄來比較腳位是否為低電位。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當跳出迴圈後利用涵式讀出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TIMER_0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計數。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timer_current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(const uint32_t no, void *</a:t>
            </a:r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val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D8A449F-C8B8-4F07-AAB3-6EDB4491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6977-E177-4B8D-BF26-748C2CB9A62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25</a:t>
            </a:fld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內容版面配置區 7">
            <a:extLst>
              <a:ext uri="{FF2B5EF4-FFF2-40B4-BE49-F238E27FC236}">
                <a16:creationId xmlns:a16="http://schemas.microsoft.com/office/drawing/2014/main" id="{450743FD-6672-49E5-A7FD-13E6A9DB23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56" t="14097" r="23474" b="35638"/>
          <a:stretch/>
        </p:blipFill>
        <p:spPr>
          <a:xfrm>
            <a:off x="2294375" y="3800743"/>
            <a:ext cx="2179545" cy="2920732"/>
          </a:xfrm>
          <a:prstGeom prst="rect">
            <a:avLst/>
          </a:prstGeom>
          <a:ln w="28575">
            <a:solidFill>
              <a:srgbClr val="FF0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5" name="群組 4">
            <a:extLst>
              <a:ext uri="{FF2B5EF4-FFF2-40B4-BE49-F238E27FC236}">
                <a16:creationId xmlns:a16="http://schemas.microsoft.com/office/drawing/2014/main" id="{D5389195-C69B-445F-B3E2-1B65C3A99DEF}"/>
              </a:ext>
            </a:extLst>
          </p:cNvPr>
          <p:cNvGrpSpPr/>
          <p:nvPr/>
        </p:nvGrpSpPr>
        <p:grpSpPr>
          <a:xfrm>
            <a:off x="5177389" y="3207363"/>
            <a:ext cx="6176411" cy="3650637"/>
            <a:chOff x="5177389" y="2526326"/>
            <a:chExt cx="6176411" cy="3650637"/>
          </a:xfrm>
        </p:grpSpPr>
        <p:pic>
          <p:nvPicPr>
            <p:cNvPr id="6" name="內容版面配置區 7">
              <a:extLst>
                <a:ext uri="{FF2B5EF4-FFF2-40B4-BE49-F238E27FC236}">
                  <a16:creationId xmlns:a16="http://schemas.microsoft.com/office/drawing/2014/main" id="{D6AEF41C-3765-4AA5-B8FD-B3F6E904DB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7389" y="2526326"/>
              <a:ext cx="6176411" cy="3650637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0565F2D-2273-497C-AE33-86974214B73F}"/>
                </a:ext>
              </a:extLst>
            </p:cNvPr>
            <p:cNvSpPr/>
            <p:nvPr/>
          </p:nvSpPr>
          <p:spPr>
            <a:xfrm>
              <a:off x="8490076" y="2943155"/>
              <a:ext cx="1407549" cy="200110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001563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54AC6B-C411-4C99-88B3-A1E60DD86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18448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自行完成部分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(4/6)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等待低電位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29B7B8-50B7-4AC5-BC60-54F56864D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while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迴圈紀錄來比較腳位是否為高電位。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當跳出迴圈後利用涵式讀出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TIMER_0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計數。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timer_current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(const uint32_t no, void *</a:t>
            </a:r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val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D8A449F-C8B8-4F07-AAB3-6EDB4491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6977-E177-4B8D-BF26-748C2CB9A62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26</a:t>
            </a:fld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內容版面配置區 7">
            <a:extLst>
              <a:ext uri="{FF2B5EF4-FFF2-40B4-BE49-F238E27FC236}">
                <a16:creationId xmlns:a16="http://schemas.microsoft.com/office/drawing/2014/main" id="{450743FD-6672-49E5-A7FD-13E6A9DB23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86" t="66584" r="25644" b="4406"/>
          <a:stretch/>
        </p:blipFill>
        <p:spPr>
          <a:xfrm>
            <a:off x="838200" y="5035818"/>
            <a:ext cx="2179545" cy="1685657"/>
          </a:xfrm>
          <a:prstGeom prst="rect">
            <a:avLst/>
          </a:prstGeom>
          <a:ln w="28575">
            <a:solidFill>
              <a:srgbClr val="FF0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6" name="群組 15">
            <a:extLst>
              <a:ext uri="{FF2B5EF4-FFF2-40B4-BE49-F238E27FC236}">
                <a16:creationId xmlns:a16="http://schemas.microsoft.com/office/drawing/2014/main" id="{AD469176-A751-4F7E-925F-E20635011769}"/>
              </a:ext>
            </a:extLst>
          </p:cNvPr>
          <p:cNvGrpSpPr/>
          <p:nvPr/>
        </p:nvGrpSpPr>
        <p:grpSpPr>
          <a:xfrm>
            <a:off x="5177389" y="3207363"/>
            <a:ext cx="6240419" cy="3650637"/>
            <a:chOff x="5177389" y="3207363"/>
            <a:chExt cx="6240419" cy="3650637"/>
          </a:xfrm>
        </p:grpSpPr>
        <p:pic>
          <p:nvPicPr>
            <p:cNvPr id="6" name="內容版面配置區 7">
              <a:extLst>
                <a:ext uri="{FF2B5EF4-FFF2-40B4-BE49-F238E27FC236}">
                  <a16:creationId xmlns:a16="http://schemas.microsoft.com/office/drawing/2014/main" id="{D6AEF41C-3765-4AA5-B8FD-B3F6E904DB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7389" y="3207363"/>
              <a:ext cx="6176411" cy="3650637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0565F2D-2273-497C-AE33-86974214B73F}"/>
                </a:ext>
              </a:extLst>
            </p:cNvPr>
            <p:cNvSpPr/>
            <p:nvPr/>
          </p:nvSpPr>
          <p:spPr>
            <a:xfrm>
              <a:off x="8406384" y="5742431"/>
              <a:ext cx="1395991" cy="97904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881A269-C3BC-474A-A6B1-F2D48F911A0C}"/>
                </a:ext>
              </a:extLst>
            </p:cNvPr>
            <p:cNvSpPr/>
            <p:nvPr/>
          </p:nvSpPr>
          <p:spPr>
            <a:xfrm>
              <a:off x="9897625" y="3681982"/>
              <a:ext cx="1520183" cy="103022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7" name="內容版面配置區 7">
            <a:extLst>
              <a:ext uri="{FF2B5EF4-FFF2-40B4-BE49-F238E27FC236}">
                <a16:creationId xmlns:a16="http://schemas.microsoft.com/office/drawing/2014/main" id="{FEEFCAC9-EB03-4D77-9E53-A8EFDA8022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62" t="14618" r="-1062" b="56372"/>
          <a:stretch/>
        </p:blipFill>
        <p:spPr>
          <a:xfrm>
            <a:off x="2639546" y="3649573"/>
            <a:ext cx="2447916" cy="1685657"/>
          </a:xfrm>
          <a:prstGeom prst="rect">
            <a:avLst/>
          </a:prstGeom>
          <a:ln w="28575">
            <a:solidFill>
              <a:srgbClr val="FF0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8773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54AC6B-C411-4C99-88B3-A1E60DD86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18448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自行完成部分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(4/6)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等待低電位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29B7B8-50B7-4AC5-BC60-54F56864D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while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迴圈紀錄來比較腳位是否為高電位。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當跳出迴圈後利用涵式讀出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TIMER_0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計數。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timer_current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(const uint32_t no, void *</a:t>
            </a:r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val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D8A449F-C8B8-4F07-AAB3-6EDB4491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6977-E177-4B8D-BF26-748C2CB9A62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27</a:t>
            </a:fld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內容版面配置區 7">
            <a:extLst>
              <a:ext uri="{FF2B5EF4-FFF2-40B4-BE49-F238E27FC236}">
                <a16:creationId xmlns:a16="http://schemas.microsoft.com/office/drawing/2014/main" id="{450743FD-6672-49E5-A7FD-13E6A9DB23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86" t="66584" r="25644" b="4406"/>
          <a:stretch/>
        </p:blipFill>
        <p:spPr>
          <a:xfrm>
            <a:off x="838200" y="5035818"/>
            <a:ext cx="2179545" cy="1685657"/>
          </a:xfrm>
          <a:prstGeom prst="rect">
            <a:avLst/>
          </a:prstGeom>
          <a:ln w="28575">
            <a:solidFill>
              <a:srgbClr val="FF0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6" name="群組 15">
            <a:extLst>
              <a:ext uri="{FF2B5EF4-FFF2-40B4-BE49-F238E27FC236}">
                <a16:creationId xmlns:a16="http://schemas.microsoft.com/office/drawing/2014/main" id="{AD469176-A751-4F7E-925F-E20635011769}"/>
              </a:ext>
            </a:extLst>
          </p:cNvPr>
          <p:cNvGrpSpPr/>
          <p:nvPr/>
        </p:nvGrpSpPr>
        <p:grpSpPr>
          <a:xfrm>
            <a:off x="5177389" y="3207363"/>
            <a:ext cx="6240419" cy="3650637"/>
            <a:chOff x="5177389" y="3207363"/>
            <a:chExt cx="6240419" cy="3650637"/>
          </a:xfrm>
        </p:grpSpPr>
        <p:pic>
          <p:nvPicPr>
            <p:cNvPr id="6" name="內容版面配置區 7">
              <a:extLst>
                <a:ext uri="{FF2B5EF4-FFF2-40B4-BE49-F238E27FC236}">
                  <a16:creationId xmlns:a16="http://schemas.microsoft.com/office/drawing/2014/main" id="{D6AEF41C-3765-4AA5-B8FD-B3F6E904DB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7389" y="3207363"/>
              <a:ext cx="6176411" cy="3650637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0565F2D-2273-497C-AE33-86974214B73F}"/>
                </a:ext>
              </a:extLst>
            </p:cNvPr>
            <p:cNvSpPr/>
            <p:nvPr/>
          </p:nvSpPr>
          <p:spPr>
            <a:xfrm>
              <a:off x="8406384" y="5742431"/>
              <a:ext cx="1395991" cy="97904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881A269-C3BC-474A-A6B1-F2D48F911A0C}"/>
                </a:ext>
              </a:extLst>
            </p:cNvPr>
            <p:cNvSpPr/>
            <p:nvPr/>
          </p:nvSpPr>
          <p:spPr>
            <a:xfrm>
              <a:off x="9897625" y="3681982"/>
              <a:ext cx="1520183" cy="103022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7" name="內容版面配置區 7">
            <a:extLst>
              <a:ext uri="{FF2B5EF4-FFF2-40B4-BE49-F238E27FC236}">
                <a16:creationId xmlns:a16="http://schemas.microsoft.com/office/drawing/2014/main" id="{FEEFCAC9-EB03-4D77-9E53-A8EFDA8022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62" t="14618" r="-1062" b="56372"/>
          <a:stretch/>
        </p:blipFill>
        <p:spPr>
          <a:xfrm>
            <a:off x="2639546" y="3649573"/>
            <a:ext cx="2447916" cy="1685657"/>
          </a:xfrm>
          <a:prstGeom prst="rect">
            <a:avLst/>
          </a:prstGeom>
          <a:ln w="28575">
            <a:solidFill>
              <a:srgbClr val="FF0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67385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54AC6B-C411-4C99-88B3-A1E60DD86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18448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自行完成部分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(5/6)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計算距離並回傳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29B7B8-50B7-4AC5-BC60-54F56864D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兩者數值相減，透過除以</a:t>
            </a:r>
            <a:r>
              <a:rPr lang="en-US" altLang="zh-TW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BOARD_CPU_CLOCK</a:t>
            </a:r>
            <a:r>
              <a:rPr lang="zh-TW" altLang="en-US" b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得到秒數，再乘上每秒音速即可得到距離。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D8A449F-C8B8-4F07-AAB3-6EDB4491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6977-E177-4B8D-BF26-748C2CB9A62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28</a:t>
            </a:fld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內容版面配置區 7">
            <a:extLst>
              <a:ext uri="{FF2B5EF4-FFF2-40B4-BE49-F238E27FC236}">
                <a16:creationId xmlns:a16="http://schemas.microsoft.com/office/drawing/2014/main" id="{D6AEF41C-3765-4AA5-B8FD-B3F6E904D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389" y="3207363"/>
            <a:ext cx="6176411" cy="3650637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F881A269-C3BC-474A-A6B1-F2D48F911A0C}"/>
              </a:ext>
            </a:extLst>
          </p:cNvPr>
          <p:cNvSpPr/>
          <p:nvPr/>
        </p:nvSpPr>
        <p:spPr>
          <a:xfrm>
            <a:off x="10178980" y="4721319"/>
            <a:ext cx="1190441" cy="1030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7" name="內容版面配置區 7">
            <a:extLst>
              <a:ext uri="{FF2B5EF4-FFF2-40B4-BE49-F238E27FC236}">
                <a16:creationId xmlns:a16="http://schemas.microsoft.com/office/drawing/2014/main" id="{FEEFCAC9-EB03-4D77-9E53-A8EFDA8022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85" t="39347" r="-3485" b="31643"/>
          <a:stretch/>
        </p:blipFill>
        <p:spPr>
          <a:xfrm>
            <a:off x="1556773" y="3918683"/>
            <a:ext cx="2947886" cy="2029941"/>
          </a:xfrm>
          <a:prstGeom prst="rect">
            <a:avLst/>
          </a:prstGeom>
          <a:ln w="28575">
            <a:solidFill>
              <a:srgbClr val="FF0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03031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54AC6B-C411-4C99-88B3-A1E60DD86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18448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自行完成部分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(6/6)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印出距離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29B7B8-50B7-4AC5-BC60-54F56864D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EMBARC_PRINTF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，因出呼叫</a:t>
            </a:r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DistenceDetect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後的回傳值。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D8A449F-C8B8-4F07-AAB3-6EDB4491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6977-E177-4B8D-BF26-748C2CB9A62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29</a:t>
            </a:fld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E8C07342-C6E4-4CAD-97C6-4A9BC2BA44E8}"/>
              </a:ext>
            </a:extLst>
          </p:cNvPr>
          <p:cNvGrpSpPr/>
          <p:nvPr/>
        </p:nvGrpSpPr>
        <p:grpSpPr>
          <a:xfrm>
            <a:off x="5177389" y="2616019"/>
            <a:ext cx="6176411" cy="3650637"/>
            <a:chOff x="5177389" y="2425599"/>
            <a:chExt cx="6176411" cy="3650637"/>
          </a:xfrm>
        </p:grpSpPr>
        <p:pic>
          <p:nvPicPr>
            <p:cNvPr id="6" name="內容版面配置區 7">
              <a:extLst>
                <a:ext uri="{FF2B5EF4-FFF2-40B4-BE49-F238E27FC236}">
                  <a16:creationId xmlns:a16="http://schemas.microsoft.com/office/drawing/2014/main" id="{D6AEF41C-3765-4AA5-B8FD-B3F6E904DB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7389" y="2425599"/>
              <a:ext cx="6176411" cy="3650637"/>
            </a:xfrm>
            <a:prstGeom prst="rect">
              <a:avLst/>
            </a:prstGeom>
          </p:spPr>
        </p:pic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881A269-C3BC-474A-A6B1-F2D48F911A0C}"/>
                </a:ext>
              </a:extLst>
            </p:cNvPr>
            <p:cNvSpPr/>
            <p:nvPr/>
          </p:nvSpPr>
          <p:spPr>
            <a:xfrm>
              <a:off x="10163359" y="4811754"/>
              <a:ext cx="1190441" cy="103022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7" name="內容版面配置區 7">
            <a:extLst>
              <a:ext uri="{FF2B5EF4-FFF2-40B4-BE49-F238E27FC236}">
                <a16:creationId xmlns:a16="http://schemas.microsoft.com/office/drawing/2014/main" id="{FEEFCAC9-EB03-4D77-9E53-A8EFDA8022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98" t="65163" r="-4098" b="5827"/>
          <a:stretch/>
        </p:blipFill>
        <p:spPr>
          <a:xfrm>
            <a:off x="1556773" y="3918683"/>
            <a:ext cx="2947886" cy="2029941"/>
          </a:xfrm>
          <a:prstGeom prst="rect">
            <a:avLst/>
          </a:prstGeom>
          <a:ln w="28575">
            <a:solidFill>
              <a:srgbClr val="FF0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4282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EAF5B21-731D-4294-A968-82DB69DF9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Lecture 3-Ultra Sonic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F1F7780-B674-4C06-B463-009C247E7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altLang="zh-TW" sz="2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03ED6E-945C-41CD-9FC1-3986E55E9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6977-E177-4B8D-BF26-748C2CB9A62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06331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EAF5B21-731D-4294-A968-82DB69DF9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Lecture 4-LCD</a:t>
            </a:r>
            <a:endParaRPr lang="en-US" altLang="zh-TW" sz="7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F1F7780-B674-4C06-B463-009C247E7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altLang="zh-TW" sz="2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03ED6E-945C-41CD-9FC1-3986E55E9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5E6977-E177-4B8D-BF26-748C2CB9A62C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5407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6816CBB-6702-43AB-9733-0345E0FDB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超音波測距模組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外觀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7902A0-1FC5-42E3-963F-3A9084900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Picture 2" descr="一張含有 電子用品, 儀錶, 停車, 坐 的圖片&#10;&#10;自動產生的描述">
            <a:extLst>
              <a:ext uri="{FF2B5EF4-FFF2-40B4-BE49-F238E27FC236}">
                <a16:creationId xmlns:a16="http://schemas.microsoft.com/office/drawing/2014/main" id="{0725CCD3-3A93-443E-92DF-D3A4684E6E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37" t="3913" r="10102" b="-6"/>
          <a:stretch/>
        </p:blipFill>
        <p:spPr bwMode="auto">
          <a:xfrm>
            <a:off x="5873189" y="1004834"/>
            <a:ext cx="5530009" cy="505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18A2E1A-37C1-4FBA-94DA-0F0880DC5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5070" y="6492240"/>
            <a:ext cx="105571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15E6977-E177-4B8D-BF26-748C2CB9A62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>
                <a:spcAft>
                  <a:spcPts val="600"/>
                </a:spcAft>
              </a:pPr>
              <a:t>4</a:t>
            </a:fld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B4832AD-25A3-41D4-B584-4DD37D3E5E44}"/>
              </a:ext>
            </a:extLst>
          </p:cNvPr>
          <p:cNvSpPr txBox="1"/>
          <p:nvPr/>
        </p:nvSpPr>
        <p:spPr>
          <a:xfrm>
            <a:off x="7847762" y="6633928"/>
            <a:ext cx="43442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TW" sz="9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https://www.taiwaniot.com.tw/wp-content/uploads/2015/09/101020010-2-600x450.png</a:t>
            </a:r>
            <a:endParaRPr lang="en-US" altLang="zh-TW" sz="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9514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2EC48D-C041-40DB-B96B-6D35377D4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超音波測距模組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元件功能</a:t>
            </a:r>
          </a:p>
        </p:txBody>
      </p:sp>
      <p:pic>
        <p:nvPicPr>
          <p:cNvPr id="6" name="內容版面配置區 5" descr="一張含有 電子用品, 儀錶, 停車, 坐 的圖片&#10;&#10;自動產生的描述">
            <a:extLst>
              <a:ext uri="{FF2B5EF4-FFF2-40B4-BE49-F238E27FC236}">
                <a16:creationId xmlns:a16="http://schemas.microsoft.com/office/drawing/2014/main" id="{13E8E5FF-069E-4A16-A17A-E402D0EED1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857" y="1858437"/>
            <a:ext cx="5714286" cy="4285714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1E69539-57F0-4A7E-AB90-724FA1AB4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6977-E177-4B8D-BF26-748C2CB9A62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56B9D61-0120-4ACB-A740-A4CCAEEFBEF9}"/>
              </a:ext>
            </a:extLst>
          </p:cNvPr>
          <p:cNvSpPr txBox="1"/>
          <p:nvPr/>
        </p:nvSpPr>
        <p:spPr>
          <a:xfrm>
            <a:off x="8356922" y="2210765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超音波接收端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1901A68-E3E3-42EF-9799-4F850D7AD088}"/>
              </a:ext>
            </a:extLst>
          </p:cNvPr>
          <p:cNvSpPr txBox="1"/>
          <p:nvPr/>
        </p:nvSpPr>
        <p:spPr>
          <a:xfrm>
            <a:off x="1805764" y="2274497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超音波發射端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9F16D11-2B6B-461B-9893-89BB4DEB83A2}"/>
              </a:ext>
            </a:extLst>
          </p:cNvPr>
          <p:cNvSpPr txBox="1"/>
          <p:nvPr/>
        </p:nvSpPr>
        <p:spPr>
          <a:xfrm>
            <a:off x="1677087" y="5734540"/>
            <a:ext cx="10086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GND</a:t>
            </a:r>
          </a:p>
          <a:p>
            <a:pPr algn="ctr"/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E78D09D-8D4C-46AD-97F6-ACBE970F65B0}"/>
              </a:ext>
            </a:extLst>
          </p:cNvPr>
          <p:cNvSpPr txBox="1"/>
          <p:nvPr/>
        </p:nvSpPr>
        <p:spPr>
          <a:xfrm>
            <a:off x="3238857" y="5734540"/>
            <a:ext cx="17940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VCC</a:t>
            </a:r>
          </a:p>
          <a:p>
            <a:pPr algn="ctr"/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-3.3V~5V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8F8FD9D-31B4-41BD-B452-31A772393D7A}"/>
              </a:ext>
            </a:extLst>
          </p:cNvPr>
          <p:cNvSpPr txBox="1"/>
          <p:nvPr/>
        </p:nvSpPr>
        <p:spPr>
          <a:xfrm>
            <a:off x="5435495" y="5734541"/>
            <a:ext cx="10583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NC</a:t>
            </a:r>
          </a:p>
          <a:p>
            <a:pPr algn="ctr"/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空接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25AAF60-FD62-483F-9970-A0C09F13CB52}"/>
              </a:ext>
            </a:extLst>
          </p:cNvPr>
          <p:cNvSpPr txBox="1"/>
          <p:nvPr/>
        </p:nvSpPr>
        <p:spPr>
          <a:xfrm>
            <a:off x="6793269" y="5706456"/>
            <a:ext cx="42899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SIG</a:t>
            </a:r>
          </a:p>
          <a:p>
            <a:pPr algn="ctr"/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同時作為訊號的輸入輸出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7014EA9A-916E-4460-8D60-307D2167CC3D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2181392" y="4930816"/>
            <a:ext cx="3605950" cy="8037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A4C0A050-EEB8-4D10-9186-88D8FE7D8E7D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4135898" y="4930815"/>
            <a:ext cx="1930959" cy="8037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0131C463-EDD1-41BA-9C3F-07DBC3C814A2}"/>
              </a:ext>
            </a:extLst>
          </p:cNvPr>
          <p:cNvCxnSpPr>
            <a:cxnSpLocks/>
          </p:cNvCxnSpPr>
          <p:nvPr/>
        </p:nvCxnSpPr>
        <p:spPr>
          <a:xfrm flipV="1">
            <a:off x="5950107" y="4868109"/>
            <a:ext cx="265311" cy="8420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3E6CB2EF-4AF6-4871-AB1F-D20266AF8C3C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6366328" y="4868110"/>
            <a:ext cx="2571920" cy="8383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ABD747D3-5B04-4611-B91E-6CC1D4DB4C61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7592992" y="2472375"/>
            <a:ext cx="763930" cy="8222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CB000D37-389A-480B-BAD6-2920AC469740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4144866" y="2536107"/>
            <a:ext cx="635478" cy="6776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733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816CBB-6702-43AB-9733-0345E0FDB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7" y="341641"/>
            <a:ext cx="6620977" cy="1693776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超音波測距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原理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(1/3)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7902A0-1FC5-42E3-963F-3A9084900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4100" y="341641"/>
            <a:ext cx="6675627" cy="1690359"/>
          </a:xfrm>
        </p:spPr>
        <p:txBody>
          <a:bodyPr anchor="ctr">
            <a:normAutofit/>
          </a:bodyPr>
          <a:lstStyle/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368551"/>
            <a:ext cx="12192002" cy="4489449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Rounded Rectangle 28">
            <a:extLst>
              <a:ext uri="{FF2B5EF4-FFF2-40B4-BE49-F238E27FC236}">
                <a16:creationId xmlns:a16="http://schemas.microsoft.com/office/drawing/2014/main" id="{07A0C51E-5464-4470-855E-CA530A59B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59557" y="2633701"/>
            <a:ext cx="8072887" cy="355090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2381E2A-E6F5-428A-9D68-873C7BD6E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3928" y="6356350"/>
            <a:ext cx="685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415E6977-E177-4B8D-BF26-748C2CB9A62C}" type="slidenum">
              <a:rPr lang="zh-TW" altLang="en-US">
                <a:solidFill>
                  <a:srgbClr val="59595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pPr algn="l">
                <a:spcAft>
                  <a:spcPts val="600"/>
                </a:spcAft>
              </a:pPr>
              <a:t>6</a:t>
            </a:fld>
            <a:endParaRPr lang="zh-TW" altLang="en-US">
              <a:solidFill>
                <a:srgbClr val="59595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D8E07B97-0B99-4C76-8402-0C398DC38377}"/>
              </a:ext>
            </a:extLst>
          </p:cNvPr>
          <p:cNvGrpSpPr/>
          <p:nvPr/>
        </p:nvGrpSpPr>
        <p:grpSpPr>
          <a:xfrm>
            <a:off x="2715567" y="2721793"/>
            <a:ext cx="7315993" cy="3434325"/>
            <a:chOff x="2162908" y="1435200"/>
            <a:chExt cx="9376321" cy="4904588"/>
          </a:xfrm>
        </p:grpSpPr>
        <p:sp>
          <p:nvSpPr>
            <p:cNvPr id="5" name="矩形 8">
              <a:extLst>
                <a:ext uri="{FF2B5EF4-FFF2-40B4-BE49-F238E27FC236}">
                  <a16:creationId xmlns:a16="http://schemas.microsoft.com/office/drawing/2014/main" id="{4EDF1221-07C8-4ECA-83C5-A92A388BC1C7}"/>
                </a:ext>
              </a:extLst>
            </p:cNvPr>
            <p:cNvSpPr/>
            <p:nvPr/>
          </p:nvSpPr>
          <p:spPr>
            <a:xfrm>
              <a:off x="8264769" y="1635367"/>
              <a:ext cx="2883878" cy="1758464"/>
            </a:xfrm>
            <a:prstGeom prst="rect">
              <a:avLst/>
            </a:prstGeom>
            <a:ln w="38100">
              <a:solidFill>
                <a:srgbClr val="000000"/>
              </a:solidFill>
            </a:ln>
          </p:spPr>
          <p:txBody>
            <a:bodyPr lIns="45719" rIns="45719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" name="文字方塊 9">
              <a:extLst>
                <a:ext uri="{FF2B5EF4-FFF2-40B4-BE49-F238E27FC236}">
                  <a16:creationId xmlns:a16="http://schemas.microsoft.com/office/drawing/2014/main" id="{BF574951-B992-4E4B-951A-23CBB4E6978D}"/>
                </a:ext>
              </a:extLst>
            </p:cNvPr>
            <p:cNvSpPr txBox="1"/>
            <p:nvPr/>
          </p:nvSpPr>
          <p:spPr>
            <a:xfrm>
              <a:off x="9298862" y="2226633"/>
              <a:ext cx="1125008" cy="65930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sz="2400"/>
              </a:lvl1pPr>
            </a:lstStyle>
            <a:p>
              <a:r>
                <a:rPr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block</a:t>
              </a:r>
            </a:p>
          </p:txBody>
        </p:sp>
        <p:sp>
          <p:nvSpPr>
            <p:cNvPr id="9" name="直線單箭頭接點 12">
              <a:extLst>
                <a:ext uri="{FF2B5EF4-FFF2-40B4-BE49-F238E27FC236}">
                  <a16:creationId xmlns:a16="http://schemas.microsoft.com/office/drawing/2014/main" id="{AE4D1BB4-91C3-487E-89F4-E8EE634E8FE1}"/>
                </a:ext>
              </a:extLst>
            </p:cNvPr>
            <p:cNvSpPr/>
            <p:nvPr/>
          </p:nvSpPr>
          <p:spPr>
            <a:xfrm>
              <a:off x="2839915" y="3930162"/>
              <a:ext cx="808893" cy="1037493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/>
            </a:ln>
          </p:spPr>
          <p:txBody>
            <a:bodyPr lIns="45719" rIns="45719"/>
            <a:lstStyle/>
            <a:p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" name="直線單箭頭接點 14">
              <a:extLst>
                <a:ext uri="{FF2B5EF4-FFF2-40B4-BE49-F238E27FC236}">
                  <a16:creationId xmlns:a16="http://schemas.microsoft.com/office/drawing/2014/main" id="{847B663B-8FB5-4E73-BC38-232EEF9DCA0D}"/>
                </a:ext>
              </a:extLst>
            </p:cNvPr>
            <p:cNvSpPr/>
            <p:nvPr/>
          </p:nvSpPr>
          <p:spPr>
            <a:xfrm>
              <a:off x="2162908" y="3982915"/>
              <a:ext cx="1406770" cy="1811217"/>
            </a:xfrm>
            <a:prstGeom prst="line">
              <a:avLst/>
            </a:prstGeom>
            <a:ln w="57150">
              <a:solidFill>
                <a:srgbClr val="F2F2F2"/>
              </a:solidFill>
              <a:tailEnd type="triangle"/>
            </a:ln>
          </p:spPr>
          <p:txBody>
            <a:bodyPr lIns="45719" rIns="45719"/>
            <a:lstStyle/>
            <a:p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3" name="直線單箭頭接點 16">
              <a:extLst>
                <a:ext uri="{FF2B5EF4-FFF2-40B4-BE49-F238E27FC236}">
                  <a16:creationId xmlns:a16="http://schemas.microsoft.com/office/drawing/2014/main" id="{0D75C851-FBF1-4FE1-8109-2BFA908B05AD}"/>
                </a:ext>
              </a:extLst>
            </p:cNvPr>
            <p:cNvSpPr/>
            <p:nvPr/>
          </p:nvSpPr>
          <p:spPr>
            <a:xfrm>
              <a:off x="4818184" y="2092568"/>
              <a:ext cx="2568878" cy="1"/>
            </a:xfrm>
            <a:prstGeom prst="line">
              <a:avLst/>
            </a:prstGeom>
            <a:ln w="57150">
              <a:solidFill>
                <a:srgbClr val="FF0000"/>
              </a:solidFill>
              <a:tailEnd type="triangle"/>
            </a:ln>
          </p:spPr>
          <p:txBody>
            <a:bodyPr lIns="45719" rIns="45719"/>
            <a:lstStyle/>
            <a:p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5" name="直線單箭頭接點 18">
              <a:extLst>
                <a:ext uri="{FF2B5EF4-FFF2-40B4-BE49-F238E27FC236}">
                  <a16:creationId xmlns:a16="http://schemas.microsoft.com/office/drawing/2014/main" id="{CBD0F403-3322-4977-8A90-470B249E40A1}"/>
                </a:ext>
              </a:extLst>
            </p:cNvPr>
            <p:cNvSpPr/>
            <p:nvPr/>
          </p:nvSpPr>
          <p:spPr>
            <a:xfrm>
              <a:off x="4818184" y="2892668"/>
              <a:ext cx="2568878" cy="1"/>
            </a:xfrm>
            <a:prstGeom prst="line">
              <a:avLst/>
            </a:prstGeom>
            <a:ln w="57150">
              <a:solidFill>
                <a:srgbClr val="F2F2F2"/>
              </a:solidFill>
              <a:headEnd type="triangle"/>
            </a:ln>
          </p:spPr>
          <p:txBody>
            <a:bodyPr lIns="45719" rIns="45719"/>
            <a:lstStyle/>
            <a:p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7" name="文字方塊 19">
              <a:extLst>
                <a:ext uri="{FF2B5EF4-FFF2-40B4-BE49-F238E27FC236}">
                  <a16:creationId xmlns:a16="http://schemas.microsoft.com/office/drawing/2014/main" id="{15BD9570-8CE2-45EE-B351-9B20DD45487A}"/>
                </a:ext>
              </a:extLst>
            </p:cNvPr>
            <p:cNvSpPr txBox="1"/>
            <p:nvPr/>
          </p:nvSpPr>
          <p:spPr>
            <a:xfrm>
              <a:off x="2850038" y="3320987"/>
              <a:ext cx="1968146" cy="74721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rIns="45719">
              <a:spAutoFit/>
            </a:bodyPr>
            <a:lstStyle>
              <a:lvl1pPr algn="ctr">
                <a:defRPr>
                  <a:solidFill>
                    <a:srgbClr val="FF0000"/>
                  </a:solidFill>
                </a:defRPr>
              </a:lvl1pPr>
            </a:lstStyle>
            <a:p>
              <a:r>
                <a:rPr lang="zh-TW" alt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發送訊號</a:t>
              </a:r>
              <a:endParaRPr sz="28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9" name="文字方塊 21">
              <a:extLst>
                <a:ext uri="{FF2B5EF4-FFF2-40B4-BE49-F238E27FC236}">
                  <a16:creationId xmlns:a16="http://schemas.microsoft.com/office/drawing/2014/main" id="{92FC2272-11E4-4A5D-95E9-7A7B079A71D8}"/>
                </a:ext>
              </a:extLst>
            </p:cNvPr>
            <p:cNvSpPr txBox="1"/>
            <p:nvPr/>
          </p:nvSpPr>
          <p:spPr>
            <a:xfrm>
              <a:off x="5060002" y="1435200"/>
              <a:ext cx="1967809" cy="136256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5719" rIns="45719">
              <a:spAutoFit/>
            </a:bodyPr>
            <a:lstStyle>
              <a:lvl1pPr algn="ctr">
                <a:defRPr>
                  <a:solidFill>
                    <a:srgbClr val="FF0000"/>
                  </a:solidFill>
                </a:defRPr>
              </a:lvl1pPr>
            </a:lstStyle>
            <a:p>
              <a:r>
                <a:rPr lang="zh-TW" alt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發射</a:t>
              </a:r>
              <a:endPara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超音波</a:t>
              </a:r>
              <a:endParaRPr sz="28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5" name="文字方塊 22">
              <a:extLst>
                <a:ext uri="{FF2B5EF4-FFF2-40B4-BE49-F238E27FC236}">
                  <a16:creationId xmlns:a16="http://schemas.microsoft.com/office/drawing/2014/main" id="{B2D37398-DB50-44F8-BC2C-C14FD0323ACB}"/>
                </a:ext>
              </a:extLst>
            </p:cNvPr>
            <p:cNvSpPr txBox="1"/>
            <p:nvPr/>
          </p:nvSpPr>
          <p:spPr>
            <a:xfrm>
              <a:off x="9308512" y="5504666"/>
              <a:ext cx="2230717" cy="83512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rIns="45719">
              <a:spAutoFit/>
            </a:bodyPr>
            <a:lstStyle/>
            <a:p>
              <a:pPr algn="ctr">
                <a:defRPr>
                  <a:solidFill>
                    <a:srgbClr val="FF0000"/>
                  </a:solidFill>
                </a:defRPr>
              </a:pPr>
              <a:r>
                <a:rPr lang="zh-TW" altLang="en-US" sz="3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開始計時</a:t>
              </a:r>
              <a:endParaRPr sz="3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28" name="圖片 27" descr="一張含有 電子用品, 電路 的圖片&#10;&#10;自動產生的描述">
            <a:extLst>
              <a:ext uri="{FF2B5EF4-FFF2-40B4-BE49-F238E27FC236}">
                <a16:creationId xmlns:a16="http://schemas.microsoft.com/office/drawing/2014/main" id="{CC3184BC-BFCE-4D37-B39B-BC594EA64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726" y="4260856"/>
            <a:ext cx="2591179" cy="1923754"/>
          </a:xfrm>
          <a:prstGeom prst="rect">
            <a:avLst/>
          </a:prstGeom>
        </p:spPr>
      </p:pic>
      <p:pic>
        <p:nvPicPr>
          <p:cNvPr id="30" name="圖片 29" descr="一張含有 電子用品, 儀錶, 停車, 坐 的圖片&#10;&#10;自動產生的描述">
            <a:extLst>
              <a:ext uri="{FF2B5EF4-FFF2-40B4-BE49-F238E27FC236}">
                <a16:creationId xmlns:a16="http://schemas.microsoft.com/office/drawing/2014/main" id="{A6FAC2EA-FF22-4C67-849B-B86227B93A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409" y="2724956"/>
            <a:ext cx="1691018" cy="126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476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816CBB-6702-43AB-9733-0345E0FDB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41641"/>
            <a:ext cx="6314580" cy="1693776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超音波測距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原理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(2/3)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7902A0-1FC5-42E3-963F-3A9084900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4100" y="341641"/>
            <a:ext cx="6675627" cy="1690359"/>
          </a:xfrm>
        </p:spPr>
        <p:txBody>
          <a:bodyPr anchor="ctr">
            <a:normAutofit/>
          </a:bodyPr>
          <a:lstStyle/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368551"/>
            <a:ext cx="12192002" cy="4489449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Rounded Rectangle 28">
            <a:extLst>
              <a:ext uri="{FF2B5EF4-FFF2-40B4-BE49-F238E27FC236}">
                <a16:creationId xmlns:a16="http://schemas.microsoft.com/office/drawing/2014/main" id="{07A0C51E-5464-4470-855E-CA530A59B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59557" y="2633701"/>
            <a:ext cx="8072887" cy="355090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2381E2A-E6F5-428A-9D68-873C7BD6E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3928" y="6356350"/>
            <a:ext cx="685800" cy="365125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415E6977-E177-4B8D-BF26-748C2CB9A62C}" type="slidenum"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pPr marL="0" marR="0" lvl="0" indent="0" algn="l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投影片編號版面配置區 3">
            <a:extLst>
              <a:ext uri="{FF2B5EF4-FFF2-40B4-BE49-F238E27FC236}">
                <a16:creationId xmlns:a16="http://schemas.microsoft.com/office/drawing/2014/main" id="{3C753D58-98A5-4645-BA53-DB843AC5DCAA}"/>
              </a:ext>
            </a:extLst>
          </p:cNvPr>
          <p:cNvSpPr txBox="1">
            <a:spLocks/>
          </p:cNvSpPr>
          <p:nvPr/>
        </p:nvSpPr>
        <p:spPr>
          <a:xfrm>
            <a:off x="10853928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600"/>
              </a:spcAft>
            </a:pPr>
            <a:fld id="{415E6977-E177-4B8D-BF26-748C2CB9A62C}" type="slidenum">
              <a:rPr lang="zh-TW" altLang="en-US" smtClean="0">
                <a:solidFill>
                  <a:srgbClr val="59595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pPr algn="l">
                <a:spcAft>
                  <a:spcPts val="600"/>
                </a:spcAft>
              </a:pPr>
              <a:t>7</a:t>
            </a:fld>
            <a:endParaRPr lang="zh-TW" altLang="en-US">
              <a:solidFill>
                <a:srgbClr val="59595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9" name="圖片 18" descr="一張含有 電子用品, 電路 的圖片&#10;&#10;自動產生的描述">
            <a:extLst>
              <a:ext uri="{FF2B5EF4-FFF2-40B4-BE49-F238E27FC236}">
                <a16:creationId xmlns:a16="http://schemas.microsoft.com/office/drawing/2014/main" id="{EEC79383-1742-407B-BB14-9CD30C42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726" y="4260856"/>
            <a:ext cx="2591179" cy="1923754"/>
          </a:xfrm>
          <a:prstGeom prst="rect">
            <a:avLst/>
          </a:prstGeom>
        </p:spPr>
      </p:pic>
      <p:pic>
        <p:nvPicPr>
          <p:cNvPr id="21" name="圖片 20" descr="一張含有 電子用品, 儀錶, 停車, 坐 的圖片&#10;&#10;自動產生的描述">
            <a:extLst>
              <a:ext uri="{FF2B5EF4-FFF2-40B4-BE49-F238E27FC236}">
                <a16:creationId xmlns:a16="http://schemas.microsoft.com/office/drawing/2014/main" id="{22F81855-816D-4141-A6D7-000D6AFD4F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409" y="2724956"/>
            <a:ext cx="1691018" cy="1268263"/>
          </a:xfrm>
          <a:prstGeom prst="rect">
            <a:avLst/>
          </a:prstGeom>
        </p:spPr>
      </p:pic>
      <p:grpSp>
        <p:nvGrpSpPr>
          <p:cNvPr id="27" name="群組 26">
            <a:extLst>
              <a:ext uri="{FF2B5EF4-FFF2-40B4-BE49-F238E27FC236}">
                <a16:creationId xmlns:a16="http://schemas.microsoft.com/office/drawing/2014/main" id="{BFD630D8-8BB3-46C5-A444-9C19D852614E}"/>
              </a:ext>
            </a:extLst>
          </p:cNvPr>
          <p:cNvGrpSpPr/>
          <p:nvPr/>
        </p:nvGrpSpPr>
        <p:grpSpPr>
          <a:xfrm>
            <a:off x="2001789" y="2861956"/>
            <a:ext cx="8029771" cy="3294162"/>
            <a:chOff x="2001789" y="2861956"/>
            <a:chExt cx="8029771" cy="3294162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1632A4BF-7A49-49D7-BEDC-78BEAA358256}"/>
                </a:ext>
              </a:extLst>
            </p:cNvPr>
            <p:cNvGrpSpPr/>
            <p:nvPr/>
          </p:nvGrpSpPr>
          <p:grpSpPr>
            <a:xfrm>
              <a:off x="2715567" y="2861956"/>
              <a:ext cx="7011237" cy="2912079"/>
              <a:chOff x="2162908" y="1635367"/>
              <a:chExt cx="8985739" cy="4158765"/>
            </a:xfrm>
          </p:grpSpPr>
          <p:sp>
            <p:nvSpPr>
              <p:cNvPr id="10" name="矩形 8">
                <a:extLst>
                  <a:ext uri="{FF2B5EF4-FFF2-40B4-BE49-F238E27FC236}">
                    <a16:creationId xmlns:a16="http://schemas.microsoft.com/office/drawing/2014/main" id="{DE1EEE8E-123B-49A3-9C00-FD48E259C398}"/>
                  </a:ext>
                </a:extLst>
              </p:cNvPr>
              <p:cNvSpPr/>
              <p:nvPr/>
            </p:nvSpPr>
            <p:spPr>
              <a:xfrm>
                <a:off x="8264769" y="1635367"/>
                <a:ext cx="2883878" cy="1758464"/>
              </a:xfrm>
              <a:prstGeom prst="rect">
                <a:avLst/>
              </a:prstGeom>
              <a:ln w="38100">
                <a:solidFill>
                  <a:srgbClr val="000000"/>
                </a:solidFill>
              </a:ln>
            </p:spPr>
            <p:txBody>
              <a:bodyPr lIns="45719" rIns="45719" anchor="ctr"/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1" name="文字方塊 9">
                <a:extLst>
                  <a:ext uri="{FF2B5EF4-FFF2-40B4-BE49-F238E27FC236}">
                    <a16:creationId xmlns:a16="http://schemas.microsoft.com/office/drawing/2014/main" id="{2AEBBAF3-4F1F-4935-B97C-53D7A3713B3B}"/>
                  </a:ext>
                </a:extLst>
              </p:cNvPr>
              <p:cNvSpPr txBox="1"/>
              <p:nvPr/>
            </p:nvSpPr>
            <p:spPr>
              <a:xfrm>
                <a:off x="9298862" y="2226633"/>
                <a:ext cx="1125008" cy="65930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>
                <a:lvl1pPr>
                  <a:defRPr sz="2400"/>
                </a:lvl1pPr>
              </a:lstStyle>
              <a:p>
                <a:r>
                  <a:rPr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block</a:t>
                </a:r>
              </a:p>
            </p:txBody>
          </p:sp>
          <p:sp>
            <p:nvSpPr>
              <p:cNvPr id="12" name="直線單箭頭接點 12">
                <a:extLst>
                  <a:ext uri="{FF2B5EF4-FFF2-40B4-BE49-F238E27FC236}">
                    <a16:creationId xmlns:a16="http://schemas.microsoft.com/office/drawing/2014/main" id="{1236C60D-B3ED-4D82-A3CA-A5A63B02E90D}"/>
                  </a:ext>
                </a:extLst>
              </p:cNvPr>
              <p:cNvSpPr/>
              <p:nvPr/>
            </p:nvSpPr>
            <p:spPr>
              <a:xfrm>
                <a:off x="2839915" y="3930162"/>
                <a:ext cx="808893" cy="1037493"/>
              </a:xfrm>
              <a:prstGeom prst="line">
                <a:avLst/>
              </a:prstGeom>
              <a:ln w="57150">
                <a:solidFill>
                  <a:schemeClr val="bg1">
                    <a:lumMod val="95000"/>
                  </a:schemeClr>
                </a:solidFill>
                <a:headEnd type="triangle"/>
              </a:ln>
            </p:spPr>
            <p:txBody>
              <a:bodyPr lIns="45719" rIns="45719"/>
              <a:lstStyle/>
              <a:p>
                <a:endParaRPr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3" name="直線單箭頭接點 14">
                <a:extLst>
                  <a:ext uri="{FF2B5EF4-FFF2-40B4-BE49-F238E27FC236}">
                    <a16:creationId xmlns:a16="http://schemas.microsoft.com/office/drawing/2014/main" id="{33D43F06-5CB4-45B9-9BBD-635DF033E265}"/>
                  </a:ext>
                </a:extLst>
              </p:cNvPr>
              <p:cNvSpPr/>
              <p:nvPr/>
            </p:nvSpPr>
            <p:spPr>
              <a:xfrm>
                <a:off x="2162908" y="3982915"/>
                <a:ext cx="1406770" cy="1811217"/>
              </a:xfrm>
              <a:prstGeom prst="line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txBody>
              <a:bodyPr lIns="45719" rIns="45719"/>
              <a:lstStyle/>
              <a:p>
                <a:endParaRPr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4" name="直線單箭頭接點 16">
                <a:extLst>
                  <a:ext uri="{FF2B5EF4-FFF2-40B4-BE49-F238E27FC236}">
                    <a16:creationId xmlns:a16="http://schemas.microsoft.com/office/drawing/2014/main" id="{852204F8-4843-4373-A723-98D47631F6AA}"/>
                  </a:ext>
                </a:extLst>
              </p:cNvPr>
              <p:cNvSpPr/>
              <p:nvPr/>
            </p:nvSpPr>
            <p:spPr>
              <a:xfrm>
                <a:off x="4818184" y="2092568"/>
                <a:ext cx="2568878" cy="1"/>
              </a:xfrm>
              <a:prstGeom prst="line">
                <a:avLst/>
              </a:prstGeom>
              <a:ln w="57150">
                <a:solidFill>
                  <a:schemeClr val="bg1">
                    <a:lumMod val="95000"/>
                  </a:schemeClr>
                </a:solidFill>
                <a:tailEnd type="triangle"/>
              </a:ln>
            </p:spPr>
            <p:txBody>
              <a:bodyPr lIns="45719" rIns="45719"/>
              <a:lstStyle/>
              <a:p>
                <a:endParaRPr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5" name="直線單箭頭接點 18">
                <a:extLst>
                  <a:ext uri="{FF2B5EF4-FFF2-40B4-BE49-F238E27FC236}">
                    <a16:creationId xmlns:a16="http://schemas.microsoft.com/office/drawing/2014/main" id="{94A28AD6-581C-4171-9B21-A4BFF699F536}"/>
                  </a:ext>
                </a:extLst>
              </p:cNvPr>
              <p:cNvSpPr/>
              <p:nvPr/>
            </p:nvSpPr>
            <p:spPr>
              <a:xfrm>
                <a:off x="4818184" y="2892668"/>
                <a:ext cx="2568878" cy="1"/>
              </a:xfrm>
              <a:prstGeom prst="line">
                <a:avLst/>
              </a:prstGeom>
              <a:ln w="57150">
                <a:solidFill>
                  <a:srgbClr val="FF0000"/>
                </a:solidFill>
                <a:headEnd type="triangle"/>
              </a:ln>
            </p:spPr>
            <p:txBody>
              <a:bodyPr lIns="45719" rIns="45719"/>
              <a:lstStyle/>
              <a:p>
                <a:endParaRPr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5" name="文字方塊 19">
              <a:extLst>
                <a:ext uri="{FF2B5EF4-FFF2-40B4-BE49-F238E27FC236}">
                  <a16:creationId xmlns:a16="http://schemas.microsoft.com/office/drawing/2014/main" id="{C5B0A25E-8475-4223-83A8-3D8F3F5E9DC5}"/>
                </a:ext>
              </a:extLst>
            </p:cNvPr>
            <p:cNvSpPr txBox="1"/>
            <p:nvPr/>
          </p:nvSpPr>
          <p:spPr>
            <a:xfrm>
              <a:off x="2001789" y="5409317"/>
              <a:ext cx="1535671" cy="52322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rIns="45719">
              <a:spAutoFit/>
            </a:bodyPr>
            <a:lstStyle>
              <a:lvl1pPr algn="ctr">
                <a:defRPr>
                  <a:solidFill>
                    <a:srgbClr val="FF0000"/>
                  </a:solidFill>
                </a:defRPr>
              </a:lvl1pPr>
            </a:lstStyle>
            <a:p>
              <a:r>
                <a:rPr lang="zh-TW" alt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接收訊號</a:t>
              </a:r>
              <a:endParaRPr sz="28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" name="文字方塊 21">
              <a:extLst>
                <a:ext uri="{FF2B5EF4-FFF2-40B4-BE49-F238E27FC236}">
                  <a16:creationId xmlns:a16="http://schemas.microsoft.com/office/drawing/2014/main" id="{18527168-99BA-4E66-9282-800347CE88F9}"/>
                </a:ext>
              </a:extLst>
            </p:cNvPr>
            <p:cNvSpPr txBox="1"/>
            <p:nvPr/>
          </p:nvSpPr>
          <p:spPr>
            <a:xfrm>
              <a:off x="5134348" y="3275976"/>
              <a:ext cx="1535408" cy="95410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45719" rIns="45719">
              <a:spAutoFit/>
            </a:bodyPr>
            <a:lstStyle>
              <a:lvl1pPr algn="ctr">
                <a:defRPr>
                  <a:solidFill>
                    <a:srgbClr val="FF0000"/>
                  </a:solidFill>
                </a:defRPr>
              </a:lvl1pPr>
            </a:lstStyle>
            <a:p>
              <a:r>
                <a:rPr lang="zh-TW" alt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捕捉</a:t>
              </a:r>
              <a:endPara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超音波</a:t>
              </a:r>
              <a:endParaRPr sz="28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6" name="文字方塊 22">
              <a:extLst>
                <a:ext uri="{FF2B5EF4-FFF2-40B4-BE49-F238E27FC236}">
                  <a16:creationId xmlns:a16="http://schemas.microsoft.com/office/drawing/2014/main" id="{2ADE34F1-93B1-4044-BF98-F077E87394BB}"/>
                </a:ext>
              </a:extLst>
            </p:cNvPr>
            <p:cNvSpPr txBox="1"/>
            <p:nvPr/>
          </p:nvSpPr>
          <p:spPr>
            <a:xfrm>
              <a:off x="8291015" y="5571343"/>
              <a:ext cx="1740545" cy="58477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rIns="45719">
              <a:spAutoFit/>
            </a:bodyPr>
            <a:lstStyle/>
            <a:p>
              <a:pPr algn="ctr">
                <a:defRPr>
                  <a:solidFill>
                    <a:srgbClr val="FF0000"/>
                  </a:solidFill>
                </a:defRPr>
              </a:pPr>
              <a:r>
                <a:rPr lang="zh-TW" altLang="en-US" sz="3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結束計時</a:t>
              </a:r>
              <a:endParaRPr sz="3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6522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42867F-CDEA-4023-872A-ACF1B2F8B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超音波測距 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原理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(3/3)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3F4850D-45C7-43E3-ACDA-01794093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6977-E177-4B8D-BF26-748C2CB9A62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fld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9" name="內容版面配置區 28" descr="一張含有 時鐘 的圖片&#10;&#10;自動產生的描述">
            <a:extLst>
              <a:ext uri="{FF2B5EF4-FFF2-40B4-BE49-F238E27FC236}">
                <a16:creationId xmlns:a16="http://schemas.microsoft.com/office/drawing/2014/main" id="{1323300C-3436-4075-B3D3-28D22A3796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565" y="2197388"/>
            <a:ext cx="8596870" cy="3456322"/>
          </a:xfrm>
        </p:spPr>
      </p:pic>
      <p:sp>
        <p:nvSpPr>
          <p:cNvPr id="36" name="文字方塊 35">
            <a:extLst>
              <a:ext uri="{FF2B5EF4-FFF2-40B4-BE49-F238E27FC236}">
                <a16:creationId xmlns:a16="http://schemas.microsoft.com/office/drawing/2014/main" id="{2FFB9AEA-6903-47C3-8C9D-EE689E22B4AD}"/>
              </a:ext>
            </a:extLst>
          </p:cNvPr>
          <p:cNvSpPr txBox="1"/>
          <p:nvPr/>
        </p:nvSpPr>
        <p:spPr>
          <a:xfrm>
            <a:off x="4846237" y="1690687"/>
            <a:ext cx="19800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超音波模組</a:t>
            </a:r>
            <a:endParaRPr lang="en-US" altLang="zh-TW" sz="2800" dirty="0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800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輸出</a:t>
            </a:r>
          </a:p>
        </p:txBody>
      </p: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BD16A5F5-EC4A-4845-B00C-E2C0C0EA6BA6}"/>
              </a:ext>
            </a:extLst>
          </p:cNvPr>
          <p:cNvGrpSpPr/>
          <p:nvPr/>
        </p:nvGrpSpPr>
        <p:grpSpPr>
          <a:xfrm>
            <a:off x="794920" y="1690688"/>
            <a:ext cx="3573954" cy="3837289"/>
            <a:chOff x="794920" y="1690688"/>
            <a:chExt cx="3573954" cy="3837289"/>
          </a:xfrm>
        </p:grpSpPr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5746DF6D-C9D8-4061-BA62-79C7A1CD9CA0}"/>
                </a:ext>
              </a:extLst>
            </p:cNvPr>
            <p:cNvSpPr txBox="1"/>
            <p:nvPr/>
          </p:nvSpPr>
          <p:spPr>
            <a:xfrm>
              <a:off x="838200" y="2664457"/>
              <a:ext cx="19367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Signal</a:t>
              </a:r>
              <a:r>
                <a:rPr lang="zh-TW" alt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腳位</a:t>
              </a: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FB33298E-1E4F-4B71-8236-2CA1BCA5775B}"/>
                </a:ext>
              </a:extLst>
            </p:cNvPr>
            <p:cNvSpPr txBox="1"/>
            <p:nvPr/>
          </p:nvSpPr>
          <p:spPr>
            <a:xfrm>
              <a:off x="807550" y="3546465"/>
              <a:ext cx="198002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發送</a:t>
              </a:r>
              <a:r>
                <a: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40kHz</a:t>
              </a:r>
            </a:p>
            <a:p>
              <a:pPr algn="ctr"/>
              <a:r>
                <a:rPr lang="zh-TW" alt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超音波訊號</a:t>
              </a:r>
              <a:endPara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46797B6F-1E4F-4577-B9F7-E9F2D2F10C2E}"/>
                </a:ext>
              </a:extLst>
            </p:cNvPr>
            <p:cNvSpPr txBox="1"/>
            <p:nvPr/>
          </p:nvSpPr>
          <p:spPr>
            <a:xfrm>
              <a:off x="794920" y="4573870"/>
              <a:ext cx="198002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接收</a:t>
              </a:r>
              <a:r>
                <a: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40kHz</a:t>
              </a:r>
            </a:p>
            <a:p>
              <a:pPr algn="ctr"/>
              <a:r>
                <a:rPr lang="zh-TW" alt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超音波訊號</a:t>
              </a:r>
              <a:endPara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8D511DEB-FE86-43E4-8EC5-0DEC31C6EF27}"/>
                </a:ext>
              </a:extLst>
            </p:cNvPr>
            <p:cNvSpPr txBox="1"/>
            <p:nvPr/>
          </p:nvSpPr>
          <p:spPr>
            <a:xfrm>
              <a:off x="3159889" y="1690688"/>
              <a:ext cx="120898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IoTDK</a:t>
              </a:r>
              <a:endPara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輸出</a:t>
              </a: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B5407DDE-C910-47F9-88ED-B3DB1B627F45}"/>
                </a:ext>
              </a:extLst>
            </p:cNvPr>
            <p:cNvSpPr txBox="1"/>
            <p:nvPr/>
          </p:nvSpPr>
          <p:spPr>
            <a:xfrm>
              <a:off x="3398130" y="3284855"/>
              <a:ext cx="697627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solidFill>
                    <a:srgbClr val="FF0000"/>
                  </a:solidFill>
                </a:rPr>
                <a:t>5us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5106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E7B18F-F5BD-47CD-94E9-5FB7A8635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超音波測距流程圖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(1/2)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8769985C-25ED-49DF-BA19-FEDDAB7A29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51829"/>
            <a:ext cx="10515600" cy="4298930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9AA0C4D-4E20-4351-A20D-C0EBB045C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6977-E177-4B8D-BF26-748C2CB9A62C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fld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66890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680</Words>
  <Application>Microsoft Office PowerPoint</Application>
  <PresentationFormat>寬螢幕</PresentationFormat>
  <Paragraphs>120</Paragraphs>
  <Slides>30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6" baseType="lpstr">
      <vt:lpstr>微軟正黑體</vt:lpstr>
      <vt:lpstr>Arial</vt:lpstr>
      <vt:lpstr>Calibri</vt:lpstr>
      <vt:lpstr>Calibri Light</vt:lpstr>
      <vt:lpstr>Consolas</vt:lpstr>
      <vt:lpstr>Office 佈景主題</vt:lpstr>
      <vt:lpstr>ARC IoTDK Lab2 - TIMER, I2C</vt:lpstr>
      <vt:lpstr>目錄</vt:lpstr>
      <vt:lpstr>Lecture 3-Ultra Sonic</vt:lpstr>
      <vt:lpstr>超音波測距模組- 外觀</vt:lpstr>
      <vt:lpstr>超音波測距模組-元件功能</vt:lpstr>
      <vt:lpstr>超音波測距 - 原理(1/3)</vt:lpstr>
      <vt:lpstr>超音波測距 - 原理(2/3)</vt:lpstr>
      <vt:lpstr>超音波測距 - 原理(3/3)</vt:lpstr>
      <vt:lpstr>超音波測距流程圖(1/2)</vt:lpstr>
      <vt:lpstr>如何得到精準的5 微秒？</vt:lpstr>
      <vt:lpstr>使用Timer</vt:lpstr>
      <vt:lpstr>Timer相關定義 – inc/arc/arc_timer.h(1/2)</vt:lpstr>
      <vt:lpstr>Timer相關定義 – inc/arc/arc_timer.h(2/2)</vt:lpstr>
      <vt:lpstr>超音波測距流程圖(2/2)</vt:lpstr>
      <vt:lpstr>如何應用Timer呢？ 以延遲5毫秒舉例</vt:lpstr>
      <vt:lpstr>消失的5微秒(1/6) – 流程</vt:lpstr>
      <vt:lpstr>消失的5微秒(2/6)  – 設定GPIO輸出 </vt:lpstr>
      <vt:lpstr>消失的5微秒(3/6)  – 設定TIMER_0與相應ISR</vt:lpstr>
      <vt:lpstr>消失的5微秒(4/6)  - ISR</vt:lpstr>
      <vt:lpstr>消失的5微秒(5/6)  – 輸出五微秒的脈衝</vt:lpstr>
      <vt:lpstr>消失的5微秒(6/6)  – 等待ISR設DelayOn為0</vt:lpstr>
      <vt:lpstr>自行嘗試使用Timer吧~</vt:lpstr>
      <vt:lpstr>自行完成部分(1/6) - 設定SIG腳位為輸入</vt:lpstr>
      <vt:lpstr>自行完成部分(2/6) – 初始化TIMER_0</vt:lpstr>
      <vt:lpstr>自行完成部分(3/6) – 等待高電位</vt:lpstr>
      <vt:lpstr>自行完成部分(4/6) – 等待低電位</vt:lpstr>
      <vt:lpstr>自行完成部分(4/6) – 等待低電位</vt:lpstr>
      <vt:lpstr>自行完成部分(5/6) – 計算距離並回傳</vt:lpstr>
      <vt:lpstr>自行完成部分(6/6) – 印出距離</vt:lpstr>
      <vt:lpstr>Lecture 4-LCD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 IoTDK Lab2 - TIMER, I2C</dc:title>
  <dc:creator>魏晉成</dc:creator>
  <cp:lastModifiedBy>晉成</cp:lastModifiedBy>
  <cp:revision>8</cp:revision>
  <dcterms:created xsi:type="dcterms:W3CDTF">2020-08-30T06:36:50Z</dcterms:created>
  <dcterms:modified xsi:type="dcterms:W3CDTF">2020-08-31T13:42:33Z</dcterms:modified>
</cp:coreProperties>
</file>