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5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0" d="100"/>
          <a:sy n="120" d="100"/>
        </p:scale>
        <p:origin x="-1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7AB19-98CB-4256-8B2D-563747639FF6}" type="datetimeFigureOut">
              <a:rPr lang="zh-TW" altLang="en-US" smtClean="0"/>
              <a:t>2015/4/16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BBDF9-6852-4FAB-8DC0-D2AD447FA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42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BBDF9-6852-4FAB-8DC0-D2AD447FA77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5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BBDF9-6852-4FAB-8DC0-D2AD447FA77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8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1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0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8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8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2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78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9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36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7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13186"/>
            <a:ext cx="9144000" cy="289677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Assignment #7</a:t>
            </a:r>
            <a:br>
              <a:rPr lang="en-US" altLang="zh-TW" dirty="0" smtClean="0"/>
            </a:br>
            <a:r>
              <a:rPr lang="en-US" altLang="zh-TW" dirty="0" smtClean="0"/>
              <a:t>– Inheritance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>
                <a:solidFill>
                  <a:srgbClr val="FF0000"/>
                </a:solidFill>
              </a:rPr>
              <a:t>Due at </a:t>
            </a:r>
            <a:r>
              <a:rPr lang="en-US" altLang="zh-TW" sz="3100" dirty="0" smtClean="0">
                <a:solidFill>
                  <a:srgbClr val="FF0000"/>
                </a:solidFill>
              </a:rPr>
              <a:t>next Wed </a:t>
            </a:r>
            <a:r>
              <a:rPr lang="en-US" altLang="zh-TW" sz="3100" dirty="0" smtClean="0">
                <a:solidFill>
                  <a:srgbClr val="FF0000"/>
                </a:solidFill>
              </a:rPr>
              <a:t>23:59:59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48056"/>
            <a:ext cx="9144000" cy="130974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 to Computers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II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Please Notice…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Don't forget </a:t>
            </a:r>
            <a:r>
              <a:rPr lang="en-US" altLang="zh-TW" dirty="0" smtClean="0">
                <a:solidFill>
                  <a:srgbClr val="FF0000"/>
                </a:solidFill>
              </a:rPr>
              <a:t>checking the </a:t>
            </a:r>
            <a:r>
              <a:rPr lang="en-US" altLang="zh-TW" dirty="0">
                <a:solidFill>
                  <a:srgbClr val="FF0000"/>
                </a:solidFill>
              </a:rPr>
              <a:t>correctness of values!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e.g.,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 smtClean="0"/>
              <a:t> shouldn't greater than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/>
              <a:t>...</a:t>
            </a:r>
          </a:p>
          <a:p>
            <a:r>
              <a:rPr lang="en-US" altLang="zh-TW" dirty="0" smtClean="0"/>
              <a:t>If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TW" dirty="0" smtClean="0"/>
              <a:t> is greater than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r>
              <a:rPr lang="en-US" altLang="zh-TW" dirty="0" smtClean="0"/>
              <a:t>, then call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levelUp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levelUp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/>
              <a:t> should be called 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increaseExp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setExp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levelUp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/>
              <a:t> can call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/>
              <a:t> inside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Utility functions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increaseExp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recoverHP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 </a:t>
            </a:r>
            <a:r>
              <a:rPr lang="en-US" altLang="zh-TW" dirty="0" smtClean="0"/>
              <a:t>//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 smtClean="0"/>
              <a:t>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recoverMP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 </a:t>
            </a:r>
            <a:r>
              <a:rPr lang="en-US" altLang="zh-TW" dirty="0" smtClean="0"/>
              <a:t>//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TW" dirty="0" smtClean="0"/>
              <a:t>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Parameter can be negative (indicates decreasing HP, MP...)</a:t>
            </a:r>
          </a:p>
          <a:p>
            <a:r>
              <a:rPr lang="en-US" altLang="zh-TW" dirty="0" smtClean="0"/>
              <a:t>Don't forget </a:t>
            </a:r>
            <a:r>
              <a:rPr lang="en-US" altLang="zh-TW" dirty="0" smtClean="0">
                <a:solidFill>
                  <a:srgbClr val="FF0000"/>
                </a:solidFill>
              </a:rPr>
              <a:t>checking the correctness of values!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4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Calling Relations (</a:t>
            </a:r>
            <a:r>
              <a:rPr lang="en-US" altLang="zh-TW" dirty="0" smtClean="0">
                <a:solidFill>
                  <a:srgbClr val="FF0000"/>
                </a:solidFill>
              </a:rPr>
              <a:t>Partial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80160" y="1955935"/>
            <a:ext cx="2236696" cy="76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(constructors)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867610" y="1960424"/>
            <a:ext cx="2236696" cy="7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7610" y="4850432"/>
            <a:ext cx="2236696" cy="754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increaseExp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7610" y="3394595"/>
            <a:ext cx="2236696" cy="76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setExp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76936" y="1960424"/>
            <a:ext cx="2236696" cy="76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76936" y="3407683"/>
            <a:ext cx="2236696" cy="75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levelUp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直線單箭頭接點 13"/>
          <p:cNvCxnSpPr>
            <a:stCxn id="7" idx="3"/>
            <a:endCxn id="8" idx="1"/>
          </p:cNvCxnSpPr>
          <p:nvPr/>
        </p:nvCxnSpPr>
        <p:spPr>
          <a:xfrm>
            <a:off x="3516856" y="2336565"/>
            <a:ext cx="1350754" cy="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3"/>
            <a:endCxn id="11" idx="1"/>
          </p:cNvCxnSpPr>
          <p:nvPr/>
        </p:nvCxnSpPr>
        <p:spPr>
          <a:xfrm flipV="1">
            <a:off x="7104306" y="2341054"/>
            <a:ext cx="1572630" cy="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3"/>
          </p:cNvCxnSpPr>
          <p:nvPr/>
        </p:nvCxnSpPr>
        <p:spPr>
          <a:xfrm flipV="1">
            <a:off x="7104306" y="3951522"/>
            <a:ext cx="1572630" cy="127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3"/>
            <a:endCxn id="12" idx="1"/>
          </p:cNvCxnSpPr>
          <p:nvPr/>
        </p:nvCxnSpPr>
        <p:spPr>
          <a:xfrm>
            <a:off x="7104306" y="3776491"/>
            <a:ext cx="1572630" cy="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0"/>
          </p:cNvCxnSpPr>
          <p:nvPr/>
        </p:nvCxnSpPr>
        <p:spPr>
          <a:xfrm flipH="1" flipV="1">
            <a:off x="6128105" y="2742962"/>
            <a:ext cx="3667179" cy="6647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919322" y="3975283"/>
            <a:ext cx="1103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890305" y="5077406"/>
            <a:ext cx="1103108" cy="10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177526" y="3538490"/>
            <a:ext cx="5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calls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467020" y="4651372"/>
            <a:ext cx="209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calls (not necessary)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280160" y="3313355"/>
            <a:ext cx="2441986" cy="2291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0" idx="0"/>
            <a:endCxn id="8" idx="2"/>
          </p:cNvCxnSpPr>
          <p:nvPr/>
        </p:nvCxnSpPr>
        <p:spPr>
          <a:xfrm flipV="1">
            <a:off x="5985958" y="2724217"/>
            <a:ext cx="0" cy="6703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 class</a:t>
            </a:r>
            <a:endParaRPr lang="zh-TW" alt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levelUp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7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cs typeface="Courier New" panose="02070309020205020404" pitchFamily="49" charset="0"/>
              </a:rPr>
              <a:t>class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levelUp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heal(void);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eal()</a:t>
            </a:r>
            <a:r>
              <a:rPr lang="en-US" altLang="zh-TW" dirty="0" smtClean="0"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does: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increasing HP </a:t>
            </a:r>
            <a:r>
              <a:rPr lang="en-US" altLang="zh-TW" dirty="0" smtClean="0"/>
              <a:t>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*10) points by decreasing MP 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*5) points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5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cs typeface="Courier New" panose="02070309020205020404" pitchFamily="49" charset="0"/>
              </a:rPr>
              <a:t>class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874"/>
          </a:xfrm>
        </p:spPr>
        <p:txBody>
          <a:bodyPr>
            <a:normAutofit/>
          </a:bodyPr>
          <a:lstStyle/>
          <a:p>
            <a:r>
              <a:rPr lang="en-US" altLang="zh-TW" dirty="0"/>
              <a:t>Member functions of </a:t>
            </a:r>
            <a:r>
              <a:rPr lang="en-US" altLang="zh-TW" dirty="0" err="1"/>
              <a:t>MagicianPlayer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levelUp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pray(void</a:t>
            </a:r>
            <a:r>
              <a:rPr lang="en-US" altLang="zh-TW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pray()</a:t>
            </a:r>
            <a:r>
              <a:rPr lang="en-US" altLang="zh-TW" dirty="0" smtClean="0"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does: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increasing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C00000"/>
                </a:solidFill>
              </a:rPr>
              <a:t>MP</a:t>
            </a:r>
            <a:r>
              <a:rPr lang="en-US" altLang="zh-TW" dirty="0"/>
              <a:t>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/>
              <a:t>*10) points by decreasing HP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/>
              <a:t>*5) points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0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Level-</a:t>
            </a:r>
            <a:r>
              <a:rPr lang="en-US" altLang="zh-TW" dirty="0"/>
              <a:t>u</a:t>
            </a:r>
            <a:r>
              <a:rPr lang="en-US" altLang="zh-TW" dirty="0" smtClean="0"/>
              <a:t>p Formulas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563015"/>
              </p:ext>
            </p:extLst>
          </p:nvPr>
        </p:nvGraphicFramePr>
        <p:xfrm>
          <a:off x="838200" y="1825625"/>
          <a:ext cx="10515602" cy="22860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37734"/>
                <a:gridCol w="1894467"/>
                <a:gridCol w="1894467"/>
                <a:gridCol w="1894467"/>
                <a:gridCol w="1894467"/>
              </a:tblGrid>
              <a:tr h="37084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zh-TW" sz="2400" b="0" i="0" u="none" strike="noStrike" kern="12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max_hp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max_mp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文泉驛微米黑" pitchFamily="2"/>
                          <a:cs typeface="Courier New" panose="02070309020205020404" pitchFamily="49" charset="0"/>
                        </a:rPr>
                        <a:t>defense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GeneralPlayer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40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20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20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OrcPlayer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200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20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12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30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10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KnightPlayer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150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25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70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40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20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12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MagicianPlayer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120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15*L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30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8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20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7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4561243"/>
            <a:ext cx="6282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“L” stands for “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sz="2000" dirty="0" smtClean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All values can be changed according to your own favor</a:t>
            </a:r>
            <a:endParaRPr lang="zh-TW" altLang="en-US" sz="20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0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Value Formula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4267"/>
              </a:xfrm>
            </p:spPr>
            <p:txBody>
              <a:bodyPr/>
              <a:lstStyle/>
              <a:p>
                <a:r>
                  <a:rPr lang="en-US" altLang="zh-TW" b="0" i="0" dirty="0" smtClean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lvup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exp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𝑐𝑒𝑖𝑙𝑖𝑛𝑔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b="0" dirty="0" smtClean="0"/>
              </a:p>
              <a:p>
                <a:r>
                  <a:rPr lang="en-US" altLang="zh-TW" dirty="0" smtClean="0"/>
                  <a:t>Example value table</a:t>
                </a:r>
              </a:p>
              <a:p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4267"/>
              </a:xfrm>
              <a:blipFill rotWithShape="0"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6517"/>
              </p:ext>
            </p:extLst>
          </p:nvPr>
        </p:nvGraphicFramePr>
        <p:xfrm>
          <a:off x="1526391" y="4065295"/>
          <a:ext cx="957550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602"/>
                <a:gridCol w="1131986"/>
                <a:gridCol w="1131986"/>
                <a:gridCol w="1131986"/>
                <a:gridCol w="1131986"/>
                <a:gridCol w="1131986"/>
                <a:gridCol w="1131986"/>
                <a:gridCol w="11319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level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…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lvup_exp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385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642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…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5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Deliverables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7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You need to compress all of your class </a:t>
            </a:r>
            <a:r>
              <a:rPr lang="en-US" altLang="zh-TW" dirty="0" smtClean="0">
                <a:solidFill>
                  <a:srgbClr val="FF0000"/>
                </a:solidFill>
              </a:rPr>
              <a:t>headers and implementations</a:t>
            </a:r>
            <a:r>
              <a:rPr lang="en-US" altLang="zh-TW" dirty="0" smtClean="0"/>
              <a:t> to a zip archive </a:t>
            </a:r>
          </a:p>
          <a:p>
            <a:pPr lvl="1"/>
            <a:r>
              <a:rPr lang="en-US" altLang="zh-TW" dirty="0" err="1" smtClean="0"/>
              <a:t>GeneralPlayer.h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GeneralPlayer.cpp</a:t>
            </a:r>
          </a:p>
          <a:p>
            <a:pPr lvl="1"/>
            <a:r>
              <a:rPr lang="en-US" altLang="zh-TW" dirty="0" err="1" smtClean="0"/>
              <a:t>OrcPlayer.h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OrcPlayer.cpp</a:t>
            </a:r>
          </a:p>
          <a:p>
            <a:pPr lvl="1"/>
            <a:r>
              <a:rPr lang="en-US" altLang="zh-TW" dirty="0" smtClean="0"/>
              <a:t>… (</a:t>
            </a:r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r>
              <a:rPr lang="en-US" altLang="zh-TW" dirty="0" smtClean="0"/>
              <a:t> files in total)</a:t>
            </a:r>
          </a:p>
          <a:p>
            <a:r>
              <a:rPr lang="en-US" altLang="zh-TW" dirty="0" smtClean="0"/>
              <a:t>Then upload the archive </a:t>
            </a:r>
            <a:r>
              <a:rPr lang="en-US" altLang="zh-TW" smtClean="0"/>
              <a:t>to </a:t>
            </a:r>
            <a:r>
              <a:rPr lang="en-US" altLang="zh-TW" smtClean="0"/>
              <a:t>Moodle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#7: 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 class “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/>
              <a:t>” and its derived classes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52191" y="2821519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8697" y="4791962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2190" y="4791962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53400" y="4791962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2718100" y="3800465"/>
            <a:ext cx="2940422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0"/>
            <a:endCxn id="4" idx="2"/>
          </p:cNvCxnSpPr>
          <p:nvPr/>
        </p:nvCxnSpPr>
        <p:spPr>
          <a:xfrm flipV="1">
            <a:off x="6021593" y="3800465"/>
            <a:ext cx="1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0"/>
          </p:cNvCxnSpPr>
          <p:nvPr/>
        </p:nvCxnSpPr>
        <p:spPr>
          <a:xfrm flipH="1" flipV="1">
            <a:off x="6368527" y="3800465"/>
            <a:ext cx="3054276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411814" y="4037007"/>
            <a:ext cx="170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Inherited from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953462" y="4201241"/>
            <a:ext cx="170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Inherited from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906423" y="4001294"/>
            <a:ext cx="170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Inherited from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87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dirty="0" smtClean="0"/>
              <a:t> data members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name; </a:t>
            </a:r>
            <a:r>
              <a:rPr lang="en-US" altLang="zh-TW" dirty="0" smtClean="0"/>
              <a:t>// Stores the name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Stores the HP of the player, &gt;= 0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Stores the MP of the player, &gt;= 0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Stores the experience of the player, &gt;= 0</a:t>
            </a:r>
          </a:p>
          <a:p>
            <a:pPr marL="457200" lvl="1" indent="0">
              <a:buNone/>
            </a:pPr>
            <a:r>
              <a:rPr lang="en-US" altLang="zh-TW" dirty="0" smtClean="0"/>
              <a:t>                           // Will </a:t>
            </a:r>
            <a:r>
              <a:rPr lang="en-US" altLang="zh-TW" dirty="0" smtClean="0">
                <a:solidFill>
                  <a:srgbClr val="C00000"/>
                </a:solidFill>
              </a:rPr>
              <a:t>not</a:t>
            </a:r>
            <a:r>
              <a:rPr lang="en-US" altLang="zh-TW" dirty="0" smtClean="0"/>
              <a:t> reset to zero after level-up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2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zh-TW" dirty="0" smtClean="0"/>
              <a:t> data members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level; </a:t>
            </a:r>
            <a:r>
              <a:rPr lang="en-US" altLang="zh-TW" dirty="0" smtClean="0"/>
              <a:t>// Stores the level of the player, &gt;= 1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attack;</a:t>
            </a:r>
            <a:r>
              <a:rPr lang="en-US" altLang="zh-TW" dirty="0" smtClean="0">
                <a:solidFill>
                  <a:schemeClr val="accent5"/>
                </a:solidFill>
              </a:rPr>
              <a:t> </a:t>
            </a:r>
            <a:r>
              <a:rPr lang="en-US" altLang="zh-TW" dirty="0" smtClean="0"/>
              <a:t>// stores attack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defense; </a:t>
            </a:r>
            <a:r>
              <a:rPr lang="en-US" altLang="zh-TW" dirty="0" smtClean="0"/>
              <a:t>// stores defense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stores max. HP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stores max. MP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stores needed exp. to level-up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Please Notice…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TW" dirty="0" smtClean="0"/>
              <a:t> should:</a:t>
            </a:r>
          </a:p>
          <a:p>
            <a:pPr lvl="1"/>
            <a:r>
              <a:rPr lang="en-US" altLang="zh-TW" dirty="0" smtClean="0"/>
              <a:t>Not greater than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/>
              <a:t> and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r>
              <a:rPr lang="en-US" altLang="zh-TW" dirty="0" smtClean="0"/>
              <a:t>, respectively</a:t>
            </a:r>
          </a:p>
          <a:p>
            <a:pPr lvl="1"/>
            <a:r>
              <a:rPr lang="en-US" altLang="zh-TW" dirty="0" smtClean="0"/>
              <a:t>Once 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TW" dirty="0" smtClean="0"/>
              <a:t> exceeds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r>
              <a:rPr lang="en-US" altLang="zh-TW" dirty="0" smtClean="0"/>
              <a:t>, the character will level-up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r>
              <a:rPr lang="en-US" altLang="zh-TW" dirty="0" smtClean="0">
                <a:cs typeface="Courier New" panose="02070309020205020404" pitchFamily="49" charset="0"/>
              </a:rPr>
              <a:t> :</a:t>
            </a:r>
          </a:p>
          <a:p>
            <a:pPr lvl="1"/>
            <a:r>
              <a:rPr lang="en-US" altLang="zh-TW" dirty="0" smtClean="0"/>
              <a:t>Should be </a:t>
            </a:r>
            <a:r>
              <a:rPr lang="en-US" altLang="zh-TW" dirty="0" smtClean="0">
                <a:solidFill>
                  <a:srgbClr val="FF0000"/>
                </a:solidFill>
              </a:rPr>
              <a:t>calculated automatically</a:t>
            </a:r>
            <a:r>
              <a:rPr lang="en-US" altLang="zh-TW" dirty="0" smtClean="0"/>
              <a:t> while initializing and level-up</a:t>
            </a:r>
          </a:p>
          <a:p>
            <a:pPr lvl="2"/>
            <a:r>
              <a:rPr lang="en-US" altLang="zh-TW" dirty="0" smtClean="0"/>
              <a:t>Shouldn't be set manually</a:t>
            </a:r>
          </a:p>
          <a:p>
            <a:pPr lvl="1"/>
            <a:r>
              <a:rPr lang="en-US" altLang="zh-TW" dirty="0" smtClean="0"/>
              <a:t>So no general setters for these members</a:t>
            </a:r>
          </a:p>
          <a:p>
            <a:pPr lvl="1"/>
            <a:r>
              <a:rPr lang="en-US" altLang="zh-TW" dirty="0" smtClean="0"/>
              <a:t>But you still can add and set them as protected functions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zh-TW" dirty="0" smtClean="0"/>
              <a:t> // default constructor</a:t>
            </a:r>
          </a:p>
          <a:p>
            <a:pPr lvl="1"/>
            <a:r>
              <a:rPr lang="en-US" altLang="zh-TW" dirty="0" smtClean="0"/>
              <a:t>With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 = 1,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TW" dirty="0" smtClean="0"/>
              <a:t> = “anonymous”</a:t>
            </a:r>
          </a:p>
          <a:p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TW" dirty="0" smtClean="0"/>
              <a:t> // normal constructor</a:t>
            </a:r>
          </a:p>
          <a:p>
            <a:pPr lvl="1"/>
            <a:r>
              <a:rPr lang="en-US" altLang="zh-TW" dirty="0" smtClean="0"/>
              <a:t>Initializes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 of the player,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TW" dirty="0" smtClean="0"/>
              <a:t> = “anonymous”</a:t>
            </a:r>
          </a:p>
          <a:p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string);</a:t>
            </a:r>
            <a:r>
              <a:rPr lang="en-US" altLang="zh-TW" dirty="0" smtClean="0"/>
              <a:t> // normal constructor</a:t>
            </a:r>
            <a:endParaRPr lang="en-US" altLang="zh-TW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Initializes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  and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TW" dirty="0" smtClean="0"/>
              <a:t> of the player</a:t>
            </a:r>
          </a:p>
          <a:p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Copy constructor</a:t>
            </a:r>
          </a:p>
          <a:p>
            <a:pPr lvl="1"/>
            <a:r>
              <a:rPr lang="en-US" altLang="zh-TW" dirty="0" smtClean="0"/>
              <a:t>Call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/>
              <a:t> 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/>
              <a:t> to set attributes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84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Getter/setters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dirty="0" smtClean="0"/>
              <a:t>// need to call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>
                <a:cs typeface="Courier New" panose="02070309020205020404" pitchFamily="49" charset="0"/>
              </a:rPr>
              <a:t> inside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getLevel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… (</a:t>
            </a:r>
            <a:r>
              <a:rPr lang="en-US" altLang="zh-TW" dirty="0" smtClean="0">
                <a:solidFill>
                  <a:srgbClr val="C00000"/>
                </a:solidFill>
              </a:rPr>
              <a:t>6</a:t>
            </a:r>
            <a:r>
              <a:rPr lang="en-US" altLang="zh-TW" dirty="0" smtClean="0"/>
              <a:t> other functions left)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3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Other getters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getAttack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getDefense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getLvupExp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9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GeneralPlayer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Special (setter) functions (</a:t>
            </a:r>
            <a:r>
              <a:rPr lang="en-US" altLang="zh-TW" dirty="0" smtClean="0">
                <a:solidFill>
                  <a:srgbClr val="C00000"/>
                </a:solidFill>
              </a:rPr>
              <a:t>please consider their visibility carefully!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dirty="0" smtClean="0"/>
              <a:t>// parameter is level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levelUp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 </a:t>
            </a:r>
            <a:r>
              <a:rPr lang="en-US" altLang="zh-TW" dirty="0" smtClean="0"/>
              <a:t>// level++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These functions are responsible for (re)calculating: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Then set them to data members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2015/04/16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8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922</Words>
  <Application>Microsoft Office PowerPoint</Application>
  <PresentationFormat>自訂</PresentationFormat>
  <Paragraphs>235</Paragraphs>
  <Slides>18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Assignment #7 – Inheritance  Due at next Wed 23:59:59</vt:lpstr>
      <vt:lpstr>Assignment #7: Inheritance</vt:lpstr>
      <vt:lpstr>Data members of GeneralPlayer</vt:lpstr>
      <vt:lpstr>Data members of GeneralPlayer</vt:lpstr>
      <vt:lpstr>Please Notice…</vt:lpstr>
      <vt:lpstr>Constructors of GeneralPlayer</vt:lpstr>
      <vt:lpstr>Member functions of GeneralPlayer</vt:lpstr>
      <vt:lpstr>Member functions of GeneralPlayer</vt:lpstr>
      <vt:lpstr>Member functions of GeneralPlayer</vt:lpstr>
      <vt:lpstr>Please Notice…</vt:lpstr>
      <vt:lpstr>Member functions of GeneralPlayer</vt:lpstr>
      <vt:lpstr>Function Calling Relations (Partial)</vt:lpstr>
      <vt:lpstr>The OrcPlayer class</vt:lpstr>
      <vt:lpstr>The KnightPlayer class</vt:lpstr>
      <vt:lpstr>The MagicianPlayer class</vt:lpstr>
      <vt:lpstr>Level-up Formulas</vt:lpstr>
      <vt:lpstr>Experiment Value Formula</vt:lpstr>
      <vt:lpstr>Deliverables</vt:lpstr>
    </vt:vector>
  </TitlesOfParts>
  <Company>For Personal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#7 – Inheritance  Due at 2014/04/26 23:59:59</dc:title>
  <dc:creator>Flyoscar Liu</dc:creator>
  <cp:lastModifiedBy>KID</cp:lastModifiedBy>
  <cp:revision>30</cp:revision>
  <dcterms:created xsi:type="dcterms:W3CDTF">2015-04-15T07:36:01Z</dcterms:created>
  <dcterms:modified xsi:type="dcterms:W3CDTF">2015-04-16T00:59:00Z</dcterms:modified>
</cp:coreProperties>
</file>