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0080625" cy="7559675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4" name="頁尾版面配置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D0F7940-48EE-46FE-8692-91A929EBD0AD}" type="slidenum">
              <a:t>‹#›</a:t>
            </a:fld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3201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TW"/>
          </a:p>
        </p:txBody>
      </p:sp>
      <p:sp>
        <p:nvSpPr>
          <p:cNvPr id="4" name="頁首版面配置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版面配置區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fld id="{A87904D3-B920-4C21-90A1-112B2396C1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4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altLang="zh-TW" sz="2000" b="0" i="0" u="none" strike="noStrike" kern="1200">
        <a:ln>
          <a:noFill/>
        </a:ln>
        <a:latin typeface="DejaVu Serif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05C738-8F2A-4550-8148-9DA1DD70AA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837FBD-599D-42A4-B51B-9B27740EEC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4668AE-8214-4F1C-9552-39BA7857B7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2306EB-8451-4B85-898E-140F421B93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A85273-CF71-40FC-8FA3-7066EC999B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7D2DB5-6410-49EC-921C-5DCFAB338C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3F6ED7-C51C-414A-90F5-8E68A2DFC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CF49D9-FE08-4E3A-A943-72C1383671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B9D3FA-DCD2-4C5B-95F3-971B02B76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498B3-3C92-49BF-955C-7DEC84EE99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6B964B-ECE8-4630-AB68-BF53499614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4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66CABF-1DE6-4E7F-AB23-52A7F94A9C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60EDEE-0901-4516-8A97-DC4E998618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F0CBFB-1EC9-4186-9628-076186E20D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E2BDCD-E7B8-45D6-BEE1-DA6F18AE79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4CFC87-7C4B-473F-881E-9CF6D758DE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497266-41D7-4258-9524-A03FF0E295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797DC1-F375-4F5A-9C4C-D8A0582E27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7E971B-1FC2-4CDC-ACB9-9B956E3DE1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3F4F5E-1564-4E65-B790-FC83610A79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26805F-F77A-4C6E-B11A-4BE3CC2CDA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CCDF81-F1ED-481D-8718-4F69EF50BF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TW"/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/>
          </a:p>
        </p:txBody>
      </p:sp>
      <p:sp>
        <p:nvSpPr>
          <p:cNvPr id="4" name="日期版面配置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頁尾版面配置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fld id="{38ABEF7B-1FF1-4A6F-97A7-591D3B53E83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altLang="zh-TW" sz="4400" b="0" i="0" u="none" strike="noStrike" kern="1200">
          <a:ln>
            <a:noFill/>
          </a:ln>
          <a:latin typeface="DejaVu Serif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zh-TW" sz="3200" b="0" i="0" u="none" strike="noStrike" kern="1200">
          <a:ln>
            <a:noFill/>
          </a:ln>
          <a:latin typeface="DejaVu Serif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 txBox="1">
            <a:spLocks noGrp="1"/>
          </p:cNvSpPr>
          <p:nvPr>
            <p:ph type="title"/>
          </p:nvPr>
        </p:nvSpPr>
        <p:spPr>
          <a:xfrm>
            <a:off x="503999" y="300960"/>
            <a:ext cx="9071640" cy="79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TW"/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/>
          </a:p>
        </p:txBody>
      </p:sp>
      <p:sp>
        <p:nvSpPr>
          <p:cNvPr id="4" name="日期版面配置區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頁尾版面配置區 4"/>
          <p:cNvSpPr txBox="1">
            <a:spLocks noGrp="1"/>
          </p:cNvSpPr>
          <p:nvPr>
            <p:ph type="ftr" sz="quarter" idx="3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fld id="{1612CC41-3841-447C-A453-EC952341987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altLang="zh-TW" sz="4400" b="0" i="0" u="none" strike="noStrike" kern="1200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US" altLang="zh-TW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504359" y="2468544"/>
            <a:ext cx="8870040" cy="2985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buNone/>
              <a:tabLst/>
            </a:pPr>
            <a:r>
              <a:rPr lang="en-US" sz="5400" b="1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Assignment #8</a:t>
            </a:r>
          </a:p>
          <a:p>
            <a:pPr marL="0" marR="0" lvl="0" indent="0" algn="ctr" rtl="0" hangingPunct="0">
              <a:buNone/>
              <a:tabLst/>
            </a:pPr>
            <a:r>
              <a:rPr lang="en-US" sz="4400" b="1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rPr>
              <a:t>– Polymorphism</a:t>
            </a:r>
          </a:p>
          <a:p>
            <a:pPr marL="0" marR="0" lvl="0" indent="0" algn="ctr" rtl="0" hangingPunct="0">
              <a:buNone/>
              <a:tabLst/>
            </a:pPr>
            <a:endParaRPr lang="en-US" sz="5400" b="0" i="0" u="none" strike="noStrike" kern="1200" dirty="0">
              <a:ln>
                <a:noFill/>
              </a:ln>
              <a:solidFill>
                <a:srgbClr val="DC2300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50000"/>
              </a:lnSpc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Introduction to Computers </a:t>
            </a: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666666"/>
                </a:solidFill>
                <a:latin typeface="Liberation Sans" pitchFamily="18"/>
                <a:ea typeface="Droid Sans Fallback" pitchFamily="2"/>
                <a:cs typeface="Lohit Hindi" pitchFamily="2"/>
              </a:rPr>
              <a:t>II</a:t>
            </a:r>
            <a:endParaRPr lang="en-US" sz="2800" b="0" i="0" u="none" strike="noStrike" kern="1200" dirty="0">
              <a:ln>
                <a:noFill/>
              </a:ln>
              <a:solidFill>
                <a:srgbClr val="666666"/>
              </a:solidFill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503999" y="300600"/>
            <a:ext cx="9071640" cy="790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>
                <a:solidFill>
                  <a:srgbClr val="FF0000"/>
                </a:solidFill>
                <a:latin typeface="Liberation Sans" pitchFamily="34"/>
              </a:rPr>
              <a:t>Derived Classes of </a:t>
            </a:r>
            <a:r>
              <a:rPr lang="en-US" sz="4000">
                <a:solidFill>
                  <a:srgbClr val="FF0000"/>
                </a:solidFill>
                <a:latin typeface="Droid Sans Mono" pitchFamily="33"/>
              </a:rPr>
              <a:t>AbstractMonster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360000" cy="5431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800" dirty="0"/>
              <a:t>Implement constructor and destructor</a:t>
            </a:r>
          </a:p>
          <a:p>
            <a:pPr lvl="0"/>
            <a:r>
              <a:rPr lang="en-US" sz="2800" dirty="0"/>
              <a:t>Implement </a:t>
            </a:r>
            <a:r>
              <a:rPr lang="en-US" sz="2400" dirty="0">
                <a:solidFill>
                  <a:srgbClr val="280099"/>
                </a:solidFill>
                <a:latin typeface="Droid Sans Mono" pitchFamily="33"/>
              </a:rPr>
              <a:t>void </a:t>
            </a:r>
            <a:r>
              <a:rPr lang="en-US" sz="2400" dirty="0" err="1">
                <a:solidFill>
                  <a:srgbClr val="280099"/>
                </a:solidFill>
                <a:latin typeface="Droid Sans Mono" pitchFamily="33"/>
              </a:rPr>
              <a:t>attackTo</a:t>
            </a:r>
            <a:r>
              <a:rPr lang="en-US" sz="2400" dirty="0">
                <a:solidFill>
                  <a:srgbClr val="280099"/>
                </a:solidFill>
                <a:latin typeface="Droid Sans Mono" pitchFamily="33"/>
              </a:rPr>
              <a:t>(</a:t>
            </a:r>
            <a:r>
              <a:rPr lang="en-US" sz="2400" dirty="0" err="1">
                <a:solidFill>
                  <a:srgbClr val="280099"/>
                </a:solidFill>
                <a:latin typeface="Droid Sans Mono" pitchFamily="33"/>
              </a:rPr>
              <a:t>GeneralPlayer</a:t>
            </a:r>
            <a:r>
              <a:rPr lang="en-US" sz="2400" dirty="0">
                <a:solidFill>
                  <a:srgbClr val="280099"/>
                </a:solidFill>
                <a:latin typeface="Droid Sans Mono" pitchFamily="33"/>
              </a:rPr>
              <a:t>*)</a:t>
            </a:r>
          </a:p>
          <a:p>
            <a:pPr lvl="1" rtl="0" hangingPunct="0"/>
            <a:r>
              <a:rPr lang="en-US" sz="2400" dirty="0">
                <a:latin typeface="Liberation Sans" pitchFamily="34"/>
              </a:rPr>
              <a:t>In </a:t>
            </a:r>
            <a:r>
              <a:rPr lang="en-US" sz="2400" dirty="0" err="1">
                <a:solidFill>
                  <a:srgbClr val="280099"/>
                </a:solidFill>
                <a:latin typeface="Droid Sans Mono" pitchFamily="33"/>
              </a:rPr>
              <a:t>GoblinMonster</a:t>
            </a:r>
            <a:endParaRPr lang="en-US" sz="2400" dirty="0">
              <a:solidFill>
                <a:srgbClr val="280099"/>
              </a:solidFill>
              <a:latin typeface="Droid Sans Mono" pitchFamily="33"/>
            </a:endParaRPr>
          </a:p>
          <a:p>
            <a:pPr lvl="2" rtl="0" hangingPunct="0"/>
            <a:r>
              <a:rPr lang="en-US" dirty="0">
                <a:latin typeface="Liberation Sans" pitchFamily="34"/>
              </a:rPr>
              <a:t>Do </a:t>
            </a:r>
            <a:r>
              <a:rPr lang="en-US" i="1" dirty="0">
                <a:latin typeface="Liberation Sans" pitchFamily="34"/>
              </a:rPr>
              <a:t>normal attack (same as how player attacks monster)</a:t>
            </a:r>
          </a:p>
          <a:p>
            <a:pPr lvl="1" rtl="0" hangingPunct="0"/>
            <a:r>
              <a:rPr lang="en-US" sz="2400" dirty="0">
                <a:solidFill>
                  <a:srgbClr val="000000"/>
                </a:solidFill>
                <a:latin typeface="Liberation Sans" pitchFamily="34"/>
              </a:rPr>
              <a:t>In </a:t>
            </a:r>
            <a:r>
              <a:rPr lang="en-US" sz="2400" dirty="0" err="1">
                <a:solidFill>
                  <a:srgbClr val="280099"/>
                </a:solidFill>
                <a:latin typeface="Droid Sans Mono" pitchFamily="33"/>
              </a:rPr>
              <a:t>ZombieMonster</a:t>
            </a:r>
            <a:endParaRPr lang="en-US" sz="2400" dirty="0">
              <a:solidFill>
                <a:srgbClr val="280099"/>
              </a:solidFill>
              <a:latin typeface="Droid Sans Mono" pitchFamily="33"/>
            </a:endParaRPr>
          </a:p>
          <a:p>
            <a:pPr lvl="2" rtl="0" hangingPunct="0"/>
            <a:r>
              <a:rPr lang="en-US" dirty="0">
                <a:latin typeface="Liberation Sans" pitchFamily="34"/>
              </a:rPr>
              <a:t>Randomly choose </a:t>
            </a:r>
            <a:r>
              <a:rPr lang="en-US" i="1" dirty="0">
                <a:latin typeface="Liberation Sans" pitchFamily="34"/>
              </a:rPr>
              <a:t>normal attack</a:t>
            </a:r>
            <a:r>
              <a:rPr lang="en-US" dirty="0">
                <a:latin typeface="Liberation Sans" pitchFamily="34"/>
              </a:rPr>
              <a:t> or </a:t>
            </a:r>
            <a:r>
              <a:rPr lang="en-US" i="1" dirty="0">
                <a:latin typeface="Liberation Sans" pitchFamily="34"/>
              </a:rPr>
              <a:t>super attack </a:t>
            </a:r>
            <a:r>
              <a:rPr lang="en-US" dirty="0">
                <a:latin typeface="Liberation Sans" pitchFamily="34"/>
              </a:rPr>
              <a:t>(</a:t>
            </a:r>
            <a:r>
              <a:rPr lang="en-US" u="sng" dirty="0">
                <a:latin typeface="Droid Sans Mono" pitchFamily="33"/>
              </a:rPr>
              <a:t>attack</a:t>
            </a:r>
            <a:r>
              <a:rPr lang="en-US" u="sng" dirty="0">
                <a:latin typeface="Liberation Sans" pitchFamily="34"/>
              </a:rPr>
              <a:t>*2</a:t>
            </a:r>
            <a:r>
              <a:rPr lang="en-US" dirty="0">
                <a:latin typeface="Liberation Sans" pitchFamily="34"/>
              </a:rPr>
              <a:t> and </a:t>
            </a:r>
            <a:r>
              <a:rPr lang="en-US" u="sng" dirty="0">
                <a:latin typeface="Droid Sans Mono" pitchFamily="33"/>
              </a:rPr>
              <a:t>mp</a:t>
            </a:r>
            <a:r>
              <a:rPr lang="en-US" u="sng" dirty="0">
                <a:latin typeface="Liberation Sans" pitchFamily="34"/>
              </a:rPr>
              <a:t>-10</a:t>
            </a:r>
            <a:r>
              <a:rPr lang="en-US" dirty="0">
                <a:latin typeface="Liberation Sans" pitchFamily="34"/>
              </a:rPr>
              <a:t>)</a:t>
            </a:r>
          </a:p>
          <a:p>
            <a:pPr lvl="1" rtl="0" hangingPunct="0"/>
            <a:r>
              <a:rPr lang="en-US" sz="2400" dirty="0">
                <a:solidFill>
                  <a:srgbClr val="000000"/>
                </a:solidFill>
                <a:latin typeface="Liberation Sans" pitchFamily="34"/>
              </a:rPr>
              <a:t>In </a:t>
            </a:r>
            <a:r>
              <a:rPr lang="en-US" sz="2400" dirty="0" err="1">
                <a:solidFill>
                  <a:srgbClr val="280099"/>
                </a:solidFill>
                <a:latin typeface="Droid Sans Mono" pitchFamily="33"/>
              </a:rPr>
              <a:t>JWMonster</a:t>
            </a:r>
            <a:endParaRPr lang="en-US" sz="2400" dirty="0">
              <a:solidFill>
                <a:srgbClr val="280099"/>
              </a:solidFill>
              <a:latin typeface="Droid Sans Mono" pitchFamily="33"/>
            </a:endParaRPr>
          </a:p>
          <a:p>
            <a:pPr lvl="2" rtl="0" hangingPunct="0"/>
            <a:r>
              <a:rPr lang="en-US" dirty="0">
                <a:latin typeface="Liberation Sans" pitchFamily="34"/>
              </a:rPr>
              <a:t>Increase </a:t>
            </a:r>
            <a:r>
              <a:rPr lang="en-US" u="sng" dirty="0" err="1">
                <a:latin typeface="Droid Sans Mono" pitchFamily="33"/>
              </a:rPr>
              <a:t>hp</a:t>
            </a:r>
            <a:r>
              <a:rPr lang="en-US" u="sng" dirty="0">
                <a:latin typeface="Liberation Sans" pitchFamily="34"/>
              </a:rPr>
              <a:t> by 10%</a:t>
            </a:r>
            <a:r>
              <a:rPr lang="en-US" dirty="0">
                <a:latin typeface="Liberation Sans" pitchFamily="34"/>
              </a:rPr>
              <a:t> and </a:t>
            </a:r>
            <a:r>
              <a:rPr lang="en-US" u="sng" dirty="0" err="1">
                <a:latin typeface="Droid Sans Mono" pitchFamily="33"/>
              </a:rPr>
              <a:t>mp</a:t>
            </a:r>
            <a:r>
              <a:rPr lang="en-US" u="sng" dirty="0">
                <a:latin typeface="Liberation Sans" pitchFamily="34"/>
              </a:rPr>
              <a:t> by 5%</a:t>
            </a:r>
            <a:r>
              <a:rPr lang="en-US" dirty="0">
                <a:latin typeface="Liberation Sans" pitchFamily="34"/>
              </a:rPr>
              <a:t> at the beginning of the turn of monsters</a:t>
            </a:r>
          </a:p>
          <a:p>
            <a:pPr lvl="2" rtl="0" hangingPunct="0"/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Then randomly choose </a:t>
            </a:r>
            <a:r>
              <a:rPr lang="en-US" i="1" dirty="0">
                <a:solidFill>
                  <a:srgbClr val="000000"/>
                </a:solidFill>
                <a:latin typeface="Liberation Sans" pitchFamily="34"/>
              </a:rPr>
              <a:t>normal attack</a:t>
            </a: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 or </a:t>
            </a:r>
            <a:r>
              <a:rPr lang="en-US" i="1" dirty="0">
                <a:solidFill>
                  <a:srgbClr val="000000"/>
                </a:solidFill>
                <a:latin typeface="Liberation Sans" pitchFamily="34"/>
              </a:rPr>
              <a:t>super </a:t>
            </a:r>
            <a:r>
              <a:rPr lang="en-US" i="1" dirty="0" smtClean="0">
                <a:solidFill>
                  <a:srgbClr val="000000"/>
                </a:solidFill>
                <a:latin typeface="Liberation Sans" pitchFamily="34"/>
              </a:rPr>
              <a:t>attack*2</a:t>
            </a:r>
            <a:endParaRPr lang="en-US" i="1" dirty="0">
              <a:solidFill>
                <a:srgbClr val="000000"/>
              </a:solidFill>
              <a:latin typeface="Liberation Sans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FF0000"/>
                </a:solidFill>
              </a:rPr>
              <a:t>Predefined Values</a:t>
            </a:r>
          </a:p>
        </p:txBody>
      </p:sp>
      <p:sp>
        <p:nvSpPr>
          <p:cNvPr id="4" name="文字版面配置區 3"/>
          <p:cNvSpPr txBox="1">
            <a:spLocks noGrp="1"/>
          </p:cNvSpPr>
          <p:nvPr>
            <p:ph type="body" idx="4294967295"/>
          </p:nvPr>
        </p:nvSpPr>
        <p:spPr>
          <a:xfrm>
            <a:off x="432000" y="5976000"/>
            <a:ext cx="7992000" cy="534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You can modify them if you'd like to :)</a:t>
            </a:r>
          </a:p>
        </p:txBody>
      </p:sp>
      <p:graphicFrame>
        <p:nvGraphicFramePr>
          <p:cNvPr id="9" name="Table 3"/>
          <p:cNvGraphicFramePr/>
          <p:nvPr>
            <p:extLst>
              <p:ext uri="{D42A27DB-BD31-4B8C-83A1-F6EECF244321}">
                <p14:modId xmlns:p14="http://schemas.microsoft.com/office/powerpoint/2010/main" val="2755129609"/>
              </p:ext>
            </p:extLst>
          </p:nvPr>
        </p:nvGraphicFramePr>
        <p:xfrm>
          <a:off x="267480" y="2084400"/>
          <a:ext cx="9473400" cy="3200400"/>
        </p:xfrm>
        <a:graphic>
          <a:graphicData uri="http://schemas.openxmlformats.org/drawingml/2006/table">
            <a:tbl>
              <a:tblPr/>
              <a:tblGrid>
                <a:gridCol w="160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92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Droid Sans Mono"/>
                        </a:rPr>
                        <a:t>GoblinMonster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Droid Sans Mono"/>
                        </a:rPr>
                        <a:t>ZombieMonster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Droid Sans Mono"/>
                        </a:rPr>
                        <a:t>JWMonster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944794"/>
                          </a:solidFill>
                          <a:latin typeface="DejaVu Sans Mono"/>
                          <a:ea typeface="Arial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Goblin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Zombie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JWHuang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944794"/>
                          </a:solidFill>
                          <a:latin typeface="DejaVu Sans Mono"/>
                          <a:ea typeface="Arial"/>
                        </a:rPr>
                        <a:t>attack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60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944794"/>
                          </a:solidFill>
                          <a:latin typeface="DejaVu Sans Mono"/>
                          <a:ea typeface="Arial"/>
                        </a:rPr>
                        <a:t>defense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800080"/>
                          </a:solidFill>
                          <a:latin typeface="Droid Sans Mono"/>
                        </a:rPr>
                        <a:t>exp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42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88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800080"/>
                          </a:solidFill>
                          <a:latin typeface="Droid Sans Mono"/>
                        </a:rPr>
                        <a:t>max_hp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250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800080"/>
                          </a:solidFill>
                          <a:latin typeface="Droid Sans Mono"/>
                        </a:rPr>
                        <a:t>max_mp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Tasks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8870040" cy="5431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800" dirty="0"/>
              <a:t>Modify </a:t>
            </a:r>
            <a:r>
              <a:rPr lang="en-US" sz="2800" dirty="0" err="1">
                <a:latin typeface="Droid Sans Mono" pitchFamily="33"/>
              </a:rPr>
              <a:t>GeneralPlayer</a:t>
            </a:r>
            <a:r>
              <a:rPr lang="en-US" sz="2800" dirty="0"/>
              <a:t> and its derived classes</a:t>
            </a:r>
          </a:p>
          <a:p>
            <a:pPr lvl="0"/>
            <a:r>
              <a:rPr lang="en-US" sz="2800" dirty="0"/>
              <a:t>Design </a:t>
            </a:r>
            <a:r>
              <a:rPr lang="en-US" sz="2800" dirty="0" err="1">
                <a:latin typeface="Droid Sans Mono" pitchFamily="33"/>
              </a:rPr>
              <a:t>AbstractMonster</a:t>
            </a:r>
            <a:r>
              <a:rPr lang="en-US" sz="2800" dirty="0"/>
              <a:t> and its derived classes</a:t>
            </a:r>
          </a:p>
          <a:p>
            <a:pPr lvl="1" rtl="0" hangingPunct="0"/>
            <a:r>
              <a:rPr lang="en-US" sz="2400" dirty="0"/>
              <a:t>You can add more derived classes if you'd like </a:t>
            </a:r>
            <a:r>
              <a:rPr lang="en-US" sz="2400" dirty="0" smtClean="0"/>
              <a:t>to</a:t>
            </a:r>
          </a:p>
          <a:p>
            <a:pPr lvl="0"/>
            <a:endParaRPr lang="en-US" altLang="zh-TW" sz="2800" dirty="0" smtClean="0"/>
          </a:p>
          <a:p>
            <a:pPr lvl="0"/>
            <a:r>
              <a:rPr lang="en-US" altLang="zh-TW" sz="2800" dirty="0" smtClean="0"/>
              <a:t>You </a:t>
            </a:r>
            <a:r>
              <a:rPr lang="en-US" altLang="zh-TW" sz="2800" dirty="0" smtClean="0"/>
              <a:t>need to compress your </a:t>
            </a:r>
            <a:r>
              <a:rPr lang="en-US" altLang="zh-TW" sz="2800" b="1" i="1" dirty="0" smtClean="0"/>
              <a:t>class implementations</a:t>
            </a:r>
            <a:r>
              <a:rPr lang="en-US" altLang="zh-TW" sz="2800" dirty="0" smtClean="0"/>
              <a:t> and </a:t>
            </a:r>
            <a:r>
              <a:rPr lang="en-US" altLang="zh-TW" sz="2800" b="1" i="1" dirty="0" smtClean="0"/>
              <a:t>header files</a:t>
            </a:r>
            <a:r>
              <a:rPr lang="en-US" altLang="zh-TW" sz="2800" dirty="0" smtClean="0"/>
              <a:t> to a zip archive</a:t>
            </a:r>
          </a:p>
          <a:p>
            <a:pPr lvl="1" rtl="0" hangingPunct="0"/>
            <a:r>
              <a:rPr lang="en-US" altLang="zh-TW" sz="2800" dirty="0" smtClean="0"/>
              <a:t>8 </a:t>
            </a:r>
            <a:r>
              <a:rPr lang="zh-TW" altLang="en-US" sz="2800" dirty="0" smtClean="0"/>
              <a:t>*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cpp</a:t>
            </a:r>
            <a:r>
              <a:rPr lang="en-US" altLang="zh-TW" sz="2800" dirty="0" smtClean="0"/>
              <a:t> files and 8 *.h </a:t>
            </a:r>
            <a:r>
              <a:rPr lang="en-US" altLang="zh-TW" sz="2800" dirty="0" smtClean="0"/>
              <a:t>files</a:t>
            </a:r>
            <a:endParaRPr lang="en-US" altLang="zh-TW" sz="2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503999" y="300600"/>
            <a:ext cx="9071640" cy="790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300" dirty="0">
                <a:solidFill>
                  <a:srgbClr val="FF0000"/>
                </a:solidFill>
              </a:rPr>
              <a:t>Modify </a:t>
            </a:r>
            <a:r>
              <a:rPr lang="en-US" sz="3300" dirty="0" err="1">
                <a:solidFill>
                  <a:srgbClr val="FF0000"/>
                </a:solidFill>
                <a:latin typeface="Droid Sans Mono" pitchFamily="33"/>
              </a:rPr>
              <a:t>GeneralPlayer</a:t>
            </a:r>
            <a:r>
              <a:rPr lang="en-US" sz="3300" dirty="0">
                <a:solidFill>
                  <a:srgbClr val="FF0000"/>
                </a:solidFill>
              </a:rPr>
              <a:t> and its derived classes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360000" cy="5431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z="2800" dirty="0" smtClean="0"/>
              <a:t>Modify </a:t>
            </a:r>
            <a:r>
              <a:rPr lang="en-US" sz="2800" dirty="0" err="1">
                <a:latin typeface="Droid Sans Mono" pitchFamily="33"/>
              </a:rPr>
              <a:t>setAttr</a:t>
            </a:r>
            <a:r>
              <a:rPr lang="en-US" sz="2800" dirty="0">
                <a:latin typeface="Droid Sans Mono" pitchFamily="33"/>
              </a:rPr>
              <a:t>(</a:t>
            </a:r>
            <a:r>
              <a:rPr lang="en-US" sz="2800" dirty="0" err="1">
                <a:latin typeface="Droid Sans Mono" pitchFamily="33"/>
              </a:rPr>
              <a:t>int</a:t>
            </a:r>
            <a:r>
              <a:rPr lang="en-US" sz="2800" dirty="0">
                <a:latin typeface="Droid Sans Mono" pitchFamily="33"/>
              </a:rPr>
              <a:t>)</a:t>
            </a:r>
            <a:r>
              <a:rPr lang="en-US" sz="2800" dirty="0"/>
              <a:t> as </a:t>
            </a:r>
            <a:r>
              <a:rPr lang="en-US" sz="2800" dirty="0">
                <a:solidFill>
                  <a:srgbClr val="000080"/>
                </a:solidFill>
                <a:latin typeface="Droid Sans Mono" pitchFamily="33"/>
              </a:rPr>
              <a:t>virtual</a:t>
            </a:r>
            <a:r>
              <a:rPr lang="en-US" sz="2800" dirty="0"/>
              <a:t> </a:t>
            </a:r>
            <a:r>
              <a:rPr lang="en-US" sz="2800" dirty="0" smtClean="0"/>
              <a:t>function</a:t>
            </a:r>
          </a:p>
          <a:p>
            <a:pPr lvl="0"/>
            <a:r>
              <a:rPr lang="en-US" altLang="zh-TW" sz="2800" dirty="0" smtClean="0"/>
              <a:t>Implement </a:t>
            </a:r>
            <a:r>
              <a:rPr lang="en-US" altLang="zh-TW" sz="2800" dirty="0" smtClean="0">
                <a:solidFill>
                  <a:srgbClr val="000080"/>
                </a:solidFill>
                <a:latin typeface="Droid Sans Mono" pitchFamily="33"/>
              </a:rPr>
              <a:t>void </a:t>
            </a:r>
            <a:r>
              <a:rPr lang="en-US" altLang="zh-TW" sz="2800" dirty="0" err="1" smtClean="0">
                <a:solidFill>
                  <a:srgbClr val="000080"/>
                </a:solidFill>
                <a:latin typeface="Droid Sans Mono" pitchFamily="33"/>
              </a:rPr>
              <a:t>attackTo</a:t>
            </a:r>
            <a:r>
              <a:rPr lang="en-US" altLang="zh-TW" sz="2800" dirty="0" smtClean="0">
                <a:solidFill>
                  <a:srgbClr val="000080"/>
                </a:solidFill>
                <a:latin typeface="Droid Sans Mono" pitchFamily="33"/>
              </a:rPr>
              <a:t>(</a:t>
            </a:r>
            <a:r>
              <a:rPr lang="en-US" altLang="zh-TW" sz="2800" dirty="0" err="1" smtClean="0">
                <a:solidFill>
                  <a:srgbClr val="000080"/>
                </a:solidFill>
                <a:latin typeface="Droid Sans Mono" pitchFamily="33"/>
              </a:rPr>
              <a:t>AbstractMonster</a:t>
            </a:r>
            <a:r>
              <a:rPr lang="en-US" altLang="zh-TW" sz="2800" dirty="0" smtClean="0">
                <a:solidFill>
                  <a:srgbClr val="000080"/>
                </a:solidFill>
                <a:latin typeface="Droid Sans Mono" pitchFamily="33"/>
              </a:rPr>
              <a:t>*)</a:t>
            </a:r>
          </a:p>
          <a:p>
            <a:pPr lvl="1" rtl="0" hangingPunct="0"/>
            <a:r>
              <a:rPr lang="en-US" altLang="zh-TW" sz="2400" dirty="0" smtClean="0">
                <a:latin typeface="Liberation Sans" pitchFamily="34"/>
              </a:rPr>
              <a:t>In </a:t>
            </a:r>
            <a:r>
              <a:rPr lang="en-US" altLang="zh-TW" sz="2400" dirty="0" err="1" smtClean="0">
                <a:latin typeface="Droid Sans Mono" pitchFamily="33"/>
              </a:rPr>
              <a:t>GeneralPlayer</a:t>
            </a:r>
            <a:endParaRPr lang="en-US" altLang="zh-TW" sz="2400" dirty="0" smtClean="0">
              <a:latin typeface="Droid Sans Mono" pitchFamily="33"/>
            </a:endParaRPr>
          </a:p>
          <a:p>
            <a:pPr lvl="1" rtl="0" hangingPunct="0"/>
            <a:r>
              <a:rPr lang="en-US" altLang="zh-TW" sz="2400" dirty="0" smtClean="0">
                <a:latin typeface="Liberation Sans" pitchFamily="34"/>
              </a:rPr>
              <a:t>get the </a:t>
            </a:r>
            <a:r>
              <a:rPr lang="en-US" altLang="zh-TW" sz="2400" dirty="0" smtClean="0">
                <a:latin typeface="Droid Sans Mono" pitchFamily="33"/>
              </a:rPr>
              <a:t>defense</a:t>
            </a:r>
            <a:r>
              <a:rPr lang="en-US" altLang="zh-TW" sz="2400" dirty="0" smtClean="0">
                <a:latin typeface="Liberation Sans" pitchFamily="34"/>
              </a:rPr>
              <a:t> of </a:t>
            </a:r>
            <a:r>
              <a:rPr lang="en-US" altLang="zh-TW" sz="2400" dirty="0" err="1" smtClean="0">
                <a:latin typeface="Droid Sans Mono" pitchFamily="33"/>
              </a:rPr>
              <a:t>AbstractMonster</a:t>
            </a:r>
            <a:r>
              <a:rPr lang="en-US" altLang="zh-TW" sz="2400" dirty="0" smtClean="0">
                <a:latin typeface="Droid Sans Mono" pitchFamily="33"/>
              </a:rPr>
              <a:t>*</a:t>
            </a:r>
          </a:p>
          <a:p>
            <a:pPr lvl="1" rtl="0" hangingPunct="0"/>
            <a:r>
              <a:rPr lang="en-US" altLang="zh-TW" sz="2400" dirty="0" smtClean="0">
                <a:latin typeface="Liberation Sans" pitchFamily="34"/>
              </a:rPr>
              <a:t>calculate actual damage by</a:t>
            </a:r>
          </a:p>
          <a:p>
            <a:pPr lvl="2" rtl="0" hangingPunct="0"/>
            <a:r>
              <a:rPr lang="en-US" altLang="zh-TW" sz="2000" i="1" dirty="0" smtClean="0">
                <a:latin typeface="Times New Roman" pitchFamily="18"/>
              </a:rPr>
              <a:t>(attack of player – defense of monster) +/- 10%</a:t>
            </a:r>
          </a:p>
          <a:p>
            <a:pPr lvl="2" rtl="0" hangingPunct="0"/>
            <a:r>
              <a:rPr lang="en-US" altLang="zh-TW" sz="2000" dirty="0" smtClean="0">
                <a:latin typeface="Times New Roman" pitchFamily="18"/>
              </a:rPr>
              <a:t>e.g. attack of player: 80, defense of monster: 60</a:t>
            </a:r>
          </a:p>
          <a:p>
            <a:pPr lvl="3" rtl="0" hangingPunct="0"/>
            <a:r>
              <a:rPr lang="en-US" altLang="zh-TW" sz="1800" dirty="0" smtClean="0">
                <a:latin typeface="Times New Roman" pitchFamily="18"/>
              </a:rPr>
              <a:t>Possible damage: (80-60) +/- 10% =&gt; </a:t>
            </a:r>
            <a:r>
              <a:rPr lang="en-US" altLang="zh-TW" sz="1800" b="1" u="sng" dirty="0" smtClean="0">
                <a:latin typeface="Times New Roman" pitchFamily="18"/>
              </a:rPr>
              <a:t>18~22</a:t>
            </a:r>
          </a:p>
          <a:p>
            <a:pPr lvl="1" rtl="0" hangingPunct="0"/>
            <a:r>
              <a:rPr lang="en-US" altLang="zh-TW" sz="2400" dirty="0" smtClean="0">
                <a:latin typeface="Liberation Sans" pitchFamily="34"/>
              </a:rPr>
              <a:t>decrease the </a:t>
            </a:r>
            <a:r>
              <a:rPr lang="en-US" altLang="zh-TW" sz="2400" dirty="0" err="1" smtClean="0">
                <a:latin typeface="Droid Sans Mono" pitchFamily="33"/>
              </a:rPr>
              <a:t>hp</a:t>
            </a:r>
            <a:r>
              <a:rPr lang="en-US" altLang="zh-TW" sz="2400" dirty="0" smtClean="0">
                <a:latin typeface="Liberation Sans" pitchFamily="34"/>
              </a:rPr>
              <a:t> of the monster</a:t>
            </a:r>
          </a:p>
          <a:p>
            <a:pPr lvl="1" rtl="0" hangingPunct="0"/>
            <a:r>
              <a:rPr lang="en-US" altLang="zh-TW" sz="2400" dirty="0" smtClean="0">
                <a:latin typeface="Liberation Sans" pitchFamily="34"/>
              </a:rPr>
              <a:t>if monster dies, increase the experience of that player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503999" y="300600"/>
            <a:ext cx="9071640" cy="790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300" dirty="0">
                <a:solidFill>
                  <a:srgbClr val="FF0000"/>
                </a:solidFill>
              </a:rPr>
              <a:t>Modify </a:t>
            </a:r>
            <a:r>
              <a:rPr lang="en-US" sz="3300" dirty="0" err="1">
                <a:solidFill>
                  <a:srgbClr val="FF0000"/>
                </a:solidFill>
                <a:latin typeface="Droid Sans Mono" pitchFamily="33"/>
              </a:rPr>
              <a:t>GeneralPlayer</a:t>
            </a:r>
            <a:r>
              <a:rPr lang="en-US" sz="3300" dirty="0">
                <a:solidFill>
                  <a:srgbClr val="FF0000"/>
                </a:solidFill>
              </a:rPr>
              <a:t> and its derived classes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360000" cy="5431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latin typeface="Liberation Sans" pitchFamily="34"/>
              </a:rPr>
              <a:t>Implement </a:t>
            </a:r>
            <a:r>
              <a:rPr lang="en-US" sz="3100" dirty="0">
                <a:solidFill>
                  <a:srgbClr val="000080"/>
                </a:solidFill>
                <a:latin typeface="Droid Sans Mono" pitchFamily="33"/>
              </a:rPr>
              <a:t>void </a:t>
            </a:r>
            <a:r>
              <a:rPr lang="en-US" sz="3100" dirty="0" err="1">
                <a:solidFill>
                  <a:srgbClr val="000080"/>
                </a:solidFill>
                <a:latin typeface="Droid Sans Mono" pitchFamily="33"/>
              </a:rPr>
              <a:t>specialSkill</a:t>
            </a:r>
            <a:r>
              <a:rPr lang="en-US" sz="3100" dirty="0">
                <a:solidFill>
                  <a:srgbClr val="000080"/>
                </a:solidFill>
                <a:latin typeface="Droid Sans Mono" pitchFamily="33"/>
              </a:rPr>
              <a:t>()</a:t>
            </a:r>
            <a:r>
              <a:rPr lang="en-US" dirty="0">
                <a:latin typeface="Liberation Sans" pitchFamily="34"/>
              </a:rPr>
              <a:t> function</a:t>
            </a:r>
          </a:p>
          <a:p>
            <a:pPr lvl="1" rtl="0" hangingPunct="0"/>
            <a:r>
              <a:rPr lang="en-US" dirty="0">
                <a:latin typeface="Liberation Sans" pitchFamily="34"/>
              </a:rPr>
              <a:t>Public accessible</a:t>
            </a:r>
          </a:p>
          <a:p>
            <a:pPr lvl="1" rtl="0" hangingPunct="0"/>
            <a:r>
              <a:rPr lang="en-US" dirty="0">
                <a:latin typeface="Liberation Sans" pitchFamily="34"/>
              </a:rPr>
              <a:t>Virtual function</a:t>
            </a:r>
          </a:p>
          <a:p>
            <a:pPr lvl="1" rtl="0" hangingPunct="0"/>
            <a:r>
              <a:rPr lang="en-US" dirty="0">
                <a:latin typeface="Droid Sans Mono" pitchFamily="33"/>
              </a:rPr>
              <a:t>heal()</a:t>
            </a:r>
            <a:r>
              <a:rPr lang="en-US" dirty="0">
                <a:latin typeface="Liberation Sans" pitchFamily="34"/>
              </a:rPr>
              <a:t> in </a:t>
            </a:r>
            <a:r>
              <a:rPr lang="en-US" dirty="0" err="1">
                <a:latin typeface="Droid Sans Mono" pitchFamily="33"/>
              </a:rPr>
              <a:t>KnightPlayer</a:t>
            </a:r>
            <a:endParaRPr lang="en-US" dirty="0">
              <a:latin typeface="Droid Sans Mono" pitchFamily="33"/>
            </a:endParaRPr>
          </a:p>
          <a:p>
            <a:pPr lvl="1" rtl="0" hangingPunct="0"/>
            <a:r>
              <a:rPr lang="en-US" dirty="0">
                <a:latin typeface="Droid Sans Mono" pitchFamily="33"/>
              </a:rPr>
              <a:t>pray()</a:t>
            </a:r>
            <a:r>
              <a:rPr lang="en-US" dirty="0">
                <a:latin typeface="Liberation Sans" pitchFamily="34"/>
              </a:rPr>
              <a:t> in </a:t>
            </a:r>
            <a:r>
              <a:rPr lang="en-US" dirty="0" err="1">
                <a:latin typeface="Droid Sans Mono" pitchFamily="33"/>
              </a:rPr>
              <a:t>MagicianPlayer</a:t>
            </a:r>
            <a:endParaRPr lang="en-US" dirty="0">
              <a:latin typeface="Droid Sans Mono" pitchFamily="33"/>
            </a:endParaRPr>
          </a:p>
          <a:p>
            <a:pPr lvl="1" rtl="0" hangingPunct="0"/>
            <a:r>
              <a:rPr lang="en-US" dirty="0">
                <a:latin typeface="Liberation Sans" pitchFamily="34"/>
              </a:rPr>
              <a:t>For </a:t>
            </a:r>
            <a:r>
              <a:rPr lang="en-US" dirty="0" err="1">
                <a:latin typeface="Droid Sans Mono" pitchFamily="33"/>
              </a:rPr>
              <a:t>OrcPlayer</a:t>
            </a:r>
            <a:r>
              <a:rPr lang="en-US" dirty="0">
                <a:latin typeface="Liberation Sans" pitchFamily="34"/>
              </a:rPr>
              <a:t> and </a:t>
            </a:r>
            <a:r>
              <a:rPr lang="en-US" dirty="0" err="1">
                <a:latin typeface="Droid Sans Mono" pitchFamily="33"/>
              </a:rPr>
              <a:t>GeneralPlayer</a:t>
            </a:r>
            <a:r>
              <a:rPr lang="en-US" dirty="0">
                <a:latin typeface="Liberation Sans" pitchFamily="34"/>
              </a:rPr>
              <a:t>, this function does nothing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FF0000"/>
                </a:solidFill>
              </a:rPr>
              <a:t>Inheritance Hierarchy</a:t>
            </a:r>
          </a:p>
        </p:txBody>
      </p:sp>
      <p:sp>
        <p:nvSpPr>
          <p:cNvPr id="3" name="手繪多邊形 2"/>
          <p:cNvSpPr/>
          <p:nvPr/>
        </p:nvSpPr>
        <p:spPr>
          <a:xfrm>
            <a:off x="3456000" y="2621160"/>
            <a:ext cx="3311999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algn="ctr" rtl="0" hangingPunct="0">
              <a:buNone/>
              <a:tabLst/>
              <a:defRPr sz="2400"/>
            </a:pPr>
            <a:r>
              <a:rPr lang="en-US" sz="2400">
                <a:solidFill>
                  <a:srgbClr val="FFFFFF"/>
                </a:solidFill>
                <a:latin typeface="Droid Sans Mono" pitchFamily="33"/>
                <a:ea typeface="AR PL UMing TW" pitchFamily="2"/>
                <a:cs typeface="DejaVu Serif" pitchFamily="2"/>
              </a:rPr>
              <a:t>AbstractMonster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3628440" y="4607640"/>
            <a:ext cx="28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algn="ctr" rtl="0" hangingPunct="0">
              <a:buNone/>
              <a:tabLst/>
              <a:defRPr sz="2400"/>
            </a:pPr>
            <a:r>
              <a:rPr lang="en-US" sz="2400">
                <a:solidFill>
                  <a:srgbClr val="FFFFFF"/>
                </a:solidFill>
                <a:latin typeface="Droid Sans Mono" pitchFamily="33"/>
                <a:ea typeface="AR PL UMing TW" pitchFamily="2"/>
                <a:cs typeface="DejaVu Serif" pitchFamily="2"/>
              </a:rPr>
              <a:t>ZombieMonster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360000" y="4607640"/>
            <a:ext cx="28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algn="ctr" rtl="0" hangingPunct="0">
              <a:buNone/>
              <a:tabLst/>
              <a:defRPr sz="2400"/>
            </a:pPr>
            <a:r>
              <a:rPr lang="en-US" sz="2400">
                <a:solidFill>
                  <a:srgbClr val="FFFFFF"/>
                </a:solidFill>
                <a:latin typeface="Droid Sans Mono" pitchFamily="33"/>
                <a:ea typeface="AR PL UMing TW" pitchFamily="2"/>
                <a:cs typeface="DejaVu Serif" pitchFamily="2"/>
              </a:rPr>
              <a:t>GoblinMonster</a:t>
            </a:r>
          </a:p>
        </p:txBody>
      </p:sp>
      <p:sp>
        <p:nvSpPr>
          <p:cNvPr id="6" name="手繪多邊形 5"/>
          <p:cNvSpPr/>
          <p:nvPr/>
        </p:nvSpPr>
        <p:spPr>
          <a:xfrm>
            <a:off x="6868440" y="4607640"/>
            <a:ext cx="28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  <p:txBody>
          <a:bodyPr vert="horz" wrap="none" lIns="0" tIns="0" rIns="0" bIns="0" anchor="ctr" anchorCtr="0" compatLnSpc="0"/>
          <a:lstStyle/>
          <a:p>
            <a:pPr lvl="0" algn="ctr" rtl="0" hangingPunct="0">
              <a:buNone/>
              <a:tabLst/>
              <a:defRPr sz="2400"/>
            </a:pPr>
            <a:r>
              <a:rPr lang="en-US" sz="2400">
                <a:solidFill>
                  <a:srgbClr val="FFFFFF"/>
                </a:solidFill>
                <a:latin typeface="Droid Sans Mono" pitchFamily="33"/>
                <a:ea typeface="AR PL UMing TW" pitchFamily="2"/>
                <a:cs typeface="DejaVu Serif" pitchFamily="2"/>
              </a:rPr>
              <a:t>JWMonster</a:t>
            </a:r>
          </a:p>
        </p:txBody>
      </p:sp>
      <p:sp>
        <p:nvSpPr>
          <p:cNvPr id="7" name="直線接點 6"/>
          <p:cNvSpPr/>
          <p:nvPr/>
        </p:nvSpPr>
        <p:spPr>
          <a:xfrm flipV="1">
            <a:off x="1800000" y="3571920"/>
            <a:ext cx="230400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8" name="直線接點 7"/>
          <p:cNvSpPr/>
          <p:nvPr/>
        </p:nvSpPr>
        <p:spPr>
          <a:xfrm flipH="1" flipV="1">
            <a:off x="6012000" y="3571920"/>
            <a:ext cx="230400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9" name="直線接點 8"/>
          <p:cNvSpPr/>
          <p:nvPr/>
        </p:nvSpPr>
        <p:spPr>
          <a:xfrm flipV="1">
            <a:off x="4968000" y="357192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200" dirty="0">
                <a:solidFill>
                  <a:srgbClr val="FF0000"/>
                </a:solidFill>
                <a:latin typeface="Liberation Sans" pitchFamily="34"/>
              </a:rPr>
              <a:t>Data Members of </a:t>
            </a:r>
            <a:r>
              <a:rPr lang="en-US" sz="4200" dirty="0" err="1">
                <a:solidFill>
                  <a:srgbClr val="FF0000"/>
                </a:solidFill>
                <a:latin typeface="Droid Sans Mono" pitchFamily="33"/>
              </a:rPr>
              <a:t>AbstractMonster</a:t>
            </a:r>
            <a:endParaRPr lang="en-US" sz="4200" dirty="0">
              <a:solidFill>
                <a:srgbClr val="FF0000"/>
              </a:solidFill>
              <a:latin typeface="Droid Sans Mono" pitchFamily="33"/>
            </a:endParaRP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360000" cy="5431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>
                <a:latin typeface="Droid Sans Mono" pitchFamily="33"/>
              </a:rPr>
              <a:t>public const</a:t>
            </a:r>
            <a:r>
              <a:rPr lang="en-US">
                <a:latin typeface="Liberation Sans" pitchFamily="34"/>
              </a:rPr>
              <a:t> data members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string name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attack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defense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exp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max_hp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max_mp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200" dirty="0">
                <a:solidFill>
                  <a:srgbClr val="FF0000"/>
                </a:solidFill>
                <a:latin typeface="Liberation Sans" pitchFamily="34"/>
              </a:rPr>
              <a:t>Data Members of </a:t>
            </a:r>
            <a:r>
              <a:rPr lang="en-US" sz="4200" dirty="0" err="1">
                <a:solidFill>
                  <a:srgbClr val="FF0000"/>
                </a:solidFill>
                <a:latin typeface="Droid Sans Mono" pitchFamily="33"/>
              </a:rPr>
              <a:t>AbstractMonster</a:t>
            </a:r>
            <a:endParaRPr lang="en-US" sz="4200" dirty="0">
              <a:solidFill>
                <a:srgbClr val="FF0000"/>
              </a:solidFill>
              <a:latin typeface="Droid Sans Mono" pitchFamily="33"/>
            </a:endParaRP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360000" cy="5431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>
                <a:latin typeface="Droid Sans Mono" pitchFamily="33"/>
              </a:rPr>
              <a:t>private</a:t>
            </a:r>
            <a:r>
              <a:rPr lang="en-US">
                <a:latin typeface="Liberation Sans" pitchFamily="34"/>
              </a:rPr>
              <a:t> data members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hp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mp</a:t>
            </a:r>
          </a:p>
          <a:p>
            <a:pPr lvl="0"/>
            <a:r>
              <a:rPr lang="en-US">
                <a:solidFill>
                  <a:srgbClr val="000000"/>
                </a:solidFill>
                <a:latin typeface="Droid Sans Mono" pitchFamily="33"/>
              </a:rPr>
              <a:t>static </a:t>
            </a:r>
            <a:r>
              <a:rPr lang="en-US">
                <a:solidFill>
                  <a:srgbClr val="000000"/>
                </a:solidFill>
                <a:latin typeface="Liberation Sans" pitchFamily="34"/>
              </a:rPr>
              <a:t>data member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count</a:t>
            </a:r>
          </a:p>
          <a:p>
            <a:pPr lvl="2" rtl="0" hangingPunct="0"/>
            <a:r>
              <a:rPr lang="en-US" sz="2800">
                <a:latin typeface="Liberation Sans" pitchFamily="34"/>
              </a:rPr>
              <a:t>stores the number of alive monsters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503999" y="300600"/>
            <a:ext cx="9071640" cy="790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700" dirty="0">
                <a:solidFill>
                  <a:srgbClr val="FF0000"/>
                </a:solidFill>
                <a:latin typeface="Liberation Sans" pitchFamily="34"/>
              </a:rPr>
              <a:t>Members Functions of </a:t>
            </a:r>
            <a:r>
              <a:rPr lang="en-US" sz="3700" dirty="0" err="1">
                <a:solidFill>
                  <a:srgbClr val="FF0000"/>
                </a:solidFill>
                <a:latin typeface="Droid Sans Mono" pitchFamily="33"/>
              </a:rPr>
              <a:t>AbstractMonster</a:t>
            </a:r>
            <a:endParaRPr lang="en-US" sz="3700" dirty="0">
              <a:solidFill>
                <a:srgbClr val="FF0000"/>
              </a:solidFill>
              <a:latin typeface="Droid Sans Mono" pitchFamily="33"/>
            </a:endParaRP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360000" cy="5431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Constructor and destructor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AbstractMonster(string, int, int, int, int, int)</a:t>
            </a:r>
          </a:p>
          <a:p>
            <a:pPr lvl="2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string name</a:t>
            </a:r>
          </a:p>
          <a:p>
            <a:pPr lvl="2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attack</a:t>
            </a:r>
          </a:p>
          <a:p>
            <a:pPr lvl="2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defense</a:t>
            </a:r>
          </a:p>
          <a:p>
            <a:pPr lvl="2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exp</a:t>
            </a:r>
          </a:p>
          <a:p>
            <a:pPr lvl="2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max_hp</a:t>
            </a:r>
          </a:p>
          <a:p>
            <a:pPr lvl="2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max_mp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~AbstractMonster()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503999" y="300600"/>
            <a:ext cx="9071640" cy="790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700" dirty="0">
                <a:solidFill>
                  <a:srgbClr val="FF0000"/>
                </a:solidFill>
                <a:latin typeface="Liberation Sans" pitchFamily="34"/>
              </a:rPr>
              <a:t>Members Functions of </a:t>
            </a:r>
            <a:r>
              <a:rPr lang="en-US" sz="3700" dirty="0" err="1">
                <a:solidFill>
                  <a:srgbClr val="FF0000"/>
                </a:solidFill>
                <a:latin typeface="Droid Sans Mono" pitchFamily="33"/>
              </a:rPr>
              <a:t>AbstractMonster</a:t>
            </a:r>
            <a:endParaRPr lang="en-US" sz="3700" dirty="0">
              <a:solidFill>
                <a:srgbClr val="FF0000"/>
              </a:solidFill>
              <a:latin typeface="Droid Sans Mono" pitchFamily="33"/>
            </a:endParaRP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360000" cy="5431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8"/>
              </a:spcAft>
              <a:buSzPct val="75000"/>
              <a:buFont typeface="StarSymbol"/>
              <a:buChar char="–"/>
              <a:defRPr lang="en-US" sz="279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2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1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78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Public member functions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void setHP(int)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getHP() const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void setMP(int)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int getMP() const</a:t>
            </a:r>
          </a:p>
          <a:p>
            <a:pPr lvl="0"/>
            <a:r>
              <a:rPr lang="en-US" sz="2800" b="1">
                <a:latin typeface="Liberation Sans" pitchFamily="34"/>
              </a:rPr>
              <a:t>Pure</a:t>
            </a:r>
            <a:r>
              <a:rPr lang="en-US" sz="2800">
                <a:latin typeface="Liberation Sans" pitchFamily="34"/>
              </a:rPr>
              <a:t> </a:t>
            </a:r>
            <a:r>
              <a:rPr lang="en-US" sz="2800">
                <a:latin typeface="Droid Sans Mono" pitchFamily="33"/>
              </a:rPr>
              <a:t>virtual public</a:t>
            </a:r>
            <a:r>
              <a:rPr lang="en-US" sz="2800">
                <a:latin typeface="Liberation Sans" pitchFamily="34"/>
              </a:rPr>
              <a:t> function</a:t>
            </a:r>
          </a:p>
          <a:p>
            <a:pPr lvl="1" rtl="0" hangingPunct="0"/>
            <a:r>
              <a:rPr lang="en-US" sz="2800">
                <a:solidFill>
                  <a:srgbClr val="280099"/>
                </a:solidFill>
                <a:latin typeface="Droid Sans Mono" pitchFamily="33"/>
              </a:rPr>
              <a:t>void attackTo(GeneralPlayer*)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sh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7511</TotalTime>
  <Words>383</Words>
  <Application>Microsoft Office PowerPoint</Application>
  <PresentationFormat>自訂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6" baseType="lpstr">
      <vt:lpstr>AR PL UMing TW</vt:lpstr>
      <vt:lpstr>DejaVu Sans Mono</vt:lpstr>
      <vt:lpstr>DejaVu Serif</vt:lpstr>
      <vt:lpstr>Droid Sans Fallback</vt:lpstr>
      <vt:lpstr>Droid Sans Mono</vt:lpstr>
      <vt:lpstr>Liberation Sans</vt:lpstr>
      <vt:lpstr>Lohit Hindi</vt:lpstr>
      <vt:lpstr>StarSymbol</vt:lpstr>
      <vt:lpstr>文泉驛微米黑</vt:lpstr>
      <vt:lpstr>新細明體</vt:lpstr>
      <vt:lpstr>Arial</vt:lpstr>
      <vt:lpstr>Calibri</vt:lpstr>
      <vt:lpstr>Times New Roman</vt:lpstr>
      <vt:lpstr>預設</vt:lpstr>
      <vt:lpstr>LushGreen</vt:lpstr>
      <vt:lpstr>PowerPoint 簡報</vt:lpstr>
      <vt:lpstr>Tasks</vt:lpstr>
      <vt:lpstr>Modify GeneralPlayer and its derived classes</vt:lpstr>
      <vt:lpstr>Modify GeneralPlayer and its derived classes</vt:lpstr>
      <vt:lpstr>Inheritance Hierarchy</vt:lpstr>
      <vt:lpstr>Data Members of AbstractMonster</vt:lpstr>
      <vt:lpstr>Data Members of AbstractMonster</vt:lpstr>
      <vt:lpstr>Members Functions of AbstractMonster</vt:lpstr>
      <vt:lpstr>Members Functions of AbstractMonster</vt:lpstr>
      <vt:lpstr>Derived Classes of AbstractMonster</vt:lpstr>
      <vt:lpstr>Predefined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flyoscar</dc:creator>
  <cp:lastModifiedBy>jwhuang</cp:lastModifiedBy>
  <cp:revision>17</cp:revision>
  <dcterms:created xsi:type="dcterms:W3CDTF">2014-04-17T10:30:27Z</dcterms:created>
  <dcterms:modified xsi:type="dcterms:W3CDTF">2018-05-02T08:31:54Z</dcterms:modified>
</cp:coreProperties>
</file>