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4" r:id="rId4"/>
    <p:sldId id="262" r:id="rId5"/>
    <p:sldId id="271" r:id="rId6"/>
    <p:sldId id="260" r:id="rId7"/>
    <p:sldId id="264" r:id="rId8"/>
    <p:sldId id="266" r:id="rId9"/>
    <p:sldId id="270" r:id="rId10"/>
    <p:sldId id="263" r:id="rId11"/>
    <p:sldId id="267" r:id="rId12"/>
    <p:sldId id="268" r:id="rId13"/>
    <p:sldId id="269" r:id="rId14"/>
    <p:sldId id="272" r:id="rId15"/>
    <p:sldId id="273" r:id="rId16"/>
    <p:sldId id="275" r:id="rId17"/>
    <p:sldId id="259" r:id="rId18"/>
    <p:sldId id="261" r:id="rId19"/>
    <p:sldId id="276" r:id="rId20"/>
    <p:sldId id="277" r:id="rId21"/>
    <p:sldId id="278" r:id="rId22"/>
    <p:sldId id="279" r:id="rId23"/>
    <p:sldId id="280" r:id="rId24"/>
    <p:sldId id="285" r:id="rId25"/>
    <p:sldId id="282" r:id="rId26"/>
    <p:sldId id="281" r:id="rId27"/>
    <p:sldId id="286" r:id="rId28"/>
    <p:sldId id="283" r:id="rId29"/>
    <p:sldId id="265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0EB3-7509-4947-816D-FC078C2F5B93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08E3-AC40-4F80-A2BC-1A05A7011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68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0EB3-7509-4947-816D-FC078C2F5B93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08E3-AC40-4F80-A2BC-1A05A7011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27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0EB3-7509-4947-816D-FC078C2F5B93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08E3-AC40-4F80-A2BC-1A05A7011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60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0EB3-7509-4947-816D-FC078C2F5B93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08E3-AC40-4F80-A2BC-1A05A7011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47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0EB3-7509-4947-816D-FC078C2F5B93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08E3-AC40-4F80-A2BC-1A05A7011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18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0EB3-7509-4947-816D-FC078C2F5B93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08E3-AC40-4F80-A2BC-1A05A7011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60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0EB3-7509-4947-816D-FC078C2F5B93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08E3-AC40-4F80-A2BC-1A05A7011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11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0EB3-7509-4947-816D-FC078C2F5B93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08E3-AC40-4F80-A2BC-1A05A7011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57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0EB3-7509-4947-816D-FC078C2F5B93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08E3-AC40-4F80-A2BC-1A05A7011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7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0EB3-7509-4947-816D-FC078C2F5B93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08E3-AC40-4F80-A2BC-1A05A7011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50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0EB3-7509-4947-816D-FC078C2F5B93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08E3-AC40-4F80-A2BC-1A05A7011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3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F0EB3-7509-4947-816D-FC078C2F5B93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108E3-AC40-4F80-A2BC-1A05A7011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66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Example interface</a:t>
            </a:r>
            <a:br>
              <a:rPr lang="en-US" altLang="zh-TW" dirty="0" smtClean="0"/>
            </a:br>
            <a:r>
              <a:rPr lang="en-US" altLang="zh-TW" dirty="0" smtClean="0"/>
              <a:t>of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Battle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59666"/>
          </a:xfrm>
        </p:spPr>
        <p:txBody>
          <a:bodyPr>
            <a:normAutofit/>
          </a:bodyPr>
          <a:lstStyle/>
          <a:p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For Assignment #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9 and #10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Introduction to </a:t>
            </a:r>
            <a:r>
              <a:rPr lang="en-US" altLang="zh-TW" smtClean="0">
                <a:solidFill>
                  <a:schemeClr val="bg1">
                    <a:lumMod val="50000"/>
                  </a:schemeClr>
                </a:solidFill>
              </a:rPr>
              <a:t>Computers </a:t>
            </a:r>
            <a:r>
              <a:rPr lang="en-US" altLang="zh-TW" smtClean="0">
                <a:solidFill>
                  <a:schemeClr val="bg1">
                    <a:lumMod val="50000"/>
                  </a:schemeClr>
                </a:solidFill>
              </a:rPr>
              <a:t>II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155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Members of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Battle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All members are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n_turn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1"/>
            <a:r>
              <a:rPr lang="en-US" altLang="zh-TW" dirty="0" smtClean="0"/>
              <a:t>The number of turn, should be initialized to 0 in constructor</a:t>
            </a:r>
          </a:p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turn_limit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TW" dirty="0"/>
              <a:t>M</a:t>
            </a:r>
            <a:r>
              <a:rPr lang="en-US" altLang="zh-TW" dirty="0" smtClean="0"/>
              <a:t>aximum number of turn, 0 for no limit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Character*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action_list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TW" dirty="0" smtClean="0"/>
              <a:t>An </a:t>
            </a:r>
            <a:r>
              <a:rPr lang="en-US" altLang="zh-TW" dirty="0" smtClean="0">
                <a:solidFill>
                  <a:srgbClr val="C00000"/>
                </a:solidFill>
              </a:rPr>
              <a:t>ordered</a:t>
            </a:r>
            <a:r>
              <a:rPr lang="en-US" altLang="zh-TW" dirty="0" smtClean="0"/>
              <a:t> action list, indicates the order of action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7595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Constructors of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Battle</a:t>
            </a:r>
            <a:r>
              <a:rPr lang="en-US" altLang="zh-TW" dirty="0">
                <a:cs typeface="Courier New" panose="02070309020205020404" pitchFamily="49" charset="0"/>
              </a:rPr>
              <a:t> (</a:t>
            </a:r>
            <a:r>
              <a:rPr lang="en-US" altLang="zh-TW" dirty="0"/>
              <a:t>Type </a:t>
            </a:r>
            <a:r>
              <a:rPr lang="en-US" altLang="zh-TW" dirty="0" smtClean="0"/>
              <a:t>A</a:t>
            </a:r>
            <a:r>
              <a:rPr lang="en-US" altLang="zh-TW" dirty="0" smtClean="0">
                <a:cs typeface="Courier New" panose="02070309020205020404" pitchFamily="49" charset="0"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7749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Battle(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GeneralPlayer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**,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AbstractMonster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**,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altLang="zh-TW" dirty="0"/>
              <a:t>First parameter indicates the array/list of players to attend</a:t>
            </a:r>
          </a:p>
          <a:p>
            <a:pPr lvl="1"/>
            <a:r>
              <a:rPr lang="en-US" altLang="zh-TW" dirty="0"/>
              <a:t>The second one is for </a:t>
            </a:r>
            <a:r>
              <a:rPr lang="en-US" altLang="zh-TW" dirty="0" smtClean="0"/>
              <a:t>monsters</a:t>
            </a:r>
          </a:p>
          <a:p>
            <a:pPr lvl="1"/>
            <a:r>
              <a:rPr lang="en-US" altLang="zh-TW" dirty="0">
                <a:cs typeface="Courier New" panose="02070309020205020404" pitchFamily="49" charset="0"/>
              </a:rPr>
              <a:t>The third </a:t>
            </a:r>
            <a:r>
              <a:rPr lang="en-US" altLang="zh-TW" dirty="0" smtClean="0">
                <a:cs typeface="Courier New" panose="02070309020205020404" pitchFamily="49" charset="0"/>
              </a:rPr>
              <a:t>and forth parameter </a:t>
            </a:r>
            <a:r>
              <a:rPr lang="en-US" altLang="zh-TW" dirty="0">
                <a:cs typeface="Courier New" panose="02070309020205020404" pitchFamily="49" charset="0"/>
              </a:rPr>
              <a:t>indicates the </a:t>
            </a:r>
            <a:r>
              <a:rPr lang="en-US" altLang="zh-TW" dirty="0" smtClean="0">
                <a:cs typeface="Courier New" panose="02070309020205020404" pitchFamily="49" charset="0"/>
              </a:rPr>
              <a:t>number of players and monsters</a:t>
            </a:r>
          </a:p>
          <a:p>
            <a:pPr lvl="1"/>
            <a:r>
              <a:rPr lang="en-US" altLang="zh-TW" dirty="0" smtClean="0">
                <a:cs typeface="Courier New" panose="02070309020205020404" pitchFamily="49" charset="0"/>
              </a:rPr>
              <a:t>The fifth parameter represents the limit on number of turns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Battle(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GeneralPlayer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AbstractMonster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altLang="zh-TW" dirty="0" smtClean="0">
                <a:cs typeface="Courier New" panose="02070309020205020404" pitchFamily="49" charset="0"/>
              </a:rPr>
              <a:t>The fifth parameter is omitted, set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turn_limit</a:t>
            </a:r>
            <a:r>
              <a:rPr lang="en-US" altLang="zh-TW" dirty="0" smtClean="0">
                <a:cs typeface="Courier New" panose="02070309020205020404" pitchFamily="49" charset="0"/>
              </a:rPr>
              <a:t> to 0</a:t>
            </a:r>
          </a:p>
          <a:p>
            <a:pPr lvl="1"/>
            <a:r>
              <a:rPr lang="en-US" altLang="zh-TW" dirty="0" smtClean="0">
                <a:cs typeface="Courier New" panose="02070309020205020404" pitchFamily="49" charset="0"/>
              </a:rPr>
              <a:t>This means this battle has no limit on number of turns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15095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Constructors of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Battle</a:t>
            </a:r>
            <a:r>
              <a:rPr lang="en-US" altLang="zh-TW" dirty="0" smtClean="0">
                <a:cs typeface="Courier New" panose="02070309020205020404" pitchFamily="49" charset="0"/>
              </a:rPr>
              <a:t> (</a:t>
            </a:r>
            <a:r>
              <a:rPr lang="en-US" altLang="zh-TW" dirty="0"/>
              <a:t>Type </a:t>
            </a:r>
            <a:r>
              <a:rPr lang="en-US" altLang="zh-TW" dirty="0" smtClean="0"/>
              <a:t>B</a:t>
            </a:r>
            <a:r>
              <a:rPr lang="en-US" altLang="zh-TW" dirty="0" smtClean="0">
                <a:cs typeface="Courier New" panose="02070309020205020404" pitchFamily="49" charset="0"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4874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Battle(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GeneralPlayer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dirty="0"/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Battle(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GeneralPlayer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altLang="zh-TW" dirty="0" smtClean="0"/>
              <a:t>Similar to Type A, but the monster information is omitted since the monster information of Type B is generated by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Battle</a:t>
            </a:r>
            <a:r>
              <a:rPr lang="en-US" altLang="zh-TW" dirty="0" smtClean="0"/>
              <a:t> itself</a:t>
            </a:r>
          </a:p>
          <a:p>
            <a:pPr lvl="1"/>
            <a:r>
              <a:rPr lang="en-US" altLang="zh-TW" dirty="0" smtClean="0"/>
              <a:t>The second parameter is the number of players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dirty="0" smtClean="0"/>
              <a:t>third </a:t>
            </a:r>
            <a:r>
              <a:rPr lang="en-US" altLang="zh-TW" dirty="0"/>
              <a:t>parameter is </a:t>
            </a:r>
            <a:r>
              <a:rPr lang="en-US" altLang="zh-TW" dirty="0" smtClean="0"/>
              <a:t>the limit on number of turns; if this is omitted, set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turn_limit</a:t>
            </a:r>
            <a:r>
              <a:rPr lang="en-US" altLang="zh-TW" dirty="0" smtClean="0"/>
              <a:t> to 0</a:t>
            </a:r>
          </a:p>
          <a:p>
            <a:pPr lvl="1"/>
            <a:r>
              <a:rPr lang="en-US" altLang="zh-TW" dirty="0" smtClean="0"/>
              <a:t>So, constructors of Type B are responsible to generate monster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055332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Public Methods of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Battle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nextActor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(void);</a:t>
            </a:r>
          </a:p>
          <a:p>
            <a:pPr lvl="1"/>
            <a:r>
              <a:rPr lang="en-US" altLang="zh-TW" dirty="0" smtClean="0"/>
              <a:t>Move to next actor, if all character were done,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n_turn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pPr lvl="1"/>
            <a:r>
              <a:rPr lang="en-US" altLang="zh-TW" dirty="0" smtClean="0"/>
              <a:t>The return value indicates whether it exceeds limit on number of turns</a:t>
            </a:r>
          </a:p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getTurnCount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(void)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TW" dirty="0" smtClean="0"/>
              <a:t>Get the current number of turn</a:t>
            </a:r>
          </a:p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getTurnLimit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(void)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TW" dirty="0" smtClean="0"/>
              <a:t>Get the limit on number of turns, 0 for no limit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0676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Public Methods of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Battle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getPlayerCount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(void)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getPlayerCount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TW" dirty="0" smtClean="0"/>
              <a:t>Get the current number of players</a:t>
            </a:r>
          </a:p>
          <a:p>
            <a:pPr lvl="1"/>
            <a:r>
              <a:rPr lang="en-US" altLang="zh-TW" dirty="0" smtClean="0"/>
              <a:t>If the second parameter set to true, only alive players will be counted</a:t>
            </a:r>
          </a:p>
          <a:p>
            <a:pPr lvl="1"/>
            <a:r>
              <a:rPr lang="en-US" altLang="zh-TW" dirty="0" smtClean="0"/>
              <a:t>If the second parameter is omitted, return count for all players</a:t>
            </a:r>
          </a:p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getMonsterCount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(void)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getMonsterCoun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dirty="0" smtClean="0"/>
              <a:t>Similar to above ones, but this set of methods return the information of monsters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6057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Public Methods of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Battle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getCurrentActor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(void);</a:t>
            </a:r>
          </a:p>
          <a:p>
            <a:pPr lvl="1"/>
            <a:r>
              <a:rPr lang="en-US" altLang="zh-TW" dirty="0" smtClean="0"/>
              <a:t>Get the current actor within the action list</a:t>
            </a:r>
          </a:p>
          <a:p>
            <a:pPr lvl="1"/>
            <a:r>
              <a:rPr lang="en-US" altLang="zh-TW" dirty="0" smtClean="0"/>
              <a:t>Note that the type of return value is 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Character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Character*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getPlayers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(void);</a:t>
            </a:r>
          </a:p>
          <a:p>
            <a:pPr lvl="1"/>
            <a:r>
              <a:rPr lang="en-US" altLang="zh-TW" dirty="0" smtClean="0"/>
              <a:t>Get a full list of players, no matter dead of alive ones</a:t>
            </a:r>
            <a:endParaRPr lang="en-US" altLang="zh-TW" dirty="0"/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Character*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getMonsters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(void);</a:t>
            </a:r>
          </a:p>
          <a:p>
            <a:pPr lvl="1"/>
            <a:r>
              <a:rPr lang="en-US" altLang="zh-TW" dirty="0"/>
              <a:t>Get a full list of </a:t>
            </a:r>
            <a:r>
              <a:rPr lang="en-US" altLang="zh-TW" dirty="0" smtClean="0"/>
              <a:t>monsters</a:t>
            </a:r>
            <a:r>
              <a:rPr lang="en-US" altLang="zh-TW" dirty="0"/>
              <a:t>, no matter dead of alive </a:t>
            </a:r>
            <a:r>
              <a:rPr lang="en-US" altLang="zh-TW" dirty="0" smtClean="0"/>
              <a:t>ones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5672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altLang="zh-TW" dirty="0" smtClean="0"/>
              <a:t> class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601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altLang="zh-TW" dirty="0" smtClean="0"/>
              <a:t> is Responsible for…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0479"/>
          </a:xfrm>
        </p:spPr>
        <p:txBody>
          <a:bodyPr/>
          <a:lstStyle/>
          <a:p>
            <a:r>
              <a:rPr lang="en-US" altLang="zh-TW" dirty="0" smtClean="0"/>
              <a:t>In constructor</a:t>
            </a:r>
          </a:p>
          <a:p>
            <a:pPr lvl="1"/>
            <a:r>
              <a:rPr lang="en-US" altLang="zh-TW" dirty="0" smtClean="0"/>
              <a:t>Load a map from a file</a:t>
            </a:r>
          </a:p>
          <a:p>
            <a:pPr lvl="2"/>
            <a:r>
              <a:rPr lang="en-US" altLang="zh-TW" dirty="0" smtClean="0"/>
              <a:t>You can self-define the format or refer to Assignment #3</a:t>
            </a:r>
          </a:p>
          <a:p>
            <a:pPr lvl="1"/>
            <a:r>
              <a:rPr lang="en-US" altLang="zh-TW" dirty="0" smtClean="0"/>
              <a:t>Initialize positions of all items/symbols on a map</a:t>
            </a:r>
          </a:p>
          <a:p>
            <a:pPr lvl="2"/>
            <a:r>
              <a:rPr lang="en-US" altLang="zh-TW" dirty="0" smtClean="0"/>
              <a:t>You can randomly place some items </a:t>
            </a:r>
            <a:r>
              <a:rPr lang="en-US" altLang="zh-TW" dirty="0"/>
              <a:t>(such as treasure chests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This step may skip if the file already included the information</a:t>
            </a:r>
          </a:p>
          <a:p>
            <a:pPr lvl="1"/>
            <a:r>
              <a:rPr lang="en-US" altLang="zh-TW" dirty="0" smtClean="0"/>
              <a:t>Set the player’s position</a:t>
            </a:r>
          </a:p>
        </p:txBody>
      </p:sp>
    </p:spTree>
    <p:extLst>
      <p:ext uri="{BB962C8B-B14F-4D97-AF65-F5344CB8AC3E}">
        <p14:creationId xmlns:p14="http://schemas.microsoft.com/office/powerpoint/2010/main" val="110305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altLang="zh-TW" dirty="0" smtClean="0"/>
              <a:t> is Responsible for…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0479"/>
          </a:xfrm>
        </p:spPr>
        <p:txBody>
          <a:bodyPr/>
          <a:lstStyle/>
          <a:p>
            <a:r>
              <a:rPr lang="en-US" altLang="zh-TW" dirty="0" smtClean="0"/>
              <a:t>In general</a:t>
            </a:r>
          </a:p>
          <a:p>
            <a:pPr lvl="1"/>
            <a:r>
              <a:rPr lang="en-US" altLang="zh-TW" dirty="0" smtClean="0"/>
              <a:t>Let player moves (i.e., change the position of player)</a:t>
            </a:r>
          </a:p>
          <a:p>
            <a:pPr lvl="1"/>
            <a:r>
              <a:rPr lang="en-US" altLang="zh-TW" dirty="0" smtClean="0"/>
              <a:t>Change player and other item/place’s position</a:t>
            </a:r>
          </a:p>
          <a:p>
            <a:pPr lvl="1"/>
            <a:r>
              <a:rPr lang="en-US" altLang="zh-TW" dirty="0" smtClean="0"/>
              <a:t>Let user know the current position and which map he/she is in</a:t>
            </a:r>
          </a:p>
          <a:p>
            <a:pPr lvl="2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“You are now at (104, 252) of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Summoner's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Rift”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dirty="0" smtClean="0"/>
              <a:t>Display the map to user</a:t>
            </a:r>
          </a:p>
          <a:p>
            <a:pPr lvl="2"/>
            <a:r>
              <a:rPr lang="en-US" altLang="zh-TW" dirty="0" smtClean="0"/>
              <a:t>But most of the maps are too large to display, so we only display part</a:t>
            </a:r>
          </a:p>
          <a:p>
            <a:pPr lvl="2"/>
            <a:r>
              <a:rPr lang="en-US" altLang="zh-TW" dirty="0" smtClean="0"/>
              <a:t>Generally, the player will on the center of a window</a:t>
            </a:r>
          </a:p>
        </p:txBody>
      </p:sp>
    </p:spTree>
    <p:extLst>
      <p:ext uri="{BB962C8B-B14F-4D97-AF65-F5344CB8AC3E}">
        <p14:creationId xmlns:p14="http://schemas.microsoft.com/office/powerpoint/2010/main" val="3710309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should you do with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5782"/>
          </a:xfrm>
        </p:spPr>
        <p:txBody>
          <a:bodyPr>
            <a:normAutofit/>
          </a:bodyPr>
          <a:lstStyle/>
          <a:p>
            <a:r>
              <a:rPr lang="en-US" altLang="zh-TW" dirty="0"/>
              <a:t>Determine if the player encounters monsters</a:t>
            </a:r>
          </a:p>
          <a:p>
            <a:pPr lvl="1"/>
            <a:r>
              <a:rPr lang="en-US" altLang="zh-TW" dirty="0"/>
              <a:t>Randomly encounter </a:t>
            </a:r>
          </a:p>
          <a:p>
            <a:pPr lvl="1"/>
            <a:r>
              <a:rPr lang="en-US" altLang="zh-TW" dirty="0"/>
              <a:t>By dialogue or entering a particular </a:t>
            </a:r>
            <a:r>
              <a:rPr lang="en-US" altLang="zh-TW" dirty="0" smtClean="0"/>
              <a:t>position</a:t>
            </a:r>
          </a:p>
          <a:p>
            <a:pPr marL="228600" lvl="1">
              <a:spcBef>
                <a:spcPts val="1000"/>
              </a:spcBef>
            </a:pPr>
            <a:r>
              <a:rPr lang="en-US" altLang="zh-TW" sz="2800" dirty="0" smtClean="0"/>
              <a:t>Trigger </a:t>
            </a:r>
            <a:r>
              <a:rPr lang="en-US" altLang="zh-TW" sz="2800" dirty="0"/>
              <a:t>an </a:t>
            </a:r>
            <a:r>
              <a:rPr lang="en-US" altLang="zh-TW" sz="2800" dirty="0" smtClean="0"/>
              <a:t>event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sz="2400" dirty="0" smtClean="0"/>
              <a:t>Entering shop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sz="2400" dirty="0" smtClean="0"/>
              <a:t>A dialogue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sz="2400" dirty="0" smtClean="0"/>
              <a:t>A battle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sz="2400" dirty="0" smtClean="0"/>
              <a:t>Way point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sz="2400" dirty="0" smtClean="0"/>
              <a:t>Save point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dirty="0" smtClean="0"/>
              <a:t>…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342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Simplified Game Flow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73307" y="1895083"/>
            <a:ext cx="2065468" cy="935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User starts</a:t>
            </a:r>
            <a:br>
              <a:rPr lang="en-US" altLang="zh-TW" dirty="0" smtClean="0"/>
            </a:br>
            <a:r>
              <a:rPr lang="en-US" altLang="zh-TW" dirty="0" smtClean="0"/>
              <a:t>playing the game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972328" y="4950257"/>
            <a:ext cx="2065468" cy="925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Go back to the map and game continues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04343" y="3422670"/>
            <a:ext cx="2065468" cy="925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/>
              <a:t>Determine</a:t>
            </a:r>
            <a:br>
              <a:rPr lang="en-US" altLang="zh-TW"/>
            </a:br>
            <a:r>
              <a:rPr lang="en-US" altLang="zh-TW"/>
              <a:t>the order of action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84860" y="3422670"/>
            <a:ext cx="2065468" cy="9251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Move to next one</a:t>
            </a:r>
            <a:br>
              <a:rPr lang="en-US" altLang="zh-TW"/>
            </a:br>
            <a:r>
              <a:rPr lang="en-US" altLang="zh-TW"/>
              <a:t>to do actions</a:t>
            </a:r>
            <a:endParaRPr lang="zh-TW" altLang="en-US" dirty="0"/>
          </a:p>
        </p:txBody>
      </p:sp>
      <p:sp>
        <p:nvSpPr>
          <p:cNvPr id="9" name="流程圖: 決策 8"/>
          <p:cNvSpPr/>
          <p:nvPr/>
        </p:nvSpPr>
        <p:spPr>
          <a:xfrm>
            <a:off x="8853545" y="3422670"/>
            <a:ext cx="2291378" cy="925158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Encounter monsters?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04344" y="1905841"/>
            <a:ext cx="2065468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Load a map</a:t>
            </a:r>
            <a:br>
              <a:rPr lang="en-US" altLang="zh-TW" dirty="0"/>
            </a:br>
            <a:r>
              <a:rPr lang="en-US" altLang="zh-TW" dirty="0"/>
              <a:t>from a </a:t>
            </a:r>
            <a:r>
              <a:rPr lang="en-US" altLang="zh-TW" dirty="0" smtClean="0"/>
              <a:t>file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188337" y="1905841"/>
            <a:ext cx="2065468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Set positions</a:t>
            </a:r>
            <a:br>
              <a:rPr lang="en-US" altLang="zh-TW" dirty="0"/>
            </a:br>
            <a:r>
              <a:rPr lang="en-US" altLang="zh-TW" dirty="0"/>
              <a:t>of player, monsters</a:t>
            </a:r>
            <a:br>
              <a:rPr lang="en-US" altLang="zh-TW" dirty="0"/>
            </a:br>
            <a:r>
              <a:rPr lang="en-US" altLang="zh-TW" dirty="0"/>
              <a:t>and other </a:t>
            </a:r>
            <a:r>
              <a:rPr lang="en-US" altLang="zh-TW" dirty="0" smtClean="0"/>
              <a:t>symbols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188336" y="3422670"/>
            <a:ext cx="2065468" cy="925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Determine</a:t>
            </a:r>
            <a:br>
              <a:rPr lang="en-US" altLang="zh-TW" dirty="0"/>
            </a:br>
            <a:r>
              <a:rPr lang="en-US" altLang="zh-TW" dirty="0"/>
              <a:t>what monsters</a:t>
            </a:r>
            <a:br>
              <a:rPr lang="en-US" altLang="zh-TW" dirty="0"/>
            </a:br>
            <a:r>
              <a:rPr lang="en-US" altLang="zh-TW" dirty="0"/>
              <a:t>to be the enemies?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84860" y="4939499"/>
            <a:ext cx="2065468" cy="9251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Player/Monster</a:t>
            </a:r>
            <a:br>
              <a:rPr lang="en-US" altLang="zh-TW"/>
            </a:br>
            <a:r>
              <a:rPr lang="en-US" altLang="zh-TW"/>
              <a:t>attacks / uses items</a:t>
            </a:r>
            <a:endParaRPr lang="zh-TW" altLang="en-US" dirty="0"/>
          </a:p>
        </p:txBody>
      </p:sp>
      <p:sp>
        <p:nvSpPr>
          <p:cNvPr id="14" name="流程圖: 決策 13"/>
          <p:cNvSpPr/>
          <p:nvPr/>
        </p:nvSpPr>
        <p:spPr>
          <a:xfrm>
            <a:off x="3311224" y="4768243"/>
            <a:ext cx="2263476" cy="1278423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Are all</a:t>
            </a:r>
            <a:br>
              <a:rPr lang="en-US" altLang="zh-TW" dirty="0" smtClean="0"/>
            </a:br>
            <a:r>
              <a:rPr lang="en-US" altLang="zh-TW" dirty="0" smtClean="0"/>
              <a:t>players or monsters</a:t>
            </a:r>
            <a:br>
              <a:rPr lang="en-US" altLang="zh-TW" dirty="0" smtClean="0"/>
            </a:br>
            <a:r>
              <a:rPr lang="en-US" altLang="zh-TW" dirty="0" smtClean="0"/>
              <a:t>dead?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188336" y="4950257"/>
            <a:ext cx="2065468" cy="9251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Game over /</a:t>
            </a:r>
            <a:br>
              <a:rPr lang="en-US" altLang="zh-TW" dirty="0" smtClean="0"/>
            </a:br>
            <a:r>
              <a:rPr lang="en-US" altLang="zh-TW" dirty="0" smtClean="0"/>
              <a:t>Get experience and</a:t>
            </a:r>
            <a:br>
              <a:rPr lang="en-US" altLang="zh-TW" dirty="0" smtClean="0"/>
            </a:br>
            <a:r>
              <a:rPr lang="en-US" altLang="zh-TW" dirty="0" smtClean="0"/>
              <a:t>bonus item/money 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972328" y="1895083"/>
            <a:ext cx="2065468" cy="925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User walks</a:t>
            </a:r>
            <a:br>
              <a:rPr lang="en-US" altLang="zh-TW" dirty="0"/>
            </a:br>
            <a:r>
              <a:rPr lang="en-US" altLang="zh-TW" dirty="0"/>
              <a:t>within the field (map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4" name="直線單箭頭接點 3"/>
          <p:cNvCxnSpPr>
            <a:stCxn id="5" idx="3"/>
            <a:endCxn id="10" idx="1"/>
          </p:cNvCxnSpPr>
          <p:nvPr/>
        </p:nvCxnSpPr>
        <p:spPr>
          <a:xfrm>
            <a:off x="2838775" y="2363041"/>
            <a:ext cx="5655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0" idx="3"/>
            <a:endCxn id="11" idx="1"/>
          </p:cNvCxnSpPr>
          <p:nvPr/>
        </p:nvCxnSpPr>
        <p:spPr>
          <a:xfrm>
            <a:off x="5469812" y="2363041"/>
            <a:ext cx="7185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1" idx="3"/>
            <a:endCxn id="17" idx="1"/>
          </p:cNvCxnSpPr>
          <p:nvPr/>
        </p:nvCxnSpPr>
        <p:spPr>
          <a:xfrm flipV="1">
            <a:off x="8253805" y="2357662"/>
            <a:ext cx="718523" cy="5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17" idx="2"/>
            <a:endCxn id="9" idx="0"/>
          </p:cNvCxnSpPr>
          <p:nvPr/>
        </p:nvCxnSpPr>
        <p:spPr>
          <a:xfrm flipH="1">
            <a:off x="9999234" y="2820241"/>
            <a:ext cx="5828" cy="6024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9" idx="1"/>
            <a:endCxn id="12" idx="3"/>
          </p:cNvCxnSpPr>
          <p:nvPr/>
        </p:nvCxnSpPr>
        <p:spPr>
          <a:xfrm flipH="1">
            <a:off x="8253804" y="3885249"/>
            <a:ext cx="5997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9" idx="3"/>
          </p:cNvCxnSpPr>
          <p:nvPr/>
        </p:nvCxnSpPr>
        <p:spPr>
          <a:xfrm flipV="1">
            <a:off x="11144923" y="3881214"/>
            <a:ext cx="548640" cy="4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endCxn id="17" idx="3"/>
          </p:cNvCxnSpPr>
          <p:nvPr/>
        </p:nvCxnSpPr>
        <p:spPr>
          <a:xfrm flipH="1">
            <a:off x="11037796" y="2357662"/>
            <a:ext cx="6692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12" idx="1"/>
            <a:endCxn id="7" idx="3"/>
          </p:cNvCxnSpPr>
          <p:nvPr/>
        </p:nvCxnSpPr>
        <p:spPr>
          <a:xfrm flipH="1">
            <a:off x="5469811" y="3885249"/>
            <a:ext cx="7185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7" idx="1"/>
            <a:endCxn id="8" idx="3"/>
          </p:cNvCxnSpPr>
          <p:nvPr/>
        </p:nvCxnSpPr>
        <p:spPr>
          <a:xfrm flipH="1">
            <a:off x="2850328" y="3885249"/>
            <a:ext cx="5540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8" idx="2"/>
            <a:endCxn id="13" idx="0"/>
          </p:cNvCxnSpPr>
          <p:nvPr/>
        </p:nvCxnSpPr>
        <p:spPr>
          <a:xfrm>
            <a:off x="1817594" y="4347828"/>
            <a:ext cx="0" cy="591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endCxn id="8" idx="1"/>
          </p:cNvCxnSpPr>
          <p:nvPr/>
        </p:nvCxnSpPr>
        <p:spPr>
          <a:xfrm flipV="1">
            <a:off x="412323" y="3885249"/>
            <a:ext cx="372537" cy="5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/>
          <p:nvPr/>
        </p:nvCxnSpPr>
        <p:spPr>
          <a:xfrm>
            <a:off x="11037796" y="5407455"/>
            <a:ext cx="6557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/>
          <p:nvPr/>
        </p:nvCxnSpPr>
        <p:spPr>
          <a:xfrm flipV="1">
            <a:off x="11693563" y="2357662"/>
            <a:ext cx="13441" cy="3049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14" idx="2"/>
          </p:cNvCxnSpPr>
          <p:nvPr/>
        </p:nvCxnSpPr>
        <p:spPr>
          <a:xfrm flipH="1">
            <a:off x="4436558" y="6046666"/>
            <a:ext cx="6404" cy="277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>
            <a:stCxn id="13" idx="3"/>
            <a:endCxn id="14" idx="1"/>
          </p:cNvCxnSpPr>
          <p:nvPr/>
        </p:nvCxnSpPr>
        <p:spPr>
          <a:xfrm>
            <a:off x="2850328" y="5402078"/>
            <a:ext cx="460896" cy="5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直線單箭頭接點 148"/>
          <p:cNvCxnSpPr>
            <a:stCxn id="14" idx="3"/>
            <a:endCxn id="15" idx="1"/>
          </p:cNvCxnSpPr>
          <p:nvPr/>
        </p:nvCxnSpPr>
        <p:spPr>
          <a:xfrm>
            <a:off x="5574700" y="5407455"/>
            <a:ext cx="613636" cy="5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單箭頭接點 206"/>
          <p:cNvCxnSpPr/>
          <p:nvPr/>
        </p:nvCxnSpPr>
        <p:spPr>
          <a:xfrm flipH="1" flipV="1">
            <a:off x="387878" y="6324110"/>
            <a:ext cx="4049199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直線單箭頭接點 209"/>
          <p:cNvCxnSpPr/>
          <p:nvPr/>
        </p:nvCxnSpPr>
        <p:spPr>
          <a:xfrm flipV="1">
            <a:off x="387878" y="3879869"/>
            <a:ext cx="13443" cy="2444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直線單箭頭接點 215"/>
          <p:cNvCxnSpPr>
            <a:stCxn id="15" idx="3"/>
            <a:endCxn id="6" idx="1"/>
          </p:cNvCxnSpPr>
          <p:nvPr/>
        </p:nvCxnSpPr>
        <p:spPr>
          <a:xfrm>
            <a:off x="8253804" y="5412836"/>
            <a:ext cx="7185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0" name="文字方塊 219"/>
          <p:cNvSpPr txBox="1"/>
          <p:nvPr/>
        </p:nvSpPr>
        <p:spPr>
          <a:xfrm>
            <a:off x="8370307" y="353110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Yes</a:t>
            </a:r>
            <a:endParaRPr lang="zh-TW" altLang="en-US" dirty="0"/>
          </a:p>
        </p:txBody>
      </p:sp>
      <p:sp>
        <p:nvSpPr>
          <p:cNvPr id="221" name="文字方塊 220"/>
          <p:cNvSpPr txBox="1"/>
          <p:nvPr/>
        </p:nvSpPr>
        <p:spPr>
          <a:xfrm>
            <a:off x="5574700" y="505326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Yes</a:t>
            </a:r>
            <a:endParaRPr lang="zh-TW" altLang="en-US" dirty="0"/>
          </a:p>
        </p:txBody>
      </p:sp>
      <p:sp>
        <p:nvSpPr>
          <p:cNvPr id="222" name="文字方塊 221"/>
          <p:cNvSpPr txBox="1"/>
          <p:nvPr/>
        </p:nvSpPr>
        <p:spPr>
          <a:xfrm>
            <a:off x="11122920" y="351053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</a:t>
            </a:r>
            <a:endParaRPr lang="zh-TW" altLang="en-US" dirty="0"/>
          </a:p>
        </p:txBody>
      </p:sp>
      <p:sp>
        <p:nvSpPr>
          <p:cNvPr id="223" name="文字方塊 222"/>
          <p:cNvSpPr txBox="1"/>
          <p:nvPr/>
        </p:nvSpPr>
        <p:spPr>
          <a:xfrm>
            <a:off x="4429065" y="600072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</a:t>
            </a:r>
            <a:endParaRPr lang="zh-TW" altLang="en-US" dirty="0"/>
          </a:p>
        </p:txBody>
      </p:sp>
      <p:sp>
        <p:nvSpPr>
          <p:cNvPr id="241" name="矩形 240"/>
          <p:cNvSpPr/>
          <p:nvPr/>
        </p:nvSpPr>
        <p:spPr>
          <a:xfrm>
            <a:off x="215153" y="3184263"/>
            <a:ext cx="8204821" cy="3506993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4" name="L-圖案 243"/>
          <p:cNvSpPr/>
          <p:nvPr/>
        </p:nvSpPr>
        <p:spPr>
          <a:xfrm rot="10800000">
            <a:off x="3181095" y="1463040"/>
            <a:ext cx="8781409" cy="2966146"/>
          </a:xfrm>
          <a:prstGeom prst="corner">
            <a:avLst>
              <a:gd name="adj1" fmla="val 50806"/>
              <a:gd name="adj2" fmla="val 105477"/>
            </a:avLst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9" name="剪去單一角落矩形 248"/>
          <p:cNvSpPr/>
          <p:nvPr/>
        </p:nvSpPr>
        <p:spPr>
          <a:xfrm rot="10800000">
            <a:off x="3181096" y="3249595"/>
            <a:ext cx="5158995" cy="1436520"/>
          </a:xfrm>
          <a:prstGeom prst="snip1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0" name="剪去單一角落矩形 249"/>
          <p:cNvSpPr/>
          <p:nvPr/>
        </p:nvSpPr>
        <p:spPr>
          <a:xfrm>
            <a:off x="3281007" y="1538343"/>
            <a:ext cx="5138968" cy="1355575"/>
          </a:xfrm>
          <a:prstGeom prst="snip1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1" name="文字方塊 250"/>
          <p:cNvSpPr txBox="1"/>
          <p:nvPr/>
        </p:nvSpPr>
        <p:spPr>
          <a:xfrm>
            <a:off x="10229097" y="1427124"/>
            <a:ext cx="1763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altLang="zh-TW" sz="2400" dirty="0" smtClean="0">
                <a:solidFill>
                  <a:schemeClr val="accent2"/>
                </a:solidFill>
              </a:rPr>
              <a:t> class</a:t>
            </a:r>
            <a:endParaRPr lang="zh-TW" altLang="en-US" sz="2400" dirty="0">
              <a:solidFill>
                <a:schemeClr val="accent2"/>
              </a:solidFill>
            </a:endParaRPr>
          </a:p>
        </p:txBody>
      </p:sp>
      <p:sp>
        <p:nvSpPr>
          <p:cNvPr id="252" name="文字方塊 251"/>
          <p:cNvSpPr txBox="1"/>
          <p:nvPr/>
        </p:nvSpPr>
        <p:spPr>
          <a:xfrm>
            <a:off x="6530295" y="6263134"/>
            <a:ext cx="1947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Battle</a:t>
            </a:r>
            <a:r>
              <a:rPr lang="en-US" altLang="zh-TW" sz="2400" dirty="0" smtClean="0">
                <a:solidFill>
                  <a:schemeClr val="accent6"/>
                </a:solidFill>
              </a:rPr>
              <a:t> class</a:t>
            </a:r>
            <a:endParaRPr lang="zh-TW" altLang="en-US" sz="2400" dirty="0">
              <a:solidFill>
                <a:schemeClr val="accent6"/>
              </a:solidFill>
            </a:endParaRPr>
          </a:p>
        </p:txBody>
      </p:sp>
      <p:sp>
        <p:nvSpPr>
          <p:cNvPr id="253" name="文字方塊 252"/>
          <p:cNvSpPr txBox="1"/>
          <p:nvPr/>
        </p:nvSpPr>
        <p:spPr>
          <a:xfrm>
            <a:off x="3262703" y="1515488"/>
            <a:ext cx="2540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accent4"/>
                </a:solidFill>
              </a:rPr>
              <a:t>Constructor of </a:t>
            </a:r>
            <a:r>
              <a:rPr lang="en-US" altLang="zh-TW" sz="20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endParaRPr lang="zh-TW" altLang="en-US" sz="20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4" name="文字方塊 253"/>
          <p:cNvSpPr txBox="1"/>
          <p:nvPr/>
        </p:nvSpPr>
        <p:spPr>
          <a:xfrm>
            <a:off x="5711289" y="4341633"/>
            <a:ext cx="2668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00B050"/>
                </a:solidFill>
              </a:rPr>
              <a:t>Constructor of </a:t>
            </a:r>
            <a:r>
              <a:rPr lang="en-US" altLang="zh-TW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Battle</a:t>
            </a:r>
            <a:endParaRPr lang="zh-TW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900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Simple Format of Map</a:t>
            </a:r>
            <a:endParaRPr lang="zh-TW" altLang="en-US" dirty="0"/>
          </a:p>
        </p:txBody>
      </p:sp>
      <p:pic>
        <p:nvPicPr>
          <p:cNvPr id="4" name="Picture 2" descr="D:\NCKU\course\101-2\Data Structure\materials\IAFinal\RIAgent\record\UM4L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49" y="2382127"/>
            <a:ext cx="2694442" cy="115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6"/>
          <p:cNvSpPr txBox="1"/>
          <p:nvPr/>
        </p:nvSpPr>
        <p:spPr>
          <a:xfrm>
            <a:off x="6107149" y="3697567"/>
            <a:ext cx="53282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9pPr>
          </a:lstStyle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12,5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1,1,1,1,1,1,1,1,1,1,1,1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1,200,0,0,0,0,0,202,0,0,0,1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1,1,1,1,1,1,1,1,1,1,0,1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1,201,0,0,0,0,0,203,0,0,0,1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1,1,1,1,1,1,1,1,1,1,1,1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66974" y="1690688"/>
            <a:ext cx="44213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C00000"/>
                </a:solidFill>
              </a:rPr>
              <a:t>Symbols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Walls </a:t>
            </a:r>
            <a:r>
              <a:rPr lang="en-US" altLang="zh-TW" sz="2800" dirty="0"/>
              <a:t>as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Pavements as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A starting point 200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A destination 201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Bonus points </a:t>
            </a:r>
            <a:r>
              <a:rPr lang="en-US" altLang="zh-TW" sz="2800" dirty="0" smtClean="0"/>
              <a:t>202+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C00000"/>
                </a:solidFill>
              </a:rPr>
              <a:t>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# of columns, # of rows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(data)</a:t>
            </a:r>
            <a:endParaRPr lang="en-US" altLang="zh-TW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088367" y="1690688"/>
            <a:ext cx="4421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C00000"/>
                </a:solidFill>
              </a:rPr>
              <a:t>Example</a:t>
            </a:r>
            <a:endParaRPr lang="en-US" altLang="zh-TW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088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zh-TW" dirty="0" smtClean="0"/>
              <a:t> to Increase Readability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91113" y="1978025"/>
            <a:ext cx="5519569" cy="4648686"/>
          </a:xfrm>
        </p:spPr>
        <p:txBody>
          <a:bodyPr>
            <a:noAutofit/>
          </a:bodyPr>
          <a:lstStyle/>
          <a:p>
            <a:r>
              <a:rPr lang="en-US" altLang="zh-TW" dirty="0" smtClean="0"/>
              <a:t>After</a:t>
            </a:r>
          </a:p>
          <a:p>
            <a:pPr marL="0" indent="0">
              <a:buNone/>
            </a:pP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TW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WALL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=1, </a:t>
            </a:r>
            <a:r>
              <a:rPr lang="en-US" altLang="zh-TW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BOUNS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=202};</a:t>
            </a:r>
            <a:b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next_position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altLang="zh-TW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WALL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do something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altLang="zh-TW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BONUS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do something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zh-TW" altLang="en-US" sz="240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990600" y="1978025"/>
            <a:ext cx="4809565" cy="46486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Before</a:t>
            </a:r>
            <a:endParaRPr lang="en-US" altLang="zh-TW" dirty="0"/>
          </a:p>
          <a:p>
            <a:pPr marL="0" indent="0">
              <a:buNone/>
            </a:pP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next_position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altLang="zh-TW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do something</a:t>
            </a:r>
            <a:b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  <a:b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altLang="zh-TW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  <a:b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b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1208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Vision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291377"/>
            <a:ext cx="10574767" cy="42187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38200" y="2291377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Whole map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18504" y="2702771"/>
            <a:ext cx="4335332" cy="2398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818504" y="2702771"/>
            <a:ext cx="8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Screen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012141" y="3219427"/>
            <a:ext cx="3302598" cy="138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012141" y="321132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Vision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38200" y="18718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753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Most of the maps are too large to display, so we only display part</a:t>
            </a:r>
          </a:p>
        </p:txBody>
      </p:sp>
      <p:sp>
        <p:nvSpPr>
          <p:cNvPr id="14" name="橢圓 13"/>
          <p:cNvSpPr/>
          <p:nvPr/>
        </p:nvSpPr>
        <p:spPr>
          <a:xfrm>
            <a:off x="4494852" y="3762399"/>
            <a:ext cx="279698" cy="2796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>
            <a:endCxn id="14" idx="5"/>
          </p:cNvCxnSpPr>
          <p:nvPr/>
        </p:nvCxnSpPr>
        <p:spPr>
          <a:xfrm flipH="1" flipV="1">
            <a:off x="4733589" y="4001136"/>
            <a:ext cx="1677969" cy="17757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411558" y="5592190"/>
            <a:ext cx="4695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 player usually stands on the center of vision</a:t>
            </a:r>
          </a:p>
          <a:p>
            <a:r>
              <a:rPr lang="en-US" altLang="zh-TW" dirty="0" smtClean="0"/>
              <a:t>When player moves, the vision should move too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3804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Members of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5024"/>
          </a:xfrm>
        </p:spPr>
        <p:txBody>
          <a:bodyPr/>
          <a:lstStyle/>
          <a:p>
            <a:r>
              <a:rPr lang="en-US" altLang="zh-TW" dirty="0" smtClean="0"/>
              <a:t>Basic members, all members are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map_data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/>
            <a:r>
              <a:rPr lang="en-US" altLang="zh-TW" dirty="0" smtClean="0"/>
              <a:t>The actual map data with symbols and items</a:t>
            </a:r>
          </a:p>
          <a:p>
            <a:pPr lvl="2"/>
            <a:r>
              <a:rPr lang="en-US" altLang="zh-TW" dirty="0" smtClean="0"/>
              <a:t>This is a double dimension array of integers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current_position_x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current_position_y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/>
            <a:r>
              <a:rPr lang="en-US" altLang="zh-TW" dirty="0" smtClean="0"/>
              <a:t>Current position of player</a:t>
            </a:r>
          </a:p>
          <a:p>
            <a:pPr lvl="2"/>
            <a:r>
              <a:rPr lang="en-US" altLang="zh-TW" dirty="0" smtClean="0"/>
              <a:t>This can be used to display the map (player is always on the center)</a:t>
            </a:r>
            <a:endParaRPr lang="en-US" altLang="zh-TW" dirty="0"/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map_name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/>
            <a:r>
              <a:rPr lang="en-US" altLang="zh-TW" dirty="0" smtClean="0"/>
              <a:t>The name of this map</a:t>
            </a:r>
          </a:p>
        </p:txBody>
      </p:sp>
    </p:spTree>
    <p:extLst>
      <p:ext uri="{BB962C8B-B14F-4D97-AF65-F5344CB8AC3E}">
        <p14:creationId xmlns:p14="http://schemas.microsoft.com/office/powerpoint/2010/main" val="2861741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Members of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5024"/>
          </a:xfrm>
        </p:spPr>
        <p:txBody>
          <a:bodyPr/>
          <a:lstStyle/>
          <a:p>
            <a:r>
              <a:rPr lang="en-US" altLang="zh-TW" dirty="0" smtClean="0"/>
              <a:t>Basic members, all members are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vision_width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vision_height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/>
            <a:r>
              <a:rPr lang="en-US" altLang="zh-TW" dirty="0" smtClean="0"/>
              <a:t>The width and height of vision</a:t>
            </a:r>
          </a:p>
          <a:p>
            <a:pPr lvl="2"/>
            <a:endParaRPr lang="en-US" altLang="zh-TW" dirty="0"/>
          </a:p>
          <a:p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Please add more data members you want!</a:t>
            </a:r>
          </a:p>
          <a:p>
            <a:pPr lvl="1"/>
            <a:r>
              <a:rPr lang="en-US" altLang="zh-TW" dirty="0" smtClean="0"/>
              <a:t>Type of monsters</a:t>
            </a:r>
          </a:p>
          <a:p>
            <a:pPr lvl="1"/>
            <a:r>
              <a:rPr lang="en-US" altLang="zh-TW" dirty="0" smtClean="0"/>
              <a:t>Probability of encountering monsters</a:t>
            </a:r>
          </a:p>
          <a:p>
            <a:pPr lvl="1"/>
            <a:r>
              <a:rPr lang="en-US" altLang="zh-TW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50532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Constructors of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Field(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altLang="zh-TW" dirty="0" smtClean="0"/>
              <a:t>The first parameter is the map data</a:t>
            </a:r>
          </a:p>
          <a:p>
            <a:pPr lvl="1"/>
            <a:r>
              <a:rPr lang="en-US" altLang="zh-TW" dirty="0" smtClean="0"/>
              <a:t>The second and third parameter are the current place 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) of player</a:t>
            </a:r>
          </a:p>
          <a:p>
            <a:pPr lvl="1"/>
            <a:r>
              <a:rPr lang="en-US" altLang="zh-TW" dirty="0" smtClean="0"/>
              <a:t>The forth and fifth </a:t>
            </a:r>
            <a:r>
              <a:rPr lang="en-US" altLang="zh-TW" dirty="0"/>
              <a:t>parameter are the </a:t>
            </a:r>
            <a:r>
              <a:rPr lang="en-US" altLang="zh-TW" dirty="0" smtClean="0"/>
              <a:t>(width, height) of vision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char*,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altLang="zh-TW" dirty="0" smtClean="0"/>
              <a:t>Similar to first one, but the </a:t>
            </a:r>
            <a:r>
              <a:rPr lang="en-US" altLang="zh-TW" dirty="0"/>
              <a:t>first parameter is </a:t>
            </a:r>
            <a:r>
              <a:rPr lang="en-US" altLang="zh-TW" dirty="0" smtClean="0"/>
              <a:t>name of file that stores map data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66296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</a:t>
            </a:r>
            <a:r>
              <a:rPr lang="en-US" altLang="zh-TW" dirty="0" smtClean="0"/>
              <a:t>Public Methods of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move(char); </a:t>
            </a:r>
          </a:p>
          <a:p>
            <a:pPr lvl="1"/>
            <a:r>
              <a:rPr lang="en-US" altLang="zh-TW" dirty="0"/>
              <a:t>Move player to next </a:t>
            </a:r>
            <a:r>
              <a:rPr lang="en-US" altLang="zh-TW" dirty="0" smtClean="0"/>
              <a:t>position, the parameter is the direction</a:t>
            </a:r>
          </a:p>
          <a:p>
            <a:pPr lvl="1"/>
            <a:r>
              <a:rPr lang="en-US" altLang="zh-TW" dirty="0" smtClean="0"/>
              <a:t>The return value indicates whether this move is legal or not</a:t>
            </a:r>
          </a:p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moveUp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(void);</a:t>
            </a:r>
          </a:p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moveDown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moveLeft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(void);</a:t>
            </a:r>
          </a:p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moveRight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(void);</a:t>
            </a:r>
          </a:p>
          <a:p>
            <a:pPr lvl="1"/>
            <a:r>
              <a:rPr lang="en-US" altLang="zh-TW" dirty="0" smtClean="0"/>
              <a:t>The same as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move(char)</a:t>
            </a:r>
            <a:r>
              <a:rPr lang="en-US" altLang="zh-TW" dirty="0" smtClean="0"/>
              <a:t>, move player to next position</a:t>
            </a:r>
          </a:p>
          <a:p>
            <a:pPr lvl="1"/>
            <a:r>
              <a:rPr lang="en-US" altLang="zh-TW" dirty="0" smtClean="0"/>
              <a:t>But the direction is determined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7059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Public Methods of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TW" dirty="0" smtClean="0">
                <a:cs typeface="Courier New" panose="02070309020205020404" pitchFamily="49" charset="0"/>
              </a:rPr>
              <a:t>These methods get the </a:t>
            </a:r>
            <a:r>
              <a:rPr lang="en-US" altLang="zh-TW" dirty="0">
                <a:cs typeface="Courier New" panose="02070309020205020404" pitchFamily="49" charset="0"/>
              </a:rPr>
              <a:t>information of </a:t>
            </a:r>
            <a:r>
              <a:rPr lang="en-US" altLang="zh-TW" dirty="0" smtClean="0">
                <a:cs typeface="Courier New" panose="02070309020205020404" pitchFamily="49" charset="0"/>
              </a:rPr>
              <a:t>the map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getCurrentPositionX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(void)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getCurrentPositionY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(void)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getVisionWidth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(void)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getVisionHeight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(void)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getMapName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(void)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getMapSymbol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/>
            <a:r>
              <a:rPr lang="en-US" altLang="zh-TW" dirty="0" smtClean="0">
                <a:cs typeface="Courier New" panose="02070309020205020404" pitchFamily="49" charset="0"/>
              </a:rPr>
              <a:t>Parameter is the position (</a:t>
            </a:r>
            <a:r>
              <a:rPr lang="en-US" altLang="zh-TW" dirty="0" err="1" smtClean="0">
                <a:cs typeface="Courier New" panose="02070309020205020404" pitchFamily="49" charset="0"/>
              </a:rPr>
              <a:t>x,y</a:t>
            </a:r>
            <a:r>
              <a:rPr lang="en-US" altLang="zh-TW" dirty="0" smtClean="0">
                <a:cs typeface="Courier New" panose="02070309020205020404" pitchFamily="49" charset="0"/>
              </a:rPr>
              <a:t>)</a:t>
            </a:r>
            <a:endParaRPr lang="zh-TW" alt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611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Public Methods of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-457200"/>
            <a:r>
              <a:rPr lang="en-US" altLang="zh-TW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setPosition</a:t>
            </a:r>
            <a:r>
              <a:rPr lang="en-US" altLang="zh-TW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sz="2400" dirty="0" smtClean="0">
                <a:cs typeface="Courier New" panose="02070309020205020404" pitchFamily="49" charset="0"/>
              </a:rPr>
              <a:t>Set the position of player, </a:t>
            </a:r>
            <a:r>
              <a:rPr lang="en-US" altLang="zh-TW" sz="2400" dirty="0" err="1" smtClean="0">
                <a:cs typeface="Courier New" panose="02070309020205020404" pitchFamily="49" charset="0"/>
              </a:rPr>
              <a:t>prameters</a:t>
            </a:r>
            <a:r>
              <a:rPr lang="en-US" altLang="zh-TW" sz="2400" dirty="0" smtClean="0"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cs typeface="Courier New" panose="02070309020205020404" pitchFamily="49" charset="0"/>
              </a:rPr>
              <a:t>are position (</a:t>
            </a:r>
            <a:r>
              <a:rPr lang="en-US" altLang="zh-TW" sz="2400" dirty="0" err="1">
                <a:cs typeface="Courier New" panose="02070309020205020404" pitchFamily="49" charset="0"/>
              </a:rPr>
              <a:t>x,y</a:t>
            </a:r>
            <a:r>
              <a:rPr lang="en-US" altLang="zh-TW" sz="2400" dirty="0" smtClean="0">
                <a:cs typeface="Courier New" panose="02070309020205020404" pitchFamily="49" charset="0"/>
              </a:rPr>
              <a:t>)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-457200"/>
            <a:r>
              <a:rPr lang="en-US" altLang="zh-TW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setMapSymbol</a:t>
            </a:r>
            <a:r>
              <a:rPr lang="en-US" altLang="zh-TW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altLang="zh-TW" sz="2600" dirty="0" smtClean="0">
                <a:cs typeface="Courier New" panose="02070309020205020404" pitchFamily="49" charset="0"/>
              </a:rPr>
              <a:t>Set the symbol on a specific position</a:t>
            </a:r>
          </a:p>
          <a:p>
            <a:pPr lvl="1"/>
            <a:r>
              <a:rPr lang="en-US" altLang="zh-TW" sz="2600" dirty="0" smtClean="0">
                <a:cs typeface="Courier New" panose="02070309020205020404" pitchFamily="49" charset="0"/>
              </a:rPr>
              <a:t>The first parameter is symbol, the rest are position (</a:t>
            </a:r>
            <a:r>
              <a:rPr lang="en-US" altLang="zh-TW" sz="2600" dirty="0" err="1" smtClean="0">
                <a:cs typeface="Courier New" panose="02070309020205020404" pitchFamily="49" charset="0"/>
              </a:rPr>
              <a:t>x,y</a:t>
            </a:r>
            <a:r>
              <a:rPr lang="en-US" altLang="zh-TW" sz="2600" dirty="0" smtClean="0">
                <a:cs typeface="Courier New" panose="02070309020205020404" pitchFamily="49" charset="0"/>
              </a:rPr>
              <a:t>)</a:t>
            </a:r>
          </a:p>
          <a:p>
            <a:pPr marL="0" indent="-457200"/>
            <a:r>
              <a:rPr lang="en-US" altLang="zh-TW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setVisionSize</a:t>
            </a:r>
            <a:r>
              <a:rPr lang="en-US" altLang="zh-TW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altLang="zh-TW" sz="2600" dirty="0" smtClean="0">
                <a:cs typeface="Courier New" panose="02070309020205020404" pitchFamily="49" charset="0"/>
              </a:rPr>
              <a:t>Set the size of vision, parameters are (width, height)</a:t>
            </a:r>
          </a:p>
          <a:p>
            <a:pPr marL="0" indent="-457200"/>
            <a:r>
              <a:rPr lang="en-US" altLang="zh-TW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void display(void) </a:t>
            </a:r>
            <a:r>
              <a:rPr lang="en-US" altLang="zh-TW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sz="2600" dirty="0" smtClean="0">
                <a:cs typeface="Courier New" panose="02070309020205020404" pitchFamily="49" charset="0"/>
              </a:rPr>
              <a:t>Displaying </a:t>
            </a:r>
            <a:r>
              <a:rPr lang="en-US" altLang="zh-TW" sz="2600" dirty="0">
                <a:cs typeface="Courier New" panose="02070309020205020404" pitchFamily="49" charset="0"/>
              </a:rPr>
              <a:t>the </a:t>
            </a:r>
            <a:r>
              <a:rPr lang="en-US" altLang="zh-TW" sz="2600" dirty="0" smtClean="0">
                <a:cs typeface="Courier New" panose="02070309020205020404" pitchFamily="49" charset="0"/>
              </a:rPr>
              <a:t>map</a:t>
            </a:r>
          </a:p>
          <a:p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00000"/>
                </a:solidFill>
                <a:cs typeface="Courier New" panose="02070309020205020404" pitchFamily="49" charset="0"/>
              </a:rPr>
              <a:t>Please add more methods according to your own features!</a:t>
            </a:r>
            <a:endParaRPr lang="en-US" altLang="zh-TW" dirty="0">
              <a:solidFill>
                <a:srgbClr val="C00000"/>
              </a:solidFill>
              <a:cs typeface="Courier New" panose="02070309020205020404" pitchFamily="49" charset="0"/>
            </a:endParaRPr>
          </a:p>
          <a:p>
            <a:pPr lvl="1"/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676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If you did </a:t>
            </a:r>
            <a:r>
              <a:rPr lang="en-US" altLang="zh-TW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zh-TW" dirty="0" smtClean="0">
                <a:solidFill>
                  <a:srgbClr val="C00000"/>
                </a:solidFill>
              </a:rPr>
              <a:t>s within constructors, please also remember to do </a:t>
            </a:r>
            <a:r>
              <a:rPr lang="en-US" altLang="zh-TW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altLang="zh-TW" dirty="0" smtClean="0">
                <a:solidFill>
                  <a:srgbClr val="C00000"/>
                </a:solidFill>
              </a:rPr>
              <a:t>s within destructors to prevent memory leak</a:t>
            </a:r>
          </a:p>
          <a:p>
            <a:r>
              <a:rPr lang="en-US" altLang="zh-TW" dirty="0" smtClean="0"/>
              <a:t>You can change the internal data representation as you want</a:t>
            </a:r>
          </a:p>
          <a:p>
            <a:pPr lvl="1"/>
            <a:r>
              <a:rPr lang="en-US" altLang="zh-TW" dirty="0" smtClean="0"/>
              <a:t>E.g., pointer-based to STL-based</a:t>
            </a:r>
          </a:p>
          <a:p>
            <a:r>
              <a:rPr lang="en-US" altLang="zh-TW" dirty="0" smtClean="0"/>
              <a:t>You can add more data members and methods according to your needs as well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591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Battle</a:t>
            </a:r>
            <a:r>
              <a:rPr lang="en-US" altLang="zh-TW" dirty="0" smtClean="0"/>
              <a:t> class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24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Battle</a:t>
            </a:r>
            <a:r>
              <a:rPr lang="en-US" altLang="zh-TW" dirty="0" smtClean="0"/>
              <a:t> is Responsible for…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03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In constructor</a:t>
            </a:r>
          </a:p>
          <a:p>
            <a:pPr lvl="1"/>
            <a:r>
              <a:rPr lang="en-US" altLang="zh-TW" dirty="0" smtClean="0"/>
              <a:t>Determine which players attend this battle</a:t>
            </a:r>
          </a:p>
          <a:p>
            <a:pPr lvl="2"/>
            <a:r>
              <a:rPr lang="en-US" altLang="zh-TW" dirty="0" smtClean="0"/>
              <a:t>Generally all players should attend, but you can limit to number to increase difficulty</a:t>
            </a:r>
          </a:p>
          <a:p>
            <a:pPr lvl="1"/>
            <a:r>
              <a:rPr lang="en-US" altLang="zh-TW" dirty="0" smtClean="0"/>
              <a:t>Determine what monsters attend this battle as players’ opponent</a:t>
            </a:r>
          </a:p>
          <a:p>
            <a:pPr lvl="2"/>
            <a:r>
              <a:rPr lang="en-US" altLang="zh-TW" dirty="0" smtClean="0"/>
              <a:t>Generating by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Battle</a:t>
            </a:r>
            <a:r>
              <a:rPr lang="en-US" altLang="zh-TW" dirty="0" smtClean="0"/>
              <a:t> itself</a:t>
            </a:r>
          </a:p>
          <a:p>
            <a:pPr lvl="2"/>
            <a:r>
              <a:rPr lang="en-US" altLang="zh-TW" dirty="0" smtClean="0"/>
              <a:t>Generating outside, and pass them via constructor of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Battle</a:t>
            </a:r>
          </a:p>
          <a:p>
            <a:pPr lvl="3"/>
            <a:r>
              <a:rPr lang="en-US" altLang="zh-TW" dirty="0" smtClean="0"/>
              <a:t>i.e., determine by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altLang="zh-TW" dirty="0" smtClean="0"/>
              <a:t> and pass them as one of the parameters of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Battle</a:t>
            </a:r>
            <a:r>
              <a:rPr lang="en-US" altLang="zh-TW" dirty="0" smtClean="0"/>
              <a:t>’s constructor</a:t>
            </a:r>
          </a:p>
          <a:p>
            <a:pPr lvl="1"/>
            <a:r>
              <a:rPr lang="en-US" altLang="zh-TW" dirty="0" smtClean="0"/>
              <a:t>Determine the order of action</a:t>
            </a:r>
          </a:p>
          <a:p>
            <a:pPr lvl="2"/>
            <a:r>
              <a:rPr lang="en-US" altLang="zh-TW" dirty="0" smtClean="0"/>
              <a:t>Team-scale</a:t>
            </a:r>
          </a:p>
          <a:p>
            <a:pPr lvl="2"/>
            <a:r>
              <a:rPr lang="en-US" altLang="zh-TW" dirty="0" smtClean="0"/>
              <a:t>Entity-scale</a:t>
            </a:r>
          </a:p>
          <a:p>
            <a:pPr lvl="1"/>
            <a:r>
              <a:rPr lang="en-US" altLang="zh-TW" dirty="0" smtClean="0"/>
              <a:t>Initialize the number of turns to zero</a:t>
            </a:r>
          </a:p>
          <a:p>
            <a:pPr lvl="1"/>
            <a:r>
              <a:rPr lang="en-US" altLang="zh-TW" dirty="0"/>
              <a:t>Form a multi-player versus multi-monster </a:t>
            </a:r>
            <a:r>
              <a:rPr lang="en-US" altLang="zh-TW" dirty="0" smtClean="0"/>
              <a:t>battle</a:t>
            </a:r>
          </a:p>
        </p:txBody>
      </p:sp>
    </p:spTree>
    <p:extLst>
      <p:ext uri="{BB962C8B-B14F-4D97-AF65-F5344CB8AC3E}">
        <p14:creationId xmlns:p14="http://schemas.microsoft.com/office/powerpoint/2010/main" val="428352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Battle</a:t>
            </a:r>
            <a:r>
              <a:rPr lang="en-US" altLang="zh-TW" dirty="0" smtClean="0"/>
              <a:t> is Responsible for…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03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In </a:t>
            </a:r>
            <a:r>
              <a:rPr lang="en-US" altLang="zh-TW" dirty="0"/>
              <a:t>general</a:t>
            </a:r>
          </a:p>
          <a:p>
            <a:pPr lvl="1"/>
            <a:r>
              <a:rPr lang="en-US" altLang="zh-TW" dirty="0"/>
              <a:t>Calculate the number of </a:t>
            </a:r>
            <a:r>
              <a:rPr lang="en-US" altLang="zh-TW" dirty="0" smtClean="0"/>
              <a:t>turns</a:t>
            </a:r>
          </a:p>
          <a:p>
            <a:pPr lvl="1"/>
            <a:r>
              <a:rPr lang="en-US" altLang="zh-TW" dirty="0" smtClean="0"/>
              <a:t>Determine if it exceeds limit of number of turns</a:t>
            </a:r>
          </a:p>
          <a:p>
            <a:pPr lvl="1"/>
            <a:r>
              <a:rPr lang="en-US" altLang="zh-TW" dirty="0" smtClean="0"/>
              <a:t>Move to next actor according to the order of action</a:t>
            </a:r>
          </a:p>
          <a:p>
            <a:pPr lvl="1"/>
            <a:r>
              <a:rPr lang="en-US" altLang="zh-TW" dirty="0" smtClean="0"/>
              <a:t>Return the pointer of instance of current actor</a:t>
            </a:r>
          </a:p>
          <a:p>
            <a:pPr lvl="1"/>
            <a:r>
              <a:rPr lang="en-US" altLang="zh-TW" dirty="0" smtClean="0"/>
              <a:t>Provide information of the battle</a:t>
            </a:r>
          </a:p>
          <a:p>
            <a:pPr lvl="2"/>
            <a:r>
              <a:rPr lang="en-US" altLang="zh-TW" dirty="0" smtClean="0"/>
              <a:t>Current number of turns</a:t>
            </a:r>
          </a:p>
          <a:p>
            <a:pPr lvl="2"/>
            <a:r>
              <a:rPr lang="en-US" altLang="zh-TW" dirty="0" smtClean="0"/>
              <a:t>Limit on number of turns</a:t>
            </a:r>
          </a:p>
          <a:p>
            <a:pPr lvl="2"/>
            <a:r>
              <a:rPr lang="en-US" altLang="zh-TW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08666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cs typeface="Courier New" panose="02070309020205020404" pitchFamily="49" charset="0"/>
              </a:rPr>
              <a:t>What you should do with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Battle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Calculate elapsed number of turns from a particular </a:t>
            </a:r>
            <a:r>
              <a:rPr lang="en-US" altLang="zh-TW" dirty="0" smtClean="0"/>
              <a:t>action</a:t>
            </a:r>
          </a:p>
          <a:p>
            <a:r>
              <a:rPr lang="en-US" altLang="zh-TW" dirty="0" smtClean="0"/>
              <a:t>Display players’ </a:t>
            </a:r>
            <a:r>
              <a:rPr lang="en-US" altLang="zh-TW" dirty="0"/>
              <a:t>and </a:t>
            </a:r>
            <a:r>
              <a:rPr lang="en-US" altLang="zh-TW" dirty="0" smtClean="0"/>
              <a:t>monsters’ information</a:t>
            </a:r>
          </a:p>
          <a:p>
            <a:pPr lvl="1"/>
            <a:r>
              <a:rPr lang="en-US" altLang="zh-TW" dirty="0" smtClean="0"/>
              <a:t>Name, current HP/MP, attack, defense, etc.</a:t>
            </a:r>
          </a:p>
          <a:p>
            <a:r>
              <a:rPr lang="en-US" altLang="zh-TW" dirty="0" smtClean="0"/>
              <a:t>Determine </a:t>
            </a:r>
            <a:r>
              <a:rPr lang="en-US" altLang="zh-TW" dirty="0"/>
              <a:t>which team </a:t>
            </a:r>
            <a:r>
              <a:rPr lang="en-US" altLang="zh-TW" dirty="0" smtClean="0"/>
              <a:t>wins</a:t>
            </a:r>
          </a:p>
          <a:p>
            <a:pPr lvl="1"/>
            <a:r>
              <a:rPr lang="en-US" altLang="zh-TW" dirty="0" smtClean="0"/>
              <a:t>Players or monsters are all dead</a:t>
            </a:r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urn limit exceeds</a:t>
            </a:r>
          </a:p>
          <a:p>
            <a:pPr lvl="1"/>
            <a:r>
              <a:rPr lang="en-US" altLang="zh-TW" dirty="0" smtClean="0"/>
              <a:t>Boss is dead</a:t>
            </a:r>
          </a:p>
          <a:p>
            <a:pPr lvl="1"/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Give player experience and bonus items/money after they win</a:t>
            </a:r>
          </a:p>
        </p:txBody>
      </p:sp>
    </p:spTree>
    <p:extLst>
      <p:ext uri="{BB962C8B-B14F-4D97-AF65-F5344CB8AC3E}">
        <p14:creationId xmlns:p14="http://schemas.microsoft.com/office/powerpoint/2010/main" val="3523867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Order of Action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Assuming there are </a:t>
            </a:r>
            <a:r>
              <a:rPr lang="en-US" altLang="zh-TW" dirty="0" smtClean="0">
                <a:solidFill>
                  <a:srgbClr val="0070C0"/>
                </a:solidFill>
              </a:rPr>
              <a:t>2 players</a:t>
            </a:r>
            <a:r>
              <a:rPr lang="en-US" altLang="zh-TW" dirty="0" smtClean="0"/>
              <a:t> versus </a:t>
            </a:r>
            <a:r>
              <a:rPr lang="en-US" altLang="zh-TW" dirty="0" smtClean="0">
                <a:solidFill>
                  <a:srgbClr val="C00000"/>
                </a:solidFill>
              </a:rPr>
              <a:t>3 monsters</a:t>
            </a:r>
          </a:p>
          <a:p>
            <a:r>
              <a:rPr lang="en-US" altLang="zh-TW" dirty="0" smtClean="0"/>
              <a:t>Entity-scale</a:t>
            </a:r>
            <a:endParaRPr lang="en-US" altLang="zh-TW" dirty="0"/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P1 </a:t>
            </a:r>
            <a:r>
              <a:rPr lang="en-US" altLang="zh-TW" dirty="0"/>
              <a:t>→ </a:t>
            </a:r>
            <a:r>
              <a:rPr lang="en-US" altLang="zh-TW" dirty="0" smtClean="0">
                <a:solidFill>
                  <a:srgbClr val="C00000"/>
                </a:solidFill>
              </a:rPr>
              <a:t>M1</a:t>
            </a:r>
            <a:r>
              <a:rPr lang="en-US" altLang="zh-TW" dirty="0" smtClean="0"/>
              <a:t> </a:t>
            </a:r>
            <a:r>
              <a:rPr lang="en-US" altLang="zh-TW" dirty="0"/>
              <a:t>→ </a:t>
            </a:r>
            <a:r>
              <a:rPr lang="en-US" altLang="zh-TW" dirty="0">
                <a:solidFill>
                  <a:srgbClr val="0070C0"/>
                </a:solidFill>
              </a:rPr>
              <a:t>P2 </a:t>
            </a:r>
            <a:r>
              <a:rPr lang="en-US" altLang="zh-TW" dirty="0"/>
              <a:t>→ </a:t>
            </a:r>
            <a:r>
              <a:rPr lang="en-US" altLang="zh-TW" dirty="0" smtClean="0">
                <a:solidFill>
                  <a:srgbClr val="C00000"/>
                </a:solidFill>
              </a:rPr>
              <a:t>M2</a:t>
            </a:r>
            <a:r>
              <a:rPr lang="en-US" altLang="zh-TW" dirty="0" smtClean="0"/>
              <a:t> </a:t>
            </a:r>
            <a:r>
              <a:rPr lang="en-US" altLang="zh-TW" dirty="0"/>
              <a:t>→ </a:t>
            </a:r>
            <a:r>
              <a:rPr lang="en-US" altLang="zh-TW" dirty="0">
                <a:solidFill>
                  <a:srgbClr val="0070C0"/>
                </a:solidFill>
              </a:rPr>
              <a:t>P1 </a:t>
            </a:r>
            <a:r>
              <a:rPr lang="en-US" altLang="zh-TW" dirty="0"/>
              <a:t>→ </a:t>
            </a:r>
            <a:r>
              <a:rPr lang="en-US" altLang="zh-TW" dirty="0" smtClean="0">
                <a:solidFill>
                  <a:srgbClr val="C00000"/>
                </a:solidFill>
              </a:rPr>
              <a:t>M3</a:t>
            </a:r>
            <a:r>
              <a:rPr lang="en-US" altLang="zh-TW" dirty="0" smtClean="0"/>
              <a:t> </a:t>
            </a:r>
            <a:r>
              <a:rPr lang="en-US" altLang="zh-TW" dirty="0"/>
              <a:t>→ </a:t>
            </a:r>
            <a:r>
              <a:rPr lang="en-US" altLang="zh-TW" dirty="0">
                <a:solidFill>
                  <a:srgbClr val="0070C0"/>
                </a:solidFill>
              </a:rPr>
              <a:t>P2 </a:t>
            </a:r>
            <a:r>
              <a:rPr lang="en-US" altLang="zh-TW" dirty="0"/>
              <a:t>→ </a:t>
            </a:r>
            <a:r>
              <a:rPr lang="en-US" altLang="zh-TW" dirty="0" smtClean="0">
                <a:solidFill>
                  <a:srgbClr val="C00000"/>
                </a:solidFill>
              </a:rPr>
              <a:t>M1</a:t>
            </a:r>
            <a:r>
              <a:rPr lang="en-US" altLang="zh-TW" dirty="0" smtClean="0"/>
              <a:t> </a:t>
            </a:r>
            <a:r>
              <a:rPr lang="en-US" altLang="zh-TW" dirty="0"/>
              <a:t>→ </a:t>
            </a:r>
            <a:r>
              <a:rPr lang="en-US" altLang="zh-TW" dirty="0">
                <a:solidFill>
                  <a:srgbClr val="0070C0"/>
                </a:solidFill>
              </a:rPr>
              <a:t>P1 </a:t>
            </a:r>
            <a:r>
              <a:rPr lang="en-US" altLang="zh-TW" dirty="0"/>
              <a:t>→ </a:t>
            </a:r>
            <a:r>
              <a:rPr lang="en-US" altLang="zh-TW" dirty="0" smtClean="0">
                <a:solidFill>
                  <a:srgbClr val="C00000"/>
                </a:solidFill>
              </a:rPr>
              <a:t>M2</a:t>
            </a:r>
            <a:r>
              <a:rPr lang="en-US" altLang="zh-TW" dirty="0" smtClean="0"/>
              <a:t> </a:t>
            </a:r>
            <a:r>
              <a:rPr lang="en-US" altLang="zh-TW" dirty="0"/>
              <a:t>→ </a:t>
            </a:r>
            <a:r>
              <a:rPr lang="en-US" altLang="zh-TW" dirty="0">
                <a:solidFill>
                  <a:srgbClr val="0070C0"/>
                </a:solidFill>
              </a:rPr>
              <a:t>P2 </a:t>
            </a:r>
            <a:r>
              <a:rPr lang="en-US" altLang="zh-TW" dirty="0"/>
              <a:t>→ </a:t>
            </a:r>
            <a:r>
              <a:rPr lang="en-US" altLang="zh-TW" dirty="0" smtClean="0">
                <a:solidFill>
                  <a:srgbClr val="C00000"/>
                </a:solidFill>
              </a:rPr>
              <a:t>M3</a:t>
            </a:r>
            <a:r>
              <a:rPr lang="en-US" altLang="zh-TW" dirty="0" smtClean="0"/>
              <a:t> → …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Team-scale</a:t>
            </a:r>
            <a:endParaRPr lang="en-US" altLang="zh-TW" dirty="0"/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P1 </a:t>
            </a:r>
            <a:r>
              <a:rPr lang="en-US" altLang="zh-TW" dirty="0"/>
              <a:t>→ </a:t>
            </a:r>
            <a:r>
              <a:rPr lang="en-US" altLang="zh-TW" dirty="0">
                <a:solidFill>
                  <a:srgbClr val="0070C0"/>
                </a:solidFill>
              </a:rPr>
              <a:t>P2 </a:t>
            </a:r>
            <a:r>
              <a:rPr lang="en-US" altLang="zh-TW" dirty="0"/>
              <a:t>→ </a:t>
            </a:r>
            <a:r>
              <a:rPr lang="en-US" altLang="zh-TW" dirty="0" smtClean="0">
                <a:solidFill>
                  <a:srgbClr val="C00000"/>
                </a:solidFill>
              </a:rPr>
              <a:t>M1</a:t>
            </a:r>
            <a:r>
              <a:rPr lang="en-US" altLang="zh-TW" dirty="0" smtClean="0"/>
              <a:t> </a:t>
            </a:r>
            <a:r>
              <a:rPr lang="en-US" altLang="zh-TW" dirty="0"/>
              <a:t>→ </a:t>
            </a:r>
            <a:r>
              <a:rPr lang="en-US" altLang="zh-TW" dirty="0" smtClean="0">
                <a:solidFill>
                  <a:srgbClr val="C00000"/>
                </a:solidFill>
              </a:rPr>
              <a:t>M2</a:t>
            </a:r>
            <a:r>
              <a:rPr lang="en-US" altLang="zh-TW" dirty="0" smtClean="0"/>
              <a:t> </a:t>
            </a:r>
            <a:r>
              <a:rPr lang="en-US" altLang="zh-TW" dirty="0"/>
              <a:t>→ </a:t>
            </a:r>
            <a:r>
              <a:rPr lang="en-US" altLang="zh-TW" dirty="0" smtClean="0">
                <a:solidFill>
                  <a:srgbClr val="C00000"/>
                </a:solidFill>
              </a:rPr>
              <a:t>M3</a:t>
            </a:r>
            <a:r>
              <a:rPr lang="en-US" altLang="zh-TW" dirty="0" smtClean="0"/>
              <a:t> </a:t>
            </a:r>
            <a:r>
              <a:rPr lang="en-US" altLang="zh-TW" dirty="0"/>
              <a:t>→ </a:t>
            </a:r>
            <a:r>
              <a:rPr lang="en-US" altLang="zh-TW" dirty="0">
                <a:solidFill>
                  <a:srgbClr val="0070C0"/>
                </a:solidFill>
              </a:rPr>
              <a:t>P1 </a:t>
            </a:r>
            <a:r>
              <a:rPr lang="en-US" altLang="zh-TW" dirty="0"/>
              <a:t>→ </a:t>
            </a:r>
            <a:r>
              <a:rPr lang="en-US" altLang="zh-TW" dirty="0">
                <a:solidFill>
                  <a:srgbClr val="0070C0"/>
                </a:solidFill>
              </a:rPr>
              <a:t>P2 </a:t>
            </a:r>
            <a:r>
              <a:rPr lang="en-US" altLang="zh-TW" dirty="0"/>
              <a:t>→ </a:t>
            </a:r>
            <a:r>
              <a:rPr lang="en-US" altLang="zh-TW" dirty="0" smtClean="0">
                <a:solidFill>
                  <a:srgbClr val="C00000"/>
                </a:solidFill>
              </a:rPr>
              <a:t>M1</a:t>
            </a:r>
            <a:r>
              <a:rPr lang="en-US" altLang="zh-TW" dirty="0" smtClean="0"/>
              <a:t> </a:t>
            </a:r>
            <a:r>
              <a:rPr lang="en-US" altLang="zh-TW" dirty="0"/>
              <a:t>→ </a:t>
            </a:r>
            <a:r>
              <a:rPr lang="en-US" altLang="zh-TW" dirty="0" smtClean="0">
                <a:solidFill>
                  <a:srgbClr val="C00000"/>
                </a:solidFill>
              </a:rPr>
              <a:t>M2</a:t>
            </a:r>
            <a:r>
              <a:rPr lang="en-US" altLang="zh-TW" dirty="0" smtClean="0"/>
              <a:t> </a:t>
            </a:r>
            <a:r>
              <a:rPr lang="en-US" altLang="zh-TW" dirty="0"/>
              <a:t>→ </a:t>
            </a:r>
            <a:r>
              <a:rPr lang="en-US" altLang="zh-TW" dirty="0" smtClean="0">
                <a:solidFill>
                  <a:srgbClr val="C00000"/>
                </a:solidFill>
              </a:rPr>
              <a:t>M3</a:t>
            </a:r>
            <a:r>
              <a:rPr lang="en-US" altLang="zh-TW" dirty="0" smtClean="0"/>
              <a:t> </a:t>
            </a:r>
            <a:r>
              <a:rPr lang="en-US" altLang="zh-TW" dirty="0"/>
              <a:t>→ </a:t>
            </a:r>
            <a:r>
              <a:rPr lang="en-US" altLang="zh-TW" dirty="0">
                <a:solidFill>
                  <a:srgbClr val="0070C0"/>
                </a:solidFill>
              </a:rPr>
              <a:t>P1 </a:t>
            </a:r>
            <a:r>
              <a:rPr lang="en-US" altLang="zh-TW" dirty="0" smtClean="0"/>
              <a:t>→ </a:t>
            </a:r>
            <a:r>
              <a:rPr lang="en-US" altLang="zh-TW" dirty="0" smtClean="0">
                <a:solidFill>
                  <a:srgbClr val="0070C0"/>
                </a:solidFill>
              </a:rPr>
              <a:t>P2 </a:t>
            </a:r>
            <a:r>
              <a:rPr lang="en-US" altLang="zh-TW" dirty="0"/>
              <a:t>→</a:t>
            </a:r>
            <a:r>
              <a:rPr lang="en-US" altLang="zh-TW" dirty="0" smtClean="0"/>
              <a:t> </a:t>
            </a:r>
            <a:r>
              <a:rPr lang="en-US" altLang="zh-TW" dirty="0"/>
              <a:t>…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P</a:t>
            </a:r>
            <a:r>
              <a:rPr lang="en-US" altLang="zh-TW" dirty="0"/>
              <a:t>: </a:t>
            </a:r>
            <a:r>
              <a:rPr lang="en-US" altLang="zh-TW" dirty="0">
                <a:solidFill>
                  <a:srgbClr val="0070C0"/>
                </a:solidFill>
              </a:rPr>
              <a:t>Player</a:t>
            </a:r>
          </a:p>
          <a:p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M</a:t>
            </a:r>
            <a:r>
              <a:rPr lang="en-US" altLang="zh-TW" dirty="0" smtClean="0"/>
              <a:t>: </a:t>
            </a:r>
            <a:r>
              <a:rPr lang="en-US" altLang="zh-TW" dirty="0" smtClean="0">
                <a:solidFill>
                  <a:srgbClr val="C00000"/>
                </a:solidFill>
              </a:rPr>
              <a:t>Monster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35162" y="2775474"/>
            <a:ext cx="1215614" cy="43030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854817" y="315605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r>
              <a:rPr lang="en-US" altLang="zh-TW" baseline="30000" dirty="0" smtClean="0">
                <a:solidFill>
                  <a:schemeClr val="accent6"/>
                </a:solidFill>
              </a:rPr>
              <a:t>st</a:t>
            </a:r>
            <a:r>
              <a:rPr lang="en-US" altLang="zh-TW" dirty="0" smtClean="0">
                <a:solidFill>
                  <a:schemeClr val="accent6"/>
                </a:solidFill>
              </a:rPr>
              <a:t> Turn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05796" y="2775474"/>
            <a:ext cx="1215614" cy="43030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425451" y="3156051"/>
            <a:ext cx="936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r>
              <a:rPr lang="en-US" altLang="zh-TW" baseline="30000" dirty="0" smtClean="0">
                <a:solidFill>
                  <a:schemeClr val="accent6"/>
                </a:solidFill>
              </a:rPr>
              <a:t>nd</a:t>
            </a:r>
            <a:r>
              <a:rPr lang="en-US" altLang="zh-TW" dirty="0" smtClean="0">
                <a:solidFill>
                  <a:schemeClr val="accent6"/>
                </a:solidFill>
              </a:rPr>
              <a:t> Turn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35161" y="4187325"/>
            <a:ext cx="3625327" cy="43030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903703" y="4617631"/>
            <a:ext cx="9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r>
              <a:rPr lang="en-US" altLang="zh-TW" baseline="30000" dirty="0" smtClean="0">
                <a:solidFill>
                  <a:schemeClr val="accent6"/>
                </a:solidFill>
              </a:rPr>
              <a:t>st</a:t>
            </a:r>
            <a:r>
              <a:rPr lang="en-US" altLang="zh-TW" dirty="0" smtClean="0">
                <a:solidFill>
                  <a:schemeClr val="accent6"/>
                </a:solidFill>
              </a:rPr>
              <a:t> Turn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74253" y="4187325"/>
            <a:ext cx="3625327" cy="43030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879074" y="4617631"/>
            <a:ext cx="101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r>
              <a:rPr lang="en-US" altLang="zh-TW" baseline="30000" dirty="0" smtClean="0">
                <a:solidFill>
                  <a:schemeClr val="accent6"/>
                </a:solidFill>
              </a:rPr>
              <a:t>nd</a:t>
            </a:r>
            <a:r>
              <a:rPr lang="en-US" altLang="zh-TW" dirty="0" smtClean="0">
                <a:solidFill>
                  <a:schemeClr val="accent6"/>
                </a:solidFill>
              </a:rPr>
              <a:t> Turn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798900" y="3156051"/>
            <a:ext cx="1122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… n</a:t>
            </a:r>
            <a:r>
              <a:rPr lang="en-US" altLang="zh-TW" baseline="30000" dirty="0" smtClean="0">
                <a:solidFill>
                  <a:schemeClr val="accent6"/>
                </a:solidFill>
              </a:rPr>
              <a:t>th</a:t>
            </a:r>
            <a:r>
              <a:rPr lang="en-US" altLang="zh-TW" dirty="0" smtClean="0">
                <a:solidFill>
                  <a:schemeClr val="accent6"/>
                </a:solidFill>
              </a:rPr>
              <a:t> Turn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798900" y="4567902"/>
            <a:ext cx="1122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… n</a:t>
            </a:r>
            <a:r>
              <a:rPr lang="en-US" altLang="zh-TW" baseline="30000" dirty="0" smtClean="0">
                <a:solidFill>
                  <a:schemeClr val="accent6"/>
                </a:solidFill>
              </a:rPr>
              <a:t>th</a:t>
            </a:r>
            <a:r>
              <a:rPr lang="en-US" altLang="zh-TW" dirty="0" smtClean="0">
                <a:solidFill>
                  <a:schemeClr val="accent6"/>
                </a:solidFill>
              </a:rPr>
              <a:t> Turn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848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Generate Monster Information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Type A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Type B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686683" y="2623181"/>
            <a:ext cx="3769750" cy="111879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592475" y="2303578"/>
            <a:ext cx="150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Battle</a:t>
            </a:r>
            <a:r>
              <a:rPr lang="en-US" altLang="zh-TW" dirty="0" smtClean="0">
                <a:solidFill>
                  <a:schemeClr val="accent6"/>
                </a:solidFill>
              </a:rPr>
              <a:t> class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" name="剪去單一角落矩形 5"/>
          <p:cNvSpPr/>
          <p:nvPr/>
        </p:nvSpPr>
        <p:spPr>
          <a:xfrm>
            <a:off x="6749465" y="2672910"/>
            <a:ext cx="2467451" cy="993762"/>
          </a:xfrm>
          <a:prstGeom prst="snip1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Get the monster info from parameters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901146" y="2597606"/>
            <a:ext cx="126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constructor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27601" y="2623397"/>
            <a:ext cx="2775473" cy="111879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Generates</a:t>
            </a:r>
            <a:r>
              <a:rPr lang="en-US" altLang="zh-TW" dirty="0" smtClean="0">
                <a:solidFill>
                  <a:schemeClr val="tx1"/>
                </a:solidFill>
              </a:rPr>
              <a:t> monsters according to the </a:t>
            </a:r>
            <a:r>
              <a:rPr lang="en-US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259010" y="2303578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altLang="zh-TW" dirty="0" smtClean="0">
                <a:solidFill>
                  <a:schemeClr val="accent2"/>
                </a:solidFill>
              </a:rPr>
              <a:t> class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5023821" y="3169791"/>
            <a:ext cx="1850315" cy="20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5031032" y="2828635"/>
            <a:ext cx="172964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700" dirty="0" smtClean="0"/>
              <a:t>Player &amp; Monster</a:t>
            </a:r>
            <a:endParaRPr lang="zh-TW" altLang="en-US" sz="17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251399" y="3129479"/>
            <a:ext cx="129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Information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686683" y="4660210"/>
            <a:ext cx="3769750" cy="111879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592475" y="4340607"/>
            <a:ext cx="150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Battle</a:t>
            </a:r>
            <a:r>
              <a:rPr lang="en-US" altLang="zh-TW" dirty="0" smtClean="0">
                <a:solidFill>
                  <a:schemeClr val="accent6"/>
                </a:solidFill>
              </a:rPr>
              <a:t> class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17" name="剪去單一角落矩形 16"/>
          <p:cNvSpPr/>
          <p:nvPr/>
        </p:nvSpPr>
        <p:spPr>
          <a:xfrm>
            <a:off x="6749465" y="4709939"/>
            <a:ext cx="2467451" cy="993762"/>
          </a:xfrm>
          <a:prstGeom prst="snip1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Self-generate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monster information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901146" y="4634635"/>
            <a:ext cx="126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constructor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327601" y="4660426"/>
            <a:ext cx="2775473" cy="111879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Only sends player information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259010" y="4340607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altLang="zh-TW" dirty="0" smtClean="0">
                <a:solidFill>
                  <a:schemeClr val="accent2"/>
                </a:solidFill>
              </a:rPr>
              <a:t> class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V="1">
            <a:off x="5023821" y="5206820"/>
            <a:ext cx="1850315" cy="20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5516134" y="4837488"/>
            <a:ext cx="75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Player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251399" y="5166508"/>
            <a:ext cx="129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Information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3006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altLang="zh-TW" dirty="0" smtClean="0">
                <a:cs typeface="Courier New" panose="02070309020205020404" pitchFamily="49" charset="0"/>
              </a:rPr>
              <a:t>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881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Character {</a:t>
            </a:r>
          </a:p>
          <a:p>
            <a:pPr marL="0" indent="0">
              <a:buNone/>
            </a:pPr>
            <a:r>
              <a:rPr lang="en-US" altLang="zh-TW" dirty="0" smtClean="0">
                <a:cs typeface="Courier New" panose="02070309020205020404" pitchFamily="49" charset="0"/>
              </a:rPr>
              <a:t>	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type;</a:t>
            </a:r>
            <a:r>
              <a:rPr lang="en-US" altLang="zh-TW" dirty="0">
                <a:cs typeface="Courier New" panose="02070309020205020404" pitchFamily="49" charset="0"/>
              </a:rPr>
              <a:t> // </a:t>
            </a:r>
            <a:r>
              <a:rPr lang="en-US" altLang="zh-TW" dirty="0" smtClean="0">
                <a:cs typeface="Courier New" panose="02070309020205020404" pitchFamily="49" charset="0"/>
              </a:rPr>
              <a:t>monster(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‘m’</a:t>
            </a:r>
            <a:r>
              <a:rPr lang="en-US" altLang="zh-TW" dirty="0" smtClean="0">
                <a:cs typeface="Courier New" panose="02070309020205020404" pitchFamily="49" charset="0"/>
              </a:rPr>
              <a:t>) </a:t>
            </a:r>
            <a:r>
              <a:rPr lang="en-US" altLang="zh-TW" dirty="0">
                <a:cs typeface="Courier New" panose="02070309020205020404" pitchFamily="49" charset="0"/>
              </a:rPr>
              <a:t>or </a:t>
            </a:r>
            <a:r>
              <a:rPr lang="en-US" altLang="zh-TW" dirty="0" smtClean="0">
                <a:cs typeface="Courier New" panose="02070309020205020404" pitchFamily="49" charset="0"/>
              </a:rPr>
              <a:t>player(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‘p’</a:t>
            </a:r>
            <a:r>
              <a:rPr lang="en-US" altLang="zh-TW" dirty="0" smtClean="0">
                <a:cs typeface="Courier New" panose="02070309020205020404" pitchFamily="49" charset="0"/>
              </a:rPr>
              <a:t>)?</a:t>
            </a:r>
            <a:endParaRPr lang="en-US" altLang="zh-TW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cs typeface="Courier New" panose="02070309020205020404" pitchFamily="49" charset="0"/>
              </a:rPr>
              <a:t>	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alive; </a:t>
            </a:r>
            <a:r>
              <a:rPr lang="en-US" altLang="zh-TW" dirty="0">
                <a:cs typeface="Courier New" panose="02070309020205020404" pitchFamily="49" charset="0"/>
              </a:rPr>
              <a:t>// </a:t>
            </a:r>
            <a:r>
              <a:rPr lang="en-US" altLang="zh-TW" dirty="0" smtClean="0">
                <a:cs typeface="Courier New" panose="02070309020205020404" pitchFamily="49" charset="0"/>
              </a:rPr>
              <a:t>alive(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zh-TW" dirty="0" smtClean="0">
                <a:cs typeface="Courier New" panose="02070309020205020404" pitchFamily="49" charset="0"/>
              </a:rPr>
              <a:t>) </a:t>
            </a:r>
            <a:r>
              <a:rPr lang="en-US" altLang="zh-TW" dirty="0">
                <a:cs typeface="Courier New" panose="02070309020205020404" pitchFamily="49" charset="0"/>
              </a:rPr>
              <a:t>or </a:t>
            </a:r>
            <a:r>
              <a:rPr lang="en-US" altLang="zh-TW" dirty="0" smtClean="0">
                <a:cs typeface="Courier New" panose="02070309020205020404" pitchFamily="49" charset="0"/>
              </a:rPr>
              <a:t>dead(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zh-TW" dirty="0" smtClean="0">
                <a:cs typeface="Courier New" panose="02070309020205020404" pitchFamily="49" charset="0"/>
              </a:rPr>
              <a:t>)?</a:t>
            </a:r>
            <a:endParaRPr lang="en-US" altLang="zh-TW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cs typeface="Courier New" panose="02070309020205020404" pitchFamily="49" charset="0"/>
              </a:rPr>
              <a:t>	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instance; </a:t>
            </a:r>
            <a:r>
              <a:rPr lang="en-US" altLang="zh-TW" dirty="0">
                <a:cs typeface="Courier New" panose="02070309020205020404" pitchFamily="49" charset="0"/>
              </a:rPr>
              <a:t>// pointer to instance</a:t>
            </a:r>
          </a:p>
          <a:p>
            <a:pPr marL="0" indent="0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TW" dirty="0" smtClean="0"/>
              <a:t>We use this structure to manage characters internally</a:t>
            </a:r>
            <a:endParaRPr lang="en-US" altLang="zh-TW" dirty="0"/>
          </a:p>
          <a:p>
            <a:r>
              <a:rPr lang="en-US" altLang="zh-TW" dirty="0" smtClean="0"/>
              <a:t>A </a:t>
            </a:r>
            <a:r>
              <a:rPr lang="en-US" altLang="zh-TW" dirty="0">
                <a:solidFill>
                  <a:schemeClr val="accent5"/>
                </a:solidFill>
              </a:rPr>
              <a:t>void pointer </a:t>
            </a:r>
            <a:r>
              <a:rPr lang="en-US" altLang="zh-TW" dirty="0"/>
              <a:t>can point(convert) to any type </a:t>
            </a:r>
            <a:r>
              <a:rPr lang="en-US" altLang="zh-TW" dirty="0" smtClean="0"/>
              <a:t>of variables/instances</a:t>
            </a:r>
            <a:endParaRPr lang="en-US" altLang="zh-TW" dirty="0"/>
          </a:p>
          <a:p>
            <a:pPr lvl="1"/>
            <a:r>
              <a:rPr lang="en-US" altLang="zh-TW" dirty="0" smtClean="0"/>
              <a:t>Sometimes </a:t>
            </a:r>
            <a:r>
              <a:rPr lang="en-US" altLang="zh-TW" dirty="0"/>
              <a:t>it is called </a:t>
            </a:r>
            <a:r>
              <a:rPr lang="en-US" altLang="zh-TW" dirty="0">
                <a:solidFill>
                  <a:srgbClr val="C00000"/>
                </a:solidFill>
              </a:rPr>
              <a:t>generic pointer</a:t>
            </a:r>
            <a:r>
              <a:rPr lang="en-US" altLang="zh-TW" dirty="0"/>
              <a:t> as </a:t>
            </a:r>
            <a:r>
              <a:rPr lang="en-US" altLang="zh-TW" dirty="0" smtClean="0"/>
              <a:t>well</a:t>
            </a:r>
          </a:p>
          <a:p>
            <a:r>
              <a:rPr lang="en-US" altLang="zh-TW" dirty="0" smtClean="0"/>
              <a:t>To convert from/to </a:t>
            </a:r>
            <a:r>
              <a:rPr lang="en-US" altLang="zh-TW" dirty="0" smtClean="0">
                <a:solidFill>
                  <a:schemeClr val="accent5"/>
                </a:solidFill>
              </a:rPr>
              <a:t>void pointer</a:t>
            </a:r>
            <a:r>
              <a:rPr lang="en-US" altLang="zh-TW" dirty="0" smtClean="0"/>
              <a:t>, please use </a:t>
            </a:r>
            <a:r>
              <a:rPr lang="en-US" altLang="zh-TW" dirty="0" err="1" smtClean="0">
                <a:solidFill>
                  <a:srgbClr val="C00000"/>
                </a:solidFill>
              </a:rPr>
              <a:t>static_cast</a:t>
            </a:r>
            <a:r>
              <a:rPr lang="en-US" altLang="zh-TW" dirty="0" smtClean="0"/>
              <a:t>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5251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2080</TotalTime>
  <Words>1493</Words>
  <Application>Microsoft Office PowerPoint</Application>
  <PresentationFormat>寬螢幕</PresentationFormat>
  <Paragraphs>280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5" baseType="lpstr">
      <vt:lpstr>新細明體</vt:lpstr>
      <vt:lpstr>Arial</vt:lpstr>
      <vt:lpstr>Calibri</vt:lpstr>
      <vt:lpstr>Calibri Light</vt:lpstr>
      <vt:lpstr>Courier New</vt:lpstr>
      <vt:lpstr>Office 佈景主題</vt:lpstr>
      <vt:lpstr>Example interface of Battle and Field</vt:lpstr>
      <vt:lpstr>Simplified Game Flow</vt:lpstr>
      <vt:lpstr>Battle class</vt:lpstr>
      <vt:lpstr>Battle is Responsible for…</vt:lpstr>
      <vt:lpstr>Battle is Responsible for…</vt:lpstr>
      <vt:lpstr>What you should do with Battle</vt:lpstr>
      <vt:lpstr>The Order of Action</vt:lpstr>
      <vt:lpstr>Generate Monster Information</vt:lpstr>
      <vt:lpstr>Character Structure</vt:lpstr>
      <vt:lpstr>Data Members of Battle</vt:lpstr>
      <vt:lpstr>Constructors of Battle (Type A)</vt:lpstr>
      <vt:lpstr>Constructors of Battle (Type B)</vt:lpstr>
      <vt:lpstr>Public Methods of Battle</vt:lpstr>
      <vt:lpstr>Public Methods of Battle</vt:lpstr>
      <vt:lpstr>Public Methods of Battle</vt:lpstr>
      <vt:lpstr>Field class</vt:lpstr>
      <vt:lpstr>Field is Responsible for…</vt:lpstr>
      <vt:lpstr>Field is Responsible for…</vt:lpstr>
      <vt:lpstr>What should you do with Field</vt:lpstr>
      <vt:lpstr>A Simple Format of Map</vt:lpstr>
      <vt:lpstr>Using enum to Increase Readability</vt:lpstr>
      <vt:lpstr>Vision</vt:lpstr>
      <vt:lpstr>Data Members of Field</vt:lpstr>
      <vt:lpstr>Data Members of Field</vt:lpstr>
      <vt:lpstr>Constructors of Field</vt:lpstr>
      <vt:lpstr>Basic Public Methods of Field</vt:lpstr>
      <vt:lpstr>Basic Public Methods of Field</vt:lpstr>
      <vt:lpstr>Basic Public Methods of Field</vt:lpstr>
      <vt:lpstr>Notice</vt:lpstr>
    </vt:vector>
  </TitlesOfParts>
  <Company>For Personal Use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656565656</dc:title>
  <dc:creator>Flyoscar Liu</dc:creator>
  <cp:lastModifiedBy>KID</cp:lastModifiedBy>
  <cp:revision>46</cp:revision>
  <dcterms:created xsi:type="dcterms:W3CDTF">2015-05-20T10:42:30Z</dcterms:created>
  <dcterms:modified xsi:type="dcterms:W3CDTF">2017-05-03T09:27:17Z</dcterms:modified>
</cp:coreProperties>
</file>