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9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9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69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D2B7CD-A9DA-4F47-8A6A-5B4F44B3938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17121-1A0F-4F3D-A30C-F264B12C2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Lab9 </a:t>
            </a:r>
            <a:r>
              <a:rPr lang="zh-CN" altLang="en-US" dirty="0"/>
              <a:t>結報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A1E2B2-B67A-4111-8A1D-2FA77681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E24066226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魏晉成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E24065018 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章子嚴</a:t>
            </a:r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E24066129 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張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軒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78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ADEA6-9A4E-462C-B671-B2221C5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8232A-7DF0-49DA-937B-0732A1B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</a:pP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此實驗參考後兩頁之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圖七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與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圖八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的系統構想圖以及顯示圖示，將其組合而成，並透過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LED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矩陣輸出目前狀態。</a:t>
            </a:r>
            <a:endParaRPr lang="en-US" altLang="zh-CN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46DF-081C-4BDE-A6AB-8B7189CC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AA293E-C128-49C0-BDE1-608F796FFA63}"/>
              </a:ext>
            </a:extLst>
          </p:cNvPr>
          <p:cNvSpPr txBox="1"/>
          <p:nvPr/>
        </p:nvSpPr>
        <p:spPr>
          <a:xfrm>
            <a:off x="2235656" y="57026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系統構想圖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CB1AE67-8F7A-4479-B81A-3FB8B2898C50}"/>
              </a:ext>
            </a:extLst>
          </p:cNvPr>
          <p:cNvGrpSpPr/>
          <p:nvPr/>
        </p:nvGrpSpPr>
        <p:grpSpPr>
          <a:xfrm>
            <a:off x="2606040" y="1968832"/>
            <a:ext cx="7397750" cy="3733800"/>
            <a:chOff x="914400" y="2819400"/>
            <a:chExt cx="7397750" cy="3733800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FEF51412-0AC4-41C4-BEB4-F93BC4D6A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5410200"/>
              <a:ext cx="131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divided_clk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4C4F08F-F06B-4276-BCFA-0D1AFE9C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029200"/>
              <a:ext cx="1371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led_matrix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8ACFBEF-6C84-48EB-901F-BE5882BB8C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86300" y="51435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ECA38A1-1C69-4C2A-948E-DAF357F9B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5715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82A83CE-2B9B-4DB7-8CF0-5481528CC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579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CDAD913C-90F3-404E-A8B8-E5AB420B5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7338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C441DF3-E0CD-4A78-94FC-C7E2FDE2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29200"/>
              <a:ext cx="1981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frequency_divider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55BFEC1-C925-42EA-A902-3D3004B45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943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rst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F72BD346-AAC1-4E14-A5BE-27DDED121A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714500" y="5448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2B4971E-4CA3-4389-858E-54564A4A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715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1BCD0BB-4F66-4854-8627-341808FD7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579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9AA3592-2944-4C05-81C1-5BABE7BD47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048500" y="51435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E2A6C843-E7AA-482F-937D-6EC535311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3733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31510FF9-2C15-4F75-909E-8CDCF01F4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324600" y="3352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AC04DD8-DE86-4913-8A01-E952FEE98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1400" y="4724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C2E6D27D-207C-4BC9-A6A2-636FEDE1C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495800"/>
              <a:ext cx="55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row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142D6063-4898-41B4-AF43-DDB362DCC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105400"/>
              <a:ext cx="920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column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DBE244BC-D8DA-4562-8FFF-54AB7C7C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52578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F6C06633-3FBB-42D3-B263-0E1699A3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876800"/>
              <a:ext cx="5334000" cy="14478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C624444D-0B06-4CDA-BCBE-2686AA0069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9000" y="41148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BBE54F5-A714-4F45-94BD-7F884B419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1EDA85D-B49A-44A6-B3F4-80D827F26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ABB8DA52-CE72-47E0-9000-05E32FF7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562600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clk</a:t>
              </a: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0DCB59A5-BC0C-437E-9A0C-A6FB5586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29200"/>
              <a:ext cx="1981200" cy="914400"/>
            </a:xfrm>
            <a:prstGeom prst="roundRect">
              <a:avLst>
                <a:gd name="adj" fmla="val 260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1608ADE9-E8F3-4388-9E70-5977BA19C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4267200"/>
              <a:ext cx="0" cy="76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97DAE0C-196E-493A-94C8-634BCFA59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5943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43FC8830-FF98-43C0-A27E-CF38955AC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6172200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sel</a:t>
              </a:r>
            </a:p>
          </p:txBody>
        </p:sp>
        <p:pic>
          <p:nvPicPr>
            <p:cNvPr id="34" name="Picture 38">
              <a:extLst>
                <a:ext uri="{FF2B5EF4-FFF2-40B4-BE49-F238E27FC236}">
                  <a16:creationId xmlns:a16="http://schemas.microsoft.com/office/drawing/2014/main" id="{C0096EF0-9591-4E21-9CCE-555009D3C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819400"/>
              <a:ext cx="1438275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AutoShape 39">
              <a:extLst>
                <a:ext uri="{FF2B5EF4-FFF2-40B4-BE49-F238E27FC236}">
                  <a16:creationId xmlns:a16="http://schemas.microsoft.com/office/drawing/2014/main" id="{19D136D8-04AB-493F-82F9-EA01D2E9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6248400"/>
              <a:ext cx="457200" cy="304800"/>
            </a:xfrm>
            <a:prstGeom prst="roundRect">
              <a:avLst>
                <a:gd name="adj" fmla="val 260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36" name="Text Box 41">
              <a:extLst>
                <a:ext uri="{FF2B5EF4-FFF2-40B4-BE49-F238E27FC236}">
                  <a16:creationId xmlns:a16="http://schemas.microsoft.com/office/drawing/2014/main" id="{06E2FDCA-2137-404F-AA8E-34BC5BD7B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8862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rgbClr val="FF0000"/>
                  </a:solidFill>
                </a:rPr>
                <a:t>將頻率降到</a:t>
              </a:r>
              <a:r>
                <a:rPr lang="en-US" altLang="zh-TW" sz="1800">
                  <a:solidFill>
                    <a:srgbClr val="FF0000"/>
                  </a:solidFill>
                </a:rPr>
                <a:t>1000Hz</a:t>
              </a:r>
            </a:p>
          </p:txBody>
        </p:sp>
        <p:sp>
          <p:nvSpPr>
            <p:cNvPr id="37" name="Text Box 42">
              <a:extLst>
                <a:ext uri="{FF2B5EF4-FFF2-40B4-BE49-F238E27FC236}">
                  <a16:creationId xmlns:a16="http://schemas.microsoft.com/office/drawing/2014/main" id="{FDC7C454-430B-47A2-933D-BBA0A79F6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6019800"/>
              <a:ext cx="838200" cy="274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3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E285D-72E8-46BE-958E-99B65C2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8C31B1-B971-44DF-942D-CB6A9C6924AD}"/>
              </a:ext>
            </a:extLst>
          </p:cNvPr>
          <p:cNvSpPr txBox="1"/>
          <p:nvPr/>
        </p:nvSpPr>
        <p:spPr>
          <a:xfrm>
            <a:off x="8550593" y="195117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圖八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狀態圖示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F3ED0A-F097-4481-8DF9-520FF8E6ECF1}"/>
              </a:ext>
            </a:extLst>
          </p:cNvPr>
          <p:cNvGrpSpPr/>
          <p:nvPr/>
        </p:nvGrpSpPr>
        <p:grpSpPr>
          <a:xfrm>
            <a:off x="1508760" y="1951178"/>
            <a:ext cx="7041833" cy="4392471"/>
            <a:chOff x="457200" y="1447800"/>
            <a:chExt cx="8215313" cy="5124450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0C6CC761-11DE-43CA-AFEF-D80A22599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1447800"/>
              <a:ext cx="1738313" cy="2228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13">
              <a:extLst>
                <a:ext uri="{FF2B5EF4-FFF2-40B4-BE49-F238E27FC236}">
                  <a16:creationId xmlns:a16="http://schemas.microsoft.com/office/drawing/2014/main" id="{057A0AFA-A17D-4645-AB52-750DF266F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4343400"/>
              <a:ext cx="1727200" cy="221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9E8CE377-E12A-41FD-A520-8118355E3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47800"/>
              <a:ext cx="914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sel = 1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CC7093D8-9162-4233-866C-A3FFAF60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343400"/>
              <a:ext cx="914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sel = 0</a:t>
              </a:r>
            </a:p>
          </p:txBody>
        </p:sp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55585E82-D0A4-4DF3-8D2A-8A52AD2CB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447800"/>
              <a:ext cx="5638800" cy="512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87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F41CE-6428-4944-9CD2-8B2D8D3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3526B5-5B4D-4CDD-A440-65D006E140B1}"/>
              </a:ext>
            </a:extLst>
          </p:cNvPr>
          <p:cNvSpPr txBox="1"/>
          <p:nvPr/>
        </p:nvSpPr>
        <p:spPr>
          <a:xfrm>
            <a:off x="8327056" y="184573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圖九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除頻器模組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0311BC-D6C0-489E-BECC-77E90E71E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0" r="66375" b="32856"/>
          <a:stretch/>
        </p:blipFill>
        <p:spPr>
          <a:xfrm>
            <a:off x="3512759" y="1845734"/>
            <a:ext cx="4814297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5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5907-3E93-459D-8D9B-14D0192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0948A0-3A24-4B7B-A3DC-253B871AF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0" r="61125" b="31075"/>
          <a:stretch/>
        </p:blipFill>
        <p:spPr>
          <a:xfrm>
            <a:off x="3458100" y="1874520"/>
            <a:ext cx="5336760" cy="43586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AF90F7E-30BC-4C67-AD4C-8949CD0FB14F}"/>
              </a:ext>
            </a:extLst>
          </p:cNvPr>
          <p:cNvSpPr txBox="1"/>
          <p:nvPr/>
        </p:nvSpPr>
        <p:spPr>
          <a:xfrm>
            <a:off x="8794860" y="1874520"/>
            <a:ext cx="21595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-1)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Part1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06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5907-3E93-459D-8D9B-14D0192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F90F7E-30BC-4C67-AD4C-8949CD0FB14F}"/>
              </a:ext>
            </a:extLst>
          </p:cNvPr>
          <p:cNvSpPr txBox="1"/>
          <p:nvPr/>
        </p:nvSpPr>
        <p:spPr>
          <a:xfrm>
            <a:off x="9319260" y="2003874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-2)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Part2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B7EE88-E9AD-4DD8-86DB-0EF6FD73A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49" r="65375" b="9922"/>
          <a:stretch/>
        </p:blipFill>
        <p:spPr>
          <a:xfrm>
            <a:off x="2933700" y="2003874"/>
            <a:ext cx="6385560" cy="3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76D17-569D-4748-906E-5E4C922B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B43907-4ED5-410B-9F5C-DE790FBED736}"/>
              </a:ext>
            </a:extLst>
          </p:cNvPr>
          <p:cNvSpPr txBox="1"/>
          <p:nvPr/>
        </p:nvSpPr>
        <p:spPr>
          <a:xfrm>
            <a:off x="1119751" y="5090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圖十一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EDD0E0-01F0-42CC-A717-7C27F8FE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46750" b="61578"/>
          <a:stretch/>
        </p:blipFill>
        <p:spPr>
          <a:xfrm>
            <a:off x="1119751" y="2316480"/>
            <a:ext cx="10013458" cy="27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6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020A8-3A62-4730-9383-0325415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8AA75C-8A2A-4505-BA2D-71C497D2662D}"/>
              </a:ext>
            </a:extLst>
          </p:cNvPr>
          <p:cNvSpPr/>
          <p:nvPr/>
        </p:nvSpPr>
        <p:spPr>
          <a:xfrm>
            <a:off x="8320088" y="18462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影片二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err="1"/>
              <a:t>VeriInstrument</a:t>
            </a:r>
            <a:endParaRPr lang="en-US" altLang="zh-TW" sz="2800" dirty="0"/>
          </a:p>
          <a:p>
            <a:r>
              <a:rPr lang="zh-TW" altLang="en-US" sz="2800" dirty="0"/>
              <a:t>驗證</a:t>
            </a:r>
          </a:p>
        </p:txBody>
      </p:sp>
      <p:pic>
        <p:nvPicPr>
          <p:cNvPr id="4" name="錄製_2018_05_23_12_54_07_766">
            <a:hlinkClick r:id="" action="ppaction://media"/>
            <a:extLst>
              <a:ext uri="{FF2B5EF4-FFF2-40B4-BE49-F238E27FC236}">
                <a16:creationId xmlns:a16="http://schemas.microsoft.com/office/drawing/2014/main" id="{E22B9539-F2C5-467D-B94A-C4D5BE134C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75760" y="1846263"/>
            <a:ext cx="4301440" cy="39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6FB7B-F8E9-4B39-81F2-730259D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68F00-2F62-4E49-9429-6F32C958D6DF}"/>
              </a:ext>
            </a:extLst>
          </p:cNvPr>
          <p:cNvSpPr txBox="1"/>
          <p:nvPr/>
        </p:nvSpPr>
        <p:spPr>
          <a:xfrm>
            <a:off x="8823960" y="181370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501825-634C-421D-A43A-880053BAF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4" r="49625" b="12148"/>
          <a:stretch/>
        </p:blipFill>
        <p:spPr>
          <a:xfrm>
            <a:off x="3436620" y="1813700"/>
            <a:ext cx="5379720" cy="45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0EF7-3743-4655-947E-BD14AC13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之二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F9317F-B311-4878-9207-8822C29050AF}"/>
              </a:ext>
            </a:extLst>
          </p:cNvPr>
          <p:cNvSpPr txBox="1"/>
          <p:nvPr/>
        </p:nvSpPr>
        <p:spPr>
          <a:xfrm>
            <a:off x="7452360" y="178308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圖十三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結果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475D93-4EAC-4E9D-9A09-DB13EFDA4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39" r="82375" b="29293"/>
          <a:stretch/>
        </p:blipFill>
        <p:spPr>
          <a:xfrm>
            <a:off x="4358640" y="1783080"/>
            <a:ext cx="3093720" cy="43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3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CF75A-62BE-46B0-A188-EC1AA1D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sz="5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sz="5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sz="5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sz="5400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sz="6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5B667F-FA8B-406B-97A5-E7FBC6D0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此實驗如下頁的</a:t>
            </a:r>
            <a:r>
              <a:rPr lang="en-US" altLang="zh-TW" sz="2800" dirty="0"/>
              <a:t>(</a:t>
            </a:r>
            <a:r>
              <a:rPr lang="zh-CN" altLang="en-US" sz="2800" dirty="0"/>
              <a:t>圖一</a:t>
            </a:r>
            <a:r>
              <a:rPr lang="en-US" altLang="zh-CN" sz="2800" dirty="0"/>
              <a:t>)</a:t>
            </a:r>
            <a:r>
              <a:rPr lang="zh-CN" altLang="en-US" sz="2800" dirty="0"/>
              <a:t>，先利用除頻器將頻率調至</a:t>
            </a:r>
            <a:r>
              <a:rPr lang="en-US" altLang="zh-CN" sz="2800" dirty="0"/>
              <a:t>1kHz</a:t>
            </a:r>
            <a:r>
              <a:rPr lang="zh-CN" altLang="en-US" sz="2800" dirty="0"/>
              <a:t>，再接至</a:t>
            </a:r>
            <a:r>
              <a:rPr lang="en-US" altLang="zh-TW" sz="2800" dirty="0"/>
              <a:t>LED</a:t>
            </a:r>
            <a:r>
              <a:rPr lang="zh-TW" altLang="en-US" sz="2800" dirty="0"/>
              <a:t>矩陣顯示</a:t>
            </a:r>
            <a:r>
              <a:rPr lang="zh-CN" altLang="en-US" sz="2800" dirty="0"/>
              <a:t>模組，並利用</a:t>
            </a:r>
            <a:r>
              <a:rPr lang="en-US" altLang="zh-TW" sz="2800" dirty="0"/>
              <a:t>LED</a:t>
            </a:r>
            <a:r>
              <a:rPr lang="zh-TW" altLang="en-US" sz="2800" dirty="0"/>
              <a:t>矩陣顯示目前的狀態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9459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ADEA6-9A4E-462C-B671-B2221C5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8232A-7DF0-49DA-937B-0732A1B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</a:pP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此實驗參考後兩頁之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圖十四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與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圖十五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的系統構想圖以及顯示圖示，將其組合而成，並透過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LED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矩陣輸出目前狀態。</a:t>
            </a:r>
            <a:endParaRPr lang="en-US" altLang="zh-CN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6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46DF-081C-4BDE-A6AB-8B7189CC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AA293E-C128-49C0-BDE1-608F796FFA63}"/>
              </a:ext>
            </a:extLst>
          </p:cNvPr>
          <p:cNvSpPr txBox="1"/>
          <p:nvPr/>
        </p:nvSpPr>
        <p:spPr>
          <a:xfrm>
            <a:off x="2235656" y="57026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圖十四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系統構想圖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4CDE268-B6A1-4774-BC85-7041B7C00EE4}"/>
              </a:ext>
            </a:extLst>
          </p:cNvPr>
          <p:cNvGrpSpPr/>
          <p:nvPr/>
        </p:nvGrpSpPr>
        <p:grpSpPr>
          <a:xfrm>
            <a:off x="2971800" y="1743818"/>
            <a:ext cx="6309360" cy="3958814"/>
            <a:chOff x="914400" y="1447800"/>
            <a:chExt cx="7772400" cy="4876800"/>
          </a:xfrm>
        </p:grpSpPr>
        <p:sp>
          <p:nvSpPr>
            <p:cNvPr id="39" name="Text Box 1341">
              <a:extLst>
                <a:ext uri="{FF2B5EF4-FFF2-40B4-BE49-F238E27FC236}">
                  <a16:creationId xmlns:a16="http://schemas.microsoft.com/office/drawing/2014/main" id="{2C9EA6BE-5B20-441F-A7B7-7A6B5CA8D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4038600"/>
              <a:ext cx="131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divided_clk</a:t>
              </a:r>
            </a:p>
          </p:txBody>
        </p:sp>
        <p:sp>
          <p:nvSpPr>
            <p:cNvPr id="40" name="Rectangle 1342">
              <a:extLst>
                <a:ext uri="{FF2B5EF4-FFF2-40B4-BE49-F238E27FC236}">
                  <a16:creationId xmlns:a16="http://schemas.microsoft.com/office/drawing/2014/main" id="{CF3F455D-F481-4758-A1B8-6A0E6323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657600"/>
              <a:ext cx="1371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led_matrix</a:t>
              </a:r>
            </a:p>
          </p:txBody>
        </p:sp>
        <p:sp>
          <p:nvSpPr>
            <p:cNvPr id="41" name="Line 1343">
              <a:extLst>
                <a:ext uri="{FF2B5EF4-FFF2-40B4-BE49-F238E27FC236}">
                  <a16:creationId xmlns:a16="http://schemas.microsoft.com/office/drawing/2014/main" id="{D13F8B50-E2FB-48D0-946D-49F5DCEC6F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86300" y="37719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344">
              <a:extLst>
                <a:ext uri="{FF2B5EF4-FFF2-40B4-BE49-F238E27FC236}">
                  <a16:creationId xmlns:a16="http://schemas.microsoft.com/office/drawing/2014/main" id="{422B5D73-DDF1-4307-9EB0-B0B10417D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343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345">
              <a:extLst>
                <a:ext uri="{FF2B5EF4-FFF2-40B4-BE49-F238E27FC236}">
                  <a16:creationId xmlns:a16="http://schemas.microsoft.com/office/drawing/2014/main" id="{9A689467-7735-4605-88D4-3C0AAF66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4419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Text Box 1346">
              <a:extLst>
                <a:ext uri="{FF2B5EF4-FFF2-40B4-BE49-F238E27FC236}">
                  <a16:creationId xmlns:a16="http://schemas.microsoft.com/office/drawing/2014/main" id="{19855ABB-28CB-494E-BD14-527A802EC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3622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45" name="Rectangle 1347">
              <a:extLst>
                <a:ext uri="{FF2B5EF4-FFF2-40B4-BE49-F238E27FC236}">
                  <a16:creationId xmlns:a16="http://schemas.microsoft.com/office/drawing/2014/main" id="{082D2E71-EE5A-4924-96CB-F1378B75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657600"/>
              <a:ext cx="1981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frequency_divider</a:t>
              </a:r>
            </a:p>
          </p:txBody>
        </p:sp>
        <p:sp>
          <p:nvSpPr>
            <p:cNvPr id="46" name="Text Box 1348">
              <a:extLst>
                <a:ext uri="{FF2B5EF4-FFF2-40B4-BE49-F238E27FC236}">
                  <a16:creationId xmlns:a16="http://schemas.microsoft.com/office/drawing/2014/main" id="{4EFEB8D0-026A-4229-B1B0-4B9D936DB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5720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rst</a:t>
              </a:r>
            </a:p>
          </p:txBody>
        </p:sp>
        <p:sp>
          <p:nvSpPr>
            <p:cNvPr id="47" name="Line 1349">
              <a:extLst>
                <a:ext uri="{FF2B5EF4-FFF2-40B4-BE49-F238E27FC236}">
                  <a16:creationId xmlns:a16="http://schemas.microsoft.com/office/drawing/2014/main" id="{ECED355A-0D5C-4401-A1DB-490EFD34C0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714500" y="40767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1350">
              <a:extLst>
                <a:ext uri="{FF2B5EF4-FFF2-40B4-BE49-F238E27FC236}">
                  <a16:creationId xmlns:a16="http://schemas.microsoft.com/office/drawing/2014/main" id="{12B72436-3112-4A81-B7DA-6D9A4260D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343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351">
              <a:extLst>
                <a:ext uri="{FF2B5EF4-FFF2-40B4-BE49-F238E27FC236}">
                  <a16:creationId xmlns:a16="http://schemas.microsoft.com/office/drawing/2014/main" id="{D1CE907B-53B5-4EED-AA8C-6630EB121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419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50" name="Picture 1352">
              <a:extLst>
                <a:ext uri="{FF2B5EF4-FFF2-40B4-BE49-F238E27FC236}">
                  <a16:creationId xmlns:a16="http://schemas.microsoft.com/office/drawing/2014/main" id="{771DE484-DB7B-4456-83A3-B3F4037BD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447800"/>
              <a:ext cx="1438275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1353">
              <a:extLst>
                <a:ext uri="{FF2B5EF4-FFF2-40B4-BE49-F238E27FC236}">
                  <a16:creationId xmlns:a16="http://schemas.microsoft.com/office/drawing/2014/main" id="{49DCE71E-F61A-4C0C-80C7-DB7CAD007B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048500" y="37719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1354">
              <a:extLst>
                <a:ext uri="{FF2B5EF4-FFF2-40B4-BE49-F238E27FC236}">
                  <a16:creationId xmlns:a16="http://schemas.microsoft.com/office/drawing/2014/main" id="{712AE896-D082-42AD-87DC-AB9A93F0F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23622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1355">
              <a:extLst>
                <a:ext uri="{FF2B5EF4-FFF2-40B4-BE49-F238E27FC236}">
                  <a16:creationId xmlns:a16="http://schemas.microsoft.com/office/drawing/2014/main" id="{22F35875-2914-435A-B3CD-FC12D2488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324600" y="1981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1356">
              <a:extLst>
                <a:ext uri="{FF2B5EF4-FFF2-40B4-BE49-F238E27FC236}">
                  <a16:creationId xmlns:a16="http://schemas.microsoft.com/office/drawing/2014/main" id="{AED34E2E-B9F3-4B0A-A6F1-D91250EA4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1400" y="3352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1357">
              <a:extLst>
                <a:ext uri="{FF2B5EF4-FFF2-40B4-BE49-F238E27FC236}">
                  <a16:creationId xmlns:a16="http://schemas.microsoft.com/office/drawing/2014/main" id="{A11D8AD4-5B70-493E-9A0B-2E189CF8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124200"/>
              <a:ext cx="55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row</a:t>
              </a:r>
            </a:p>
          </p:txBody>
        </p:sp>
        <p:sp>
          <p:nvSpPr>
            <p:cNvPr id="56" name="Text Box 1358">
              <a:extLst>
                <a:ext uri="{FF2B5EF4-FFF2-40B4-BE49-F238E27FC236}">
                  <a16:creationId xmlns:a16="http://schemas.microsoft.com/office/drawing/2014/main" id="{AD637E07-4074-475D-9BB2-8392B76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4114800"/>
              <a:ext cx="920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column</a:t>
              </a:r>
            </a:p>
          </p:txBody>
        </p:sp>
        <p:sp>
          <p:nvSpPr>
            <p:cNvPr id="57" name="Text Box 1359">
              <a:extLst>
                <a:ext uri="{FF2B5EF4-FFF2-40B4-BE49-F238E27FC236}">
                  <a16:creationId xmlns:a16="http://schemas.microsoft.com/office/drawing/2014/main" id="{F005B344-088E-4F01-94BE-5E391C1A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8862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58" name="Rectangle 1360">
              <a:extLst>
                <a:ext uri="{FF2B5EF4-FFF2-40B4-BE49-F238E27FC236}">
                  <a16:creationId xmlns:a16="http://schemas.microsoft.com/office/drawing/2014/main" id="{BBF50F5C-FD8E-4186-9281-FBACDAD4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505200"/>
              <a:ext cx="4953000" cy="28194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59" name="Line 1361">
              <a:extLst>
                <a:ext uri="{FF2B5EF4-FFF2-40B4-BE49-F238E27FC236}">
                  <a16:creationId xmlns:a16="http://schemas.microsoft.com/office/drawing/2014/main" id="{8EE11313-114F-407E-A7E6-B0D0FA6F8C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9000" y="27432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362">
              <a:extLst>
                <a:ext uri="{FF2B5EF4-FFF2-40B4-BE49-F238E27FC236}">
                  <a16:creationId xmlns:a16="http://schemas.microsoft.com/office/drawing/2014/main" id="{86F4D90B-040E-4BDC-AF20-20EB04685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363">
              <a:extLst>
                <a:ext uri="{FF2B5EF4-FFF2-40B4-BE49-F238E27FC236}">
                  <a16:creationId xmlns:a16="http://schemas.microsoft.com/office/drawing/2014/main" id="{DAFF612C-FA7D-4C8F-A561-D249389F6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Text Box 1364">
              <a:extLst>
                <a:ext uri="{FF2B5EF4-FFF2-40B4-BE49-F238E27FC236}">
                  <a16:creationId xmlns:a16="http://schemas.microsoft.com/office/drawing/2014/main" id="{E7A27086-01CA-4FB5-B499-DA688B62B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91000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clk</a:t>
              </a:r>
            </a:p>
          </p:txBody>
        </p:sp>
        <p:sp>
          <p:nvSpPr>
            <p:cNvPr id="63" name="Rectangle 1371">
              <a:extLst>
                <a:ext uri="{FF2B5EF4-FFF2-40B4-BE49-F238E27FC236}">
                  <a16:creationId xmlns:a16="http://schemas.microsoft.com/office/drawing/2014/main" id="{6C544695-8ED3-4F01-8F0F-29C804D9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029200"/>
              <a:ext cx="1371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counter</a:t>
              </a:r>
            </a:p>
          </p:txBody>
        </p:sp>
        <p:sp>
          <p:nvSpPr>
            <p:cNvPr id="64" name="Line 1372">
              <a:extLst>
                <a:ext uri="{FF2B5EF4-FFF2-40B4-BE49-F238E27FC236}">
                  <a16:creationId xmlns:a16="http://schemas.microsoft.com/office/drawing/2014/main" id="{DDF99207-9D30-4F71-BAB6-789C614A2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579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373">
              <a:extLst>
                <a:ext uri="{FF2B5EF4-FFF2-40B4-BE49-F238E27FC236}">
                  <a16:creationId xmlns:a16="http://schemas.microsoft.com/office/drawing/2014/main" id="{9C65693A-3DB9-48F4-9AA6-71A53902C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715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374">
              <a:extLst>
                <a:ext uri="{FF2B5EF4-FFF2-40B4-BE49-F238E27FC236}">
                  <a16:creationId xmlns:a16="http://schemas.microsoft.com/office/drawing/2014/main" id="{1024B99D-9840-44B6-8228-618A00C13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375">
              <a:extLst>
                <a:ext uri="{FF2B5EF4-FFF2-40B4-BE49-F238E27FC236}">
                  <a16:creationId xmlns:a16="http://schemas.microsoft.com/office/drawing/2014/main" id="{7286E5D5-5B8E-4575-9890-93D665E5E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376">
              <a:extLst>
                <a:ext uri="{FF2B5EF4-FFF2-40B4-BE49-F238E27FC236}">
                  <a16:creationId xmlns:a16="http://schemas.microsoft.com/office/drawing/2014/main" id="{D09D17CF-60A4-420F-9B2E-82B1FC0767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991100" y="5448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377">
              <a:extLst>
                <a:ext uri="{FF2B5EF4-FFF2-40B4-BE49-F238E27FC236}">
                  <a16:creationId xmlns:a16="http://schemas.microsoft.com/office/drawing/2014/main" id="{8A1B80E6-98FB-4A4D-88A4-C605F9FF9E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648200" y="4419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1378">
              <a:extLst>
                <a:ext uri="{FF2B5EF4-FFF2-40B4-BE49-F238E27FC236}">
                  <a16:creationId xmlns:a16="http://schemas.microsoft.com/office/drawing/2014/main" id="{6868EF36-1C53-4B7C-9A34-47781E712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267200" y="4800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1379">
              <a:extLst>
                <a:ext uri="{FF2B5EF4-FFF2-40B4-BE49-F238E27FC236}">
                  <a16:creationId xmlns:a16="http://schemas.microsoft.com/office/drawing/2014/main" id="{3462DBA3-C6C5-4FC3-93F1-33DDC68D6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876800" y="5562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Text Box 1380">
              <a:extLst>
                <a:ext uri="{FF2B5EF4-FFF2-40B4-BE49-F238E27FC236}">
                  <a16:creationId xmlns:a16="http://schemas.microsoft.com/office/drawing/2014/main" id="{C406F707-6B34-4608-8207-307BFF7D2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648200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sel</a:t>
              </a:r>
            </a:p>
          </p:txBody>
        </p:sp>
        <p:sp>
          <p:nvSpPr>
            <p:cNvPr id="73" name="AutoShape 1381">
              <a:extLst>
                <a:ext uri="{FF2B5EF4-FFF2-40B4-BE49-F238E27FC236}">
                  <a16:creationId xmlns:a16="http://schemas.microsoft.com/office/drawing/2014/main" id="{36487712-D8FB-44F9-9D95-74DACE58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657600"/>
              <a:ext cx="1981200" cy="914400"/>
            </a:xfrm>
            <a:prstGeom prst="roundRect">
              <a:avLst>
                <a:gd name="adj" fmla="val 260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74" name="Line 1382">
              <a:extLst>
                <a:ext uri="{FF2B5EF4-FFF2-40B4-BE49-F238E27FC236}">
                  <a16:creationId xmlns:a16="http://schemas.microsoft.com/office/drawing/2014/main" id="{5EE788A3-8BFA-484D-AF87-F02E7D27A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2895600"/>
              <a:ext cx="0" cy="76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AutoShape 1384">
              <a:extLst>
                <a:ext uri="{FF2B5EF4-FFF2-40B4-BE49-F238E27FC236}">
                  <a16:creationId xmlns:a16="http://schemas.microsoft.com/office/drawing/2014/main" id="{DF15F33A-2C02-49DE-880A-4A011AAF5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029200"/>
              <a:ext cx="1371600" cy="914400"/>
            </a:xfrm>
            <a:prstGeom prst="roundRect">
              <a:avLst>
                <a:gd name="adj" fmla="val 260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76" name="Line 1385">
              <a:extLst>
                <a:ext uri="{FF2B5EF4-FFF2-40B4-BE49-F238E27FC236}">
                  <a16:creationId xmlns:a16="http://schemas.microsoft.com/office/drawing/2014/main" id="{5492D173-0582-4F77-863B-BAD1DD2C26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7086600" y="5029200"/>
              <a:ext cx="0" cy="76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Text Box 1386">
              <a:extLst>
                <a:ext uri="{FF2B5EF4-FFF2-40B4-BE49-F238E27FC236}">
                  <a16:creationId xmlns:a16="http://schemas.microsoft.com/office/drawing/2014/main" id="{2B7FCA90-068F-4E9C-A23C-EBD453DCA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410200"/>
              <a:ext cx="15240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rgbClr val="FF0000"/>
                  </a:solidFill>
                </a:rPr>
                <a:t>每計數</a:t>
              </a:r>
              <a:r>
                <a:rPr lang="en-US" altLang="zh-TW" sz="1800">
                  <a:solidFill>
                    <a:srgbClr val="FF0000"/>
                  </a:solidFill>
                </a:rPr>
                <a:t>256</a:t>
              </a:r>
              <a:r>
                <a:rPr lang="zh-TW" altLang="en-US" sz="1800">
                  <a:solidFill>
                    <a:srgbClr val="FF0000"/>
                  </a:solidFill>
                </a:rPr>
                <a:t>次換一張圖案</a:t>
              </a:r>
            </a:p>
          </p:txBody>
        </p:sp>
        <p:sp>
          <p:nvSpPr>
            <p:cNvPr id="78" name="Text Box 1387">
              <a:extLst>
                <a:ext uri="{FF2B5EF4-FFF2-40B4-BE49-F238E27FC236}">
                  <a16:creationId xmlns:a16="http://schemas.microsoft.com/office/drawing/2014/main" id="{22075032-79AA-400B-AD9C-E83DB8848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48006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2</a:t>
              </a:r>
            </a:p>
          </p:txBody>
        </p:sp>
        <p:sp>
          <p:nvSpPr>
            <p:cNvPr id="79" name="Text Box 1389">
              <a:extLst>
                <a:ext uri="{FF2B5EF4-FFF2-40B4-BE49-F238E27FC236}">
                  <a16:creationId xmlns:a16="http://schemas.microsoft.com/office/drawing/2014/main" id="{D43098B4-D949-416D-BFD3-5F5EC97AC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5146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rgbClr val="FF0000"/>
                  </a:solidFill>
                </a:rPr>
                <a:t>將頻率降到</a:t>
              </a:r>
              <a:r>
                <a:rPr lang="en-US" altLang="zh-TW" sz="1800">
                  <a:solidFill>
                    <a:srgbClr val="FF0000"/>
                  </a:solidFill>
                </a:rPr>
                <a:t>1000Hz</a:t>
              </a:r>
            </a:p>
          </p:txBody>
        </p:sp>
        <p:sp>
          <p:nvSpPr>
            <p:cNvPr id="80" name="Text Box 1390">
              <a:extLst>
                <a:ext uri="{FF2B5EF4-FFF2-40B4-BE49-F238E27FC236}">
                  <a16:creationId xmlns:a16="http://schemas.microsoft.com/office/drawing/2014/main" id="{FD03FB25-135F-43D6-9C01-7BA6AC633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838200" cy="274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43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E285D-72E8-46BE-958E-99B65C2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8C31B1-B971-44DF-942D-CB6A9C6924AD}"/>
              </a:ext>
            </a:extLst>
          </p:cNvPr>
          <p:cNvSpPr txBox="1"/>
          <p:nvPr/>
        </p:nvSpPr>
        <p:spPr>
          <a:xfrm>
            <a:off x="2240280" y="51155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狀態圖示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D1BDCE-16A3-4CB7-8EEB-E8C693486088}"/>
              </a:ext>
            </a:extLst>
          </p:cNvPr>
          <p:cNvGrpSpPr/>
          <p:nvPr/>
        </p:nvGrpSpPr>
        <p:grpSpPr>
          <a:xfrm>
            <a:off x="2240280" y="2926080"/>
            <a:ext cx="7772400" cy="2133600"/>
            <a:chOff x="685800" y="3962400"/>
            <a:chExt cx="7772400" cy="2133600"/>
          </a:xfrm>
        </p:grpSpPr>
        <p:pic>
          <p:nvPicPr>
            <p:cNvPr id="13" name="Picture 39">
              <a:extLst>
                <a:ext uri="{FF2B5EF4-FFF2-40B4-BE49-F238E27FC236}">
                  <a16:creationId xmlns:a16="http://schemas.microsoft.com/office/drawing/2014/main" id="{F886A234-A31C-4D3A-B981-429D628AD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962400"/>
              <a:ext cx="14287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1">
              <a:extLst>
                <a:ext uri="{FF2B5EF4-FFF2-40B4-BE49-F238E27FC236}">
                  <a16:creationId xmlns:a16="http://schemas.microsoft.com/office/drawing/2014/main" id="{F1901DCB-42F7-4B25-ADCC-38837EE75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962400"/>
              <a:ext cx="14382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2">
              <a:extLst>
                <a:ext uri="{FF2B5EF4-FFF2-40B4-BE49-F238E27FC236}">
                  <a16:creationId xmlns:a16="http://schemas.microsoft.com/office/drawing/2014/main" id="{0126E652-A51F-468C-92C8-1052486A0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962400"/>
              <a:ext cx="14382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3">
              <a:extLst>
                <a:ext uri="{FF2B5EF4-FFF2-40B4-BE49-F238E27FC236}">
                  <a16:creationId xmlns:a16="http://schemas.microsoft.com/office/drawing/2014/main" id="{B57287E4-D68C-4417-98AA-23EA748A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962400"/>
              <a:ext cx="14287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Line 46">
              <a:extLst>
                <a:ext uri="{FF2B5EF4-FFF2-40B4-BE49-F238E27FC236}">
                  <a16:creationId xmlns:a16="http://schemas.microsoft.com/office/drawing/2014/main" id="{76550A66-DA9E-4FDD-983A-F075467674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667000" y="4572000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47">
              <a:extLst>
                <a:ext uri="{FF2B5EF4-FFF2-40B4-BE49-F238E27FC236}">
                  <a16:creationId xmlns:a16="http://schemas.microsoft.com/office/drawing/2014/main" id="{2F461115-43F1-4F02-BF7B-88717C1BA6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477000" y="4572000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22E7C31C-E363-4672-B81F-A692FFA4E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72000" y="4572000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5036D84-2B5F-4FE1-8129-44EE123398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343900" y="4610100"/>
              <a:ext cx="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6671B4E7-51E2-4537-BECA-81914BF98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58200" y="4724400"/>
              <a:ext cx="0" cy="1371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04FF52AB-3723-4BB1-AE6E-4C6AA96DD0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72000" y="2209800"/>
              <a:ext cx="0" cy="777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AB676292-9636-4F79-9445-9DD1874A8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" y="4724400"/>
              <a:ext cx="0" cy="1371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BB00D28-51ED-4047-92FD-AC4BF370EB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00100" y="4610100"/>
              <a:ext cx="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35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F41CE-6428-4944-9CD2-8B2D8D3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3526B5-5B4D-4CDD-A440-65D006E140B1}"/>
              </a:ext>
            </a:extLst>
          </p:cNvPr>
          <p:cNvSpPr txBox="1"/>
          <p:nvPr/>
        </p:nvSpPr>
        <p:spPr>
          <a:xfrm>
            <a:off x="8327056" y="1845734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圖十六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除頻器模組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0311BC-D6C0-489E-BECC-77E90E71E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0" r="66375" b="32856"/>
          <a:stretch/>
        </p:blipFill>
        <p:spPr>
          <a:xfrm>
            <a:off x="3512759" y="1845734"/>
            <a:ext cx="4814297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5907-3E93-459D-8D9B-14D0192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F90F7E-30BC-4C67-AD4C-8949CD0FB14F}"/>
              </a:ext>
            </a:extLst>
          </p:cNvPr>
          <p:cNvSpPr txBox="1"/>
          <p:nvPr/>
        </p:nvSpPr>
        <p:spPr>
          <a:xfrm>
            <a:off x="7962900" y="187452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模組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16DAE8-F9EB-4AA4-BDEF-3E4D7082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r="68750" b="8585"/>
          <a:stretch/>
        </p:blipFill>
        <p:spPr>
          <a:xfrm>
            <a:off x="1097280" y="1874520"/>
            <a:ext cx="3063239" cy="43497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5C363F-CEE4-4298-8B8D-BFCF1A3C5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52" r="69875" b="10144"/>
          <a:stretch/>
        </p:blipFill>
        <p:spPr>
          <a:xfrm>
            <a:off x="4290060" y="1874520"/>
            <a:ext cx="367284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5907-3E93-459D-8D9B-14D0192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F90F7E-30BC-4C67-AD4C-8949CD0FB14F}"/>
              </a:ext>
            </a:extLst>
          </p:cNvPr>
          <p:cNvSpPr txBox="1"/>
          <p:nvPr/>
        </p:nvSpPr>
        <p:spPr>
          <a:xfrm>
            <a:off x="9319260" y="2003874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圖十八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計數器模組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479357-2D67-4705-A453-38003C70A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4" r="72125" b="59797"/>
          <a:stretch/>
        </p:blipFill>
        <p:spPr>
          <a:xfrm>
            <a:off x="3044423" y="2003874"/>
            <a:ext cx="6164114" cy="34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76D17-569D-4748-906E-5E4C922B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B43907-4ED5-410B-9F5C-DE790FBED736}"/>
              </a:ext>
            </a:extLst>
          </p:cNvPr>
          <p:cNvSpPr txBox="1"/>
          <p:nvPr/>
        </p:nvSpPr>
        <p:spPr>
          <a:xfrm>
            <a:off x="1710241" y="5090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圖十九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3986EE-9582-4433-9A10-61C39DA6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4" r="57375" b="60465"/>
          <a:stretch/>
        </p:blipFill>
        <p:spPr>
          <a:xfrm>
            <a:off x="1710241" y="1956056"/>
            <a:ext cx="8832477" cy="31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5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020A8-3A62-4730-9383-0325415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8AA75C-8A2A-4505-BA2D-71C497D2662D}"/>
              </a:ext>
            </a:extLst>
          </p:cNvPr>
          <p:cNvSpPr/>
          <p:nvPr/>
        </p:nvSpPr>
        <p:spPr>
          <a:xfrm>
            <a:off x="8367968" y="18462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影片三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err="1"/>
              <a:t>VeriInstrument</a:t>
            </a:r>
            <a:endParaRPr lang="en-US" altLang="zh-TW" sz="2800" dirty="0"/>
          </a:p>
          <a:p>
            <a:r>
              <a:rPr lang="zh-TW" altLang="en-US" sz="2800" dirty="0"/>
              <a:t>驗證</a:t>
            </a:r>
          </a:p>
        </p:txBody>
      </p:sp>
      <p:pic>
        <p:nvPicPr>
          <p:cNvPr id="3" name="錄製_2018_05_23_13_01_43_425">
            <a:hlinkClick r:id="" action="ppaction://media"/>
            <a:extLst>
              <a:ext uri="{FF2B5EF4-FFF2-40B4-BE49-F238E27FC236}">
                <a16:creationId xmlns:a16="http://schemas.microsoft.com/office/drawing/2014/main" id="{617C2626-3A91-4958-A364-F4FD916D73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4991" y="1846263"/>
            <a:ext cx="4482977" cy="41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6FB7B-F8E9-4B39-81F2-730259D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68F00-2F62-4E49-9429-6F32C958D6DF}"/>
              </a:ext>
            </a:extLst>
          </p:cNvPr>
          <p:cNvSpPr txBox="1"/>
          <p:nvPr/>
        </p:nvSpPr>
        <p:spPr>
          <a:xfrm>
            <a:off x="8346758" y="181370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圖二十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B75FE9-0E2A-4032-88E0-6309B8C6A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r="65125" b="28847"/>
          <a:stretch/>
        </p:blipFill>
        <p:spPr>
          <a:xfrm>
            <a:off x="3859530" y="1813700"/>
            <a:ext cx="4533900" cy="42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0EF7-3743-4655-947E-BD14AC13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之三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F9317F-B311-4878-9207-8822C29050AF}"/>
              </a:ext>
            </a:extLst>
          </p:cNvPr>
          <p:cNvSpPr txBox="1"/>
          <p:nvPr/>
        </p:nvSpPr>
        <p:spPr>
          <a:xfrm>
            <a:off x="7452360" y="17830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圖二十一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結果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2733A7-018B-40FD-A623-49FAD2CE4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0" r="77125" b="60019"/>
          <a:stretch/>
        </p:blipFill>
        <p:spPr>
          <a:xfrm>
            <a:off x="2680955" y="1889760"/>
            <a:ext cx="4771405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02E18-21E0-4DB7-A29D-BEC5B71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A62B1-4920-4DEE-8E6A-A0C5EC84F45D}"/>
              </a:ext>
            </a:extLst>
          </p:cNvPr>
          <p:cNvSpPr txBox="1"/>
          <p:nvPr/>
        </p:nvSpPr>
        <p:spPr>
          <a:xfrm>
            <a:off x="2586176" y="56032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圖一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系統構想圖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82E9D16-5333-4233-B94E-9C4D2806E352}"/>
              </a:ext>
            </a:extLst>
          </p:cNvPr>
          <p:cNvGrpSpPr/>
          <p:nvPr/>
        </p:nvGrpSpPr>
        <p:grpSpPr>
          <a:xfrm>
            <a:off x="2586176" y="2052340"/>
            <a:ext cx="7229475" cy="3505200"/>
            <a:chOff x="914400" y="2819400"/>
            <a:chExt cx="7229475" cy="3505200"/>
          </a:xfrm>
        </p:grpSpPr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DEE44205-61BC-4968-B232-8D0AC63BA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5410200"/>
              <a:ext cx="131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divided_clk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9E97396B-2C7E-4E1F-8E93-E22CA03BD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029200"/>
              <a:ext cx="1371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led_matrix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889914C-2AC2-4977-B6B0-2A4B3298D8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86300" y="51435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5C588D80-2B2B-4F58-A892-65217A02F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5715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160ADABE-14A2-437D-983F-201DF25B8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579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2D77E1E1-BBA7-4E8D-9D29-FCAC3147E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7338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6D67083F-FE4C-484E-9C5E-E6EC002F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29200"/>
              <a:ext cx="1981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frequency_divider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1B6DCB99-5499-44B1-8435-4B5893E9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943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rst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0330F917-FA4C-4C89-A7B6-FB614A29AA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714500" y="5448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2EEA224-F7D1-4CFB-A57D-BE5635451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715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F6F77405-AB69-4471-BE30-7E36DDB08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579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43E193C5-F42E-40EB-92B3-7AA665C0A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048500" y="51435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605159E7-E205-4958-A141-21E13DA31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3733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42ACAA4A-6581-49AC-A43E-225C0D30AF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324600" y="3352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F0751FF3-50CC-4B87-90B5-FBF17A936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1400" y="4724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87B347C6-0154-485A-BD8A-8F43A906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495800"/>
              <a:ext cx="55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row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7B15DF37-7CE8-4671-B5CC-1F8059F65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486400"/>
              <a:ext cx="920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column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8EC8A5EA-C333-4044-9AB9-46ED94757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5257800"/>
              <a:ext cx="152400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8</a:t>
              </a: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849A1933-FEEA-41E3-9806-60D8EF8A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876800"/>
              <a:ext cx="4953000" cy="14478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A9659058-1529-42B2-BB5D-0DEDD05071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9000" y="41148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7EFC0EAF-C3AD-457A-B97F-4BB1A5A3C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60BD6EAB-45B2-4205-99DE-1ED90E165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4DA77797-1699-499B-A89F-60D4A0062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562600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clk</a:t>
              </a:r>
            </a:p>
          </p:txBody>
        </p:sp>
        <p:sp>
          <p:nvSpPr>
            <p:cNvPr id="30" name="AutoShape 35">
              <a:extLst>
                <a:ext uri="{FF2B5EF4-FFF2-40B4-BE49-F238E27FC236}">
                  <a16:creationId xmlns:a16="http://schemas.microsoft.com/office/drawing/2014/main" id="{B0CF64E4-E6C4-49E6-ADE0-71679F80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29200"/>
              <a:ext cx="1981200" cy="914400"/>
            </a:xfrm>
            <a:prstGeom prst="roundRect">
              <a:avLst>
                <a:gd name="adj" fmla="val 260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CACA7D8E-3CF0-4509-A0CE-380A4AE95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4267200"/>
              <a:ext cx="0" cy="76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1296BEED-B2D3-44A0-929C-F6422C3E7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8862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rgbClr val="FF0000"/>
                  </a:solidFill>
                </a:rPr>
                <a:t>將頻率降到</a:t>
              </a:r>
              <a:r>
                <a:rPr lang="en-US" altLang="zh-TW" sz="1800">
                  <a:solidFill>
                    <a:srgbClr val="FF0000"/>
                  </a:solidFill>
                </a:rPr>
                <a:t>1000Hz</a:t>
              </a:r>
            </a:p>
          </p:txBody>
        </p:sp>
        <p:pic>
          <p:nvPicPr>
            <p:cNvPr id="33" name="Picture 38">
              <a:extLst>
                <a:ext uri="{FF2B5EF4-FFF2-40B4-BE49-F238E27FC236}">
                  <a16:creationId xmlns:a16="http://schemas.microsoft.com/office/drawing/2014/main" id="{92AAE2BD-D492-4381-985B-6D309909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819400"/>
              <a:ext cx="143827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B41232E3-39C5-42A1-AD28-B2EFB7804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838200" cy="274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47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38D5F-F491-40FF-A4AB-C7168005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心得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C18FB4-F362-4627-98EA-BF4C872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578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張軒：</a:t>
            </a:r>
            <a:endParaRPr lang="en-US" altLang="zh-TW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做完這次實驗後，對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clk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有更深入的了解了，因為上一次的實驗沒有真的對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clk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做什麼事情，所以也不知道他到底可以幹嘛。然後模組真是個好用的東西，很多東西都只需要寫一次，需要用到的時候再把很多模組組合成一個系統就好，不知道</a:t>
            </a:r>
            <a:r>
              <a:rPr lang="en-US" altLang="zh-TW" sz="2800" dirty="0">
                <a:latin typeface="SimSun" panose="02010600030101010101" pitchFamily="2" charset="-122"/>
                <a:ea typeface="SimSun" panose="02010600030101010101" pitchFamily="2" charset="-122"/>
              </a:rPr>
              <a:t>final project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是不是也可以用很多模組組裝起來就好哈哈。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47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38D5F-F491-40FF-A4AB-C7168005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心得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C18FB4-F362-4627-98EA-BF4C872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57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章子嚴：這次的實驗還可以，看著他們寫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的時候，開始大概知道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這麼寫了，都是一部分寫完然後結合起來。用模組檢查好過用</a:t>
            </a:r>
            <a:r>
              <a:rPr lang="en-US" altLang="zh-TW" sz="2800" dirty="0"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檢查，模組操作起來也方便，檢查時也很方便，看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有沒有地方寫錯。</a:t>
            </a:r>
          </a:p>
        </p:txBody>
      </p:sp>
    </p:spTree>
    <p:extLst>
      <p:ext uri="{BB962C8B-B14F-4D97-AF65-F5344CB8AC3E}">
        <p14:creationId xmlns:p14="http://schemas.microsoft.com/office/powerpoint/2010/main" val="1917910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38D5F-F491-40FF-A4AB-C7168005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心得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C18FB4-F362-4627-98EA-BF4C8721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57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魏晉成：</a:t>
            </a:r>
            <a:endParaRPr lang="en-US" altLang="zh-TW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隨著</a:t>
            </a:r>
            <a:r>
              <a:rPr lang="en-US" altLang="zh-TW" sz="2800" dirty="0">
                <a:latin typeface="SimSun" panose="02010600030101010101" pitchFamily="2" charset="-122"/>
                <a:ea typeface="SimSun" panose="02010600030101010101" pitchFamily="2" charset="-122"/>
              </a:rPr>
              <a:t>Lab9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的完成，以及期末上機考的結束，這個學期也逐漸接近尾聲。而在這學期的邏設實驗課當中，我覺得我學到了一些不同於甲乙班東西，例如獨立完成</a:t>
            </a:r>
            <a:r>
              <a:rPr lang="en-US" altLang="zh-TW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verilog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的能力，以及對於</a:t>
            </a:r>
            <a:r>
              <a:rPr lang="en-US" altLang="zh-TW" sz="2800" dirty="0">
                <a:latin typeface="SimSun" panose="02010600030101010101" pitchFamily="2" charset="-122"/>
                <a:ea typeface="SimSun" panose="02010600030101010101" pitchFamily="2" charset="-122"/>
              </a:rPr>
              <a:t>VHDL</a:t>
            </a:r>
            <a:r>
              <a:rPr lang="zh-TW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有一些粗淺的概念，也希望在計組能對</a:t>
            </a:r>
            <a:r>
              <a:rPr lang="en-US" altLang="zh-TW" sz="2800" dirty="0">
                <a:latin typeface="SimSun" panose="02010600030101010101" pitchFamily="2" charset="-122"/>
                <a:ea typeface="SimSun" panose="02010600030101010101" pitchFamily="2" charset="-122"/>
              </a:rPr>
              <a:t>VHDL</a:t>
            </a:r>
            <a:r>
              <a:rPr lang="zh-TW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這個語法有更深入的了解。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65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54EDE-1523-48BE-82F9-CD879A15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FFEAF2-79A4-4669-ADFC-2851F7EBB91F}"/>
              </a:ext>
            </a:extLst>
          </p:cNvPr>
          <p:cNvSpPr txBox="1"/>
          <p:nvPr/>
        </p:nvSpPr>
        <p:spPr>
          <a:xfrm>
            <a:off x="8327056" y="184573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除頻器模組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6638C4-EF3E-431C-AFCA-45E9FA374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0" r="66375" b="32856"/>
          <a:stretch/>
        </p:blipFill>
        <p:spPr>
          <a:xfrm>
            <a:off x="3512759" y="1845734"/>
            <a:ext cx="4814297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76D17-569D-4748-906E-5E4C922B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B43907-4ED5-410B-9F5C-DE790FBED736}"/>
              </a:ext>
            </a:extLst>
          </p:cNvPr>
          <p:cNvSpPr txBox="1"/>
          <p:nvPr/>
        </p:nvSpPr>
        <p:spPr>
          <a:xfrm>
            <a:off x="8107393" y="199644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圖三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)LED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矩陣模組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4A0F1F-6A33-43F6-9280-F45EB044D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r="60625" b="28624"/>
          <a:stretch/>
        </p:blipFill>
        <p:spPr>
          <a:xfrm>
            <a:off x="2880073" y="1868509"/>
            <a:ext cx="5227320" cy="43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76D17-569D-4748-906E-5E4C922B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B43907-4ED5-410B-9F5C-DE790FBED736}"/>
              </a:ext>
            </a:extLst>
          </p:cNvPr>
          <p:cNvSpPr txBox="1"/>
          <p:nvPr/>
        </p:nvSpPr>
        <p:spPr>
          <a:xfrm>
            <a:off x="1608017" y="5090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圖四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AC08FF-E0BB-48C2-8A5C-A46833C43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4" r="53375" b="61355"/>
          <a:stretch/>
        </p:blipFill>
        <p:spPr>
          <a:xfrm>
            <a:off x="1608017" y="2258051"/>
            <a:ext cx="9036926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6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020A8-3A62-4730-9383-0325415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8AA75C-8A2A-4505-BA2D-71C497D2662D}"/>
              </a:ext>
            </a:extLst>
          </p:cNvPr>
          <p:cNvSpPr/>
          <p:nvPr/>
        </p:nvSpPr>
        <p:spPr>
          <a:xfrm>
            <a:off x="8320088" y="18462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影片一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err="1"/>
              <a:t>VeriInstrument</a:t>
            </a:r>
            <a:endParaRPr lang="en-US" altLang="zh-TW" sz="2800" dirty="0"/>
          </a:p>
          <a:p>
            <a:r>
              <a:rPr lang="zh-TW" altLang="en-US" sz="2800" dirty="0"/>
              <a:t>驗證</a:t>
            </a:r>
          </a:p>
        </p:txBody>
      </p:sp>
      <p:pic>
        <p:nvPicPr>
          <p:cNvPr id="3" name="錄製_2018_05_23_12_46_07_813">
            <a:hlinkClick r:id="" action="ppaction://media"/>
            <a:extLst>
              <a:ext uri="{FF2B5EF4-FFF2-40B4-BE49-F238E27FC236}">
                <a16:creationId xmlns:a16="http://schemas.microsoft.com/office/drawing/2014/main" id="{2D3CB070-B84B-4037-8123-6B10788317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3573" y="1846263"/>
            <a:ext cx="4405814" cy="40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6FB7B-F8E9-4B39-81F2-730259D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68F00-2F62-4E49-9429-6F32C958D6DF}"/>
              </a:ext>
            </a:extLst>
          </p:cNvPr>
          <p:cNvSpPr txBox="1"/>
          <p:nvPr/>
        </p:nvSpPr>
        <p:spPr>
          <a:xfrm>
            <a:off x="8823960" y="181370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EE4F0D-61E8-4C8E-A872-20D6DA80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16" r="57125" b="24395"/>
          <a:stretch/>
        </p:blipFill>
        <p:spPr>
          <a:xfrm>
            <a:off x="3512820" y="1813700"/>
            <a:ext cx="5311140" cy="43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0EF7-3743-4655-947E-BD14AC13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LED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矩陣</a:t>
            </a:r>
            <a:r>
              <a:rPr lang="zh-TW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之一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F9317F-B311-4878-9207-8822C29050AF}"/>
              </a:ext>
            </a:extLst>
          </p:cNvPr>
          <p:cNvSpPr txBox="1"/>
          <p:nvPr/>
        </p:nvSpPr>
        <p:spPr>
          <a:xfrm>
            <a:off x="7642860" y="19467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圖六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結果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5CCBE8-B80B-4966-9C50-8238BBB06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0" r="86125" b="62023"/>
          <a:stretch/>
        </p:blipFill>
        <p:spPr>
          <a:xfrm>
            <a:off x="4610100" y="1946736"/>
            <a:ext cx="3032760" cy="42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665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</TotalTime>
  <Words>734</Words>
  <Application>Microsoft Office PowerPoint</Application>
  <PresentationFormat>寬螢幕</PresentationFormat>
  <Paragraphs>119</Paragraphs>
  <Slides>32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SimSun</vt:lpstr>
      <vt:lpstr>SimSun</vt:lpstr>
      <vt:lpstr>新細明體</vt:lpstr>
      <vt:lpstr>Arial</vt:lpstr>
      <vt:lpstr>Calibri</vt:lpstr>
      <vt:lpstr>Calibri Light</vt:lpstr>
      <vt:lpstr>回顧</vt:lpstr>
      <vt:lpstr>Lab9 結報</vt:lpstr>
      <vt:lpstr>基礎題(一) LED矩陣之一</vt:lpstr>
      <vt:lpstr>基礎題(一) LED矩陣之一</vt:lpstr>
      <vt:lpstr>基礎題(一) LED矩陣之一</vt:lpstr>
      <vt:lpstr>基礎題(一) LED矩陣之一</vt:lpstr>
      <vt:lpstr>基礎題(一) LED矩陣之一</vt:lpstr>
      <vt:lpstr>基礎題(一) LED矩陣之一</vt:lpstr>
      <vt:lpstr>基礎題(一) LED矩陣之一</vt:lpstr>
      <vt:lpstr>基礎題(一) LED矩陣之一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基礎題(二) LED矩陣之二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基礎題(三) LED矩陣之三</vt:lpstr>
      <vt:lpstr>心得</vt:lpstr>
      <vt:lpstr>心得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 結報</dc:title>
  <dc:creator>晉成 魏</dc:creator>
  <cp:lastModifiedBy>晉成 魏</cp:lastModifiedBy>
  <cp:revision>69</cp:revision>
  <dcterms:created xsi:type="dcterms:W3CDTF">2018-05-21T14:23:52Z</dcterms:created>
  <dcterms:modified xsi:type="dcterms:W3CDTF">2018-06-03T03:43:09Z</dcterms:modified>
</cp:coreProperties>
</file>