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1" r:id="rId7"/>
    <p:sldId id="262" r:id="rId8"/>
    <p:sldId id="263" r:id="rId9"/>
    <p:sldId id="267" r:id="rId10"/>
    <p:sldId id="264" r:id="rId11"/>
    <p:sldId id="265"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94660"/>
  </p:normalViewPr>
  <p:slideViewPr>
    <p:cSldViewPr>
      <p:cViewPr varScale="1">
        <p:scale>
          <a:sx n="69" d="100"/>
          <a:sy n="69" d="100"/>
        </p:scale>
        <p:origin x="-139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EEEF146-EBAC-404C-94BB-32F56CBFFB39}" type="datetimeFigureOut">
              <a:rPr lang="en-US" smtClean="0"/>
              <a:t>3/8/2018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3704B40-9988-4DAA-80F4-9D057EEF06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EEF146-EBAC-404C-94BB-32F56CBFFB39}"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04B40-9988-4DAA-80F4-9D057EEF06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EEF146-EBAC-404C-94BB-32F56CBFFB39}"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04B40-9988-4DAA-80F4-9D057EEF06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EEF146-EBAC-404C-94BB-32F56CBFFB39}"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04B40-9988-4DAA-80F4-9D057EEF06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EEEF146-EBAC-404C-94BB-32F56CBFFB39}"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04B40-9988-4DAA-80F4-9D057EEF06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EEF146-EBAC-404C-94BB-32F56CBFFB39}"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04B40-9988-4DAA-80F4-9D057EEF06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EEEF146-EBAC-404C-94BB-32F56CBFFB39}" type="datetimeFigureOut">
              <a:rPr lang="en-US" smtClean="0"/>
              <a:t>3/8/2018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704B40-9988-4DAA-80F4-9D057EEF06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EEEF146-EBAC-404C-94BB-32F56CBFFB39}" type="datetimeFigureOut">
              <a:rPr lang="en-US" smtClean="0"/>
              <a:t>3/8/2018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704B40-9988-4DAA-80F4-9D057EEF06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EF146-EBAC-404C-94BB-32F56CBFFB39}" type="datetimeFigureOut">
              <a:rPr lang="en-US" smtClean="0"/>
              <a:t>3/8/2018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704B40-9988-4DAA-80F4-9D057EEF06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EEF146-EBAC-404C-94BB-32F56CBFFB39}"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04B40-9988-4DAA-80F4-9D057EEF06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EEEF146-EBAC-404C-94BB-32F56CBFFB39}"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3704B40-9988-4DAA-80F4-9D057EEF06DF}"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EEEF146-EBAC-404C-94BB-32F56CBFFB39}" type="datetimeFigureOut">
              <a:rPr lang="en-US" smtClean="0"/>
              <a:t>3/8/2018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3704B40-9988-4DAA-80F4-9D057EEF06DF}"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zalando-research/fashionmnist/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3048000"/>
          </a:xfrm>
        </p:spPr>
        <p:txBody>
          <a:bodyPr>
            <a:normAutofit fontScale="90000"/>
          </a:bodyPr>
          <a:lstStyle/>
          <a:p>
            <a:pPr algn="l"/>
            <a:r>
              <a:rPr lang="en-US" dirty="0"/>
              <a:t/>
            </a:r>
            <a:br>
              <a:rPr lang="en-US" dirty="0"/>
            </a:br>
            <a:r>
              <a:rPr lang="en-US" dirty="0"/>
              <a:t>Capstone Project </a:t>
            </a:r>
            <a:r>
              <a:rPr lang="en-US" dirty="0" smtClean="0"/>
              <a:t>1 </a:t>
            </a:r>
            <a:br>
              <a:rPr lang="en-US" dirty="0" smtClean="0"/>
            </a:br>
            <a:r>
              <a:rPr lang="en-US" dirty="0" smtClean="0"/>
              <a:t>Final </a:t>
            </a:r>
            <a:r>
              <a:rPr lang="en-US" dirty="0"/>
              <a:t>Report </a:t>
            </a:r>
            <a:r>
              <a:rPr lang="en-US" dirty="0" smtClean="0"/>
              <a:t/>
            </a:r>
            <a:br>
              <a:rPr lang="en-US" dirty="0" smtClean="0"/>
            </a:br>
            <a:r>
              <a:rPr lang="en-US" dirty="0" smtClean="0"/>
              <a:t>Clothing </a:t>
            </a:r>
            <a:r>
              <a:rPr lang="en-US" dirty="0"/>
              <a:t>Categorization</a:t>
            </a:r>
            <a:br>
              <a:rPr lang="en-US" dirty="0"/>
            </a:br>
            <a:endParaRPr lang="en-US" dirty="0"/>
          </a:p>
        </p:txBody>
      </p:sp>
      <p:sp>
        <p:nvSpPr>
          <p:cNvPr id="3" name="Subtitle 2"/>
          <p:cNvSpPr>
            <a:spLocks noGrp="1"/>
          </p:cNvSpPr>
          <p:nvPr>
            <p:ph type="subTitle" idx="1"/>
          </p:nvPr>
        </p:nvSpPr>
        <p:spPr>
          <a:xfrm>
            <a:off x="533400" y="4876800"/>
            <a:ext cx="7854696" cy="1752600"/>
          </a:xfrm>
        </p:spPr>
        <p:txBody>
          <a:bodyPr>
            <a:normAutofit/>
          </a:bodyPr>
          <a:lstStyle/>
          <a:p>
            <a:r>
              <a:rPr lang="en-US" dirty="0" smtClean="0"/>
              <a:t>Parker Williamson</a:t>
            </a:r>
            <a:br>
              <a:rPr lang="en-US" dirty="0" smtClean="0"/>
            </a:br>
            <a:r>
              <a:rPr lang="en-US" dirty="0" smtClean="0"/>
              <a:t>3/7/2018</a:t>
            </a:r>
            <a:br>
              <a:rPr lang="en-US" dirty="0" smtClean="0"/>
            </a:br>
            <a:r>
              <a:rPr lang="en-US" dirty="0" smtClean="0"/>
              <a:t>Springboard Data Science Career Track</a:t>
            </a:r>
            <a:endParaRPr lang="en-US" dirty="0"/>
          </a:p>
        </p:txBody>
      </p:sp>
    </p:spTree>
    <p:extLst>
      <p:ext uri="{BB962C8B-B14F-4D97-AF65-F5344CB8AC3E}">
        <p14:creationId xmlns:p14="http://schemas.microsoft.com/office/powerpoint/2010/main" val="4130235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3810000" cy="1008888"/>
          </a:xfrm>
        </p:spPr>
        <p:txBody>
          <a:bodyPr/>
          <a:lstStyle/>
          <a:p>
            <a:r>
              <a:rPr lang="en-US" dirty="0" smtClean="0"/>
              <a:t>Visualizations</a:t>
            </a:r>
            <a:endParaRPr lang="en-US" dirty="0"/>
          </a:p>
        </p:txBody>
      </p:sp>
      <p:sp>
        <p:nvSpPr>
          <p:cNvPr id="3" name="Content Placeholder 2"/>
          <p:cNvSpPr>
            <a:spLocks noGrp="1"/>
          </p:cNvSpPr>
          <p:nvPr>
            <p:ph idx="1"/>
          </p:nvPr>
        </p:nvSpPr>
        <p:spPr>
          <a:xfrm>
            <a:off x="457200" y="1600200"/>
            <a:ext cx="4495800" cy="5105400"/>
          </a:xfrm>
        </p:spPr>
        <p:txBody>
          <a:bodyPr>
            <a:normAutofit/>
          </a:bodyPr>
          <a:lstStyle/>
          <a:p>
            <a:r>
              <a:rPr lang="en-US" dirty="0" smtClean="0"/>
              <a:t>The commonly confused categories (above 95 percentile) are show with an average of the correct class on the right the average of all the confused images in the middle and the average image of the class it was classified as</a:t>
            </a:r>
            <a:endParaRPr lang="en-US" dirty="0"/>
          </a:p>
        </p:txBody>
      </p:sp>
      <p:pic>
        <p:nvPicPr>
          <p:cNvPr id="4" name="Picture 3"/>
          <p:cNvPicPr/>
          <p:nvPr/>
        </p:nvPicPr>
        <p:blipFill>
          <a:blip r:embed="rId2"/>
          <a:stretch>
            <a:fillRect/>
          </a:stretch>
        </p:blipFill>
        <p:spPr>
          <a:xfrm>
            <a:off x="4953000" y="1485900"/>
            <a:ext cx="4191000" cy="5372100"/>
          </a:xfrm>
          <a:prstGeom prst="rect">
            <a:avLst/>
          </a:prstGeom>
        </p:spPr>
      </p:pic>
    </p:spTree>
    <p:extLst>
      <p:ext uri="{BB962C8B-B14F-4D97-AF65-F5344CB8AC3E}">
        <p14:creationId xmlns:p14="http://schemas.microsoft.com/office/powerpoint/2010/main" val="1854343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2" y="274638"/>
            <a:ext cx="9164782" cy="1143000"/>
          </a:xfrm>
        </p:spPr>
        <p:txBody>
          <a:bodyPr>
            <a:normAutofit/>
          </a:bodyPr>
          <a:lstStyle/>
          <a:p>
            <a:pPr algn="ctr"/>
            <a:r>
              <a:rPr lang="en-US" dirty="0" smtClean="0"/>
              <a:t>Visualizations – CNN in progress</a:t>
            </a:r>
            <a:endParaRPr lang="en-US" dirty="0"/>
          </a:p>
        </p:txBody>
      </p:sp>
      <p:sp>
        <p:nvSpPr>
          <p:cNvPr id="4" name="Rectangle 2"/>
          <p:cNvSpPr>
            <a:spLocks noChangeArrowheads="1"/>
          </p:cNvSpPr>
          <p:nvPr/>
        </p:nvSpPr>
        <p:spPr bwMode="auto">
          <a:xfrm>
            <a:off x="181623" y="2224513"/>
            <a:ext cx="1395413"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Original image</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9" name="Picture 27"/>
          <p:cNvPicPr>
            <a:picLocks noChangeAspect="1" noChangeArrowheads="1"/>
          </p:cNvPicPr>
          <p:nvPr/>
        </p:nvPicPr>
        <p:blipFill>
          <a:blip r:embed="rId2">
            <a:extLst>
              <a:ext uri="{28A0092B-C50C-407E-A947-70E740481C1C}">
                <a14:useLocalDpi xmlns:a14="http://schemas.microsoft.com/office/drawing/2010/main" val="0"/>
              </a:ext>
            </a:extLst>
          </a:blip>
          <a:srcRect l="23143" t="31097"/>
          <a:stretch>
            <a:fillRect/>
          </a:stretch>
        </p:blipFill>
        <p:spPr bwMode="auto">
          <a:xfrm>
            <a:off x="-20782" y="2514600"/>
            <a:ext cx="1800225" cy="1533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4174660" y="1407095"/>
            <a:ext cx="1016795"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PHASE 1</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1" name="Picture 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6946" y="1676400"/>
            <a:ext cx="5472222" cy="27024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r>
            <a:br>
              <a:rPr kumimoji="0" lang="en-US" alt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7"/>
          <p:cNvSpPr>
            <a:spLocks noChangeArrowheads="1"/>
          </p:cNvSpPr>
          <p:nvPr/>
        </p:nvSpPr>
        <p:spPr bwMode="auto">
          <a:xfrm>
            <a:off x="4378885" y="4378895"/>
            <a:ext cx="685800"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PHASE 2</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4" name="Picture 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55" y="4648200"/>
            <a:ext cx="4581953" cy="2209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p:nvPr/>
        </p:nvPicPr>
        <p:blipFill>
          <a:blip r:embed="rId5"/>
          <a:stretch>
            <a:fillRect/>
          </a:stretch>
        </p:blipFill>
        <p:spPr>
          <a:xfrm>
            <a:off x="4724400" y="4648200"/>
            <a:ext cx="4419600" cy="2209800"/>
          </a:xfrm>
          <a:prstGeom prst="rect">
            <a:avLst/>
          </a:prstGeom>
        </p:spPr>
      </p:pic>
    </p:spTree>
    <p:extLst>
      <p:ext uri="{BB962C8B-B14F-4D97-AF65-F5344CB8AC3E}">
        <p14:creationId xmlns:p14="http://schemas.microsoft.com/office/powerpoint/2010/main" val="3677036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Testing with my Photos</a:t>
            </a:r>
            <a:endParaRPr lang="en-US" dirty="0"/>
          </a:p>
        </p:txBody>
      </p:sp>
      <p:sp>
        <p:nvSpPr>
          <p:cNvPr id="3" name="Content Placeholder 2"/>
          <p:cNvSpPr>
            <a:spLocks noGrp="1"/>
          </p:cNvSpPr>
          <p:nvPr>
            <p:ph idx="1"/>
          </p:nvPr>
        </p:nvSpPr>
        <p:spPr>
          <a:xfrm>
            <a:off x="3754582" y="1935480"/>
            <a:ext cx="4932218" cy="4389120"/>
          </a:xfrm>
        </p:spPr>
        <p:txBody>
          <a:bodyPr/>
          <a:lstStyle/>
          <a:p>
            <a:r>
              <a:rPr lang="en-US" dirty="0"/>
              <a:t>MLP classified it as a coat, SVM and </a:t>
            </a:r>
            <a:r>
              <a:rPr lang="en-US" dirty="0" err="1"/>
              <a:t>LogReg</a:t>
            </a:r>
            <a:r>
              <a:rPr lang="en-US" dirty="0"/>
              <a:t> both correctly said trousers and CNN said shirt</a:t>
            </a:r>
          </a:p>
        </p:txBody>
      </p:sp>
      <p:pic>
        <p:nvPicPr>
          <p:cNvPr id="1028" name="Picture 36" descr="Pan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82" y="1771650"/>
            <a:ext cx="17145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082" y="1771650"/>
            <a:ext cx="209550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057650"/>
            <a:ext cx="235267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158187"/>
            <a:ext cx="3505200" cy="34482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10"/>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42860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with my Photos</a:t>
            </a:r>
          </a:p>
        </p:txBody>
      </p:sp>
      <p:sp>
        <p:nvSpPr>
          <p:cNvPr id="3" name="Content Placeholder 2"/>
          <p:cNvSpPr>
            <a:spLocks noGrp="1"/>
          </p:cNvSpPr>
          <p:nvPr>
            <p:ph idx="1"/>
          </p:nvPr>
        </p:nvSpPr>
        <p:spPr>
          <a:xfrm>
            <a:off x="457200" y="1935480"/>
            <a:ext cx="4800600" cy="4389120"/>
          </a:xfrm>
        </p:spPr>
        <p:txBody>
          <a:bodyPr/>
          <a:lstStyle/>
          <a:p>
            <a:r>
              <a:rPr lang="en-US" dirty="0"/>
              <a:t>MLP classified it as a bag, whereas SVM, </a:t>
            </a:r>
            <a:r>
              <a:rPr lang="en-US" dirty="0" err="1"/>
              <a:t>LogReg</a:t>
            </a:r>
            <a:r>
              <a:rPr lang="en-US" dirty="0"/>
              <a:t> and CNN classified it as a shirt</a:t>
            </a:r>
          </a:p>
        </p:txBody>
      </p:sp>
      <p:pic>
        <p:nvPicPr>
          <p:cNvPr id="4" name="Picture 3" descr="C:\Users\Parker\Documents\2018\SpringBoard\clothingCategorization\rawData\T_shirt.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7131" y="1981199"/>
            <a:ext cx="1695450" cy="2259965"/>
          </a:xfrm>
          <a:prstGeom prst="rect">
            <a:avLst/>
          </a:prstGeom>
          <a:noFill/>
          <a:ln>
            <a:noFill/>
          </a:ln>
        </p:spPr>
      </p:pic>
      <p:pic>
        <p:nvPicPr>
          <p:cNvPr id="5" name="Picture 4"/>
          <p:cNvPicPr/>
          <p:nvPr/>
        </p:nvPicPr>
        <p:blipFill>
          <a:blip r:embed="rId3"/>
          <a:stretch>
            <a:fillRect/>
          </a:stretch>
        </p:blipFill>
        <p:spPr>
          <a:xfrm>
            <a:off x="6781800" y="1939607"/>
            <a:ext cx="2124075" cy="2343150"/>
          </a:xfrm>
          <a:prstGeom prst="rect">
            <a:avLst/>
          </a:prstGeom>
        </p:spPr>
      </p:pic>
      <p:pic>
        <p:nvPicPr>
          <p:cNvPr id="6"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6719" y="4435752"/>
            <a:ext cx="2371725" cy="24098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945" y="3200400"/>
            <a:ext cx="3793355" cy="3645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642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with my Photos</a:t>
            </a:r>
          </a:p>
        </p:txBody>
      </p:sp>
      <p:sp>
        <p:nvSpPr>
          <p:cNvPr id="3" name="Content Placeholder 2"/>
          <p:cNvSpPr>
            <a:spLocks noGrp="1"/>
          </p:cNvSpPr>
          <p:nvPr>
            <p:ph idx="1"/>
          </p:nvPr>
        </p:nvSpPr>
        <p:spPr/>
        <p:txBody>
          <a:bodyPr/>
          <a:lstStyle/>
          <a:p>
            <a:r>
              <a:rPr lang="en-US" dirty="0" smtClean="0"/>
              <a:t>Either make sure to train on images filtered in the same way or look out for overfitting with MLP and CNN (MLP is the main classifier that seems it could be overfitting)</a:t>
            </a:r>
          </a:p>
          <a:p>
            <a:r>
              <a:rPr lang="en-US" dirty="0" smtClean="0"/>
              <a:t>If training on slightly different images, SVM and </a:t>
            </a:r>
            <a:r>
              <a:rPr lang="en-US" dirty="0" err="1" smtClean="0"/>
              <a:t>LogReg</a:t>
            </a:r>
            <a:r>
              <a:rPr lang="en-US" dirty="0" smtClean="0"/>
              <a:t> may have more </a:t>
            </a:r>
            <a:r>
              <a:rPr lang="en-US" smtClean="0"/>
              <a:t>robust results</a:t>
            </a:r>
            <a:endParaRPr lang="en-US"/>
          </a:p>
        </p:txBody>
      </p:sp>
    </p:spTree>
    <p:extLst>
      <p:ext uri="{BB962C8B-B14F-4D97-AF65-F5344CB8AC3E}">
        <p14:creationId xmlns:p14="http://schemas.microsoft.com/office/powerpoint/2010/main" val="3001075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smtClean="0"/>
              <a:t>Correctly categorize clothing images</a:t>
            </a:r>
          </a:p>
          <a:p>
            <a:endParaRPr lang="en-US" dirty="0"/>
          </a:p>
        </p:txBody>
      </p:sp>
    </p:spTree>
    <p:extLst>
      <p:ext uri="{BB962C8B-B14F-4D97-AF65-F5344CB8AC3E}">
        <p14:creationId xmlns:p14="http://schemas.microsoft.com/office/powerpoint/2010/main" val="108263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r>
              <a:rPr lang="en-US" dirty="0" smtClean="0"/>
              <a:t>Benefits/Customers</a:t>
            </a:r>
            <a:endParaRPr lang="en-US" dirty="0"/>
          </a:p>
        </p:txBody>
      </p:sp>
      <p:sp>
        <p:nvSpPr>
          <p:cNvPr id="3" name="Content Placeholder 2"/>
          <p:cNvSpPr>
            <a:spLocks noGrp="1"/>
          </p:cNvSpPr>
          <p:nvPr>
            <p:ph idx="1"/>
          </p:nvPr>
        </p:nvSpPr>
        <p:spPr>
          <a:xfrm>
            <a:off x="457200" y="3276600"/>
            <a:ext cx="8229600" cy="3048000"/>
          </a:xfrm>
        </p:spPr>
        <p:txBody>
          <a:bodyPr/>
          <a:lstStyle/>
          <a:p>
            <a:r>
              <a:rPr lang="en-US" dirty="0" smtClean="0"/>
              <a:t>Online sellers of clothing</a:t>
            </a:r>
          </a:p>
          <a:p>
            <a:r>
              <a:rPr lang="en-US" dirty="0" smtClean="0"/>
              <a:t>Eventually clothing folding/sorting</a:t>
            </a:r>
            <a:endParaRPr lang="en-US" dirty="0"/>
          </a:p>
        </p:txBody>
      </p:sp>
    </p:spTree>
    <p:extLst>
      <p:ext uri="{BB962C8B-B14F-4D97-AF65-F5344CB8AC3E}">
        <p14:creationId xmlns:p14="http://schemas.microsoft.com/office/powerpoint/2010/main" val="2813761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3" name="Content Placeholder 2"/>
          <p:cNvSpPr>
            <a:spLocks noGrp="1"/>
          </p:cNvSpPr>
          <p:nvPr>
            <p:ph idx="1"/>
          </p:nvPr>
        </p:nvSpPr>
        <p:spPr/>
        <p:txBody>
          <a:bodyPr/>
          <a:lstStyle/>
          <a:p>
            <a:r>
              <a:rPr lang="en-US" dirty="0" err="1" smtClean="0"/>
              <a:t>Fashion.mnist</a:t>
            </a:r>
            <a:endParaRPr lang="en-US" dirty="0"/>
          </a:p>
          <a:p>
            <a:r>
              <a:rPr lang="en-US" dirty="0" smtClean="0"/>
              <a:t>A </a:t>
            </a:r>
            <a:r>
              <a:rPr lang="en-US" dirty="0" err="1" smtClean="0"/>
              <a:t>Kaggle</a:t>
            </a:r>
            <a:r>
              <a:rPr lang="en-US" dirty="0" smtClean="0"/>
              <a:t> clothing dataset was the dataset I used to train and compare the classifiers</a:t>
            </a:r>
          </a:p>
          <a:p>
            <a:endParaRPr lang="en-US" dirty="0"/>
          </a:p>
          <a:p>
            <a:r>
              <a:rPr lang="en-US" dirty="0">
                <a:hlinkClick r:id="rId2"/>
              </a:rPr>
              <a:t>https://www.kaggle.com/zalando-research/fashionmnist/data</a:t>
            </a:r>
            <a:endParaRPr lang="en-US" dirty="0"/>
          </a:p>
        </p:txBody>
      </p:sp>
    </p:spTree>
    <p:extLst>
      <p:ext uri="{BB962C8B-B14F-4D97-AF65-F5344CB8AC3E}">
        <p14:creationId xmlns:p14="http://schemas.microsoft.com/office/powerpoint/2010/main" val="86230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a:t>Data Wrangling</a:t>
            </a:r>
          </a:p>
        </p:txBody>
      </p:sp>
      <p:sp>
        <p:nvSpPr>
          <p:cNvPr id="3" name="Content Placeholder 2"/>
          <p:cNvSpPr>
            <a:spLocks noGrp="1"/>
          </p:cNvSpPr>
          <p:nvPr>
            <p:ph idx="1"/>
          </p:nvPr>
        </p:nvSpPr>
        <p:spPr>
          <a:xfrm>
            <a:off x="3084800" y="1935480"/>
            <a:ext cx="5602000" cy="883920"/>
          </a:xfrm>
        </p:spPr>
        <p:txBody>
          <a:bodyPr/>
          <a:lstStyle/>
          <a:p>
            <a:r>
              <a:rPr lang="en-US" dirty="0"/>
              <a:t>Average images and histograms of each of the image classes are shown </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50" y="2960976"/>
            <a:ext cx="11620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144" y="2951451"/>
            <a:ext cx="180022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370" y="2951451"/>
            <a:ext cx="117157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0872" y="2960976"/>
            <a:ext cx="1790700" cy="12287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8025" y="2970501"/>
            <a:ext cx="1152525" cy="12287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80550" y="2970501"/>
            <a:ext cx="1790700"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79114" y="5569527"/>
            <a:ext cx="117157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57183" y="5561297"/>
            <a:ext cx="1790700"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0150" y="4233862"/>
            <a:ext cx="115252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1725" y="4255941"/>
            <a:ext cx="174307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97789" y="4255941"/>
            <a:ext cx="117157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9364" y="4255941"/>
            <a:ext cx="18097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79114" y="4265466"/>
            <a:ext cx="1171575"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04808" y="4312658"/>
            <a:ext cx="174307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0625" y="5503283"/>
            <a:ext cx="11620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41725" y="5543115"/>
            <a:ext cx="1762025" cy="121487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12940" y="5543115"/>
            <a:ext cx="1133475" cy="122872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07464" y="5562165"/>
            <a:ext cx="1771650" cy="120967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7763" y="1703241"/>
            <a:ext cx="117157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56000" y="1722726"/>
            <a:ext cx="1809750"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60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Analysis</a:t>
            </a:r>
            <a:endParaRPr lang="en-US" dirty="0"/>
          </a:p>
        </p:txBody>
      </p:sp>
      <p:sp>
        <p:nvSpPr>
          <p:cNvPr id="3" name="Content Placeholder 2"/>
          <p:cNvSpPr>
            <a:spLocks noGrp="1"/>
          </p:cNvSpPr>
          <p:nvPr>
            <p:ph idx="1"/>
          </p:nvPr>
        </p:nvSpPr>
        <p:spPr/>
        <p:txBody>
          <a:bodyPr/>
          <a:lstStyle/>
          <a:p>
            <a:r>
              <a:rPr lang="en-US" dirty="0" smtClean="0"/>
              <a:t>Compared the order means to see if any of them were statistically similar using a paired z-test</a:t>
            </a:r>
          </a:p>
          <a:p>
            <a:r>
              <a:rPr lang="en-US" dirty="0" smtClean="0"/>
              <a:t>If the means could be the same the p-score would be about .05</a:t>
            </a:r>
            <a:endParaRPr lang="en-US" dirty="0"/>
          </a:p>
        </p:txBody>
      </p:sp>
      <p:pic>
        <p:nvPicPr>
          <p:cNvPr id="4" name="Picture 3"/>
          <p:cNvPicPr/>
          <p:nvPr/>
        </p:nvPicPr>
        <p:blipFill rotWithShape="1">
          <a:blip r:embed="rId2"/>
          <a:srcRect b="8119"/>
          <a:stretch/>
        </p:blipFill>
        <p:spPr bwMode="auto">
          <a:xfrm>
            <a:off x="3096491" y="4219690"/>
            <a:ext cx="2895600" cy="21771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32160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Content Placeholder 2"/>
          <p:cNvSpPr>
            <a:spLocks noGrp="1"/>
          </p:cNvSpPr>
          <p:nvPr>
            <p:ph idx="1"/>
          </p:nvPr>
        </p:nvSpPr>
        <p:spPr/>
        <p:txBody>
          <a:bodyPr/>
          <a:lstStyle/>
          <a:p>
            <a:r>
              <a:rPr lang="en-US" dirty="0" smtClean="0"/>
              <a:t>Normalization (with a range of 0-1)</a:t>
            </a:r>
          </a:p>
          <a:p>
            <a:pPr lvl="1"/>
            <a:r>
              <a:rPr lang="en-US" dirty="0" smtClean="0"/>
              <a:t>Make the range of values fill and be between 0-1</a:t>
            </a:r>
            <a:endParaRPr lang="en-US" dirty="0" smtClean="0"/>
          </a:p>
          <a:p>
            <a:r>
              <a:rPr lang="en-US" dirty="0" smtClean="0"/>
              <a:t>Standardization </a:t>
            </a:r>
            <a:endParaRPr lang="en-US" dirty="0" smtClean="0"/>
          </a:p>
          <a:p>
            <a:pPr lvl="1"/>
            <a:r>
              <a:rPr lang="en-US" dirty="0" smtClean="0"/>
              <a:t>Spread out the data more evenly by scaling it using the standard deviation and mean</a:t>
            </a:r>
          </a:p>
          <a:p>
            <a:pPr lvl="1"/>
            <a:r>
              <a:rPr lang="en-US" dirty="0" smtClean="0"/>
              <a:t>(Data –mean(Data))/standard deviation</a:t>
            </a:r>
            <a:endParaRPr lang="en-US" dirty="0"/>
          </a:p>
        </p:txBody>
      </p:sp>
    </p:spTree>
    <p:extLst>
      <p:ext uri="{BB962C8B-B14F-4D97-AF65-F5344CB8AC3E}">
        <p14:creationId xmlns:p14="http://schemas.microsoft.com/office/powerpoint/2010/main" val="257298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2819400" cy="838200"/>
          </a:xfrm>
        </p:spPr>
        <p:txBody>
          <a:bodyPr>
            <a:normAutofit/>
          </a:bodyPr>
          <a:lstStyle/>
          <a:p>
            <a:r>
              <a:rPr lang="en-US" dirty="0" smtClean="0"/>
              <a:t>Analysis</a:t>
            </a:r>
            <a:endParaRPr lang="en-US" dirty="0"/>
          </a:p>
        </p:txBody>
      </p:sp>
      <p:sp>
        <p:nvSpPr>
          <p:cNvPr id="3" name="Content Placeholder 2"/>
          <p:cNvSpPr>
            <a:spLocks noGrp="1"/>
          </p:cNvSpPr>
          <p:nvPr>
            <p:ph idx="1"/>
          </p:nvPr>
        </p:nvSpPr>
        <p:spPr>
          <a:xfrm>
            <a:off x="457200" y="1295400"/>
            <a:ext cx="8229600" cy="5029200"/>
          </a:xfrm>
        </p:spPr>
        <p:txBody>
          <a:bodyPr>
            <a:normAutofit fontScale="62500" lnSpcReduction="20000"/>
          </a:bodyPr>
          <a:lstStyle/>
          <a:p>
            <a:r>
              <a:rPr lang="en-US" dirty="0"/>
              <a:t>MLP (size of hidden layers 784-100-100):</a:t>
            </a:r>
          </a:p>
          <a:p>
            <a:pPr lvl="1"/>
            <a:r>
              <a:rPr lang="en-US" dirty="0"/>
              <a:t>With no preprocessing – 87.65% accuracy</a:t>
            </a:r>
          </a:p>
          <a:p>
            <a:pPr lvl="1"/>
            <a:r>
              <a:rPr lang="en-US" dirty="0"/>
              <a:t>Normalized(0-1) – 90.37% accuracy</a:t>
            </a:r>
          </a:p>
          <a:p>
            <a:pPr lvl="1"/>
            <a:r>
              <a:rPr lang="en-US" dirty="0"/>
              <a:t>Standardized(0-1) – 90.09% accuracy</a:t>
            </a:r>
          </a:p>
          <a:p>
            <a:r>
              <a:rPr lang="en-US" dirty="0"/>
              <a:t>SVC:</a:t>
            </a:r>
          </a:p>
          <a:p>
            <a:pPr lvl="1"/>
            <a:r>
              <a:rPr lang="en-US" dirty="0"/>
              <a:t>With no preprocessing – 70.67% accuracy</a:t>
            </a:r>
          </a:p>
          <a:p>
            <a:pPr lvl="1"/>
            <a:r>
              <a:rPr lang="en-US" dirty="0"/>
              <a:t>Normalized(0-1) – 85.57% accuracy</a:t>
            </a:r>
          </a:p>
          <a:p>
            <a:pPr lvl="1"/>
            <a:r>
              <a:rPr lang="en-US" dirty="0"/>
              <a:t>Standardized(0-1) – 81.87%</a:t>
            </a:r>
          </a:p>
          <a:p>
            <a:r>
              <a:rPr lang="en-US" dirty="0"/>
              <a:t>Logistic Regression:</a:t>
            </a:r>
          </a:p>
          <a:p>
            <a:pPr lvl="1"/>
            <a:r>
              <a:rPr lang="en-US" dirty="0"/>
              <a:t>With no preprocessing – supposed to be normalized</a:t>
            </a:r>
          </a:p>
          <a:p>
            <a:pPr lvl="1"/>
            <a:r>
              <a:rPr lang="en-US" dirty="0"/>
              <a:t>Normalized(0-1) – 84.45% accuracy</a:t>
            </a:r>
          </a:p>
          <a:p>
            <a:pPr lvl="1"/>
            <a:r>
              <a:rPr lang="en-US" dirty="0"/>
              <a:t>Standardized(0-1) – 85.19% accuracy</a:t>
            </a:r>
          </a:p>
          <a:p>
            <a:r>
              <a:rPr lang="en-US" dirty="0"/>
              <a:t>CNN:</a:t>
            </a:r>
          </a:p>
          <a:p>
            <a:pPr lvl="1"/>
            <a:r>
              <a:rPr lang="en-US" dirty="0"/>
              <a:t>Normalized(0-255) – 92.25% accuracy</a:t>
            </a:r>
          </a:p>
          <a:p>
            <a:pPr lvl="1"/>
            <a:r>
              <a:rPr lang="en-US" dirty="0"/>
              <a:t>Standardized – </a:t>
            </a:r>
            <a:r>
              <a:rPr lang="en-US" b="1" dirty="0"/>
              <a:t>92.32% </a:t>
            </a:r>
            <a:r>
              <a:rPr lang="en-US" b="1" dirty="0" smtClean="0"/>
              <a:t>accuracy</a:t>
            </a:r>
          </a:p>
          <a:p>
            <a:r>
              <a:rPr lang="en-US" dirty="0" smtClean="0"/>
              <a:t>Ensemble the above models (Random Forest with 20 trees):</a:t>
            </a:r>
          </a:p>
          <a:p>
            <a:pPr lvl="1"/>
            <a:r>
              <a:rPr lang="en-US" dirty="0" smtClean="0"/>
              <a:t>86.47% accuracy</a:t>
            </a:r>
          </a:p>
          <a:p>
            <a:r>
              <a:rPr lang="en-US" dirty="0" smtClean="0"/>
              <a:t>Use VGG19 as a feature extractor before a neural net:</a:t>
            </a:r>
          </a:p>
          <a:p>
            <a:pPr lvl="1"/>
            <a:r>
              <a:rPr lang="en-US" dirty="0" smtClean="0"/>
              <a:t>85.71% accuracy</a:t>
            </a:r>
            <a:endParaRPr lang="en-US" dirty="0"/>
          </a:p>
          <a:p>
            <a:endParaRPr lang="en-US" dirty="0"/>
          </a:p>
        </p:txBody>
      </p:sp>
    </p:spTree>
    <p:extLst>
      <p:ext uri="{BB962C8B-B14F-4D97-AF65-F5344CB8AC3E}">
        <p14:creationId xmlns:p14="http://schemas.microsoft.com/office/powerpoint/2010/main" val="103992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Analysis – Confusion Matrices </a:t>
            </a:r>
            <a:endParaRPr lang="en-US" dirty="0"/>
          </a:p>
        </p:txBody>
      </p:sp>
      <p:sp>
        <p:nvSpPr>
          <p:cNvPr id="3" name="Content Placeholder 2"/>
          <p:cNvSpPr>
            <a:spLocks noGrp="1"/>
          </p:cNvSpPr>
          <p:nvPr>
            <p:ph idx="1"/>
          </p:nvPr>
        </p:nvSpPr>
        <p:spPr>
          <a:xfrm>
            <a:off x="457200" y="2514600"/>
            <a:ext cx="8229600" cy="3810000"/>
          </a:xfrm>
        </p:spPr>
        <p:txBody>
          <a:bodyPr/>
          <a:lstStyle/>
          <a:p>
            <a:pPr marL="0" lvl="0" indent="0" algn="ctr" fontAlgn="base">
              <a:spcBef>
                <a:spcPct val="0"/>
              </a:spcBef>
              <a:spcAft>
                <a:spcPct val="0"/>
              </a:spcAft>
              <a:buClrTx/>
              <a:buSzTx/>
              <a:buNone/>
            </a:pPr>
            <a:r>
              <a:rPr lang="en-US" altLang="en-US" sz="2800" dirty="0">
                <a:latin typeface="Calibri" pitchFamily="34" charset="0"/>
                <a:ea typeface="Calibri" pitchFamily="34" charset="0"/>
                <a:cs typeface="Times New Roman" pitchFamily="18" charset="0"/>
              </a:rPr>
              <a:t>X – Predicted</a:t>
            </a:r>
            <a:endParaRPr lang="en-US" altLang="en-US" sz="1600" dirty="0">
              <a:latin typeface="Arial" pitchFamily="34" charset="0"/>
              <a:cs typeface="Arial" pitchFamily="34" charset="0"/>
            </a:endParaRPr>
          </a:p>
          <a:p>
            <a:pPr marL="0" lvl="0" indent="0" algn="ctr" eaLnBrk="0" fontAlgn="base" hangingPunct="0">
              <a:spcBef>
                <a:spcPct val="0"/>
              </a:spcBef>
              <a:spcAft>
                <a:spcPct val="0"/>
              </a:spcAft>
              <a:buClrTx/>
              <a:buSzTx/>
              <a:buNone/>
            </a:pPr>
            <a:r>
              <a:rPr lang="en-US" altLang="en-US" sz="2800" dirty="0">
                <a:latin typeface="Calibri" pitchFamily="34" charset="0"/>
                <a:ea typeface="Calibri" pitchFamily="34" charset="0"/>
                <a:cs typeface="Times New Roman" pitchFamily="18" charset="0"/>
              </a:rPr>
              <a:t>Y – Actual (top is </a:t>
            </a:r>
            <a:r>
              <a:rPr lang="en-US" altLang="en-US" sz="2800" dirty="0" smtClean="0">
                <a:latin typeface="Calibri" pitchFamily="34" charset="0"/>
                <a:ea typeface="Calibri" pitchFamily="34" charset="0"/>
                <a:cs typeface="Times New Roman" pitchFamily="18" charset="0"/>
              </a:rPr>
              <a:t>0) Combined</a:t>
            </a:r>
            <a:endParaRPr lang="en-US" altLang="en-US" sz="1600" dirty="0">
              <a:latin typeface="Arial" pitchFamily="34" charset="0"/>
              <a:cs typeface="Arial" pitchFamily="34" charset="0"/>
            </a:endParaRPr>
          </a:p>
          <a:p>
            <a:endParaRPr lang="en-US" dirty="0"/>
          </a:p>
        </p:txBody>
      </p:sp>
      <p:pic>
        <p:nvPicPr>
          <p:cNvPr id="3074"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 y="4648200"/>
            <a:ext cx="3695700" cy="1581150"/>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350" y="4657725"/>
            <a:ext cx="3676650" cy="1571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 – Predicted</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Y – Actual (top is 0)</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Combined</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1306471" y="4191000"/>
            <a:ext cx="1148071" cy="369332"/>
          </a:xfrm>
          <a:prstGeom prst="rect">
            <a:avLst/>
          </a:prstGeom>
        </p:spPr>
        <p:txBody>
          <a:bodyPr wrap="none">
            <a:spAutoFit/>
          </a:bodyPr>
          <a:lstStyle/>
          <a:p>
            <a:pPr lvl="0" eaLnBrk="0" fontAlgn="base" hangingPunct="0">
              <a:spcBef>
                <a:spcPct val="0"/>
              </a:spcBef>
              <a:spcAft>
                <a:spcPct val="0"/>
              </a:spcAft>
            </a:pPr>
            <a:r>
              <a:rPr kumimoji="0" lang="en-US" alt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Combined</a:t>
            </a:r>
            <a:endParaRPr kumimoji="0" lang="en-US" altLang="en-US" sz="11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6886329" y="4200525"/>
            <a:ext cx="838691" cy="369332"/>
          </a:xfrm>
          <a:prstGeom prst="rect">
            <a:avLst/>
          </a:prstGeom>
        </p:spPr>
        <p:txBody>
          <a:bodyPr wrap="none">
            <a:spAutoFit/>
          </a:bodyPr>
          <a:lstStyle/>
          <a:p>
            <a:pPr lvl="0" fontAlgn="base">
              <a:spcBef>
                <a:spcPct val="0"/>
              </a:spcBef>
              <a:spcAft>
                <a:spcPct val="0"/>
              </a:spcAft>
            </a:pPr>
            <a:r>
              <a:rPr kumimoji="0" lang="en-US" alt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CNN*4</a:t>
            </a:r>
            <a:endParaRPr kumimoji="0" lang="en-US" altLang="en-US" sz="11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60717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90</TotalTime>
  <Words>417</Words>
  <Application>Microsoft Office PowerPoint</Application>
  <PresentationFormat>On-screen Show (4:3)</PresentationFormat>
  <Paragraphs>65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 Capstone Project 1  Final Report  Clothing Categorization </vt:lpstr>
      <vt:lpstr>Goal</vt:lpstr>
      <vt:lpstr>Benefits/Customers</vt:lpstr>
      <vt:lpstr>Datasets</vt:lpstr>
      <vt:lpstr>Data Wrangling</vt:lpstr>
      <vt:lpstr>Statistical Analysis</vt:lpstr>
      <vt:lpstr>Preprocessing</vt:lpstr>
      <vt:lpstr>Analysis</vt:lpstr>
      <vt:lpstr>Analysis – Confusion Matrices </vt:lpstr>
      <vt:lpstr>Visualizations</vt:lpstr>
      <vt:lpstr>Visualizations – CNN in progress</vt:lpstr>
      <vt:lpstr>Testing with my Photos</vt:lpstr>
      <vt:lpstr>Testing with my Photos</vt:lpstr>
      <vt:lpstr>Testing with my Photos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Final Report – Clothing Categorization</dc:title>
  <dc:creator>Parker</dc:creator>
  <cp:lastModifiedBy>Parker</cp:lastModifiedBy>
  <cp:revision>11</cp:revision>
  <dcterms:created xsi:type="dcterms:W3CDTF">2018-03-08T01:12:52Z</dcterms:created>
  <dcterms:modified xsi:type="dcterms:W3CDTF">2018-03-08T22:24:25Z</dcterms:modified>
</cp:coreProperties>
</file>