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72" r:id="rId15"/>
    <p:sldId id="274" r:id="rId16"/>
    <p:sldId id="276" r:id="rId17"/>
    <p:sldId id="278" r:id="rId18"/>
    <p:sldId id="280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47"/>
      <p:bold r:id="rId48"/>
    </p:embeddedFont>
    <p:embeddedFont>
      <p:font typeface="ABeeZee" panose="02020500000000000000" charset="0"/>
      <p:regular r:id="rId49"/>
      <p: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Trebuchet MS" panose="020B0603020202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6E6B2F-0082-4444-BB31-15703BBF2610}">
  <a:tblStyle styleId="{466E6B2F-0082-4444-BB31-15703BBF26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A26459-6FBC-4199-A57E-33FD524C65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B45B28-164E-44A7-A461-213E5E71E74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7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5b48d918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1275b48d918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6182563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1276182563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76182563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76182563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4a2005ae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4a2005ae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761825630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761825630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4a3fba4f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4a3fba4f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761825630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761825630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chemeClr val="dk1"/>
                </a:solidFill>
              </a:rPr>
              <a:t>報修設備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a3fba4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4a3fba4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chemeClr val="dk1"/>
                </a:solidFill>
              </a:rPr>
              <a:t>報修設備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4a3fba4fe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4a3fba4fe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761825630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761825630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76182563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g1276182563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75b48d918_3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1275b48d918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761825630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761825630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7618256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761825630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4bb8381a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g134bb8381a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4bb8381a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4bb8381a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4bb8381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4bb8381a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4bb8381a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g134bb8381a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4bb8381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134bb8381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4bb8381a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134bb8381a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4bb8381a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134bb8381a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4bb8381a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g134bb8381a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5b48d91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4.查詢學校：縣市、關鍵字  5.學校列表(學校各處室)  6.系統功能(例:宿舍消息、宿舍簡介、宿舍法規、宿舍收費標準) 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學生宿舍位置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275b48d91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4bb8381a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34bb8381a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4bb8381a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134bb8381a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34bb8381a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134bb8381a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4bb8381a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134bb8381a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4bb8381a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134bb8381a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4bb8381a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134bb8381a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2fa6c6d7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g132fa6c6d7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2fa6c6d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132fa6c6d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4baf863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4baf863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4baf863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4baf863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5b48d91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1275b48d91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4baf863c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4baf863c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34baf863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34baf863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2fa6c6d7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g132fa6c6d7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32fa6c6d7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g132fa6c6d7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5b48d91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修改帳戶資訊(例：更改密碼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利用查詢功能尋找自己要租的類型，並透過上面的資訊來連絡房東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38" name="Google Shape;238;g1275b48d91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5b48d91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1275b48d91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761825630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761825630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75b48d91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1275b48d91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761825630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12761825630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130300" y="1803401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Google Shape;104;p1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300" cy="22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>
            <a:spLocks noGrp="1"/>
          </p:cNvSpPr>
          <p:nvPr>
            <p:ph type="pic" idx="2"/>
          </p:nvPr>
        </p:nvSpPr>
        <p:spPr>
          <a:xfrm>
            <a:off x="5441425" y="1196075"/>
            <a:ext cx="2954100" cy="2872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9"/>
          <p:cNvSpPr txBox="1">
            <a:spLocks noGrp="1"/>
          </p:cNvSpPr>
          <p:nvPr>
            <p:ph type="ctrTitle"/>
          </p:nvPr>
        </p:nvSpPr>
        <p:spPr>
          <a:xfrm>
            <a:off x="641925" y="1991850"/>
            <a:ext cx="422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300"/>
              <a:buNone/>
              <a:defRPr sz="53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817533" y="901103"/>
            <a:ext cx="2143125" cy="1855946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43C47A"/>
          </a:solidFill>
          <a:ln>
            <a:noFill/>
          </a:ln>
        </p:spPr>
      </p:sp>
      <p:sp>
        <p:nvSpPr>
          <p:cNvPr id="147" name="Google Shape;147;p19"/>
          <p:cNvSpPr/>
          <p:nvPr/>
        </p:nvSpPr>
        <p:spPr>
          <a:xfrm>
            <a:off x="898809" y="-95251"/>
            <a:ext cx="926327" cy="932484"/>
          </a:xfrm>
          <a:custGeom>
            <a:avLst/>
            <a:gdLst/>
            <a:ahLst/>
            <a:cxnLst/>
            <a:rect l="l" t="t" r="r" b="b"/>
            <a:pathLst>
              <a:path w="2081634" h="2095470" extrusionOk="0">
                <a:moveTo>
                  <a:pt x="0" y="0"/>
                </a:moveTo>
                <a:lnTo>
                  <a:pt x="2081634" y="0"/>
                </a:lnTo>
                <a:lnTo>
                  <a:pt x="2081634" y="2095470"/>
                </a:lnTo>
                <a:lnTo>
                  <a:pt x="0" y="2095470"/>
                </a:lnTo>
                <a:close/>
              </a:path>
            </a:pathLst>
          </a:custGeom>
          <a:solidFill>
            <a:srgbClr val="F88545"/>
          </a:solidFill>
          <a:ln>
            <a:noFill/>
          </a:ln>
        </p:spPr>
      </p:sp>
      <p:sp>
        <p:nvSpPr>
          <p:cNvPr id="148" name="Google Shape;148;p19"/>
          <p:cNvSpPr/>
          <p:nvPr/>
        </p:nvSpPr>
        <p:spPr>
          <a:xfrm>
            <a:off x="1480869" y="4185042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FFCB3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55300" y="10008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514350" y="2178950"/>
            <a:ext cx="2214000" cy="2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2"/>
          </p:nvPr>
        </p:nvSpPr>
        <p:spPr>
          <a:xfrm>
            <a:off x="3465625" y="2178950"/>
            <a:ext cx="2214000" cy="2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3"/>
          </p:nvPr>
        </p:nvSpPr>
        <p:spPr>
          <a:xfrm>
            <a:off x="6416900" y="2178950"/>
            <a:ext cx="2214000" cy="2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5239964" y="0"/>
            <a:ext cx="3904200" cy="5143500"/>
          </a:xfrm>
          <a:prstGeom prst="rect">
            <a:avLst/>
          </a:prstGeom>
          <a:solidFill>
            <a:srgbClr val="FFCB3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>
            <a:spLocks noGrp="1"/>
          </p:cNvSpPr>
          <p:nvPr>
            <p:ph type="pic" idx="2"/>
          </p:nvPr>
        </p:nvSpPr>
        <p:spPr>
          <a:xfrm>
            <a:off x="5715000" y="1135475"/>
            <a:ext cx="2953800" cy="28725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855300" y="1786425"/>
            <a:ext cx="305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800"/>
              <a:buNone/>
              <a:defRPr sz="38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619300" y="2475075"/>
            <a:ext cx="38646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7057340" y="3309650"/>
            <a:ext cx="1571625" cy="1361027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4B6FED"/>
          </a:solidFill>
          <a:ln>
            <a:noFill/>
          </a:ln>
        </p:spPr>
      </p:sp>
      <p:sp>
        <p:nvSpPr>
          <p:cNvPr id="163" name="Google Shape;163;p22"/>
          <p:cNvSpPr/>
          <p:nvPr/>
        </p:nvSpPr>
        <p:spPr>
          <a:xfrm>
            <a:off x="4281507" y="-552450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3C47A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-562229" y="4392480"/>
            <a:ext cx="1124400" cy="236700"/>
          </a:xfrm>
          <a:prstGeom prst="rect">
            <a:avLst/>
          </a:prstGeom>
          <a:solidFill>
            <a:srgbClr val="F8854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3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1452866" y="-561365"/>
            <a:ext cx="6242644" cy="6270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6128101" y="4099496"/>
            <a:ext cx="1770066" cy="1778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3C47A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-279719" y="777074"/>
            <a:ext cx="1587500" cy="1374775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FFCB30"/>
          </a:solidFill>
          <a:ln>
            <a:noFill/>
          </a:ln>
        </p:spPr>
      </p:sp>
      <p:sp>
        <p:nvSpPr>
          <p:cNvPr id="169" name="Google Shape;169;p23"/>
          <p:cNvSpPr/>
          <p:nvPr/>
        </p:nvSpPr>
        <p:spPr>
          <a:xfrm>
            <a:off x="8013562" y="870871"/>
            <a:ext cx="412200" cy="423600"/>
          </a:xfrm>
          <a:prstGeom prst="rect">
            <a:avLst/>
          </a:prstGeom>
          <a:solidFill>
            <a:srgbClr val="F8854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ctrTitle"/>
          </p:nvPr>
        </p:nvSpPr>
        <p:spPr>
          <a:xfrm>
            <a:off x="2236500" y="2059200"/>
            <a:ext cx="46710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2660488" y="3084300"/>
            <a:ext cx="3827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0098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4"/>
          <p:cNvSpPr/>
          <p:nvPr/>
        </p:nvSpPr>
        <p:spPr>
          <a:xfrm>
            <a:off x="0" y="4009758"/>
            <a:ext cx="9144000" cy="1133775"/>
          </a:xfrm>
          <a:prstGeom prst="rect">
            <a:avLst/>
          </a:prstGeom>
          <a:solidFill>
            <a:srgbClr val="FFCB3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855300" y="4316838"/>
            <a:ext cx="74334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3800"/>
              <a:buNone/>
              <a:defRPr sz="3800" b="1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1463850" y="2982950"/>
            <a:ext cx="62163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800">
                <a:solidFill>
                  <a:schemeClr val="accent4"/>
                </a:solidFill>
              </a:defRPr>
            </a:lvl1pPr>
            <a:lvl2pPr marL="914400" lvl="1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2pPr>
            <a:lvl3pPr marL="1371600" lvl="2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3pPr>
            <a:lvl4pPr marL="1828800" lvl="3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800">
                <a:solidFill>
                  <a:schemeClr val="accent4"/>
                </a:solidFill>
              </a:defRPr>
            </a:lvl4pPr>
            <a:lvl5pPr marL="2286000" lvl="4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5pPr>
            <a:lvl6pPr marL="2743200" lvl="5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6pPr>
            <a:lvl7pPr marL="3200400" lvl="6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800">
                <a:solidFill>
                  <a:schemeClr val="accent4"/>
                </a:solidFill>
              </a:defRPr>
            </a:lvl7pPr>
            <a:lvl8pPr marL="3657600" lvl="7" indent="-3429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>
                <a:solidFill>
                  <a:schemeClr val="accent4"/>
                </a:solidFill>
              </a:defRPr>
            </a:lvl8pPr>
            <a:lvl9pPr marL="4114800" lvl="8" indent="-3429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1800"/>
              <a:buChar char="■"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1687821" y="-958458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FFCB3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7571690" y="3781879"/>
            <a:ext cx="1571625" cy="1361027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4B6FED"/>
          </a:solidFill>
          <a:ln>
            <a:noFill/>
          </a:ln>
        </p:spPr>
      </p:sp>
      <p:sp>
        <p:nvSpPr>
          <p:cNvPr id="181" name="Google Shape;181;p25"/>
          <p:cNvSpPr/>
          <p:nvPr/>
        </p:nvSpPr>
        <p:spPr>
          <a:xfrm>
            <a:off x="-388544" y="4060132"/>
            <a:ext cx="1124400" cy="236700"/>
          </a:xfrm>
          <a:prstGeom prst="rect">
            <a:avLst/>
          </a:prstGeom>
          <a:solidFill>
            <a:srgbClr val="F8854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/>
          </p:nvPr>
        </p:nvSpPr>
        <p:spPr>
          <a:xfrm>
            <a:off x="1283850" y="2321100"/>
            <a:ext cx="65763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800"/>
              <a:buNone/>
              <a:defRPr sz="38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1110900" y="2418875"/>
            <a:ext cx="6922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800"/>
              <a:buNone/>
              <a:defRPr sz="3800">
                <a:solidFill>
                  <a:schemeClr val="accent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261202" y="3435910"/>
            <a:ext cx="2681796" cy="268179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3C47A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363684" y="-883192"/>
            <a:ext cx="1959716" cy="19685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8854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8174956" y="4219541"/>
            <a:ext cx="1172258" cy="237512"/>
          </a:xfrm>
          <a:custGeom>
            <a:avLst/>
            <a:gdLst/>
            <a:ahLst/>
            <a:cxnLst/>
            <a:rect l="l" t="t" r="r" b="b"/>
            <a:pathLst>
              <a:path w="1913890" h="387775" extrusionOk="0">
                <a:moveTo>
                  <a:pt x="0" y="0"/>
                </a:moveTo>
                <a:lnTo>
                  <a:pt x="1913890" y="0"/>
                </a:lnTo>
                <a:lnTo>
                  <a:pt x="1913890" y="387775"/>
                </a:lnTo>
                <a:lnTo>
                  <a:pt x="0" y="387775"/>
                </a:lnTo>
                <a:close/>
              </a:path>
            </a:pathLst>
          </a:custGeom>
          <a:solidFill>
            <a:srgbClr val="FFCB30"/>
          </a:solidFill>
          <a:ln>
            <a:noFill/>
          </a:ln>
        </p:spPr>
      </p:sp>
      <p:sp>
        <p:nvSpPr>
          <p:cNvPr id="189" name="Google Shape;189;p26"/>
          <p:cNvSpPr/>
          <p:nvPr/>
        </p:nvSpPr>
        <p:spPr>
          <a:xfrm>
            <a:off x="-410130" y="2857500"/>
            <a:ext cx="1682750" cy="1457261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rgbClr val="FFCB30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855275" y="2178875"/>
            <a:ext cx="3473100" cy="2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2"/>
          </p:nvPr>
        </p:nvSpPr>
        <p:spPr>
          <a:xfrm>
            <a:off x="4815599" y="2178875"/>
            <a:ext cx="3473100" cy="2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817478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508000" y="4025504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accent3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eeZee"/>
              <a:buNone/>
              <a:defRPr sz="3200" b="1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●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○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■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●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○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■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●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eeZee"/>
              <a:buChar char="○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2400"/>
              <a:buFont typeface="ABeeZee"/>
              <a:buChar char="■"/>
              <a:defRPr sz="2400" b="0" i="0" u="none" strike="noStrike" cap="none">
                <a:solidFill>
                  <a:schemeClr val="accent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3.xml"/><Relationship Id="rId1" Type="http://schemas.openxmlformats.org/officeDocument/2006/relationships/video" Target="https://www.youtube.com/embed/AjfJ2W9JJpY?feature=oembed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s://youtu.be/AjfJ2W9JJ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/>
        </p:nvSpPr>
        <p:spPr>
          <a:xfrm>
            <a:off x="7817533" y="901103"/>
            <a:ext cx="2143125" cy="1855946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00" name="Google Shape;200;p28"/>
          <p:cNvSpPr/>
          <p:nvPr/>
        </p:nvSpPr>
        <p:spPr>
          <a:xfrm>
            <a:off x="898809" y="-95251"/>
            <a:ext cx="926327" cy="932484"/>
          </a:xfrm>
          <a:custGeom>
            <a:avLst/>
            <a:gdLst/>
            <a:ahLst/>
            <a:cxnLst/>
            <a:rect l="l" t="t" r="r" b="b"/>
            <a:pathLst>
              <a:path w="2081634" h="2095470" extrusionOk="0">
                <a:moveTo>
                  <a:pt x="0" y="0"/>
                </a:moveTo>
                <a:lnTo>
                  <a:pt x="2081634" y="0"/>
                </a:lnTo>
                <a:lnTo>
                  <a:pt x="2081634" y="2095470"/>
                </a:lnTo>
                <a:lnTo>
                  <a:pt x="0" y="20954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1" name="Google Shape;201;p28"/>
          <p:cNvSpPr/>
          <p:nvPr/>
        </p:nvSpPr>
        <p:spPr>
          <a:xfrm>
            <a:off x="1480869" y="4185042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321550" y="1302121"/>
            <a:ext cx="4500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zh-TW" sz="4000" b="1">
                <a:solidFill>
                  <a:srgbClr val="F1F1F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第11組</a:t>
            </a:r>
            <a:endParaRPr sz="4000" b="1">
              <a:solidFill>
                <a:srgbClr val="F1F1F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zh-TW" sz="4000" b="1">
                <a:solidFill>
                  <a:srgbClr val="F1F1F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學舍管理系統</a:t>
            </a:r>
            <a:endParaRPr sz="4000" b="1">
              <a:solidFill>
                <a:srgbClr val="F1F1F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794125" y="3045351"/>
            <a:ext cx="28152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40743214 呂嘉哲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40743256 蔣哲宇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40743257 盧新岱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40743259 簡孝齊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981425" y="3562550"/>
            <a:ext cx="81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組員：</a:t>
            </a:r>
            <a:endParaRPr sz="16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/>
          <p:nvPr/>
        </p:nvSpPr>
        <p:spPr>
          <a:xfrm>
            <a:off x="1687821" y="-947933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7571690" y="3781879"/>
            <a:ext cx="1571625" cy="1361027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1" name="Google Shape;291;p38"/>
          <p:cNvSpPr/>
          <p:nvPr/>
        </p:nvSpPr>
        <p:spPr>
          <a:xfrm>
            <a:off x="-388544" y="4052732"/>
            <a:ext cx="1124400" cy="23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38"/>
          <p:cNvGraphicFramePr/>
          <p:nvPr/>
        </p:nvGraphicFramePr>
        <p:xfrm>
          <a:off x="1870438" y="1060225"/>
          <a:ext cx="5403100" cy="2338677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9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Administrator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欄位名稱</a:t>
                      </a:r>
                      <a:endParaRPr sz="1800" b="1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ID</a:t>
                      </a:r>
                      <a:endParaRPr sz="1800" u="sng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管理員編號</a:t>
                      </a:r>
                      <a:endParaRPr sz="1800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Name</a:t>
                      </a:r>
                      <a:endParaRPr sz="1800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管理員姓名</a:t>
                      </a:r>
                      <a:endParaRPr sz="1800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Varchar(20)</a:t>
                      </a:r>
                      <a:endParaRPr sz="1800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Password</a:t>
                      </a:r>
                      <a:endParaRPr sz="1800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密碼</a:t>
                      </a:r>
                      <a:endParaRPr sz="1800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88900" marR="88900" marT="88900" marB="889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3" name="Google Shape;293;p38"/>
          <p:cNvSpPr txBox="1"/>
          <p:nvPr/>
        </p:nvSpPr>
        <p:spPr>
          <a:xfrm>
            <a:off x="991875" y="3909475"/>
            <a:ext cx="422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管理員編號為100000XX的數字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40"/>
          <p:cNvGraphicFramePr/>
          <p:nvPr/>
        </p:nvGraphicFramePr>
        <p:xfrm>
          <a:off x="1872000" y="831600"/>
          <a:ext cx="5432400" cy="2135477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8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Announcement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欄位名稱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Ann_ID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公告清單編號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Title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公告標題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Varchar(20)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Content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詳細內容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Varchar(100)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" name="Google Shape;307;p40"/>
          <p:cNvSpPr txBox="1"/>
          <p:nvPr/>
        </p:nvSpPr>
        <p:spPr>
          <a:xfrm>
            <a:off x="837875" y="3828550"/>
            <a:ext cx="437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公告清單編號為200000XX的數字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42"/>
          <p:cNvGraphicFramePr/>
          <p:nvPr/>
        </p:nvGraphicFramePr>
        <p:xfrm>
          <a:off x="1872000" y="831600"/>
          <a:ext cx="5432400" cy="1719488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8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chemeClr val="lt1"/>
                          </a:solidFill>
                        </a:rPr>
                        <a:t>Announced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欄位名稱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Adm_ID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管理員編號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Ann_ID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公告清單編號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Google Shape;327;p44"/>
          <p:cNvGraphicFramePr/>
          <p:nvPr/>
        </p:nvGraphicFramePr>
        <p:xfrm>
          <a:off x="1872000" y="831600"/>
          <a:ext cx="5432400" cy="2551466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8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Room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欄位名稱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Room_ID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房間編號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Numeric(5)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Floor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樓層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Numeric(1)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Room_number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房間號碼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Numeric(2)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People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容納人數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Numeric(1)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" name="Google Shape;328;p44"/>
          <p:cNvSpPr txBox="1"/>
          <p:nvPr/>
        </p:nvSpPr>
        <p:spPr>
          <a:xfrm>
            <a:off x="907675" y="3828550"/>
            <a:ext cx="3235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房間編號為50XXX的數字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46"/>
          <p:cNvGraphicFramePr/>
          <p:nvPr/>
        </p:nvGraphicFramePr>
        <p:xfrm>
          <a:off x="1872000" y="831600"/>
          <a:ext cx="5432400" cy="1719488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8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Stay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欄位名稱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Room_ID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房間編號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Numeric(5)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S_ID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學號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48"/>
          <p:cNvGraphicFramePr/>
          <p:nvPr/>
        </p:nvGraphicFramePr>
        <p:xfrm>
          <a:off x="1872000" y="831600"/>
          <a:ext cx="5403600" cy="2485750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8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15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Equipment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欄位名稱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Equip_ID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設備ID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Equip_name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設備名稱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Varchar(20)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Equip_count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設備數量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Numeric(4)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9" name="Google Shape;349;p48"/>
          <p:cNvSpPr txBox="1"/>
          <p:nvPr/>
        </p:nvSpPr>
        <p:spPr>
          <a:xfrm>
            <a:off x="989150" y="3828525"/>
            <a:ext cx="3444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設備ID為300000XX的數字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50"/>
          <p:cNvGraphicFramePr/>
          <p:nvPr/>
        </p:nvGraphicFramePr>
        <p:xfrm>
          <a:off x="1872000" y="831600"/>
          <a:ext cx="5403600" cy="1988600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8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15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Equipment_List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欄位名稱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Room_ID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房間編號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Numeric(5)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Equip_ID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設備ID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52"/>
          <p:cNvGraphicFramePr/>
          <p:nvPr>
            <p:extLst>
              <p:ext uri="{D42A27DB-BD31-4B8C-83A1-F6EECF244321}">
                <p14:modId xmlns:p14="http://schemas.microsoft.com/office/powerpoint/2010/main" val="2697429619"/>
              </p:ext>
            </p:extLst>
          </p:nvPr>
        </p:nvGraphicFramePr>
        <p:xfrm>
          <a:off x="1601650" y="386225"/>
          <a:ext cx="5731200" cy="4531175"/>
        </p:xfrm>
        <a:graphic>
          <a:graphicData uri="http://schemas.openxmlformats.org/drawingml/2006/table">
            <a:tbl>
              <a:tblPr>
                <a:noFill/>
                <a:tableStyleId>{B9A26459-6FBC-4199-A57E-33FD524C6516}</a:tableStyleId>
              </a:tblPr>
              <a:tblGrid>
                <a:gridCol w="1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475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000" b="1" dirty="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Fix_Equipment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欄位名稱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S_ID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報修學生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Equip_ID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設備ID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Time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申請時間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Datetime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Situation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報修情形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Char(3)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Content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設備問題描述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Varchar(50)</a:t>
                      </a:r>
                      <a:endParaRPr sz="18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54"/>
          <p:cNvGraphicFramePr/>
          <p:nvPr>
            <p:extLst>
              <p:ext uri="{D42A27DB-BD31-4B8C-83A1-F6EECF244321}">
                <p14:modId xmlns:p14="http://schemas.microsoft.com/office/powerpoint/2010/main" val="664162475"/>
              </p:ext>
            </p:extLst>
          </p:nvPr>
        </p:nvGraphicFramePr>
        <p:xfrm>
          <a:off x="1870200" y="936325"/>
          <a:ext cx="5403600" cy="1988600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80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15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solidFill>
                            <a:srgbClr val="FFFFFF"/>
                          </a:solidFill>
                        </a:rPr>
                        <a:t>Punch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/>
                        <a:t>欄位名稱</a:t>
                      </a:r>
                      <a:endParaRPr sz="1800" b="1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說明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資料型態</a:t>
                      </a:r>
                      <a:endParaRPr sz="1800" b="1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/>
                        <a:t>S_ID</a:t>
                      </a:r>
                      <a:endParaRPr sz="1800" u="sng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簽到學生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Sign_in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日期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Datetime</a:t>
                      </a:r>
                      <a:endParaRPr sz="18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/>
          <p:nvPr/>
        </p:nvSpPr>
        <p:spPr>
          <a:xfrm>
            <a:off x="0" y="4114800"/>
            <a:ext cx="91440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6"/>
          <p:cNvSpPr txBox="1"/>
          <p:nvPr/>
        </p:nvSpPr>
        <p:spPr>
          <a:xfrm>
            <a:off x="1469256" y="1986750"/>
            <a:ext cx="620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zh-TW" sz="38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ER Diagram</a:t>
            </a:r>
            <a:endParaRPr sz="700" i="0" u="none" strike="noStrike" cap="none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1" name="Google Shape;391;p56"/>
          <p:cNvSpPr/>
          <p:nvPr/>
        </p:nvSpPr>
        <p:spPr>
          <a:xfrm>
            <a:off x="0" y="0"/>
            <a:ext cx="688430" cy="685598"/>
          </a:xfrm>
          <a:custGeom>
            <a:avLst/>
            <a:gdLst/>
            <a:ahLst/>
            <a:cxnLst/>
            <a:rect l="l" t="t" r="r" b="b"/>
            <a:pathLst>
              <a:path w="1123968" h="1119343" extrusionOk="0">
                <a:moveTo>
                  <a:pt x="0" y="0"/>
                </a:moveTo>
                <a:lnTo>
                  <a:pt x="1123968" y="0"/>
                </a:lnTo>
                <a:lnTo>
                  <a:pt x="1123968" y="1119343"/>
                </a:lnTo>
                <a:lnTo>
                  <a:pt x="0" y="1119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0" y="4114800"/>
            <a:ext cx="91440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469256" y="1986750"/>
            <a:ext cx="620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zh-TW" sz="38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應用情境與使用案例</a:t>
            </a:r>
            <a:endParaRPr sz="700" i="0" u="none" strike="noStrike" cap="none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0" y="0"/>
            <a:ext cx="688430" cy="685598"/>
          </a:xfrm>
          <a:custGeom>
            <a:avLst/>
            <a:gdLst/>
            <a:ahLst/>
            <a:cxnLst/>
            <a:rect l="l" t="t" r="r" b="b"/>
            <a:pathLst>
              <a:path w="1123968" h="1119343" extrusionOk="0">
                <a:moveTo>
                  <a:pt x="0" y="0"/>
                </a:moveTo>
                <a:lnTo>
                  <a:pt x="1123968" y="0"/>
                </a:lnTo>
                <a:lnTo>
                  <a:pt x="1123968" y="1119343"/>
                </a:lnTo>
                <a:lnTo>
                  <a:pt x="0" y="1119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100" y="69700"/>
            <a:ext cx="4982759" cy="50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7"/>
          <p:cNvSpPr txBox="1"/>
          <p:nvPr/>
        </p:nvSpPr>
        <p:spPr>
          <a:xfrm>
            <a:off x="268781" y="421125"/>
            <a:ext cx="620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zh-TW" sz="27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學生</a:t>
            </a:r>
            <a:endParaRPr sz="2600" b="1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/>
        </p:nvSpPr>
        <p:spPr>
          <a:xfrm>
            <a:off x="268781" y="421125"/>
            <a:ext cx="620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zh-TW" sz="27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管理員</a:t>
            </a:r>
            <a:endParaRPr sz="2600" b="1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03" name="Google Shape;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50" y="1547600"/>
            <a:ext cx="57340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/>
          <p:nvPr/>
        </p:nvSpPr>
        <p:spPr>
          <a:xfrm>
            <a:off x="0" y="4114800"/>
            <a:ext cx="91440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9"/>
          <p:cNvSpPr txBox="1"/>
          <p:nvPr/>
        </p:nvSpPr>
        <p:spPr>
          <a:xfrm>
            <a:off x="1469256" y="1986750"/>
            <a:ext cx="620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zh-TW" sz="38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Schema</a:t>
            </a:r>
            <a:endParaRPr sz="700" b="0" i="0" u="none" strike="noStrike" cap="none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0" name="Google Shape;410;p59"/>
          <p:cNvSpPr/>
          <p:nvPr/>
        </p:nvSpPr>
        <p:spPr>
          <a:xfrm>
            <a:off x="0" y="0"/>
            <a:ext cx="688430" cy="685598"/>
          </a:xfrm>
          <a:custGeom>
            <a:avLst/>
            <a:gdLst/>
            <a:ahLst/>
            <a:cxnLst/>
            <a:rect l="l" t="t" r="r" b="b"/>
            <a:pathLst>
              <a:path w="1123968" h="1119343" extrusionOk="0">
                <a:moveTo>
                  <a:pt x="0" y="0"/>
                </a:moveTo>
                <a:lnTo>
                  <a:pt x="1123968" y="0"/>
                </a:lnTo>
                <a:lnTo>
                  <a:pt x="1123968" y="1119343"/>
                </a:lnTo>
                <a:lnTo>
                  <a:pt x="0" y="1119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/>
        </p:nvSpPr>
        <p:spPr>
          <a:xfrm>
            <a:off x="268781" y="421125"/>
            <a:ext cx="620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zh-TW" sz="27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學生</a:t>
            </a:r>
            <a:endParaRPr sz="2600" b="1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16" name="Google Shape;4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75" y="325725"/>
            <a:ext cx="6341226" cy="46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/>
        </p:nvSpPr>
        <p:spPr>
          <a:xfrm>
            <a:off x="268781" y="421125"/>
            <a:ext cx="620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zh-TW" sz="27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管理員</a:t>
            </a:r>
            <a:endParaRPr sz="2600" b="1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22" name="Google Shape;4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617425"/>
            <a:ext cx="57340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/>
          <p:nvPr/>
        </p:nvSpPr>
        <p:spPr>
          <a:xfrm>
            <a:off x="0" y="4114800"/>
            <a:ext cx="91440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2"/>
          <p:cNvSpPr txBox="1"/>
          <p:nvPr/>
        </p:nvSpPr>
        <p:spPr>
          <a:xfrm>
            <a:off x="1469256" y="1986750"/>
            <a:ext cx="620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zh-TW" sz="38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SQL語法</a:t>
            </a:r>
            <a:endParaRPr sz="700" b="0" i="0" u="none" strike="noStrike" cap="none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9" name="Google Shape;429;p62"/>
          <p:cNvSpPr/>
          <p:nvPr/>
        </p:nvSpPr>
        <p:spPr>
          <a:xfrm>
            <a:off x="0" y="0"/>
            <a:ext cx="688430" cy="685598"/>
          </a:xfrm>
          <a:custGeom>
            <a:avLst/>
            <a:gdLst/>
            <a:ahLst/>
            <a:cxnLst/>
            <a:rect l="l" t="t" r="r" b="b"/>
            <a:pathLst>
              <a:path w="1123968" h="1119343" extrusionOk="0">
                <a:moveTo>
                  <a:pt x="0" y="0"/>
                </a:moveTo>
                <a:lnTo>
                  <a:pt x="1123968" y="0"/>
                </a:lnTo>
                <a:lnTo>
                  <a:pt x="1123968" y="1119343"/>
                </a:lnTo>
                <a:lnTo>
                  <a:pt x="0" y="1119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197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3"/>
          <p:cNvSpPr txBox="1"/>
          <p:nvPr/>
        </p:nvSpPr>
        <p:spPr>
          <a:xfrm>
            <a:off x="5457725" y="465475"/>
            <a:ext cx="35028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create table Student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(ID numeric(8),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Name varchar(20),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Phone numeric(10),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Password numeric(8),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primary key (ID)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2447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4"/>
          <p:cNvSpPr txBox="1"/>
          <p:nvPr/>
        </p:nvSpPr>
        <p:spPr>
          <a:xfrm>
            <a:off x="5611200" y="152400"/>
            <a:ext cx="35328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create table Administrator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(ID numeric(8),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Name varchar(20),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Password numeric(8),	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primary key (ID)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300"/>
            <a:ext cx="74866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5"/>
          <p:cNvSpPr txBox="1"/>
          <p:nvPr/>
        </p:nvSpPr>
        <p:spPr>
          <a:xfrm>
            <a:off x="757500" y="3770900"/>
            <a:ext cx="3814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create table Announcement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	(Ann_ID numeric(8),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	 Title varchar(20),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	 Content varchar(100),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	 primary key (Ann_ID));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00" y="0"/>
            <a:ext cx="48577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6"/>
          <p:cNvSpPr txBox="1"/>
          <p:nvPr/>
        </p:nvSpPr>
        <p:spPr>
          <a:xfrm>
            <a:off x="5079950" y="69075"/>
            <a:ext cx="4064100" cy="30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create table Announced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(Adm_ID numeric(8),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 Ann_ID numeric(8),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 primary key (Adm_ID,Ann_ID),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 foreign key (Adm_ID) references Administrator (ID),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 foreign key (Ann_ID) references Announcement (Ann_ID)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);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687821" y="-947933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30"/>
          <p:cNvGrpSpPr/>
          <p:nvPr/>
        </p:nvGrpSpPr>
        <p:grpSpPr>
          <a:xfrm>
            <a:off x="1097377" y="969473"/>
            <a:ext cx="6949249" cy="3368110"/>
            <a:chOff x="1301089" y="-2158586"/>
            <a:chExt cx="15942300" cy="6383833"/>
          </a:xfrm>
        </p:grpSpPr>
        <p:sp>
          <p:nvSpPr>
            <p:cNvPr id="218" name="Google Shape;218;p30"/>
            <p:cNvSpPr txBox="1"/>
            <p:nvPr/>
          </p:nvSpPr>
          <p:spPr>
            <a:xfrm>
              <a:off x="2859355" y="-559453"/>
              <a:ext cx="12022500" cy="47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4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公告</a:t>
              </a:r>
              <a:endParaRPr sz="22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登入/註冊</a:t>
              </a:r>
              <a:endParaRPr sz="22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問題與回答</a:t>
              </a:r>
              <a:endParaRPr sz="22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系統功能</a:t>
              </a:r>
              <a:endParaRPr sz="22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marR="0" lvl="0" indent="0" algn="l" rtl="0">
                <a:lnSpc>
                  <a:spcPct val="14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2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9" name="Google Shape;219;p30"/>
            <p:cNvSpPr txBox="1"/>
            <p:nvPr/>
          </p:nvSpPr>
          <p:spPr>
            <a:xfrm>
              <a:off x="1301089" y="-2158586"/>
              <a:ext cx="15942300" cy="8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zh-TW" sz="3000" b="1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首頁</a:t>
              </a:r>
              <a:endParaRPr sz="3000" i="0" u="none" strike="noStrike" cap="none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20" name="Google Shape;220;p30"/>
          <p:cNvSpPr/>
          <p:nvPr/>
        </p:nvSpPr>
        <p:spPr>
          <a:xfrm>
            <a:off x="7571690" y="3781879"/>
            <a:ext cx="1571625" cy="1361027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21" name="Google Shape;221;p30"/>
          <p:cNvSpPr/>
          <p:nvPr/>
        </p:nvSpPr>
        <p:spPr>
          <a:xfrm>
            <a:off x="-388544" y="4052732"/>
            <a:ext cx="1124400" cy="23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8060517" y="158600"/>
            <a:ext cx="850146" cy="766479"/>
          </a:xfrm>
          <a:custGeom>
            <a:avLst/>
            <a:gdLst/>
            <a:ahLst/>
            <a:cxnLst/>
            <a:rect l="l" t="t" r="r" b="b"/>
            <a:pathLst>
              <a:path w="860907" h="794279" extrusionOk="0">
                <a:moveTo>
                  <a:pt x="717100" y="224314"/>
                </a:moveTo>
                <a:lnTo>
                  <a:pt x="613326" y="134425"/>
                </a:lnTo>
                <a:lnTo>
                  <a:pt x="613326" y="57859"/>
                </a:lnTo>
                <a:lnTo>
                  <a:pt x="717100" y="57859"/>
                </a:lnTo>
                <a:lnTo>
                  <a:pt x="717100" y="224314"/>
                </a:lnTo>
                <a:close/>
                <a:moveTo>
                  <a:pt x="430445" y="0"/>
                </a:moveTo>
                <a:lnTo>
                  <a:pt x="0" y="372842"/>
                </a:lnTo>
                <a:lnTo>
                  <a:pt x="93498" y="372842"/>
                </a:lnTo>
                <a:cubicBezTo>
                  <a:pt x="98500" y="372842"/>
                  <a:pt x="102559" y="376902"/>
                  <a:pt x="102559" y="381905"/>
                </a:cubicBezTo>
                <a:lnTo>
                  <a:pt x="102559" y="794280"/>
                </a:lnTo>
                <a:lnTo>
                  <a:pt x="316287" y="794280"/>
                </a:lnTo>
                <a:lnTo>
                  <a:pt x="316287" y="557114"/>
                </a:lnTo>
                <a:cubicBezTo>
                  <a:pt x="316287" y="548378"/>
                  <a:pt x="323391" y="541290"/>
                  <a:pt x="332108" y="541290"/>
                </a:cubicBezTo>
                <a:lnTo>
                  <a:pt x="534708" y="541290"/>
                </a:lnTo>
                <a:cubicBezTo>
                  <a:pt x="543443" y="541290"/>
                  <a:pt x="550547" y="548378"/>
                  <a:pt x="550547" y="557114"/>
                </a:cubicBezTo>
                <a:lnTo>
                  <a:pt x="550547" y="794280"/>
                </a:lnTo>
                <a:lnTo>
                  <a:pt x="764275" y="794280"/>
                </a:lnTo>
                <a:lnTo>
                  <a:pt x="764275" y="381905"/>
                </a:lnTo>
                <a:cubicBezTo>
                  <a:pt x="764275" y="376902"/>
                  <a:pt x="768334" y="372842"/>
                  <a:pt x="773336" y="372842"/>
                </a:cubicBezTo>
                <a:lnTo>
                  <a:pt x="860908" y="372842"/>
                </a:lnTo>
                <a:lnTo>
                  <a:pt x="4304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0" y="4289414"/>
            <a:ext cx="1063600" cy="8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4347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7"/>
          <p:cNvSpPr txBox="1"/>
          <p:nvPr/>
        </p:nvSpPr>
        <p:spPr>
          <a:xfrm>
            <a:off x="5095875" y="0"/>
            <a:ext cx="40482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create table Room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(Room_ID numeric(5),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 Floor numeric(1),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 Room_number numeric(2),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 People numeric(1),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 primary key (Room_ID)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	);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005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8"/>
          <p:cNvSpPr txBox="1"/>
          <p:nvPr/>
        </p:nvSpPr>
        <p:spPr>
          <a:xfrm>
            <a:off x="4572000" y="0"/>
            <a:ext cx="45720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create table Stay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(Room_ID numeric(5),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S_ID numeric(8),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primary key (Room_ID,S_ID),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foreign key (Room_ID) references Room(Room_ID),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foreign key (S_ID) references Student (ID)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);</a:t>
            </a:r>
            <a:endParaRPr sz="2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4682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9"/>
          <p:cNvSpPr txBox="1"/>
          <p:nvPr/>
        </p:nvSpPr>
        <p:spPr>
          <a:xfrm>
            <a:off x="3499225" y="152400"/>
            <a:ext cx="56448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create table Equipment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(Equip_ID numeric(8),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Equip_name varchar(20),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Equip_count numeric(4),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primary key (Equip_ID)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);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729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70"/>
          <p:cNvSpPr txBox="1"/>
          <p:nvPr/>
        </p:nvSpPr>
        <p:spPr>
          <a:xfrm>
            <a:off x="3925400" y="152400"/>
            <a:ext cx="52185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create table Equipment_List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(Room_ID numeric(5),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Equip_ID numeric(8),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primary key (Room_ID,Equip_ID),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 foreign key (Room_ID) references Room(Room_ID),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 foreign key (Equip_ID) references Equipment(Equip_ID)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54024" cy="35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1"/>
          <p:cNvSpPr txBox="1"/>
          <p:nvPr/>
        </p:nvSpPr>
        <p:spPr>
          <a:xfrm>
            <a:off x="104475" y="3582225"/>
            <a:ext cx="93915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create table Fix_Equipment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(S_ID numeric(8),Equip_ID numeric(8),Time datetime,Situation char(3),Content varchar(50),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 primary key(S_ID,Equip_ID),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 foreign key (S_ID) references Student (ID),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	 foreign key (Equip_ID) references Equipment (Equip_ID)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);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1485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72"/>
          <p:cNvSpPr txBox="1"/>
          <p:nvPr/>
        </p:nvSpPr>
        <p:spPr>
          <a:xfrm>
            <a:off x="4667250" y="105850"/>
            <a:ext cx="4476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create table Punch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(S_ID numeric(8),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 Sign_in datetime,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 foreign key (S_ID) references Student (ID)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	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3"/>
          <p:cNvSpPr/>
          <p:nvPr/>
        </p:nvSpPr>
        <p:spPr>
          <a:xfrm>
            <a:off x="0" y="4114800"/>
            <a:ext cx="91440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3"/>
          <p:cNvSpPr txBox="1"/>
          <p:nvPr/>
        </p:nvSpPr>
        <p:spPr>
          <a:xfrm>
            <a:off x="1469256" y="1986750"/>
            <a:ext cx="620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zh-TW" sz="38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View</a:t>
            </a:r>
            <a:endParaRPr sz="700" b="0" i="0" u="none" strike="noStrike" cap="none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6" name="Google Shape;496;p73"/>
          <p:cNvSpPr/>
          <p:nvPr/>
        </p:nvSpPr>
        <p:spPr>
          <a:xfrm>
            <a:off x="0" y="0"/>
            <a:ext cx="688430" cy="685598"/>
          </a:xfrm>
          <a:custGeom>
            <a:avLst/>
            <a:gdLst/>
            <a:ahLst/>
            <a:cxnLst/>
            <a:rect l="l" t="t" r="r" b="b"/>
            <a:pathLst>
              <a:path w="1123968" h="1119343" extrusionOk="0">
                <a:moveTo>
                  <a:pt x="0" y="0"/>
                </a:moveTo>
                <a:lnTo>
                  <a:pt x="1123968" y="0"/>
                </a:lnTo>
                <a:lnTo>
                  <a:pt x="1123968" y="1119343"/>
                </a:lnTo>
                <a:lnTo>
                  <a:pt x="0" y="1119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4"/>
          <p:cNvSpPr txBox="1"/>
          <p:nvPr/>
        </p:nvSpPr>
        <p:spPr>
          <a:xfrm>
            <a:off x="836925" y="3868175"/>
            <a:ext cx="692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Room_ID="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50XXX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察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詢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某間房間的所有學生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502" name="Google Shape;5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00" y="58175"/>
            <a:ext cx="54768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74"/>
          <p:cNvSpPr txBox="1"/>
          <p:nvPr/>
        </p:nvSpPr>
        <p:spPr>
          <a:xfrm>
            <a:off x="836938" y="4360775"/>
            <a:ext cx="61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ID="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407432XX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查詢某個學生住在哪個房間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0" y="0"/>
            <a:ext cx="42038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5"/>
          <p:cNvSpPr txBox="1"/>
          <p:nvPr/>
        </p:nvSpPr>
        <p:spPr>
          <a:xfrm>
            <a:off x="4856600" y="318950"/>
            <a:ext cx="3824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Room_ID="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50XXX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察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詢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某間房間的所有設備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3" y="104725"/>
            <a:ext cx="8912975" cy="27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6"/>
          <p:cNvSpPr txBox="1"/>
          <p:nvPr/>
        </p:nvSpPr>
        <p:spPr>
          <a:xfrm>
            <a:off x="876775" y="3170000"/>
            <a:ext cx="643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ID="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407432XX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查詢某個學生報修的所有設備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6" name="Google Shape;516;p76"/>
          <p:cNvSpPr txBox="1"/>
          <p:nvPr/>
        </p:nvSpPr>
        <p:spPr>
          <a:xfrm>
            <a:off x="876775" y="3709150"/>
            <a:ext cx="67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Room_ID="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50XXX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查詢某個房間報修的所有設備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7" name="Google Shape;517;p76"/>
          <p:cNvSpPr txBox="1"/>
          <p:nvPr/>
        </p:nvSpPr>
        <p:spPr>
          <a:xfrm>
            <a:off x="876775" y="4248300"/>
            <a:ext cx="6175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Situation=("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已處理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","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未處理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")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查詢處理完或尚未處理的設備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>
            <a:off x="1687821" y="-947933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31"/>
          <p:cNvGrpSpPr/>
          <p:nvPr/>
        </p:nvGrpSpPr>
        <p:grpSpPr>
          <a:xfrm>
            <a:off x="1043477" y="925073"/>
            <a:ext cx="6949249" cy="3129424"/>
            <a:chOff x="1301089" y="-2158586"/>
            <a:chExt cx="15942300" cy="5931433"/>
          </a:xfrm>
        </p:grpSpPr>
        <p:sp>
          <p:nvSpPr>
            <p:cNvPr id="230" name="Google Shape;230;p31"/>
            <p:cNvSpPr txBox="1"/>
            <p:nvPr/>
          </p:nvSpPr>
          <p:spPr>
            <a:xfrm>
              <a:off x="2859355" y="-559453"/>
              <a:ext cx="12022500" cy="43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審核學生的註冊訊息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學生簽到審核修改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發布公告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查看設備清單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查看學生報修的物品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1301089" y="-2158586"/>
              <a:ext cx="15942300" cy="8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zh-TW" sz="3000" b="1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管理員</a:t>
              </a:r>
              <a:endParaRPr sz="3000" i="0" u="none" strike="noStrike" cap="none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7571690" y="3781879"/>
            <a:ext cx="1571625" cy="1361027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3" name="Google Shape;233;p31"/>
          <p:cNvSpPr/>
          <p:nvPr/>
        </p:nvSpPr>
        <p:spPr>
          <a:xfrm>
            <a:off x="-388544" y="4052732"/>
            <a:ext cx="1124400" cy="23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8192600" y="235825"/>
            <a:ext cx="606844" cy="689247"/>
          </a:xfrm>
          <a:custGeom>
            <a:avLst/>
            <a:gdLst/>
            <a:ahLst/>
            <a:cxnLst/>
            <a:rect l="l" t="t" r="r" b="b"/>
            <a:pathLst>
              <a:path w="713934" h="815677" extrusionOk="0">
                <a:moveTo>
                  <a:pt x="713934" y="701782"/>
                </a:moveTo>
                <a:lnTo>
                  <a:pt x="713934" y="815678"/>
                </a:lnTo>
                <a:lnTo>
                  <a:pt x="0" y="815678"/>
                </a:lnTo>
                <a:lnTo>
                  <a:pt x="0" y="701782"/>
                </a:lnTo>
                <a:cubicBezTo>
                  <a:pt x="0" y="593872"/>
                  <a:pt x="58435" y="499617"/>
                  <a:pt x="145413" y="448897"/>
                </a:cubicBezTo>
                <a:cubicBezTo>
                  <a:pt x="150684" y="445829"/>
                  <a:pt x="157306" y="446379"/>
                  <a:pt x="162044" y="450214"/>
                </a:cubicBezTo>
                <a:cubicBezTo>
                  <a:pt x="214007" y="492331"/>
                  <a:pt x="280266" y="517575"/>
                  <a:pt x="352396" y="517575"/>
                </a:cubicBezTo>
                <a:cubicBezTo>
                  <a:pt x="426212" y="517575"/>
                  <a:pt x="493839" y="491147"/>
                  <a:pt x="546352" y="447263"/>
                </a:cubicBezTo>
                <a:cubicBezTo>
                  <a:pt x="551006" y="443378"/>
                  <a:pt x="557562" y="442711"/>
                  <a:pt x="562867" y="445662"/>
                </a:cubicBezTo>
                <a:cubicBezTo>
                  <a:pt x="652947" y="495566"/>
                  <a:pt x="713934" y="591554"/>
                  <a:pt x="713934" y="701782"/>
                </a:cubicBezTo>
                <a:close/>
                <a:moveTo>
                  <a:pt x="352396" y="430423"/>
                </a:moveTo>
                <a:cubicBezTo>
                  <a:pt x="471319" y="430423"/>
                  <a:pt x="567721" y="334068"/>
                  <a:pt x="567721" y="215203"/>
                </a:cubicBezTo>
                <a:cubicBezTo>
                  <a:pt x="567721" y="96339"/>
                  <a:pt x="471319" y="0"/>
                  <a:pt x="352396" y="0"/>
                </a:cubicBezTo>
                <a:cubicBezTo>
                  <a:pt x="233474" y="0"/>
                  <a:pt x="137072" y="96355"/>
                  <a:pt x="137072" y="215220"/>
                </a:cubicBezTo>
                <a:cubicBezTo>
                  <a:pt x="137072" y="334084"/>
                  <a:pt x="233474" y="430423"/>
                  <a:pt x="352396" y="4304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4154975"/>
            <a:ext cx="988524" cy="98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7"/>
          <p:cNvSpPr txBox="1"/>
          <p:nvPr/>
        </p:nvSpPr>
        <p:spPr>
          <a:xfrm>
            <a:off x="798900" y="3719350"/>
            <a:ext cx="662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ID="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407432XX"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察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詢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某個學生的所有簽到記錄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523" name="Google Shape;5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00" y="0"/>
            <a:ext cx="5303869" cy="37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77"/>
          <p:cNvSpPr txBox="1"/>
          <p:nvPr/>
        </p:nvSpPr>
        <p:spPr>
          <a:xfrm>
            <a:off x="833838" y="4004400"/>
            <a:ext cx="5523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100">
                <a:solidFill>
                  <a:schemeClr val="dk1"/>
                </a:solidFill>
              </a:rPr>
              <a:t>Sign_in&gt;='</a:t>
            </a:r>
            <a:r>
              <a:rPr lang="zh-TW" sz="2100">
                <a:solidFill>
                  <a:srgbClr val="FF0000"/>
                </a:solidFill>
              </a:rPr>
              <a:t>2022-XX-YY </a:t>
            </a:r>
            <a:r>
              <a:rPr lang="zh-TW" sz="2100">
                <a:solidFill>
                  <a:schemeClr val="dk1"/>
                </a:solidFill>
              </a:rPr>
              <a:t>00:00:00'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    and Sign_in&lt;='</a:t>
            </a:r>
            <a:r>
              <a:rPr lang="zh-TW" sz="2100">
                <a:solidFill>
                  <a:srgbClr val="FF0000"/>
                </a:solidFill>
              </a:rPr>
              <a:t>2022-AA-BB </a:t>
            </a:r>
            <a:r>
              <a:rPr lang="zh-TW" sz="2100">
                <a:solidFill>
                  <a:schemeClr val="dk1"/>
                </a:solidFill>
              </a:rPr>
              <a:t>23:59:59';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	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查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詢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XX月YY日到AA月BB日所有簽到的學生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8"/>
          <p:cNvSpPr txBox="1"/>
          <p:nvPr/>
        </p:nvSpPr>
        <p:spPr>
          <a:xfrm>
            <a:off x="1039700" y="3575075"/>
            <a:ext cx="72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ID="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100000XX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察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詢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某個管理員所發布的所有公告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530" name="Google Shape;53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8" cy="3400359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8"/>
          <p:cNvSpPr txBox="1"/>
          <p:nvPr/>
        </p:nvSpPr>
        <p:spPr>
          <a:xfrm>
            <a:off x="1039700" y="3997850"/>
            <a:ext cx="7222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where 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Ann_ID="</a:t>
            </a:r>
            <a:r>
              <a:rPr lang="zh-TW" sz="20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rPr>
              <a:t>2000000XX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"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;	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察</a:t>
            </a:r>
            <a:r>
              <a:rPr lang="zh-TW" sz="2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詢</a:t>
            </a:r>
            <a:r>
              <a:rPr lang="zh-TW" sz="2000">
                <a:latin typeface="ABeeZee"/>
                <a:ea typeface="ABeeZee"/>
                <a:cs typeface="ABeeZee"/>
                <a:sym typeface="ABeeZee"/>
              </a:rPr>
              <a:t>某個公告是由哪個管理員所發布的</a:t>
            </a:r>
            <a:endParaRPr sz="2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9"/>
          <p:cNvSpPr/>
          <p:nvPr/>
        </p:nvSpPr>
        <p:spPr>
          <a:xfrm>
            <a:off x="0" y="4114800"/>
            <a:ext cx="91440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9"/>
          <p:cNvSpPr txBox="1"/>
          <p:nvPr/>
        </p:nvSpPr>
        <p:spPr>
          <a:xfrm>
            <a:off x="1469256" y="1986750"/>
            <a:ext cx="620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zh-TW" sz="38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實作影片</a:t>
            </a:r>
            <a:endParaRPr sz="700" b="0" i="0" u="none" strike="noStrike" cap="none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8" name="Google Shape;538;p79"/>
          <p:cNvSpPr/>
          <p:nvPr/>
        </p:nvSpPr>
        <p:spPr>
          <a:xfrm>
            <a:off x="0" y="0"/>
            <a:ext cx="688430" cy="685598"/>
          </a:xfrm>
          <a:custGeom>
            <a:avLst/>
            <a:gdLst/>
            <a:ahLst/>
            <a:cxnLst/>
            <a:rect l="l" t="t" r="r" b="b"/>
            <a:pathLst>
              <a:path w="1123968" h="1119343" extrusionOk="0">
                <a:moveTo>
                  <a:pt x="0" y="0"/>
                </a:moveTo>
                <a:lnTo>
                  <a:pt x="1123968" y="0"/>
                </a:lnTo>
                <a:lnTo>
                  <a:pt x="1123968" y="1119343"/>
                </a:lnTo>
                <a:lnTo>
                  <a:pt x="0" y="1119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0"/>
          <p:cNvSpPr txBox="1"/>
          <p:nvPr/>
        </p:nvSpPr>
        <p:spPr>
          <a:xfrm>
            <a:off x="1031250" y="3054225"/>
            <a:ext cx="7081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544" name="Google Shape;544;p80"/>
          <p:cNvSpPr txBox="1"/>
          <p:nvPr/>
        </p:nvSpPr>
        <p:spPr>
          <a:xfrm>
            <a:off x="1298849" y="4006253"/>
            <a:ext cx="6546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 u="sng" dirty="0">
                <a:solidFill>
                  <a:schemeClr val="hlink"/>
                </a:solidFill>
                <a:hlinkClick r:id="rId4"/>
              </a:rPr>
              <a:t>https://youtu.be/AjfJ2W9JJpY</a:t>
            </a:r>
            <a:endParaRPr sz="3700" dirty="0">
              <a:solidFill>
                <a:schemeClr val="accent4"/>
              </a:solidFill>
            </a:endParaRPr>
          </a:p>
        </p:txBody>
      </p:sp>
      <p:pic>
        <p:nvPicPr>
          <p:cNvPr id="2" name="線上媒體 1" title="第十一組-學舍管理系統 實作DEMO">
            <a:hlinkClick r:id="" action="ppaction://media"/>
            <a:extLst>
              <a:ext uri="{FF2B5EF4-FFF2-40B4-BE49-F238E27FC236}">
                <a16:creationId xmlns:a16="http://schemas.microsoft.com/office/drawing/2014/main" id="{C40E1FC8-5490-4E96-BFCD-CDECD83B15D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84621" y="743518"/>
            <a:ext cx="5774755" cy="3262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1687821" y="-947933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1008577" y="925073"/>
            <a:ext cx="6949249" cy="3220249"/>
            <a:chOff x="1301089" y="-2158586"/>
            <a:chExt cx="15942300" cy="6103581"/>
          </a:xfrm>
        </p:grpSpPr>
        <p:sp>
          <p:nvSpPr>
            <p:cNvPr id="242" name="Google Shape;242;p32"/>
            <p:cNvSpPr txBox="1"/>
            <p:nvPr/>
          </p:nvSpPr>
          <p:spPr>
            <a:xfrm>
              <a:off x="2999468" y="-387305"/>
              <a:ext cx="12022500" cy="43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修改帳戶資訊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簽到查詢	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房間資訊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登記住宿訊息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Microsoft JhengHei"/>
                <a:buChar char="●"/>
              </a:pPr>
              <a:r>
                <a:rPr lang="zh-TW" sz="22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報修壞的設備</a:t>
              </a: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1301089" y="-2158586"/>
              <a:ext cx="15942300" cy="8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zh-TW" sz="3000" b="1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學生</a:t>
              </a:r>
              <a:endParaRPr sz="3000" i="0" u="none" strike="noStrike" cap="none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44" name="Google Shape;244;p32"/>
          <p:cNvSpPr/>
          <p:nvPr/>
        </p:nvSpPr>
        <p:spPr>
          <a:xfrm>
            <a:off x="7571690" y="3781879"/>
            <a:ext cx="1571625" cy="1361027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5" name="Google Shape;245;p32"/>
          <p:cNvSpPr/>
          <p:nvPr/>
        </p:nvSpPr>
        <p:spPr>
          <a:xfrm>
            <a:off x="-388544" y="4052732"/>
            <a:ext cx="1124400" cy="23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25" y="84825"/>
            <a:ext cx="884650" cy="8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7000" y="4247225"/>
            <a:ext cx="854075" cy="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>
            <a:off x="0" y="4114800"/>
            <a:ext cx="91440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1469256" y="1986750"/>
            <a:ext cx="620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zh-TW" sz="38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系統需求說明</a:t>
            </a:r>
            <a:endParaRPr sz="700" i="0" u="none" strike="noStrike" cap="none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0" y="0"/>
            <a:ext cx="688430" cy="685598"/>
          </a:xfrm>
          <a:custGeom>
            <a:avLst/>
            <a:gdLst/>
            <a:ahLst/>
            <a:cxnLst/>
            <a:rect l="l" t="t" r="r" b="b"/>
            <a:pathLst>
              <a:path w="1123968" h="1119343" extrusionOk="0">
                <a:moveTo>
                  <a:pt x="0" y="0"/>
                </a:moveTo>
                <a:lnTo>
                  <a:pt x="1123968" y="0"/>
                </a:lnTo>
                <a:lnTo>
                  <a:pt x="1123968" y="1119343"/>
                </a:lnTo>
                <a:lnTo>
                  <a:pt x="0" y="1119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body" idx="1"/>
          </p:nvPr>
        </p:nvSpPr>
        <p:spPr>
          <a:xfrm>
            <a:off x="1654100" y="1728150"/>
            <a:ext cx="4641600" cy="24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icrosoft JhengHei"/>
              <a:buChar char="●"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會員(註冊,登入,登出)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icrosoft JhengHei"/>
              <a:buChar char="●"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房間學生查詢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icrosoft JhengHei"/>
              <a:buChar char="●"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點名、簽到查詢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icrosoft JhengHei"/>
              <a:buChar char="●"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報修申請、查詢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icrosoft JhengHei"/>
              <a:buChar char="●"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管理員發布公告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0" y="7910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系統功能分析</a:t>
            </a:r>
            <a:endParaRPr sz="2200" b="1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/>
          <p:nvPr/>
        </p:nvSpPr>
        <p:spPr>
          <a:xfrm>
            <a:off x="0" y="4114800"/>
            <a:ext cx="9144000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1469256" y="1986750"/>
            <a:ext cx="620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zh-TW" sz="3800" b="1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完整性限制</a:t>
            </a:r>
            <a:endParaRPr sz="700" i="0" u="none" strike="noStrike" cap="none">
              <a:solidFill>
                <a:schemeClr val="accent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0" y="0"/>
            <a:ext cx="688430" cy="685598"/>
          </a:xfrm>
          <a:custGeom>
            <a:avLst/>
            <a:gdLst/>
            <a:ahLst/>
            <a:cxnLst/>
            <a:rect l="l" t="t" r="r" b="b"/>
            <a:pathLst>
              <a:path w="1123968" h="1119343" extrusionOk="0">
                <a:moveTo>
                  <a:pt x="0" y="0"/>
                </a:moveTo>
                <a:lnTo>
                  <a:pt x="1123968" y="0"/>
                </a:lnTo>
                <a:lnTo>
                  <a:pt x="1123968" y="1119343"/>
                </a:lnTo>
                <a:lnTo>
                  <a:pt x="0" y="111934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/>
          <p:nvPr/>
        </p:nvSpPr>
        <p:spPr>
          <a:xfrm>
            <a:off x="1687821" y="-947933"/>
            <a:ext cx="1917398" cy="191739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7571690" y="3781879"/>
            <a:ext cx="1571625" cy="1361027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4" name="Google Shape;274;p36"/>
          <p:cNvSpPr/>
          <p:nvPr/>
        </p:nvSpPr>
        <p:spPr>
          <a:xfrm>
            <a:off x="-388544" y="4052732"/>
            <a:ext cx="1124400" cy="23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36"/>
          <p:cNvGraphicFramePr/>
          <p:nvPr>
            <p:extLst>
              <p:ext uri="{D42A27DB-BD31-4B8C-83A1-F6EECF244321}">
                <p14:modId xmlns:p14="http://schemas.microsoft.com/office/powerpoint/2010/main" val="577616923"/>
              </p:ext>
            </p:extLst>
          </p:nvPr>
        </p:nvGraphicFramePr>
        <p:xfrm>
          <a:off x="1870438" y="831625"/>
          <a:ext cx="5403100" cy="2551466"/>
        </p:xfrm>
        <a:graphic>
          <a:graphicData uri="http://schemas.openxmlformats.org/drawingml/2006/table">
            <a:tbl>
              <a:tblPr>
                <a:noFill/>
                <a:tableStyleId>{466E6B2F-0082-4444-BB31-15703BBF2610}</a:tableStyleId>
              </a:tblPr>
              <a:tblGrid>
                <a:gridCol w="19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>
                          <a:solidFill>
                            <a:srgbClr val="FFFFFF"/>
                          </a:solidFill>
                        </a:rPr>
                        <a:t>Student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/>
                        <a:t>欄位名稱</a:t>
                      </a:r>
                      <a:endParaRPr sz="1800" b="1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/>
                        <a:t>說明</a:t>
                      </a:r>
                      <a:endParaRPr sz="1800" b="1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 dirty="0"/>
                        <a:t>資料型態</a:t>
                      </a:r>
                      <a:endParaRPr sz="1800" b="1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dirty="0"/>
                        <a:t>ID</a:t>
                      </a:r>
                      <a:endParaRPr sz="1800" u="sng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學號</a:t>
                      </a:r>
                      <a:endParaRPr sz="18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Numeric(8)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Name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學生姓名</a:t>
                      </a:r>
                      <a:endParaRPr sz="18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Varchar(20)</a:t>
                      </a:r>
                      <a:endParaRPr sz="18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Phone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電話</a:t>
                      </a:r>
                      <a:endParaRPr sz="18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Numeric(10)</a:t>
                      </a:r>
                      <a:endParaRPr sz="18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Password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密碼</a:t>
                      </a:r>
                      <a:endParaRPr sz="180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/>
                        <a:t>Numeric(8)</a:t>
                      </a:r>
                      <a:endParaRPr sz="1800" dirty="0"/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" name="Google Shape;276;p36"/>
          <p:cNvSpPr txBox="1"/>
          <p:nvPr/>
        </p:nvSpPr>
        <p:spPr>
          <a:xfrm>
            <a:off x="919300" y="3905575"/>
            <a:ext cx="4294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學號為407432XX的數字</a:t>
            </a:r>
            <a:endParaRPr sz="23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電話為09開頭10個號碼的數字</a:t>
            </a:r>
            <a:endParaRPr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orful Geometric 40th Birthday Creative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191919"/>
      </a:accent1>
      <a:accent2>
        <a:srgbClr val="43C47A"/>
      </a:accent2>
      <a:accent3>
        <a:srgbClr val="4B6FED"/>
      </a:accent3>
      <a:accent4>
        <a:srgbClr val="F1F1F1"/>
      </a:accent4>
      <a:accent5>
        <a:srgbClr val="F88545"/>
      </a:accent5>
      <a:accent6>
        <a:srgbClr val="FFCB30"/>
      </a:accent6>
      <a:hlink>
        <a:srgbClr val="F8854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Microsoft Office PowerPoint</Application>
  <PresentationFormat>如螢幕大小 (16:9)</PresentationFormat>
  <Paragraphs>262</Paragraphs>
  <Slides>43</Slides>
  <Notes>43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Noto Sans Symbols</vt:lpstr>
      <vt:lpstr>ABeeZee</vt:lpstr>
      <vt:lpstr>Arial</vt:lpstr>
      <vt:lpstr>Trebuchet MS</vt:lpstr>
      <vt:lpstr>Microsoft JhengHei</vt:lpstr>
      <vt:lpstr>Calibri</vt:lpstr>
      <vt:lpstr>多面向</vt:lpstr>
      <vt:lpstr>Colorful Geometric 40th Birthday Creative Presentation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Statham Paul</cp:lastModifiedBy>
  <cp:revision>1</cp:revision>
  <dcterms:modified xsi:type="dcterms:W3CDTF">2022-06-24T13:37:15Z</dcterms:modified>
</cp:coreProperties>
</file>