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A7B12-DCD3-464C-8150-557DF0276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CD5FD-7FE8-457F-89CC-EC8367ED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A5DF-096D-4718-97FB-324B9236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DB3-5474-4BBF-9C8F-A3789E0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1DA4-FA7D-4C9E-9968-1AD55D5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9CE1-59D1-4F57-A1C0-25A58DC1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38CE5-74B2-4FAA-B8E9-11601481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F1AC3-B784-4835-9570-C75DA759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E05C1-BD26-4020-9690-BFF7D869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F975-11A6-4ED7-A10C-35559A8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C1F11-9CE9-4B42-80F1-5B37B934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59F01-95FD-4941-8398-91944DA3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E5FBB-59B1-4D8D-8C3E-E2B4251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E142-C3ED-4290-B163-FF30AAE6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C5F5E-1B7D-40FA-9146-476BB77F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88DFE-8BD2-459A-ADEA-9A135C7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064F6-C2E2-429C-8A9E-4E26189E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BC98-842B-42A5-9D2E-E438CFAD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A3C9D-75B9-4CAB-A88C-2FEA2BA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21719-FE7D-4A22-8ABA-9C634146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3FE26-025E-45EB-8896-439E910E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376A0-BD52-4910-940D-D48004C2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EDA97-BC1C-41F4-902D-A520EA46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C5CA4-C442-4A1A-AECF-382E7B8D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E82F8-705D-40A9-B871-35AF071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9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B42ED-318E-4BCE-8465-B8D1450F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D2D0D-B2A2-4C05-97B6-09C38FD8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4BE9C-1EE2-4507-B2FB-315EFB06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4D816-5E83-45DF-8AD6-EAE1B69E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344F6-3DA3-4DB0-B81B-855C7215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A4E1F-8284-459C-BFC0-3783347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76BA-89A0-46DB-9C5D-A01D4758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36CA9-D59F-40B0-9B62-478A15DE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E8B42-0A51-4E84-8CBA-258EAD08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6A143-3452-406E-BF64-74DB92E8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8DBF97-AF2B-4B58-A90B-FA973E3D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D6739-3116-42F9-9CE8-5F49A6CE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518F5-2807-4FEB-9EBC-022B6D4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03139-40A1-4D44-BEAE-BCEB6A4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0D0B-BD7B-4E8C-A4E2-CBF0C44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03F35-8C9C-4130-AE6E-8786548B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621F2-1BCB-4096-A8F5-C20BEE88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BD8D4-EBC5-4985-AFFE-40F7F840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F7B33-EE4D-45C8-B3C3-84C1E73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3D5548-CDBE-409C-87F1-4F5533F1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43E98-F984-4C27-BDBC-94C0AB0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2289-B1A7-4FAA-997C-97D400C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BA26B-ABCE-4956-A7E7-E7963728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291F5-FDE5-4421-81CA-397D5A5E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8F688-2919-495A-8606-5C9EFF19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38700-D421-4929-9125-1E86AF54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019C2-0CD8-4DA2-86F5-BF4267A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2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E9BE-8364-4247-ADA1-7F682421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EFE0DF-9684-47B8-BEED-268606FF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5C0C7-6C36-428A-9974-1FCC44D8F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1FFFA-0C8B-4FC8-8A93-5D16B0E7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297FF-A27D-4CC1-8515-894C40B2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39F5-EC73-4AB2-837E-439C22F4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1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8C1FF8-1B3A-49FE-9AE0-FA853F4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8C8E3-13A5-467D-A9F8-706F69CB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FF829-76EB-4C4A-91BB-61C7778E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AB94-C487-4901-92A4-48509DFD47A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A872-F781-4C61-BC89-5F6496AFE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966B4-D4C1-43D4-87C9-4270DD9B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90185" y="579864"/>
            <a:ext cx="9144000" cy="103770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데이터베이스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6726" y="5827799"/>
            <a:ext cx="46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ko-KR"/>
              <a:t>조</a:t>
            </a:r>
            <a:r>
              <a:rPr lang="en-US" altLang="ko-KR" dirty="0"/>
              <a:t> </a:t>
            </a:r>
            <a:r>
              <a:rPr lang="ko-KR" altLang="ko-KR"/>
              <a:t>박효진</a:t>
            </a:r>
            <a:r>
              <a:rPr lang="en-US" altLang="ko-KR" dirty="0"/>
              <a:t>, </a:t>
            </a:r>
            <a:r>
              <a:rPr lang="ko-KR" altLang="ko-KR"/>
              <a:t>박희은</a:t>
            </a:r>
            <a:r>
              <a:rPr lang="en-US" altLang="ko-KR" dirty="0"/>
              <a:t>,</a:t>
            </a:r>
            <a:r>
              <a:rPr lang="ko-KR" altLang="ko-KR"/>
              <a:t> 성찬홍</a:t>
            </a:r>
            <a:r>
              <a:rPr lang="en-US" altLang="ko-KR"/>
              <a:t>,</a:t>
            </a:r>
            <a:r>
              <a:rPr lang="ko-KR" altLang="ko-KR"/>
              <a:t>성동근</a:t>
            </a:r>
            <a:r>
              <a:rPr lang="en-US" altLang="ko-KR"/>
              <a:t>, </a:t>
            </a:r>
            <a:r>
              <a:rPr lang="ko-KR" altLang="ko-KR"/>
              <a:t>양동귀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12" y="2475571"/>
            <a:ext cx="4062212" cy="3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7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99420"/>
              </p:ext>
            </p:extLst>
          </p:nvPr>
        </p:nvGraphicFramePr>
        <p:xfrm>
          <a:off x="838200" y="1466798"/>
          <a:ext cx="10515600" cy="358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410523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81270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665250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7381074"/>
                    </a:ext>
                  </a:extLst>
                </a:gridCol>
              </a:tblGrid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8608158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7059163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0284481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MENU_GRP_CODE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5494760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MENU_CODE1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메뉴분류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5627456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MENU_CODE2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2523555"/>
                  </a:ext>
                </a:extLst>
              </a:tr>
              <a:tr h="51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MENU_PRICE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NUMBER(8)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51024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/>
              <a:t>메뉴 테이블</a:t>
            </a:r>
            <a:r>
              <a:rPr lang="en-US" altLang="ko-KR" sz="4400"/>
              <a:t>(MENU_TBL</a:t>
            </a:r>
            <a:r>
              <a:rPr lang="en-US" altLang="ko-KR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54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주문 테이블</a:t>
            </a:r>
            <a:r>
              <a:rPr lang="en-US" altLang="ko-KR" sz="4400" dirty="0"/>
              <a:t>(ORDER_TBL)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17"/>
              </p:ext>
            </p:extLst>
          </p:nvPr>
        </p:nvGraphicFramePr>
        <p:xfrm>
          <a:off x="838200" y="1502181"/>
          <a:ext cx="10515600" cy="426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340130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9094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39593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867596"/>
                    </a:ext>
                  </a:extLst>
                </a:gridCol>
              </a:tblGrid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8910528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8743867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5811801"/>
                  </a:ext>
                </a:extLst>
              </a:tr>
              <a:tr h="458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3941193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784069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9295299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253704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TAKE_OUT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수령 방법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O(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X(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3043856"/>
                  </a:ext>
                </a:extLst>
              </a:tr>
              <a:tr h="4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407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5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주문 목록 테이블</a:t>
            </a:r>
            <a:r>
              <a:rPr lang="en-US" altLang="ko-KR" sz="4400" dirty="0"/>
              <a:t>(ORDER_LIST_TBL)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08104"/>
              </p:ext>
            </p:extLst>
          </p:nvPr>
        </p:nvGraphicFramePr>
        <p:xfrm>
          <a:off x="838200" y="1533703"/>
          <a:ext cx="10515600" cy="372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36269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7300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80009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12125278"/>
                    </a:ext>
                  </a:extLst>
                </a:gridCol>
              </a:tblGrid>
              <a:tr h="621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5781008"/>
                  </a:ext>
                </a:extLst>
              </a:tr>
              <a:tr h="62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9876799"/>
                  </a:ext>
                </a:extLst>
              </a:tr>
              <a:tr h="62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DELIVERY_FEE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9522368"/>
                  </a:ext>
                </a:extLst>
              </a:tr>
              <a:tr h="62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최종가격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7929081"/>
                  </a:ext>
                </a:extLst>
              </a:tr>
              <a:tr h="62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USE_POINT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포인트사용여부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O(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X(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1155618"/>
                  </a:ext>
                </a:extLst>
              </a:tr>
              <a:tr h="62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상태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B(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134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9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779" y="260125"/>
            <a:ext cx="109263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  결재 </a:t>
            </a:r>
            <a:r>
              <a:rPr lang="ko-KR" altLang="en-US" sz="3600" dirty="0"/>
              <a:t>내역 </a:t>
            </a:r>
            <a:r>
              <a:rPr lang="ko-KR" altLang="en-US" sz="3600"/>
              <a:t>테이블</a:t>
            </a:r>
            <a:r>
              <a:rPr lang="en-US" altLang="ko-KR" sz="3600"/>
              <a:t>(PAYMENT_HISTORY_TBL</a:t>
            </a:r>
            <a:r>
              <a:rPr lang="en-US" altLang="ko-KR" sz="36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54366"/>
              </p:ext>
            </p:extLst>
          </p:nvPr>
        </p:nvGraphicFramePr>
        <p:xfrm>
          <a:off x="659779" y="1516563"/>
          <a:ext cx="10926340" cy="3423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85">
                  <a:extLst>
                    <a:ext uri="{9D8B030D-6E8A-4147-A177-3AD203B41FA5}">
                      <a16:colId xmlns:a16="http://schemas.microsoft.com/office/drawing/2014/main" val="1070973847"/>
                    </a:ext>
                  </a:extLst>
                </a:gridCol>
                <a:gridCol w="2731585">
                  <a:extLst>
                    <a:ext uri="{9D8B030D-6E8A-4147-A177-3AD203B41FA5}">
                      <a16:colId xmlns:a16="http://schemas.microsoft.com/office/drawing/2014/main" val="1359185377"/>
                    </a:ext>
                  </a:extLst>
                </a:gridCol>
                <a:gridCol w="2731585">
                  <a:extLst>
                    <a:ext uri="{9D8B030D-6E8A-4147-A177-3AD203B41FA5}">
                      <a16:colId xmlns:a16="http://schemas.microsoft.com/office/drawing/2014/main" val="2694596384"/>
                    </a:ext>
                  </a:extLst>
                </a:gridCol>
                <a:gridCol w="2731585">
                  <a:extLst>
                    <a:ext uri="{9D8B030D-6E8A-4147-A177-3AD203B41FA5}">
                      <a16:colId xmlns:a16="http://schemas.microsoft.com/office/drawing/2014/main" val="1094103748"/>
                    </a:ext>
                  </a:extLst>
                </a:gridCol>
              </a:tblGrid>
              <a:tr h="570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5090090"/>
                  </a:ext>
                </a:extLst>
              </a:tr>
              <a:tr h="57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PAYMENT_IDX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5033281"/>
                  </a:ext>
                </a:extLst>
              </a:tr>
              <a:tr h="57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1783504"/>
                  </a:ext>
                </a:extLst>
              </a:tr>
              <a:tr h="57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FINAL_PRICE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6040568"/>
                  </a:ext>
                </a:extLst>
              </a:tr>
              <a:tr h="57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PAY_GRP_ID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198934"/>
                  </a:ext>
                </a:extLst>
              </a:tr>
              <a:tr h="57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PAY_COM_ID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결제방법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153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67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/>
              <a:t>배달 오더</a:t>
            </a:r>
            <a:r>
              <a:rPr lang="en-US" altLang="ko-KR" sz="4400"/>
              <a:t>(DELIVERY_ORDER_TBL</a:t>
            </a:r>
            <a:r>
              <a:rPr lang="en-US" altLang="ko-KR" sz="44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56042"/>
              </p:ext>
            </p:extLst>
          </p:nvPr>
        </p:nvGraphicFramePr>
        <p:xfrm>
          <a:off x="838198" y="1494262"/>
          <a:ext cx="10515604" cy="322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3764617462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916534332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4265551089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711730640"/>
                    </a:ext>
                  </a:extLst>
                </a:gridCol>
              </a:tblGrid>
              <a:tr h="537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9992178"/>
                  </a:ext>
                </a:extLst>
              </a:tr>
              <a:tr h="537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DELIVERY_IDX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594066"/>
                  </a:ext>
                </a:extLst>
              </a:tr>
              <a:tr h="537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7924134"/>
                  </a:ext>
                </a:extLst>
              </a:tr>
              <a:tr h="537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5980716"/>
                  </a:ext>
                </a:extLst>
              </a:tr>
              <a:tr h="537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오더 시간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4999596"/>
                  </a:ext>
                </a:extLst>
              </a:tr>
              <a:tr h="537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EXPECT_PICK_UP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픽업 예정 시간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9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리뷰 </a:t>
            </a:r>
            <a:r>
              <a:rPr lang="ko-KR" altLang="en-US" sz="4400"/>
              <a:t>테이블</a:t>
            </a:r>
            <a:r>
              <a:rPr lang="en-US" altLang="ko-KR" sz="4400"/>
              <a:t>(REVIEW_TBL</a:t>
            </a:r>
            <a:r>
              <a:rPr lang="en-US" altLang="ko-KR" sz="44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68621"/>
              </p:ext>
            </p:extLst>
          </p:nvPr>
        </p:nvGraphicFramePr>
        <p:xfrm>
          <a:off x="838200" y="1700974"/>
          <a:ext cx="10515600" cy="3439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89663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866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9898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7181320"/>
                    </a:ext>
                  </a:extLst>
                </a:gridCol>
              </a:tblGrid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4427377"/>
                  </a:ext>
                </a:extLst>
              </a:tr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155008"/>
                  </a:ext>
                </a:extLst>
              </a:tr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353028"/>
                  </a:ext>
                </a:extLst>
              </a:tr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2856598"/>
                  </a:ext>
                </a:extLst>
              </a:tr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 평점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9190934"/>
                  </a:ext>
                </a:extLst>
              </a:tr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일시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5950405"/>
                  </a:ext>
                </a:extLst>
              </a:tr>
              <a:tr h="49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EX_COMMENT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937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5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/>
              <a:t>리뷰 사진 테이블</a:t>
            </a:r>
            <a:r>
              <a:rPr lang="en-US" altLang="ko-KR" sz="4400"/>
              <a:t>(REVIEW_PHOTO_TBL</a:t>
            </a:r>
            <a:r>
              <a:rPr lang="en-US" altLang="ko-KR" sz="44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36695"/>
              </p:ext>
            </p:extLst>
          </p:nvPr>
        </p:nvGraphicFramePr>
        <p:xfrm>
          <a:off x="838198" y="1689820"/>
          <a:ext cx="10515604" cy="235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2439800217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166120578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4025159965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2308727322"/>
                    </a:ext>
                  </a:extLst>
                </a:gridCol>
              </a:tblGrid>
              <a:tr h="589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9447801"/>
                  </a:ext>
                </a:extLst>
              </a:tr>
              <a:tr h="589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6099518"/>
                  </a:ext>
                </a:extLst>
              </a:tr>
              <a:tr h="589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8233575"/>
                  </a:ext>
                </a:extLst>
              </a:tr>
              <a:tr h="589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이름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969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3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포인트 적립 내역 테이블</a:t>
            </a:r>
            <a:r>
              <a:rPr lang="en-US" altLang="ko-KR" sz="4400"/>
              <a:t>(EARN_POINT_HISTORY_TBL)</a:t>
            </a:r>
            <a:endParaRPr lang="en-US" altLang="ko-KR" sz="4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37203"/>
              </p:ext>
            </p:extLst>
          </p:nvPr>
        </p:nvGraphicFramePr>
        <p:xfrm>
          <a:off x="838200" y="2258530"/>
          <a:ext cx="10515600" cy="389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990713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3498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367501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2698577"/>
                    </a:ext>
                  </a:extLst>
                </a:gridCol>
              </a:tblGrid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588371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POINT_IDX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5188029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518550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5301648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P_GRP_ID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8111575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P_COM_ID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포인트적립율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432938"/>
                  </a:ext>
                </a:extLst>
              </a:tr>
              <a:tr h="556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EARN_POINT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 포인트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813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3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5154" y="136526"/>
            <a:ext cx="10515600" cy="742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dirty="0"/>
              <a:t>정산 금액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54" y="1107833"/>
            <a:ext cx="44752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기간별 드라이버 정산 금액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54" y="1705766"/>
            <a:ext cx="101990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T2.DRIVER_ID,SUM(T1.DELIVERY_FEE)*0.8 FROM</a:t>
            </a:r>
          </a:p>
          <a:p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SELECT A.ORDER_ID,B.DELIVERY_FEE FROM</a:t>
            </a:r>
          </a:p>
          <a:p>
            <a:pPr lvl="1"/>
            <a:r>
              <a:rPr lang="en-US" altLang="ko-KR" dirty="0"/>
              <a:t>(</a:t>
            </a:r>
          </a:p>
          <a:p>
            <a:pPr lvl="2"/>
            <a:r>
              <a:rPr lang="en-US" altLang="ko-KR" dirty="0"/>
              <a:t>SELECT ORDER_ID FROM ORDER_TBL</a:t>
            </a:r>
          </a:p>
          <a:p>
            <a:pPr lvl="2"/>
            <a:r>
              <a:rPr lang="en-US" altLang="ko-KR" dirty="0"/>
              <a:t>WHERE TO_DATE('20220101','YYYYMMDD')&lt;=ORDER_DATE AND ORDER_DATE &lt;= TO_DATE('20220131','YYYYMMDD')</a:t>
            </a:r>
          </a:p>
          <a:p>
            <a:pPr lvl="2"/>
            <a:r>
              <a:rPr lang="en-US" altLang="ko-KR" dirty="0"/>
              <a:t>AND TAKE_OUT='X'</a:t>
            </a:r>
          </a:p>
          <a:p>
            <a:pPr lvl="2"/>
            <a:r>
              <a:rPr lang="en-US" altLang="ko-KR" dirty="0"/>
              <a:t>GROUP BY ORDER_ID</a:t>
            </a:r>
          </a:p>
          <a:p>
            <a:pPr lvl="1"/>
            <a:r>
              <a:rPr lang="en-US" altLang="ko-KR" dirty="0"/>
              <a:t>) A, ORDER_LIST_TBL B</a:t>
            </a:r>
          </a:p>
          <a:p>
            <a:pPr lvl="1"/>
            <a:r>
              <a:rPr lang="en-US" altLang="ko-KR" dirty="0"/>
              <a:t>WHERE A.ORDER_ID=B.ORDER_ID AND B.ORDER_STATUS='B'</a:t>
            </a:r>
          </a:p>
          <a:p>
            <a:r>
              <a:rPr lang="en-US" altLang="ko-KR" dirty="0"/>
              <a:t>) T1, DELIVERY_ORDER_TBL T2 </a:t>
            </a:r>
          </a:p>
          <a:p>
            <a:r>
              <a:rPr lang="en-US" altLang="ko-KR" dirty="0"/>
              <a:t>WHERE T1.ORDER_ID=T2.ORDER_ID</a:t>
            </a:r>
          </a:p>
          <a:p>
            <a:r>
              <a:rPr lang="en-US" altLang="ko-KR" dirty="0"/>
              <a:t>GROUP BY T2.DRIVER_ID</a:t>
            </a:r>
          </a:p>
          <a:p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899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5154" y="136526"/>
            <a:ext cx="10515600" cy="742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dirty="0"/>
              <a:t>정산 금액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54" y="1107833"/>
            <a:ext cx="44752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기간별 가게 정산 금액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54" y="1705766"/>
            <a:ext cx="10199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A.STORE_ID,SUM(B.TOTAL_PRICE)*0.2 AS PLATFORM_EARNING, SUM(B.TOTAL_PRICE)*0.8 AS STORE_EARNING FROM</a:t>
            </a:r>
          </a:p>
          <a:p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SELECT ORDER_ID,STORE_ID FROM ORDER_TBL</a:t>
            </a:r>
          </a:p>
          <a:p>
            <a:pPr lvl="1"/>
            <a:r>
              <a:rPr lang="en-US" altLang="ko-KR" dirty="0"/>
              <a:t>WHERE TO_DATE('20220101','YYYYMMDD')&lt;=ORDER_DATE AND </a:t>
            </a:r>
          </a:p>
          <a:p>
            <a:pPr lvl="1"/>
            <a:r>
              <a:rPr lang="en-US" altLang="ko-KR" dirty="0"/>
              <a:t>ORDER_DATE &lt;= TO_DATE('20220131','YYYYMMDD') </a:t>
            </a:r>
          </a:p>
          <a:p>
            <a:pPr lvl="1"/>
            <a:r>
              <a:rPr lang="en-US" altLang="ko-KR" dirty="0"/>
              <a:t>GROUP BY ORDER_ID,STORE_ID</a:t>
            </a:r>
          </a:p>
          <a:p>
            <a:r>
              <a:rPr lang="en-US" altLang="ko-KR" dirty="0"/>
              <a:t>)A, ORDER_LIST_TBL B</a:t>
            </a:r>
          </a:p>
          <a:p>
            <a:r>
              <a:rPr lang="en-US" altLang="ko-KR" dirty="0"/>
              <a:t>WHERE A.ORDER_ID=B.ORDER_ID AND B.ORDER_STATUS='B'</a:t>
            </a:r>
          </a:p>
          <a:p>
            <a:r>
              <a:rPr lang="en-US" altLang="ko-KR" dirty="0"/>
              <a:t>GROUP BY A.STORE_ID;</a:t>
            </a:r>
          </a:p>
        </p:txBody>
      </p:sp>
    </p:spTree>
    <p:extLst>
      <p:ext uri="{BB962C8B-B14F-4D97-AF65-F5344CB8AC3E}">
        <p14:creationId xmlns:p14="http://schemas.microsoft.com/office/powerpoint/2010/main" val="550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061" y="201710"/>
            <a:ext cx="10515600" cy="102877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/>
              <a:t>프로젝트 주제 및 선정 이유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7243" y="1519617"/>
            <a:ext cx="940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dirty="0"/>
              <a:t> </a:t>
            </a:r>
            <a:r>
              <a:rPr lang="ko-KR" altLang="en-US" sz="3600" dirty="0"/>
              <a:t>주문 및 배달 통합 관리 플랫폼 구축</a:t>
            </a:r>
            <a:endParaRPr lang="ko-KR" altLang="ko-KR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27409" y="2455078"/>
            <a:ext cx="8820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실생활과 </a:t>
            </a:r>
            <a:r>
              <a:rPr lang="ko-KR" altLang="en-US" sz="2800" dirty="0"/>
              <a:t>밀접한 주제를 선정하여 </a:t>
            </a:r>
            <a:r>
              <a:rPr lang="en-US" altLang="ko-KR" sz="2800" dirty="0"/>
              <a:t>RDBMS</a:t>
            </a:r>
            <a:r>
              <a:rPr lang="ko-KR" altLang="en-US" sz="2800" dirty="0"/>
              <a:t>에 접근성 증진</a:t>
            </a:r>
          </a:p>
          <a:p>
            <a:pPr marL="342900" indent="-342900">
              <a:buAutoNum type="arabicPeriod"/>
            </a:pPr>
            <a:endParaRPr lang="ko-KR" altLang="en-US" sz="2800" dirty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팀원들과의 </a:t>
            </a:r>
            <a:r>
              <a:rPr lang="ko-KR" altLang="en-US" sz="2800" dirty="0"/>
              <a:t>협업을 통해 플랫폼의 업무 형식과 서비스 구조 파악 후 </a:t>
            </a:r>
            <a:r>
              <a:rPr lang="ko-KR" altLang="en-US" sz="2800" dirty="0" smtClean="0"/>
              <a:t>실제 </a:t>
            </a:r>
            <a:r>
              <a:rPr lang="en-US" altLang="ko-KR" sz="2800" dirty="0"/>
              <a:t>RDBMS </a:t>
            </a:r>
            <a:r>
              <a:rPr lang="ko-KR" altLang="en-US" sz="2800" dirty="0"/>
              <a:t>구축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385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lvl="0"/>
            <a:r>
              <a:rPr lang="ko-KR" altLang="en-US" sz="2200" dirty="0"/>
              <a:t>가게 정보 등록 </a:t>
            </a:r>
            <a:r>
              <a:rPr lang="en-US" altLang="ko-KR" sz="2200" dirty="0"/>
              <a:t>( </a:t>
            </a:r>
            <a:r>
              <a:rPr lang="ko-KR" altLang="en-US" sz="2200" dirty="0"/>
              <a:t>상호</a:t>
            </a:r>
            <a:r>
              <a:rPr lang="en-US" altLang="ko-KR" sz="2200" dirty="0"/>
              <a:t>,</a:t>
            </a:r>
            <a:r>
              <a:rPr lang="ko-KR" altLang="en-US" sz="2200" dirty="0"/>
              <a:t>주소</a:t>
            </a:r>
            <a:r>
              <a:rPr lang="en-US" altLang="ko-KR" sz="2200" dirty="0"/>
              <a:t>,</a:t>
            </a:r>
            <a:r>
              <a:rPr lang="ko-KR" altLang="en-US" sz="2200" dirty="0"/>
              <a:t>전화번호</a:t>
            </a:r>
            <a:r>
              <a:rPr lang="en-US" altLang="ko-KR" sz="2200" dirty="0"/>
              <a:t>,</a:t>
            </a:r>
            <a:r>
              <a:rPr lang="ko-KR" altLang="en-US" sz="2200" dirty="0"/>
              <a:t>영업시간</a:t>
            </a:r>
            <a:r>
              <a:rPr lang="en-US" altLang="ko-KR" sz="2200" dirty="0"/>
              <a:t>,</a:t>
            </a:r>
            <a:r>
              <a:rPr lang="ko-KR" altLang="en-US" sz="2200" dirty="0"/>
              <a:t>최소주문금액 등 </a:t>
            </a:r>
            <a:r>
              <a:rPr lang="en-US" altLang="ko-KR" sz="2200" dirty="0"/>
              <a:t>) </a:t>
            </a:r>
            <a:endParaRPr lang="ko-KR" altLang="ko-KR" sz="2200" dirty="0"/>
          </a:p>
          <a:p>
            <a:pPr lvl="0"/>
            <a:r>
              <a:rPr lang="ko-KR" altLang="ko-KR" sz="2200" dirty="0"/>
              <a:t>고객</a:t>
            </a:r>
            <a:r>
              <a:rPr lang="en-US" altLang="ko-KR" sz="2200" dirty="0"/>
              <a:t> </a:t>
            </a:r>
            <a:r>
              <a:rPr lang="ko-KR" altLang="en-US" sz="2200" dirty="0"/>
              <a:t>정보 등록 </a:t>
            </a:r>
            <a:r>
              <a:rPr lang="en-US" altLang="ko-KR" sz="2200" dirty="0"/>
              <a:t>( </a:t>
            </a:r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주소</a:t>
            </a:r>
            <a:r>
              <a:rPr lang="en-US" altLang="ko-KR" sz="2200" dirty="0"/>
              <a:t>,</a:t>
            </a:r>
            <a:r>
              <a:rPr lang="ko-KR" altLang="en-US" sz="2200" dirty="0"/>
              <a:t>전화번호</a:t>
            </a:r>
            <a:r>
              <a:rPr lang="en-US" altLang="ko-KR" sz="2200" dirty="0"/>
              <a:t>, </a:t>
            </a:r>
            <a:r>
              <a:rPr lang="ko-KR" altLang="en-US" sz="2200" dirty="0"/>
              <a:t>성별 등 </a:t>
            </a:r>
            <a:r>
              <a:rPr lang="en-US" altLang="ko-KR" sz="2200" dirty="0"/>
              <a:t>) </a:t>
            </a:r>
            <a:endParaRPr lang="ko-KR" altLang="ko-KR" sz="2200" dirty="0"/>
          </a:p>
          <a:p>
            <a:pPr lvl="0"/>
            <a:r>
              <a:rPr lang="ko-KR" altLang="en-US" sz="2200" dirty="0"/>
              <a:t>드라이버 정보 등록 </a:t>
            </a:r>
            <a:r>
              <a:rPr lang="en-US" altLang="ko-KR" sz="2200" dirty="0"/>
              <a:t>( </a:t>
            </a:r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전화번호</a:t>
            </a:r>
            <a:r>
              <a:rPr lang="en-US" altLang="ko-KR" sz="2200" dirty="0"/>
              <a:t> ) </a:t>
            </a:r>
            <a:endParaRPr lang="ko-KR" altLang="ko-KR" sz="2200" dirty="0"/>
          </a:p>
          <a:p>
            <a:pPr lvl="0"/>
            <a:r>
              <a:rPr lang="ko-KR" altLang="en-US" sz="2200" dirty="0"/>
              <a:t>가게 메뉴 등록 </a:t>
            </a:r>
            <a:r>
              <a:rPr lang="en-US" altLang="ko-KR" sz="2200" dirty="0"/>
              <a:t>( </a:t>
            </a:r>
            <a:r>
              <a:rPr lang="ko-KR" altLang="en-US" sz="2200" dirty="0" err="1"/>
              <a:t>메뉴별</a:t>
            </a:r>
            <a:r>
              <a:rPr lang="ko-KR" altLang="en-US" sz="2200" dirty="0"/>
              <a:t> 가격 가게마다 상이 </a:t>
            </a:r>
            <a:r>
              <a:rPr lang="en-US" altLang="ko-KR" sz="2200" dirty="0"/>
              <a:t>) </a:t>
            </a:r>
          </a:p>
          <a:p>
            <a:r>
              <a:rPr lang="ko-KR" altLang="en-US" sz="2200" dirty="0"/>
              <a:t>고객의 해당 가게 메뉴 주문 </a:t>
            </a:r>
            <a:r>
              <a:rPr lang="en-US" altLang="ko-KR" sz="2200" dirty="0"/>
              <a:t>( </a:t>
            </a:r>
            <a:r>
              <a:rPr lang="ko-KR" altLang="en-US" sz="2200" dirty="0"/>
              <a:t>수령방법 및 포인트 사용여부 확인 </a:t>
            </a:r>
            <a:r>
              <a:rPr lang="en-US" altLang="ko-KR" sz="2200" dirty="0"/>
              <a:t>) </a:t>
            </a:r>
          </a:p>
          <a:p>
            <a:r>
              <a:rPr lang="ko-KR" altLang="en-US" sz="2200" dirty="0"/>
              <a:t>주문 발생시 접수 후 드라이버로 </a:t>
            </a:r>
            <a:r>
              <a:rPr lang="ko-KR" altLang="en-US" sz="2200" dirty="0" smtClean="0"/>
              <a:t>배달 오더 </a:t>
            </a:r>
            <a:endParaRPr lang="ko-KR" altLang="ko-KR" sz="2200" dirty="0"/>
          </a:p>
          <a:p>
            <a:r>
              <a:rPr lang="ko-KR" altLang="en-US" sz="2200" dirty="0"/>
              <a:t>포인트 사용하지 않은 주문 건의 </a:t>
            </a:r>
            <a:r>
              <a:rPr lang="ko-KR" altLang="en-US" sz="2200" dirty="0" err="1"/>
              <a:t>배달료를</a:t>
            </a:r>
            <a:r>
              <a:rPr lang="ko-KR" altLang="en-US" sz="2200" dirty="0"/>
              <a:t> 제외한 결제금액 적립</a:t>
            </a:r>
            <a:endParaRPr lang="en-US" altLang="ko-KR" sz="2200" dirty="0"/>
          </a:p>
          <a:p>
            <a:pPr lvl="0"/>
            <a:r>
              <a:rPr lang="ko-KR" altLang="en-US" sz="2200" dirty="0"/>
              <a:t>주문이 완료되면 고객은 리뷰 작성 가능 </a:t>
            </a:r>
            <a:r>
              <a:rPr lang="en-US" altLang="ko-KR" sz="2200" dirty="0"/>
              <a:t>( </a:t>
            </a:r>
            <a:r>
              <a:rPr lang="ko-KR" altLang="en-US" sz="2200" dirty="0"/>
              <a:t>가게 평점 </a:t>
            </a:r>
            <a:r>
              <a:rPr lang="en-US" altLang="ko-KR" sz="2200" dirty="0"/>
              <a:t>)</a:t>
            </a:r>
          </a:p>
          <a:p>
            <a:pPr lvl="0"/>
            <a:r>
              <a:rPr lang="ko-KR" altLang="ko-KR" sz="2200" dirty="0"/>
              <a:t>월 </a:t>
            </a:r>
            <a:r>
              <a:rPr lang="en-US" altLang="ko-KR" sz="2200" dirty="0"/>
              <a:t>1</a:t>
            </a:r>
            <a:r>
              <a:rPr lang="ko-KR" altLang="ko-KR" sz="2200" dirty="0"/>
              <a:t>회 매출을 정산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배달료와</a:t>
            </a:r>
            <a:r>
              <a:rPr lang="ko-KR" altLang="en-US" sz="2200" dirty="0"/>
              <a:t> 결제금액 각각 </a:t>
            </a:r>
            <a:r>
              <a:rPr lang="en-US" altLang="ko-KR" sz="2200" dirty="0"/>
              <a:t>8:2</a:t>
            </a:r>
            <a:r>
              <a:rPr lang="ko-KR" altLang="en-US" sz="2200" dirty="0"/>
              <a:t> 비율로 플랫폼과 배달기사</a:t>
            </a:r>
            <a:r>
              <a:rPr lang="en-US" altLang="ko-KR" sz="2200" dirty="0"/>
              <a:t> </a:t>
            </a:r>
            <a:r>
              <a:rPr lang="ko-KR" altLang="en-US" sz="2200" dirty="0"/>
              <a:t>그리고 가게와 정산</a:t>
            </a:r>
            <a:endParaRPr lang="ko-KR" altLang="ko-KR" sz="2200" dirty="0"/>
          </a:p>
          <a:p>
            <a:endParaRPr lang="ko-KR" altLang="ko-KR" sz="1700" dirty="0"/>
          </a:p>
          <a:p>
            <a:pPr lvl="0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77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dirty="0"/>
              <a:t>업무 정리 </a:t>
            </a:r>
          </a:p>
        </p:txBody>
      </p:sp>
    </p:spTree>
    <p:extLst>
      <p:ext uri="{BB962C8B-B14F-4D97-AF65-F5344CB8AC3E}">
        <p14:creationId xmlns:p14="http://schemas.microsoft.com/office/powerpoint/2010/main" val="6456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E05075-592E-4421-82CC-C4FEE237301C}"/>
              </a:ext>
            </a:extLst>
          </p:cNvPr>
          <p:cNvGrpSpPr/>
          <p:nvPr/>
        </p:nvGrpSpPr>
        <p:grpSpPr>
          <a:xfrm>
            <a:off x="469104" y="1028700"/>
            <a:ext cx="11253791" cy="5453997"/>
            <a:chOff x="361945" y="44116"/>
            <a:chExt cx="11253791" cy="61501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804E56-A3CB-430A-A163-2E0D46E94037}"/>
                </a:ext>
              </a:extLst>
            </p:cNvPr>
            <p:cNvSpPr/>
            <p:nvPr/>
          </p:nvSpPr>
          <p:spPr>
            <a:xfrm>
              <a:off x="361945" y="44116"/>
              <a:ext cx="1412973" cy="315281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가게</a:t>
              </a:r>
              <a:endParaRPr lang="en-US" altLang="ko-KR" sz="1400" b="1" dirty="0"/>
            </a:p>
            <a:p>
              <a:pPr algn="ctr"/>
              <a:r>
                <a:rPr lang="en-US" altLang="ko-KR" sz="1200" dirty="0"/>
                <a:t>**</a:t>
              </a:r>
              <a:r>
                <a:rPr lang="ko-KR" altLang="en-US" sz="1200" dirty="0"/>
                <a:t>가게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가게분류그룹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 err="1"/>
                <a:t>가게분류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가게명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주소그룹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주소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동</a:t>
              </a:r>
              <a:r>
                <a:rPr lang="en-US" altLang="ko-KR" sz="1200" dirty="0"/>
                <a:t>)</a:t>
              </a:r>
            </a:p>
            <a:p>
              <a:pPr algn="ctr"/>
              <a:r>
                <a:rPr lang="ko-KR" altLang="en-US" sz="1200" dirty="0"/>
                <a:t>주소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구</a:t>
              </a:r>
              <a:r>
                <a:rPr lang="en-US" altLang="ko-KR" sz="1200" dirty="0"/>
                <a:t>)</a:t>
              </a:r>
            </a:p>
            <a:p>
              <a:pPr algn="ctr"/>
              <a:r>
                <a:rPr lang="ko-KR" altLang="en-US" sz="1200" dirty="0"/>
                <a:t>주소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시</a:t>
              </a:r>
              <a:r>
                <a:rPr lang="en-US" altLang="ko-KR" sz="1200" dirty="0"/>
                <a:t>)</a:t>
              </a:r>
            </a:p>
            <a:p>
              <a:pPr algn="ctr"/>
              <a:r>
                <a:rPr lang="ko-KR" altLang="en-US" sz="1200" dirty="0"/>
                <a:t>연락처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영업시작시간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영업끝시간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최소주문금액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별점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033E8B-2A54-4AED-A1DA-3CF04B551227}"/>
                </a:ext>
              </a:extLst>
            </p:cNvPr>
            <p:cNvSpPr/>
            <p:nvPr/>
          </p:nvSpPr>
          <p:spPr>
            <a:xfrm>
              <a:off x="7181852" y="142875"/>
              <a:ext cx="1400175" cy="10001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배달기사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기사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기사명</a:t>
              </a:r>
              <a:endParaRPr lang="en-US" altLang="ko-KR" sz="1200"/>
            </a:p>
            <a:p>
              <a:pPr algn="ctr"/>
              <a:r>
                <a:rPr lang="ko-KR" altLang="en-US" sz="1200"/>
                <a:t>연락처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35FA03-8E78-48BF-8D32-18FCA8E19AB3}"/>
                </a:ext>
              </a:extLst>
            </p:cNvPr>
            <p:cNvSpPr/>
            <p:nvPr/>
          </p:nvSpPr>
          <p:spPr>
            <a:xfrm>
              <a:off x="2662236" y="142875"/>
              <a:ext cx="1400175" cy="15049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메뉴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메뉴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메뉴그룹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메뉴분류</a:t>
              </a:r>
              <a:endParaRPr lang="en-US" altLang="ko-KR" sz="1200"/>
            </a:p>
            <a:p>
              <a:pPr algn="ctr"/>
              <a:r>
                <a:rPr lang="ko-KR" altLang="en-US" sz="1200"/>
                <a:t>메뉴명</a:t>
              </a:r>
              <a:endParaRPr lang="en-US" altLang="ko-KR" sz="1200"/>
            </a:p>
            <a:p>
              <a:pPr algn="ctr"/>
              <a:r>
                <a:rPr lang="ko-KR" altLang="en-US" sz="1200"/>
                <a:t>가격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3D903C4-B0B7-4184-9F25-EFA96F9DB398}"/>
                </a:ext>
              </a:extLst>
            </p:cNvPr>
            <p:cNvCxnSpPr>
              <a:cxnSpLocks/>
            </p:cNvCxnSpPr>
            <p:nvPr/>
          </p:nvCxnSpPr>
          <p:spPr>
            <a:xfrm>
              <a:off x="5610212" y="3583184"/>
              <a:ext cx="0" cy="12025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78E777-3764-45E5-839A-27E1338EE714}"/>
                </a:ext>
              </a:extLst>
            </p:cNvPr>
            <p:cNvSpPr/>
            <p:nvPr/>
          </p:nvSpPr>
          <p:spPr>
            <a:xfrm>
              <a:off x="9388077" y="133347"/>
              <a:ext cx="1654968" cy="14668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포인트적립내역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포인트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고객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포인트그룹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포인트적립율</a:t>
              </a:r>
              <a:endParaRPr lang="en-US" altLang="ko-KR" sz="1200"/>
            </a:p>
            <a:p>
              <a:pPr algn="ctr"/>
              <a:r>
                <a:rPr lang="ko-KR" altLang="en-US" sz="1200"/>
                <a:t>적립포인트</a:t>
              </a:r>
              <a:endParaRPr lang="en-US" altLang="ko-KR" sz="12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04B22E7-1D91-4817-A2A7-DA784E06C443}"/>
                </a:ext>
              </a:extLst>
            </p:cNvPr>
            <p:cNvCxnSpPr>
              <a:cxnSpLocks/>
            </p:cNvCxnSpPr>
            <p:nvPr/>
          </p:nvCxnSpPr>
          <p:spPr>
            <a:xfrm>
              <a:off x="8582027" y="2962274"/>
              <a:ext cx="8167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25C0D-F3D7-465A-8CD2-30DE87CB9A80}"/>
                </a:ext>
              </a:extLst>
            </p:cNvPr>
            <p:cNvSpPr/>
            <p:nvPr/>
          </p:nvSpPr>
          <p:spPr>
            <a:xfrm>
              <a:off x="361945" y="3743325"/>
              <a:ext cx="1400175" cy="229076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고객</a:t>
              </a:r>
              <a:endParaRPr lang="en-US" altLang="ko-KR" sz="1400" b="1" dirty="0"/>
            </a:p>
            <a:p>
              <a:pPr algn="ctr"/>
              <a:r>
                <a:rPr lang="en-US" altLang="ko-KR" sz="1200" dirty="0"/>
                <a:t>**</a:t>
              </a:r>
              <a:r>
                <a:rPr lang="ko-KR" altLang="en-US" sz="1200" dirty="0"/>
                <a:t>고객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고객명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생년월일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성별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연락처</a:t>
              </a:r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주소 그룹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주소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동</a:t>
              </a:r>
              <a:r>
                <a:rPr lang="en-US" altLang="ko-KR" sz="1200" dirty="0"/>
                <a:t>)</a:t>
              </a:r>
            </a:p>
            <a:p>
              <a:pPr algn="ctr"/>
              <a:r>
                <a:rPr lang="ko-KR" altLang="en-US" sz="1200" dirty="0"/>
                <a:t>주소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구</a:t>
              </a:r>
              <a:r>
                <a:rPr lang="en-US" altLang="ko-KR" sz="1200" dirty="0"/>
                <a:t>)</a:t>
              </a:r>
            </a:p>
            <a:p>
              <a:pPr algn="ctr"/>
              <a:r>
                <a:rPr lang="ko-KR" altLang="en-US" sz="1200" dirty="0"/>
                <a:t>주소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시</a:t>
              </a:r>
              <a:r>
                <a:rPr lang="en-US" altLang="ko-KR" sz="1200" dirty="0"/>
                <a:t>)</a:t>
              </a:r>
            </a:p>
            <a:p>
              <a:pPr algn="ctr"/>
              <a:r>
                <a:rPr lang="ko-KR" altLang="en-US" sz="1200" dirty="0"/>
                <a:t>포인트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117089-B6F0-444F-BC6F-A0DA089AC21E}"/>
                </a:ext>
              </a:extLst>
            </p:cNvPr>
            <p:cNvSpPr/>
            <p:nvPr/>
          </p:nvSpPr>
          <p:spPr>
            <a:xfrm>
              <a:off x="2662236" y="4214812"/>
              <a:ext cx="1400175" cy="197941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주문</a:t>
              </a:r>
              <a:endParaRPr lang="en-US" altLang="ko-KR" sz="1400" b="1" dirty="0"/>
            </a:p>
            <a:p>
              <a:pPr algn="ctr"/>
              <a:r>
                <a:rPr lang="en-US" altLang="ko-KR" sz="1200" dirty="0"/>
                <a:t>**</a:t>
              </a:r>
              <a:r>
                <a:rPr lang="ko-KR" altLang="en-US" sz="1200" dirty="0"/>
                <a:t>주문</a:t>
              </a:r>
              <a:r>
                <a:rPr lang="en-US" altLang="ko-KR" sz="1200" dirty="0"/>
                <a:t>IDX</a:t>
              </a:r>
            </a:p>
            <a:p>
              <a:pPr algn="ctr"/>
              <a:r>
                <a:rPr lang="ko-KR" altLang="en-US" sz="1200" dirty="0"/>
                <a:t>주문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고객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가게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메뉴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수량</a:t>
              </a:r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수령 방법</a:t>
              </a:r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주문 일시</a:t>
              </a:r>
              <a:endParaRPr lang="en-US" altLang="ko-KR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1D85DC-8260-442B-BF9D-6366FB843712}"/>
                </a:ext>
              </a:extLst>
            </p:cNvPr>
            <p:cNvSpPr/>
            <p:nvPr/>
          </p:nvSpPr>
          <p:spPr>
            <a:xfrm>
              <a:off x="4900608" y="2305051"/>
              <a:ext cx="1400175" cy="127396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주문목록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배달료</a:t>
              </a:r>
              <a:endParaRPr lang="en-US" altLang="ko-KR" sz="1200"/>
            </a:p>
            <a:p>
              <a:pPr algn="ctr"/>
              <a:r>
                <a:rPr lang="ko-KR" altLang="en-US" sz="1200"/>
                <a:t>최종가격</a:t>
              </a:r>
              <a:endParaRPr lang="en-US" altLang="ko-KR" sz="1200"/>
            </a:p>
            <a:p>
              <a:pPr algn="ctr"/>
              <a:r>
                <a:rPr lang="ko-KR" altLang="en-US" sz="1200"/>
                <a:t>포인트사용여부</a:t>
              </a:r>
              <a:endParaRPr lang="en-US" altLang="ko-KR" sz="1200"/>
            </a:p>
            <a:p>
              <a:pPr algn="ctr"/>
              <a:r>
                <a:rPr lang="ko-KR" altLang="en-US" sz="1200"/>
                <a:t>주문상태</a:t>
              </a:r>
              <a:endParaRPr lang="en-US" altLang="ko-KR" sz="12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FEB5662-ED7E-47A4-B28C-B5F976AD53A4}"/>
                </a:ext>
              </a:extLst>
            </p:cNvPr>
            <p:cNvSpPr/>
            <p:nvPr/>
          </p:nvSpPr>
          <p:spPr>
            <a:xfrm>
              <a:off x="4900608" y="138109"/>
              <a:ext cx="1414467" cy="133826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배달 오더</a:t>
              </a:r>
              <a:endParaRPr lang="en-US" altLang="ko-KR" sz="1400" b="1"/>
            </a:p>
            <a:p>
              <a:pPr algn="ctr"/>
              <a:r>
                <a:rPr lang="en-US" altLang="ko-KR" sz="1200" dirty="0"/>
                <a:t>**</a:t>
              </a:r>
              <a:r>
                <a:rPr lang="ko-KR" altLang="en-US" sz="1200"/>
                <a:t>배달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기사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오더시간</a:t>
              </a:r>
              <a:endParaRPr lang="en-US" altLang="ko-KR" sz="1200"/>
            </a:p>
            <a:p>
              <a:pPr algn="ctr"/>
              <a:r>
                <a:rPr lang="ko-KR" altLang="en-US" sz="1200"/>
                <a:t>픽업예정시간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8A0EA6-63C6-4CD9-B88B-F37F75E776D8}"/>
                </a:ext>
              </a:extLst>
            </p:cNvPr>
            <p:cNvSpPr/>
            <p:nvPr/>
          </p:nvSpPr>
          <p:spPr>
            <a:xfrm>
              <a:off x="4900607" y="4785712"/>
              <a:ext cx="1400175" cy="12483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결제내역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결제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결제금액</a:t>
              </a:r>
              <a:endParaRPr lang="en-US" altLang="ko-KR" sz="1200"/>
            </a:p>
            <a:p>
              <a:pPr algn="ctr"/>
              <a:r>
                <a:rPr lang="ko-KR" altLang="en-US" sz="1200"/>
                <a:t>결제그룹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결제방법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924BA0-4564-476F-90DB-F31482AAFB5D}"/>
                </a:ext>
              </a:extLst>
            </p:cNvPr>
            <p:cNvSpPr/>
            <p:nvPr/>
          </p:nvSpPr>
          <p:spPr>
            <a:xfrm>
              <a:off x="7181852" y="2305051"/>
              <a:ext cx="1400175" cy="14382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리뷰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리뷰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고객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가게평점</a:t>
              </a:r>
              <a:endParaRPr lang="en-US" altLang="ko-KR" sz="1200"/>
            </a:p>
            <a:p>
              <a:pPr algn="ctr"/>
              <a:r>
                <a:rPr lang="ko-KR" altLang="en-US" sz="1200"/>
                <a:t>작성일시</a:t>
              </a:r>
              <a:endParaRPr lang="en-US" altLang="ko-KR" sz="1200"/>
            </a:p>
            <a:p>
              <a:pPr algn="ctr"/>
              <a:r>
                <a:rPr lang="ko-KR" altLang="en-US" sz="1200"/>
                <a:t>리뷰내용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2134883-A8AD-478A-A7D6-3FAB41C76BE8}"/>
                </a:ext>
              </a:extLst>
            </p:cNvPr>
            <p:cNvSpPr/>
            <p:nvPr/>
          </p:nvSpPr>
          <p:spPr>
            <a:xfrm>
              <a:off x="9398802" y="2309812"/>
              <a:ext cx="1400175" cy="10239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리뷰사진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사진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리뷰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파일이름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05F61BA-044C-4197-9309-8BAAC2EEA2F3}"/>
                </a:ext>
              </a:extLst>
            </p:cNvPr>
            <p:cNvSpPr/>
            <p:nvPr/>
          </p:nvSpPr>
          <p:spPr>
            <a:xfrm>
              <a:off x="10215561" y="4043362"/>
              <a:ext cx="1400175" cy="20907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코드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코드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그룹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코드명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코드레벨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부모</a:t>
              </a:r>
              <a:r>
                <a:rPr lang="en-US" altLang="ko-KR" sz="1200" dirty="0"/>
                <a:t>ID</a:t>
              </a:r>
            </a:p>
            <a:p>
              <a:pPr algn="ctr"/>
              <a:r>
                <a:rPr lang="ko-KR" altLang="en-US" sz="1200" dirty="0"/>
                <a:t>예외처리</a:t>
              </a:r>
              <a:r>
                <a:rPr lang="en-US" altLang="ko-KR" sz="1200" dirty="0"/>
                <a:t>1</a:t>
              </a:r>
            </a:p>
            <a:p>
              <a:pPr algn="ctr"/>
              <a:r>
                <a:rPr lang="ko-KR" altLang="en-US" sz="1200" dirty="0"/>
                <a:t>예외처리</a:t>
              </a:r>
              <a:r>
                <a:rPr lang="en-US" altLang="ko-KR" sz="1200" dirty="0"/>
                <a:t>2</a:t>
              </a:r>
            </a:p>
            <a:p>
              <a:pPr algn="ctr"/>
              <a:r>
                <a:rPr lang="ko-KR" altLang="en-US" sz="1200" dirty="0"/>
                <a:t>예외처리</a:t>
              </a:r>
              <a:r>
                <a:rPr lang="en-US" altLang="ko-KR" sz="1200" dirty="0"/>
                <a:t>3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2EF648-931E-490A-B31A-99142F40BAD5}"/>
                </a:ext>
              </a:extLst>
            </p:cNvPr>
            <p:cNvSpPr/>
            <p:nvPr/>
          </p:nvSpPr>
          <p:spPr>
            <a:xfrm>
              <a:off x="8290326" y="5343524"/>
              <a:ext cx="1400175" cy="7905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그룹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그룹명</a:t>
              </a:r>
              <a:endParaRPr lang="en-US" altLang="ko-KR" sz="120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C9F4DC4-2108-4912-9FBD-7EC20EECFA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20" y="771523"/>
              <a:ext cx="887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EAAB44-4A13-4171-9DB7-3BCCB5FA1E1A}"/>
                </a:ext>
              </a:extLst>
            </p:cNvPr>
            <p:cNvCxnSpPr>
              <a:cxnSpLocks/>
            </p:cNvCxnSpPr>
            <p:nvPr/>
          </p:nvCxnSpPr>
          <p:spPr>
            <a:xfrm>
              <a:off x="1774918" y="5219698"/>
              <a:ext cx="887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2F7409F-09CF-4B84-B714-DC59786AC212}"/>
                </a:ext>
              </a:extLst>
            </p:cNvPr>
            <p:cNvCxnSpPr/>
            <p:nvPr/>
          </p:nvCxnSpPr>
          <p:spPr>
            <a:xfrm>
              <a:off x="3028950" y="1647825"/>
              <a:ext cx="0" cy="25669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355E0B5-C8BE-4878-8645-E5E25636459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 flipH="1">
              <a:off x="5600696" y="1476374"/>
              <a:ext cx="7146" cy="8286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5686B5E-B019-4015-8D71-2F2FE310B962}"/>
                </a:ext>
              </a:extLst>
            </p:cNvPr>
            <p:cNvCxnSpPr>
              <a:stCxn id="44" idx="1"/>
            </p:cNvCxnSpPr>
            <p:nvPr/>
          </p:nvCxnSpPr>
          <p:spPr>
            <a:xfrm rot="10800000" flipV="1">
              <a:off x="3676650" y="2942035"/>
              <a:ext cx="1223958" cy="127277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0BAF0E0-6C84-4AAE-8196-08A80CDF1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783" y="614363"/>
              <a:ext cx="8810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E13C41A-ACD7-4B15-B05B-33B874CE89E3}"/>
                </a:ext>
              </a:extLst>
            </p:cNvPr>
            <p:cNvCxnSpPr/>
            <p:nvPr/>
          </p:nvCxnSpPr>
          <p:spPr>
            <a:xfrm flipV="1">
              <a:off x="6315075" y="1600198"/>
              <a:ext cx="3073002" cy="7143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3D5DEA7-4550-41E1-A689-A054A8DA46E5}"/>
                </a:ext>
              </a:extLst>
            </p:cNvPr>
            <p:cNvCxnSpPr>
              <a:stCxn id="44" idx="3"/>
            </p:cNvCxnSpPr>
            <p:nvPr/>
          </p:nvCxnSpPr>
          <p:spPr>
            <a:xfrm flipV="1">
              <a:off x="6300783" y="2931319"/>
              <a:ext cx="881069" cy="107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B66EA1EE-2901-4D53-89F8-1A0F0A491547}"/>
                </a:ext>
              </a:extLst>
            </p:cNvPr>
            <p:cNvCxnSpPr>
              <a:stCxn id="42" idx="2"/>
              <a:endCxn id="47" idx="2"/>
            </p:cNvCxnSpPr>
            <p:nvPr/>
          </p:nvCxnSpPr>
          <p:spPr>
            <a:xfrm rot="5400000" flipH="1" flipV="1">
              <a:off x="3326605" y="1478753"/>
              <a:ext cx="2290762" cy="6819907"/>
            </a:xfrm>
            <a:prstGeom prst="bentConnector3">
              <a:avLst>
                <a:gd name="adj1" fmla="val -1125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BE65A52-A483-43C3-A997-7A82152DDA28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9690501" y="5738812"/>
              <a:ext cx="525060" cy="4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6331" y="228600"/>
            <a:ext cx="104452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테이블 관계도</a:t>
            </a:r>
          </a:p>
        </p:txBody>
      </p:sp>
    </p:spTree>
    <p:extLst>
      <p:ext uri="{BB962C8B-B14F-4D97-AF65-F5344CB8AC3E}">
        <p14:creationId xmlns:p14="http://schemas.microsoft.com/office/powerpoint/2010/main" val="167660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8236"/>
              </p:ext>
            </p:extLst>
          </p:nvPr>
        </p:nvGraphicFramePr>
        <p:xfrm>
          <a:off x="838200" y="1547448"/>
          <a:ext cx="10515600" cy="189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529537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63460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18993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3041310"/>
                    </a:ext>
                  </a:extLst>
                </a:gridCol>
              </a:tblGrid>
              <a:tr h="633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필드명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r>
                        <a:rPr lang="en-US" altLang="ko-KR" sz="2400" baseline="0" dirty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29993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GRP_ID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CHAR(6)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PRIMARY</a:t>
                      </a:r>
                      <a:r>
                        <a:rPr lang="en-US" altLang="ko-KR" sz="2400" baseline="0" dirty="0"/>
                        <a:t> KEY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그룹 </a:t>
                      </a:r>
                      <a:r>
                        <a:rPr lang="en-US" altLang="ko-KR" sz="2400" dirty="0"/>
                        <a:t>ID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2423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GRP_VAL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VARCHAR2(20)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 err="1"/>
                        <a:t>그룹명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8833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483578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그룹 테이블</a:t>
            </a:r>
            <a:r>
              <a:rPr lang="en-US" altLang="ko-KR" sz="4400" dirty="0"/>
              <a:t>(GRUOP_TBL)</a:t>
            </a:r>
          </a:p>
        </p:txBody>
      </p:sp>
    </p:spTree>
    <p:extLst>
      <p:ext uri="{BB962C8B-B14F-4D97-AF65-F5344CB8AC3E}">
        <p14:creationId xmlns:p14="http://schemas.microsoft.com/office/powerpoint/2010/main" val="38552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83578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공통 테이블</a:t>
            </a:r>
            <a:r>
              <a:rPr lang="en-US" altLang="ko-KR" sz="4400" dirty="0"/>
              <a:t>(COMMON_TBL)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59279"/>
              </p:ext>
            </p:extLst>
          </p:nvPr>
        </p:nvGraphicFramePr>
        <p:xfrm>
          <a:off x="838200" y="1626576"/>
          <a:ext cx="10515600" cy="421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928037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835193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57652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2498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r>
                        <a:rPr lang="en-US" altLang="ko-KR" baseline="0" dirty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947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ID(PARENT_ID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종속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94039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GRP_ID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98414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7767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COM_LVL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3318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상위필드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8274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EXCEPT_VAL1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4077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EXCEPT_VAL2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84528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EXCEPT_VAL3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25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37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가게 테이블</a:t>
            </a:r>
            <a:r>
              <a:rPr lang="en-US" altLang="ko-KR" sz="4400" dirty="0"/>
              <a:t>(STORE_TBL)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82646"/>
              </p:ext>
            </p:extLst>
          </p:nvPr>
        </p:nvGraphicFramePr>
        <p:xfrm>
          <a:off x="838200" y="1264790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20">
                  <a:extLst>
                    <a:ext uri="{9D8B030D-6E8A-4147-A177-3AD203B41FA5}">
                      <a16:colId xmlns:a16="http://schemas.microsoft.com/office/drawing/2014/main" val="925342928"/>
                    </a:ext>
                  </a:extLst>
                </a:gridCol>
                <a:gridCol w="2622580">
                  <a:extLst>
                    <a:ext uri="{9D8B030D-6E8A-4147-A177-3AD203B41FA5}">
                      <a16:colId xmlns:a16="http://schemas.microsoft.com/office/drawing/2014/main" val="31668919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4477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3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r>
                        <a:rPr lang="en-US" altLang="ko-KR" baseline="0" dirty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2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1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STORE_CA_GRP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50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STORE_CA_COM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가게분류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771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24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STORE_ADDR_GRP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516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STORE_ADDR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751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STORE_ADDR2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37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STORE_ADDR3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71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06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OPEN_TIME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영업시작시간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322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CLOSE_TIME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 끝 시간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512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최소주문금액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7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STORE_SCORE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825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1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고객 </a:t>
            </a:r>
            <a:r>
              <a:rPr lang="ko-KR" altLang="en-US" sz="4400"/>
              <a:t>테이블</a:t>
            </a:r>
            <a:r>
              <a:rPr lang="en-US" altLang="ko-KR" sz="4400"/>
              <a:t>(USER_TBL</a:t>
            </a:r>
            <a:r>
              <a:rPr lang="en-US" altLang="ko-KR" sz="44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78857"/>
              </p:ext>
            </p:extLst>
          </p:nvPr>
        </p:nvGraphicFramePr>
        <p:xfrm>
          <a:off x="838200" y="1329266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387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5574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55413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4060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41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885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636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57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60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166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USER_ADDR_GRP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그룹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746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USER_ADDR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876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USER_ADDR2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4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USER_ADDR3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1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USER_POINT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820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0485"/>
            <a:ext cx="105156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배달 기사 </a:t>
            </a:r>
            <a:r>
              <a:rPr lang="ko-KR" altLang="en-US" sz="4400"/>
              <a:t>테이블</a:t>
            </a:r>
            <a:r>
              <a:rPr lang="en-US" altLang="ko-KR" sz="4400"/>
              <a:t>(DRIVER_TBL</a:t>
            </a:r>
            <a:r>
              <a:rPr lang="en-US" altLang="ko-KR" sz="44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17710"/>
              </p:ext>
            </p:extLst>
          </p:nvPr>
        </p:nvGraphicFramePr>
        <p:xfrm>
          <a:off x="838200" y="1603586"/>
          <a:ext cx="10515600" cy="286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26016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95616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0800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24325002"/>
                    </a:ext>
                  </a:extLst>
                </a:gridCol>
              </a:tblGrid>
              <a:tr h="715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4428458"/>
                  </a:ext>
                </a:extLst>
              </a:tr>
              <a:tr h="715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0959536"/>
                  </a:ext>
                </a:extLst>
              </a:tr>
              <a:tr h="715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DRIVER_NAME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4288955"/>
                  </a:ext>
                </a:extLst>
              </a:tr>
              <a:tr h="715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DRIVER_TEL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0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88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1109</Words>
  <Application>Microsoft Office PowerPoint</Application>
  <PresentationFormat>와이드스크린</PresentationFormat>
  <Paragraphs>526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데이터베이스 프로젝트</vt:lpstr>
      <vt:lpstr>프로젝트 주제 및 선정 이유</vt:lpstr>
      <vt:lpstr>업무 정리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정산 금액 쿼리</vt:lpstr>
      <vt:lpstr>정산 금액 쿼리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효진</dc:creator>
  <cp:lastModifiedBy>821066043405</cp:lastModifiedBy>
  <cp:revision>64</cp:revision>
  <dcterms:created xsi:type="dcterms:W3CDTF">2022-03-23T04:49:34Z</dcterms:created>
  <dcterms:modified xsi:type="dcterms:W3CDTF">2022-03-29T04:46:41Z</dcterms:modified>
</cp:coreProperties>
</file>