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4" r:id="rId1"/>
  </p:sldMasterIdLst>
  <p:notesMasterIdLst>
    <p:notesMasterId r:id="rId23"/>
  </p:notesMasterIdLst>
  <p:sldIdLst>
    <p:sldId id="292" r:id="rId2"/>
    <p:sldId id="258" r:id="rId3"/>
    <p:sldId id="323" r:id="rId4"/>
    <p:sldId id="319" r:id="rId5"/>
    <p:sldId id="324" r:id="rId6"/>
    <p:sldId id="318" r:id="rId7"/>
    <p:sldId id="279" r:id="rId8"/>
    <p:sldId id="321" r:id="rId9"/>
    <p:sldId id="329" r:id="rId10"/>
    <p:sldId id="272" r:id="rId11"/>
    <p:sldId id="313" r:id="rId12"/>
    <p:sldId id="325" r:id="rId13"/>
    <p:sldId id="315" r:id="rId14"/>
    <p:sldId id="326" r:id="rId15"/>
    <p:sldId id="289" r:id="rId16"/>
    <p:sldId id="327" r:id="rId17"/>
    <p:sldId id="330" r:id="rId18"/>
    <p:sldId id="266" r:id="rId19"/>
    <p:sldId id="311" r:id="rId20"/>
    <p:sldId id="312" r:id="rId21"/>
    <p:sldId id="328" r:id="rId22"/>
  </p:sldIdLst>
  <p:sldSz cx="12192000" cy="6858000"/>
  <p:notesSz cx="6858000" cy="9144000"/>
  <p:embeddedFontLst>
    <p:embeddedFont>
      <p:font typeface="Wingdings 2" pitchFamily="18" charset="2"/>
      <p:regular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FDAF1"/>
    <a:srgbClr val="A0B7E4"/>
    <a:srgbClr val="8DA8DF"/>
    <a:srgbClr val="172F59"/>
    <a:srgbClr val="21427D"/>
    <a:srgbClr val="C0E3F8"/>
    <a:srgbClr val="6EBDEE"/>
    <a:srgbClr val="66A6C6"/>
    <a:srgbClr val="4D78CF"/>
    <a:srgbClr val="1A32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8230" autoAdjust="0"/>
  </p:normalViewPr>
  <p:slideViewPr>
    <p:cSldViewPr snapToGrid="0">
      <p:cViewPr varScale="1">
        <p:scale>
          <a:sx n="71" d="100"/>
          <a:sy n="71" d="100"/>
        </p:scale>
        <p:origin x="-88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9604D-2DBE-49CE-A555-63C84CF129A3}" type="datetimeFigureOut">
              <a:rPr lang="ko-KR" altLang="en-US" smtClean="0"/>
              <a:pPr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46321-84B5-4903-850C-4A98F165D4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820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46321-84B5-4903-850C-4A98F165D4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587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사람 절반 이상이 매년 두통을 경험합니다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뇌질환의</a:t>
            </a:r>
            <a:r>
              <a:rPr lang="ko-KR" altLang="en-US" dirty="0" smtClean="0"/>
              <a:t> 전조증상일 수 있기 때문에 </a:t>
            </a:r>
            <a:endParaRPr lang="en-US" altLang="ko-KR" dirty="0" smtClean="0"/>
          </a:p>
          <a:p>
            <a:r>
              <a:rPr lang="ko-KR" altLang="en-US" dirty="0" smtClean="0"/>
              <a:t>신경외과 교수님들은 검사를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한</a:t>
            </a:r>
            <a:r>
              <a:rPr lang="ko-KR" altLang="en-US" baseline="0" dirty="0" smtClean="0"/>
              <a:t> 번 검사하는 것을 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46321-84B5-4903-850C-4A98F165D4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987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46321-84B5-4903-850C-4A98F165D49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179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46321-84B5-4903-850C-4A98F165D4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318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170216061300009" TargetMode="External"/><Relationship Id="rId2" Type="http://schemas.openxmlformats.org/officeDocument/2006/relationships/hyperlink" Target="https://ko.wikipedia.org/wiki/%EC%A0%81%EC%99%B8%EC%84%A0_%EB%B6%84%EA%B4%91%EB%B2%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r.ymlib.yonsei.ac.kr/bitstream/22282913/136006/1/TA00971.pdf" TargetMode="External"/><Relationship Id="rId4" Type="http://schemas.openxmlformats.org/officeDocument/2006/relationships/hyperlink" Target="https://seamless.tistory.com/3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143000" y="5276850"/>
            <a:ext cx="15144749" cy="13335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half" idx="4294967295"/>
          </p:nvPr>
        </p:nvSpPr>
        <p:spPr>
          <a:xfrm>
            <a:off x="2676525" y="5459412"/>
            <a:ext cx="7067550" cy="13985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 dirty="0" smtClean="0">
                <a:solidFill>
                  <a:srgbClr val="92D050"/>
                </a:solidFill>
                <a:latin typeface="210 국민체조OTF Light" pitchFamily="18" charset="-127"/>
                <a:ea typeface="210 국민체조OTF Light" pitchFamily="18" charset="-127"/>
              </a:rPr>
              <a:t>현</a:t>
            </a:r>
            <a:r>
              <a:rPr lang="ko-KR" altLang="en-US" sz="2000" dirty="0" smtClean="0">
                <a:solidFill>
                  <a:schemeClr val="bg1"/>
                </a:solidFill>
                <a:latin typeface="210 국민체조OTF Light" pitchFamily="18" charset="-127"/>
                <a:ea typeface="210 국민체조OTF Light" pitchFamily="18" charset="-127"/>
              </a:rPr>
              <a:t>대</a:t>
            </a:r>
            <a:r>
              <a:rPr lang="ko-KR" altLang="en-US" sz="4000" dirty="0" smtClean="0">
                <a:solidFill>
                  <a:srgbClr val="92D050"/>
                </a:solidFill>
                <a:latin typeface="210 국민체조OTF Light" pitchFamily="18" charset="-127"/>
                <a:ea typeface="210 국민체조OTF Light" pitchFamily="18" charset="-127"/>
              </a:rPr>
              <a:t>백</a:t>
            </a:r>
            <a:r>
              <a:rPr lang="ko-KR" altLang="en-US" sz="2000" dirty="0" smtClean="0">
                <a:solidFill>
                  <a:schemeClr val="bg1"/>
                </a:solidFill>
                <a:latin typeface="210 국민체조OTF Light" pitchFamily="18" charset="-127"/>
                <a:ea typeface="210 국민체조OTF Light" pitchFamily="18" charset="-127"/>
              </a:rPr>
              <a:t>화점 </a:t>
            </a:r>
            <a:r>
              <a:rPr lang="ko-KR" altLang="en-US" sz="4000" dirty="0" err="1" smtClean="0">
                <a:solidFill>
                  <a:srgbClr val="92D050"/>
                </a:solidFill>
                <a:latin typeface="210 국민체조OTF Light" pitchFamily="18" charset="-127"/>
                <a:ea typeface="210 국민체조OTF Light" pitchFamily="18" charset="-127"/>
              </a:rPr>
              <a:t>한박</a:t>
            </a:r>
            <a:r>
              <a:rPr lang="ko-KR" altLang="en-US" sz="2000" dirty="0" err="1" smtClean="0">
                <a:solidFill>
                  <a:schemeClr val="bg1"/>
                </a:solidFill>
                <a:latin typeface="210 국민체조OTF Light" pitchFamily="18" charset="-127"/>
                <a:ea typeface="210 국민체조OTF Light" pitchFamily="18" charset="-127"/>
              </a:rPr>
              <a:t>스테이크</a:t>
            </a:r>
            <a:r>
              <a:rPr lang="ko-KR" altLang="en-US" sz="2000" dirty="0" smtClean="0">
                <a:solidFill>
                  <a:schemeClr val="bg1"/>
                </a:solidFill>
                <a:latin typeface="210 국민체조OTF Light" pitchFamily="18" charset="-127"/>
                <a:ea typeface="210 국민체조OTF Light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210 국민체조OTF Light" pitchFamily="18" charset="-127"/>
                <a:ea typeface="210 국민체조OTF Light" pitchFamily="18" charset="-127"/>
              </a:rPr>
              <a:t>현기숙 백승윤 한병두 박철완</a:t>
            </a:r>
            <a:endParaRPr lang="ko-KR" altLang="en-US" sz="2000" dirty="0">
              <a:solidFill>
                <a:schemeClr val="bg1"/>
              </a:solidFill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 algn="ctr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8150" y="2019300"/>
            <a:ext cx="12630150" cy="190500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142875" y="2762250"/>
            <a:ext cx="12630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생체 광학 데이터분석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4962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2.1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데이터 정보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981" r="60779" b="2508"/>
          <a:stretch/>
        </p:blipFill>
        <p:spPr>
          <a:xfrm>
            <a:off x="707582" y="2191377"/>
            <a:ext cx="998703" cy="4485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6064" r="58378" b="3962"/>
          <a:stretch/>
        </p:blipFill>
        <p:spPr>
          <a:xfrm>
            <a:off x="1903119" y="2252878"/>
            <a:ext cx="1035187" cy="43620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30152" r="64373" b="17314"/>
          <a:stretch/>
        </p:blipFill>
        <p:spPr>
          <a:xfrm>
            <a:off x="3135140" y="2386940"/>
            <a:ext cx="985625" cy="6887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t="9900" r="56647" b="2509"/>
          <a:stretch/>
        </p:blipFill>
        <p:spPr>
          <a:xfrm>
            <a:off x="4458007" y="2252877"/>
            <a:ext cx="1202241" cy="44235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l="-375" t="11310" r="58430" b="3453"/>
          <a:stretch/>
        </p:blipFill>
        <p:spPr>
          <a:xfrm>
            <a:off x="5656175" y="2298173"/>
            <a:ext cx="1138666" cy="43167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t="42697" r="68292" b="17168"/>
          <a:stretch/>
        </p:blipFill>
        <p:spPr>
          <a:xfrm>
            <a:off x="6782966" y="2410694"/>
            <a:ext cx="1137126" cy="6650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9183774"/>
              </p:ext>
            </p:extLst>
          </p:nvPr>
        </p:nvGraphicFramePr>
        <p:xfrm>
          <a:off x="8203925" y="2814454"/>
          <a:ext cx="3469647" cy="64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65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6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210 국민체조OTF Light" pitchFamily="18" charset="-127"/>
                          <a:ea typeface="210 국민체조OTF Light" pitchFamily="18" charset="-127"/>
                        </a:rPr>
                        <a:t>Train_src</a:t>
                      </a:r>
                      <a:endParaRPr lang="ko-KR" altLang="en-US" sz="14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210 국민체조OTF Light" pitchFamily="18" charset="-127"/>
                          <a:ea typeface="210 국민체조OTF Light" pitchFamily="18" charset="-127"/>
                        </a:rPr>
                        <a:t>Train_dst</a:t>
                      </a:r>
                      <a:endParaRPr lang="ko-KR" altLang="en-US" sz="14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210 국민체조OTF Light" pitchFamily="18" charset="-127"/>
                          <a:ea typeface="210 국민체조OTF Light" pitchFamily="18" charset="-127"/>
                        </a:rPr>
                        <a:t>Train_y</a:t>
                      </a:r>
                      <a:endParaRPr lang="ko-KR" altLang="en-US" sz="14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국민체조OTF Light" pitchFamily="18" charset="-127"/>
                          <a:ea typeface="210 국민체조OTF Light" pitchFamily="18" charset="-127"/>
                        </a:rPr>
                        <a:t>0</a:t>
                      </a:r>
                      <a:endParaRPr lang="ko-KR" altLang="en-US" sz="14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0, </a:t>
                      </a:r>
                      <a:r>
                        <a:rPr lang="en-US" altLang="ko-KR" sz="14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NaN</a:t>
                      </a:r>
                      <a:endParaRPr lang="ko-KR" altLang="en-US" sz="14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국민체조OTF Light" pitchFamily="18" charset="-127"/>
                          <a:ea typeface="210 국민체조OTF Light" pitchFamily="18" charset="-127"/>
                        </a:rPr>
                        <a:t>0</a:t>
                      </a:r>
                      <a:endParaRPr lang="ko-KR" altLang="en-US" sz="14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78250" y="2153058"/>
            <a:ext cx="3542515" cy="4582752"/>
          </a:xfrm>
          <a:prstGeom prst="rect">
            <a:avLst/>
          </a:prstGeom>
          <a:solidFill>
            <a:srgbClr val="4D78CF">
              <a:alpha val="12549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2636" y="1879933"/>
            <a:ext cx="3863133" cy="323319"/>
            <a:chOff x="564713" y="7385330"/>
            <a:chExt cx="3826866" cy="323319"/>
          </a:xfrm>
        </p:grpSpPr>
        <p:sp>
          <p:nvSpPr>
            <p:cNvPr id="10" name="직사각형 9"/>
            <p:cNvSpPr/>
            <p:nvPr/>
          </p:nvSpPr>
          <p:spPr>
            <a:xfrm>
              <a:off x="599998" y="7385330"/>
              <a:ext cx="3509261" cy="323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4713" y="7416185"/>
              <a:ext cx="14618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>
                  <a:latin typeface="210 국민체조OTF Light" pitchFamily="18" charset="-127"/>
                  <a:ea typeface="210 국민체조OTF Light" pitchFamily="18" charset="-127"/>
                </a:rPr>
                <a:t>Train_src</a:t>
              </a:r>
              <a:r>
                <a:rPr lang="en-US" altLang="ko-KR" sz="1050" dirty="0">
                  <a:latin typeface="210 국민체조OTF Light" pitchFamily="18" charset="-127"/>
                  <a:ea typeface="210 국민체조OTF Light" pitchFamily="18" charset="-127"/>
                </a:rPr>
                <a:t> : </a:t>
              </a:r>
              <a:r>
                <a:rPr lang="en-US" altLang="ko-KR" sz="1050" dirty="0" err="1" smtClean="0">
                  <a:latin typeface="210 국민체조OTF Light" pitchFamily="18" charset="-127"/>
                  <a:ea typeface="210 국민체조OTF Light" pitchFamily="18" charset="-127"/>
                </a:rPr>
                <a:t>NaN</a:t>
              </a:r>
              <a:endParaRPr lang="ko-KR" altLang="en-US" sz="1050" dirty="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3246" y="7416185"/>
              <a:ext cx="14238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>
                  <a:latin typeface="210 국민체조OTF Light" pitchFamily="18" charset="-127"/>
                  <a:ea typeface="210 국민체조OTF Light" pitchFamily="18" charset="-127"/>
                </a:rPr>
                <a:t>Train_dst</a:t>
              </a:r>
              <a:r>
                <a:rPr lang="en-US" altLang="ko-KR" sz="1050" dirty="0">
                  <a:latin typeface="210 국민체조OTF Light" pitchFamily="18" charset="-127"/>
                  <a:ea typeface="210 국민체조OTF Light" pitchFamily="18" charset="-127"/>
                </a:rPr>
                <a:t> : </a:t>
              </a:r>
              <a:r>
                <a:rPr lang="en-US" altLang="ko-KR" sz="1050" dirty="0" err="1" smtClean="0">
                  <a:latin typeface="210 국민체조OTF Light" pitchFamily="18" charset="-127"/>
                  <a:ea typeface="210 국민체조OTF Light" pitchFamily="18" charset="-127"/>
                </a:rPr>
                <a:t>NaN</a:t>
              </a:r>
              <a:endParaRPr lang="ko-KR" altLang="en-US" sz="1050" dirty="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764" y="7416185"/>
              <a:ext cx="13918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>
                  <a:latin typeface="210 국민체조OTF Light" pitchFamily="18" charset="-127"/>
                  <a:ea typeface="210 국민체조OTF Light" pitchFamily="18" charset="-127"/>
                </a:rPr>
                <a:t>Train_y</a:t>
              </a:r>
              <a:r>
                <a:rPr lang="en-US" altLang="ko-KR" sz="1050" dirty="0">
                  <a:latin typeface="210 국민체조OTF Light" pitchFamily="18" charset="-127"/>
                  <a:ea typeface="210 국민체조OTF Light" pitchFamily="18" charset="-127"/>
                </a:rPr>
                <a:t> : </a:t>
              </a:r>
              <a:r>
                <a:rPr lang="en-US" altLang="ko-KR" sz="1050" dirty="0" err="1" smtClean="0">
                  <a:latin typeface="210 국민체조OTF Light" pitchFamily="18" charset="-127"/>
                  <a:ea typeface="210 국민체조OTF Light" pitchFamily="18" charset="-127"/>
                </a:rPr>
                <a:t>NaN</a:t>
              </a:r>
              <a:endParaRPr lang="ko-KR" altLang="en-US" sz="1050" dirty="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66472" y="2135070"/>
            <a:ext cx="3542515" cy="4582752"/>
          </a:xfrm>
          <a:prstGeom prst="rect">
            <a:avLst/>
          </a:prstGeom>
          <a:solidFill>
            <a:srgbClr val="4D78CF">
              <a:alpha val="12549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66475" y="1869405"/>
            <a:ext cx="3659575" cy="323319"/>
            <a:chOff x="435309" y="7385330"/>
            <a:chExt cx="4097432" cy="323319"/>
          </a:xfrm>
        </p:grpSpPr>
        <p:sp>
          <p:nvSpPr>
            <p:cNvPr id="26" name="직사각형 25"/>
            <p:cNvSpPr/>
            <p:nvPr/>
          </p:nvSpPr>
          <p:spPr>
            <a:xfrm>
              <a:off x="435309" y="7385330"/>
              <a:ext cx="3966366" cy="323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309" y="7416185"/>
              <a:ext cx="14618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210 국민체조OTF Light" pitchFamily="18" charset="-127"/>
                  <a:ea typeface="210 국민체조OTF Light" pitchFamily="18" charset="-127"/>
                </a:rPr>
                <a:t>Test_src</a:t>
              </a:r>
              <a:r>
                <a:rPr lang="en-US" altLang="ko-KR" sz="1100" dirty="0" smtClean="0">
                  <a:latin typeface="210 국민체조OTF Light" pitchFamily="18" charset="-127"/>
                  <a:ea typeface="210 국민체조OTF Light" pitchFamily="18" charset="-127"/>
                </a:rPr>
                <a:t> </a:t>
              </a:r>
              <a:r>
                <a:rPr lang="en-US" altLang="ko-KR" sz="1100" dirty="0">
                  <a:latin typeface="210 국민체조OTF Light" pitchFamily="18" charset="-127"/>
                  <a:ea typeface="210 국민체조OTF Light" pitchFamily="18" charset="-127"/>
                </a:rPr>
                <a:t>: 0</a:t>
              </a:r>
              <a:r>
                <a:rPr lang="ko-KR" altLang="en-US" sz="1100" dirty="0" smtClean="0">
                  <a:latin typeface="210 국민체조OTF Light" pitchFamily="18" charset="-127"/>
                  <a:ea typeface="210 국민체조OTF Light" pitchFamily="18" charset="-127"/>
                </a:rPr>
                <a:t>값</a:t>
              </a:r>
              <a:endParaRPr lang="ko-KR" altLang="en-US" sz="1100" dirty="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6656" y="7416185"/>
              <a:ext cx="1423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210 국민체조OTF Light" pitchFamily="18" charset="-127"/>
                  <a:ea typeface="210 국민체조OTF Light" pitchFamily="18" charset="-127"/>
                </a:rPr>
                <a:t>Test_dst</a:t>
              </a:r>
              <a:r>
                <a:rPr lang="en-US" altLang="ko-KR" sz="1100" dirty="0" smtClean="0">
                  <a:latin typeface="210 국민체조OTF Light" pitchFamily="18" charset="-127"/>
                  <a:ea typeface="210 국민체조OTF Light" pitchFamily="18" charset="-127"/>
                </a:rPr>
                <a:t> </a:t>
              </a:r>
              <a:r>
                <a:rPr lang="en-US" altLang="ko-KR" sz="1100" dirty="0">
                  <a:latin typeface="210 국민체조OTF Light" pitchFamily="18" charset="-127"/>
                  <a:ea typeface="210 국민체조OTF Light" pitchFamily="18" charset="-127"/>
                </a:rPr>
                <a:t>: 0</a:t>
              </a:r>
              <a:r>
                <a:rPr lang="ko-KR" altLang="en-US" sz="1100" dirty="0" smtClean="0">
                  <a:latin typeface="210 국민체조OTF Light" pitchFamily="18" charset="-127"/>
                  <a:ea typeface="210 국민체조OTF Light" pitchFamily="18" charset="-127"/>
                </a:rPr>
                <a:t>값</a:t>
              </a:r>
              <a:endParaRPr lang="ko-KR" altLang="en-US" sz="1100" dirty="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0926" y="7416185"/>
              <a:ext cx="1391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>
                  <a:latin typeface="210 국민체조OTF Light" pitchFamily="18" charset="-127"/>
                  <a:ea typeface="210 국민체조OTF Light" pitchFamily="18" charset="-127"/>
                </a:rPr>
                <a:t>Test_y</a:t>
              </a:r>
              <a:r>
                <a:rPr lang="en-US" altLang="ko-KR" sz="1100" dirty="0" smtClean="0">
                  <a:latin typeface="210 국민체조OTF Light" pitchFamily="18" charset="-127"/>
                  <a:ea typeface="210 국민체조OTF Light" pitchFamily="18" charset="-127"/>
                </a:rPr>
                <a:t> </a:t>
              </a:r>
              <a:r>
                <a:rPr lang="en-US" altLang="ko-KR" sz="1100" dirty="0">
                  <a:latin typeface="210 국민체조OTF Light" pitchFamily="18" charset="-127"/>
                  <a:ea typeface="210 국민체조OTF Light" pitchFamily="18" charset="-127"/>
                </a:rPr>
                <a:t>: 0</a:t>
              </a:r>
              <a:r>
                <a:rPr lang="ko-KR" altLang="en-US" sz="1100" dirty="0" smtClean="0">
                  <a:latin typeface="210 국민체조OTF Light" pitchFamily="18" charset="-127"/>
                  <a:ea typeface="210 국민체조OTF Light" pitchFamily="18" charset="-127"/>
                </a:rPr>
                <a:t>값</a:t>
              </a:r>
              <a:endParaRPr lang="ko-KR" altLang="en-US" sz="1100" dirty="0">
                <a:latin typeface="210 국민체조OTF Light" pitchFamily="18" charset="-127"/>
                <a:ea typeface="210 국민체조OTF Light" pitchFamily="18" charset="-127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>
            <a:off x="9641865" y="3705101"/>
            <a:ext cx="593767" cy="468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105562" y="4673735"/>
            <a:ext cx="3683151" cy="1600438"/>
          </a:xfrm>
          <a:prstGeom prst="rect">
            <a:avLst/>
          </a:prstGeom>
          <a:ln w="3175"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r>
              <a:rPr lang="en-US" altLang="ko-KR" sz="1400" dirty="0" err="1" smtClean="0">
                <a:latin typeface="210 국민체조OTF Light" pitchFamily="18" charset="-127"/>
                <a:ea typeface="210 국민체조OTF Light" pitchFamily="18" charset="-127"/>
              </a:rPr>
              <a:t>Src</a:t>
            </a:r>
            <a:r>
              <a:rPr lang="en-US" altLang="ko-KR" sz="1400" dirty="0">
                <a:latin typeface="210 국민체조OTF Light" pitchFamily="18" charset="-127"/>
                <a:ea typeface="210 국민체조OTF Light" pitchFamily="18" charset="-127"/>
              </a:rPr>
              <a:t>,</a:t>
            </a:r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sz="1400" dirty="0" err="1">
                <a:latin typeface="210 국민체조OTF Light" pitchFamily="18" charset="-127"/>
                <a:ea typeface="210 국민체조OTF Light" pitchFamily="18" charset="-127"/>
              </a:rPr>
              <a:t>dst</a:t>
            </a:r>
            <a:r>
              <a:rPr lang="en-US" altLang="ko-KR" sz="1400" dirty="0">
                <a:latin typeface="210 국민체조OTF Light" pitchFamily="18" charset="-127"/>
                <a:ea typeface="210 국민체조OTF Light" pitchFamily="18" charset="-127"/>
              </a:rPr>
              <a:t>,</a:t>
            </a:r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sz="1400" dirty="0" err="1">
                <a:latin typeface="210 국민체조OTF Light" pitchFamily="18" charset="-127"/>
                <a:ea typeface="210 국민체조OTF Light" pitchFamily="18" charset="-127"/>
              </a:rPr>
              <a:t>hhb</a:t>
            </a:r>
            <a:r>
              <a:rPr lang="en-US" altLang="ko-KR" sz="1400" dirty="0">
                <a:latin typeface="210 국민체조OTF Light" pitchFamily="18" charset="-127"/>
                <a:ea typeface="210 국민체조OTF Light" pitchFamily="18" charset="-127"/>
              </a:rPr>
              <a:t>,</a:t>
            </a:r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sz="1400" dirty="0">
                <a:latin typeface="210 국민체조OTF Light" pitchFamily="18" charset="-127"/>
                <a:ea typeface="210 국민체조OTF Light" pitchFamily="18" charset="-127"/>
              </a:rPr>
              <a:t>hbo2, ca, </a:t>
            </a:r>
            <a:r>
              <a:rPr lang="en-US" altLang="ko-KR" sz="1400" dirty="0" err="1">
                <a:latin typeface="210 국민체조OTF Light" pitchFamily="18" charset="-127"/>
                <a:ea typeface="210 국민체조OTF Light" pitchFamily="18" charset="-127"/>
              </a:rPr>
              <a:t>na</a:t>
            </a:r>
            <a:r>
              <a:rPr lang="en-US" altLang="ko-KR" sz="1400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</a:p>
          <a:p>
            <a:pPr algn="ctr"/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모든 </a:t>
            </a:r>
            <a:r>
              <a:rPr lang="ko-KR" altLang="en-US" sz="1400" dirty="0" err="1">
                <a:latin typeface="210 국민체조OTF Light" pitchFamily="18" charset="-127"/>
                <a:ea typeface="210 국민체조OTF Light" pitchFamily="18" charset="-127"/>
              </a:rPr>
              <a:t>컬럼에서</a:t>
            </a:r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sz="1400" dirty="0">
                <a:latin typeface="210 국민체조OTF Light" pitchFamily="18" charset="-127"/>
                <a:ea typeface="210 국민체조OTF Light" pitchFamily="18" charset="-127"/>
              </a:rPr>
              <a:t>0</a:t>
            </a:r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과 </a:t>
            </a:r>
            <a:r>
              <a:rPr lang="en-US" altLang="ko-KR" sz="1400" dirty="0" err="1" smtClean="0">
                <a:latin typeface="210 국민체조OTF Light" pitchFamily="18" charset="-127"/>
                <a:ea typeface="210 국민체조OTF Light" pitchFamily="18" charset="-127"/>
              </a:rPr>
              <a:t>NaN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이 </a:t>
            </a:r>
            <a:r>
              <a:rPr lang="ko-KR" altLang="en-US" sz="1400" dirty="0">
                <a:latin typeface="210 국민체조OTF Light" pitchFamily="18" charset="-127"/>
                <a:ea typeface="210 국민체조OTF Light" pitchFamily="18" charset="-127"/>
              </a:rPr>
              <a:t>불규칙하게 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분포</a:t>
            </a:r>
            <a:endParaRPr lang="en-US" altLang="ko-KR" sz="1400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endParaRPr lang="en-US" altLang="ko-KR" sz="1400" dirty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특정파장에서 적외선의 측정값이 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0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이 될 수 없다고 생각하여 이상치로 판단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.</a:t>
            </a:r>
            <a:endParaRPr lang="en-US" altLang="ko-KR" sz="1400" dirty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endParaRPr lang="en-US" altLang="ko-KR" sz="1400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2.2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분석 환경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890" y="1911927"/>
            <a:ext cx="6246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개발 언어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: PYTHON 3.7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210 국민체조OTF Light" pitchFamily="18" charset="-127"/>
              <a:ea typeface="210 국민체조OTF Light" pitchFamily="18" charset="-127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개발 환경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: Windows 10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210 국민체조OTF Light" pitchFamily="18" charset="-127"/>
              <a:ea typeface="210 국민체조OTF Light" pitchFamily="18" charset="-127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분석 패키지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462" y="3377574"/>
            <a:ext cx="6572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831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2.2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분석 알고리즘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–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데이터 전처리 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9612299"/>
              </p:ext>
            </p:extLst>
          </p:nvPr>
        </p:nvGraphicFramePr>
        <p:xfrm>
          <a:off x="2507537" y="2134282"/>
          <a:ext cx="8929288" cy="42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00"/>
                <a:gridCol w="2593074"/>
                <a:gridCol w="1481616"/>
                <a:gridCol w="2162337"/>
                <a:gridCol w="818865"/>
                <a:gridCol w="941696"/>
              </a:tblGrid>
              <a:tr h="2363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rho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시료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</a:rPr>
                        <a:t>개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7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7E4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Fillna</a:t>
                      </a:r>
                      <a:r>
                        <a:rPr lang="en-US" altLang="ko-KR" sz="1100" dirty="0" smtClean="0"/>
                        <a:t>(-1)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1.257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최소값 </a:t>
                      </a:r>
                      <a:r>
                        <a:rPr lang="en-US" altLang="ko-KR" sz="1100" dirty="0" smtClean="0"/>
                        <a:t>* 0.1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Fillna</a:t>
                      </a:r>
                      <a:r>
                        <a:rPr lang="en-US" altLang="ko-KR" sz="1100" dirty="0" smtClean="0"/>
                        <a:t>(-1)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1.259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86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최소값 </a:t>
                      </a:r>
                      <a:r>
                        <a:rPr lang="en-US" altLang="ko-KR" sz="1100" dirty="0" smtClean="0"/>
                        <a:t>* 0.1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src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 /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rho^2 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Fillna</a:t>
                      </a:r>
                      <a:r>
                        <a:rPr lang="en-US" altLang="ko-KR" sz="1100" dirty="0" smtClean="0"/>
                        <a:t>(-1)</a:t>
                      </a:r>
                    </a:p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1.2502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86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최소값 </a:t>
                      </a:r>
                      <a:r>
                        <a:rPr lang="en-US" altLang="ko-KR" sz="1100" dirty="0" smtClean="0"/>
                        <a:t>* 0.1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Fillna</a:t>
                      </a:r>
                      <a:r>
                        <a:rPr lang="en-US" altLang="ko-KR" sz="1100" dirty="0" smtClean="0"/>
                        <a:t>(-1)</a:t>
                      </a: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dst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* rho^2 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1.2476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dst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</a:rPr>
                        <a:t> * rho^2 </a:t>
                      </a:r>
                    </a:p>
                  </a:txBody>
                  <a:tcPr>
                    <a:lnL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bfill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1.18172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72F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+ </a:t>
                      </a:r>
                      <a:r>
                        <a:rPr lang="ko-KR" altLang="en-US" sz="1100" baseline="0" dirty="0" smtClean="0"/>
                        <a:t>최소값 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1.1804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dst</a:t>
                      </a:r>
                      <a:r>
                        <a:rPr lang="en-US" altLang="ko-KR" sz="1100" dirty="0" smtClean="0"/>
                        <a:t> *rho^2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1.1801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0 -&gt;nan</a:t>
                      </a:r>
                      <a:r>
                        <a:rPr lang="en-US" altLang="ko-KR" sz="1100" baseline="0" dirty="0" smtClean="0"/>
                        <a:t> -&gt; </a:t>
                      </a:r>
                      <a:r>
                        <a:rPr lang="ko-KR" altLang="en-US" sz="1100" baseline="0" dirty="0" smtClean="0"/>
                        <a:t>최소값 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dst</a:t>
                      </a:r>
                      <a:r>
                        <a:rPr lang="en-US" altLang="ko-KR" sz="1100" dirty="0" smtClean="0"/>
                        <a:t> *rho^2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1.2000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319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최소값 </a:t>
                      </a:r>
                      <a:r>
                        <a:rPr lang="en-US" altLang="ko-KR" sz="1100" dirty="0" smtClean="0"/>
                        <a:t>* 0.1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b="1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1.1818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86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최소값 </a:t>
                      </a:r>
                      <a:r>
                        <a:rPr lang="en-US" altLang="ko-KR" sz="1100" dirty="0" smtClean="0"/>
                        <a:t>* 0.1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b="1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dirty="0" smtClean="0"/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최소값 </a:t>
                      </a:r>
                      <a:r>
                        <a:rPr lang="en-US" altLang="ko-KR" sz="1100" dirty="0" smtClean="0"/>
                        <a:t>* 0.1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en-US" altLang="ko-KR" sz="1100" b="1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1.1814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Rho</a:t>
                      </a:r>
                      <a:r>
                        <a:rPr lang="en-US" altLang="ko-KR" sz="1100" baseline="0" dirty="0" smtClean="0"/>
                        <a:t> / 5 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0 -&gt;</a:t>
                      </a:r>
                      <a:r>
                        <a:rPr lang="en-US" altLang="ko-KR" sz="1100" baseline="0" dirty="0" smtClean="0"/>
                        <a:t> nan -&gt;  interpolate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bfill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interpolate</a:t>
                      </a:r>
                      <a:r>
                        <a:rPr lang="ko-KR" altLang="en-US" sz="1100" baseline="0" dirty="0" smtClean="0"/>
                        <a:t> 이후 </a:t>
                      </a:r>
                      <a:r>
                        <a:rPr lang="en-US" altLang="ko-KR" sz="1100" dirty="0" smtClean="0"/>
                        <a:t>0 -&gt;</a:t>
                      </a:r>
                      <a:r>
                        <a:rPr lang="en-US" altLang="ko-KR" sz="1100" baseline="0" dirty="0" smtClean="0"/>
                        <a:t> nan -&gt;  interpolate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bfill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1.14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"/>
          <p:cNvGrpSpPr/>
          <p:nvPr/>
        </p:nvGrpSpPr>
        <p:grpSpPr>
          <a:xfrm>
            <a:off x="467906" y="3424751"/>
            <a:ext cx="1430854" cy="789964"/>
            <a:chOff x="493475" y="4325501"/>
            <a:chExt cx="1430854" cy="789964"/>
          </a:xfrm>
        </p:grpSpPr>
        <p:sp>
          <p:nvSpPr>
            <p:cNvPr id="6" name="TextBox 5"/>
            <p:cNvSpPr txBox="1"/>
            <p:nvPr/>
          </p:nvSpPr>
          <p:spPr>
            <a:xfrm>
              <a:off x="493475" y="4503761"/>
              <a:ext cx="42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50"/>
                  </a:solidFill>
                </a:rPr>
                <a:t>빛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1830" y="4497358"/>
              <a:ext cx="32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=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57999" y="4325501"/>
              <a:ext cx="27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230451" y="4688427"/>
              <a:ext cx="693878" cy="640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58393" y="4746133"/>
              <a:ext cx="63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50"/>
                  </a:solidFill>
                </a:rPr>
                <a:t>거</a:t>
              </a:r>
              <a:r>
                <a:rPr lang="ko-KR" altLang="en-US" dirty="0">
                  <a:solidFill>
                    <a:srgbClr val="00B050"/>
                  </a:solidFill>
                </a:rPr>
                <a:t>리</a:t>
              </a:r>
            </a:p>
          </p:txBody>
        </p:sp>
      </p:grpSp>
      <p:sp>
        <p:nvSpPr>
          <p:cNvPr id="15" name="왼쪽 대괄호 14"/>
          <p:cNvSpPr/>
          <p:nvPr/>
        </p:nvSpPr>
        <p:spPr>
          <a:xfrm>
            <a:off x="2197288" y="3301919"/>
            <a:ext cx="168320" cy="99712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906" y="4954137"/>
            <a:ext cx="1565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Interpolate</a:t>
            </a:r>
          </a:p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altLang="ko-KR" dirty="0" err="1">
                <a:solidFill>
                  <a:srgbClr val="0070C0"/>
                </a:solidFill>
              </a:rPr>
              <a:t>b</a:t>
            </a:r>
            <a:r>
              <a:rPr lang="en-US" altLang="ko-KR" dirty="0" err="1" smtClean="0">
                <a:solidFill>
                  <a:srgbClr val="0070C0"/>
                </a:solidFill>
              </a:rPr>
              <a:t>fill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왼쪽 대괄호 17"/>
          <p:cNvSpPr/>
          <p:nvPr/>
        </p:nvSpPr>
        <p:spPr>
          <a:xfrm>
            <a:off x="2197287" y="4465096"/>
            <a:ext cx="168321" cy="1840171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35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2.2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분석 알고리즘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–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데이터 변형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6965410"/>
              </p:ext>
            </p:extLst>
          </p:nvPr>
        </p:nvGraphicFramePr>
        <p:xfrm>
          <a:off x="2391557" y="1966576"/>
          <a:ext cx="7408887" cy="4646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496"/>
                <a:gridCol w="2253856"/>
                <a:gridCol w="2754535"/>
              </a:tblGrid>
              <a:tr h="2249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데이터 변형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Model</a:t>
                      </a:r>
                      <a:r>
                        <a:rPr lang="en-US" altLang="ko-KR" sz="1100" baseline="0" dirty="0" smtClean="0"/>
                        <a:t>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MAE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9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Train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err="1" smtClean="0"/>
                        <a:t>src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ko-KR" altLang="en-US" sz="1100" baseline="0" dirty="0" smtClean="0"/>
                        <a:t>의</a:t>
                      </a:r>
                      <a:r>
                        <a:rPr lang="en-US" altLang="ko-KR" sz="1100" baseline="0" dirty="0" smtClean="0"/>
                        <a:t> mean 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1.0828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/>
                        <a:t>src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ko-KR" altLang="en-US" sz="1100" baseline="0" dirty="0" smtClean="0"/>
                        <a:t>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std</a:t>
                      </a:r>
                      <a:endParaRPr lang="en-US" altLang="ko-KR" sz="1100" baseline="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1.0836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Max(</a:t>
                      </a:r>
                      <a:r>
                        <a:rPr lang="en-US" altLang="ko-KR" sz="1100" baseline="0" dirty="0" err="1" smtClean="0"/>
                        <a:t>src</a:t>
                      </a:r>
                      <a:r>
                        <a:rPr lang="en-US" altLang="ko-KR" sz="1100" baseline="0" dirty="0" smtClean="0"/>
                        <a:t>) / max(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1.0829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Min(</a:t>
                      </a:r>
                      <a:r>
                        <a:rPr lang="en-US" altLang="ko-KR" sz="1100" baseline="0" dirty="0" err="1" smtClean="0"/>
                        <a:t>src</a:t>
                      </a:r>
                      <a:r>
                        <a:rPr lang="en-US" altLang="ko-KR" sz="1100" baseline="0" dirty="0" smtClean="0"/>
                        <a:t>) / min(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1.0829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src</a:t>
                      </a:r>
                      <a:r>
                        <a:rPr lang="en-US" altLang="ko-KR" sz="1100" baseline="0" dirty="0" smtClean="0"/>
                        <a:t> – 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를 </a:t>
                      </a:r>
                      <a:r>
                        <a:rPr lang="ko-KR" altLang="en-US" sz="1100" baseline="0" dirty="0" err="1" smtClean="0"/>
                        <a:t>파장별로</a:t>
                      </a:r>
                      <a:r>
                        <a:rPr lang="ko-KR" altLang="en-US" sz="1100" baseline="0" dirty="0" smtClean="0"/>
                        <a:t> 추가 </a:t>
                      </a:r>
                      <a:endParaRPr lang="en-US" altLang="ko-KR" sz="1100" baseline="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1.1819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|(</a:t>
                      </a:r>
                      <a:r>
                        <a:rPr lang="en-US" altLang="ko-KR" sz="1100" dirty="0" err="1" smtClean="0"/>
                        <a:t>src</a:t>
                      </a:r>
                      <a:r>
                        <a:rPr lang="en-US" altLang="ko-KR" sz="1100" baseline="0" dirty="0" smtClean="0"/>
                        <a:t> – 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)| </a:t>
                      </a:r>
                      <a:r>
                        <a:rPr lang="ko-KR" altLang="en-US" sz="1100" baseline="0" dirty="0" smtClean="0"/>
                        <a:t>를 </a:t>
                      </a:r>
                      <a:r>
                        <a:rPr lang="ko-KR" altLang="en-US" sz="1100" baseline="0" dirty="0" err="1" smtClean="0"/>
                        <a:t>파장별로</a:t>
                      </a:r>
                      <a:r>
                        <a:rPr lang="ko-KR" altLang="en-US" sz="1100" baseline="0" dirty="0" smtClean="0"/>
                        <a:t> 추가 </a:t>
                      </a:r>
                      <a:endParaRPr lang="en-US" altLang="ko-KR" sz="1100" baseline="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1.1845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src</a:t>
                      </a:r>
                      <a:r>
                        <a:rPr lang="en-US" altLang="ko-KR" sz="1100" baseline="0" dirty="0" smtClean="0"/>
                        <a:t> / 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각 </a:t>
                      </a:r>
                      <a:r>
                        <a:rPr lang="ko-KR" altLang="en-US" sz="1100" baseline="0" dirty="0" err="1" smtClean="0"/>
                        <a:t>파장별</a:t>
                      </a:r>
                      <a:r>
                        <a:rPr lang="ko-KR" altLang="en-US" sz="1100" baseline="0" dirty="0" smtClean="0"/>
                        <a:t> 비율</a:t>
                      </a:r>
                      <a:endParaRPr lang="en-US" altLang="ko-KR" sz="1100" baseline="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1.10737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log(</a:t>
                      </a:r>
                      <a:r>
                        <a:rPr lang="en-US" altLang="ko-KR" sz="1100" baseline="0" dirty="0" err="1" smtClean="0"/>
                        <a:t>src</a:t>
                      </a:r>
                      <a:r>
                        <a:rPr lang="en-US" altLang="ko-KR" sz="1100" baseline="0" dirty="0" smtClean="0"/>
                        <a:t>) / log(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비율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차이 </a:t>
                      </a:r>
                      <a:endParaRPr lang="en-US" altLang="ko-KR" sz="1100" baseline="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LGBM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1.1532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log(</a:t>
                      </a:r>
                      <a:r>
                        <a:rPr lang="en-US" altLang="ko-KR" sz="1100" dirty="0" err="1" smtClean="0"/>
                        <a:t>src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dst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ANN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Train :  1.1112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Test : 1.3205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log(</a:t>
                      </a:r>
                      <a:r>
                        <a:rPr lang="en-US" altLang="ko-KR" sz="1100" dirty="0" err="1" smtClean="0"/>
                        <a:t>src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en-US" altLang="ko-KR" sz="1100" dirty="0" err="1" smtClean="0"/>
                        <a:t>dst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ANN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Train :  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Test :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log(</a:t>
                      </a:r>
                      <a:r>
                        <a:rPr lang="en-US" altLang="ko-KR" sz="1100" dirty="0" err="1" smtClean="0"/>
                        <a:t>src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en-US" altLang="ko-KR" sz="1100" baseline="0" dirty="0" smtClean="0"/>
                        <a:t> / log(</a:t>
                      </a:r>
                      <a:r>
                        <a:rPr lang="en-US" altLang="ko-KR" sz="1100" baseline="0" dirty="0" err="1" smtClean="0"/>
                        <a:t>dst</a:t>
                      </a:r>
                      <a:r>
                        <a:rPr lang="en-US" altLang="ko-KR" sz="1100" baseline="0" dirty="0" smtClean="0"/>
                        <a:t>) 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ANN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Train  :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Test :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Dst</a:t>
                      </a:r>
                      <a:r>
                        <a:rPr lang="ko-KR" altLang="en-US" sz="1100" dirty="0" err="1" smtClean="0"/>
                        <a:t>푸리에변환</a:t>
                      </a:r>
                      <a:r>
                        <a:rPr lang="ko-KR" altLang="en-US" sz="1100" dirty="0" smtClean="0"/>
                        <a:t> 변수 추가 </a:t>
                      </a:r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1.0793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Dst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푸</a:t>
                      </a:r>
                      <a:r>
                        <a:rPr lang="ko-KR" altLang="en-US" sz="1100" dirty="0" err="1" smtClean="0"/>
                        <a:t>리에변환</a:t>
                      </a:r>
                      <a:r>
                        <a:rPr lang="ko-KR" altLang="en-US" sz="1100" dirty="0" smtClean="0"/>
                        <a:t> 변수 추가 </a:t>
                      </a:r>
                      <a:r>
                        <a:rPr lang="en-US" altLang="ko-KR" sz="1100" dirty="0" smtClean="0"/>
                        <a:t>,</a:t>
                      </a:r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700</a:t>
                      </a:r>
                      <a:r>
                        <a:rPr lang="en-US" altLang="ko-KR" sz="1100" baseline="0" dirty="0" smtClean="0"/>
                        <a:t> ~ 990nm </a:t>
                      </a:r>
                      <a:r>
                        <a:rPr lang="ko-KR" altLang="en-US" sz="1100" baseline="0" dirty="0" smtClean="0"/>
                        <a:t>만 사용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1.07257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681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2.3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데이터 전처리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-  (1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) 0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과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nan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처리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391" y="2076437"/>
            <a:ext cx="80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00B0F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src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컬럼의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0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처리 결과 시각화 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– </a:t>
            </a:r>
            <a:r>
              <a:rPr lang="en-US" altLang="ko-KR" sz="1400" dirty="0" err="1" smtClean="0">
                <a:latin typeface="210 국민체조OTF Light" pitchFamily="18" charset="-127"/>
                <a:ea typeface="210 국민체조OTF Light" pitchFamily="18" charset="-127"/>
              </a:rPr>
              <a:t>src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sz="1400" dirty="0" err="1" smtClean="0">
                <a:latin typeface="210 국민체조OTF Light" pitchFamily="18" charset="-127"/>
                <a:ea typeface="210 국민체조OTF Light" pitchFamily="18" charset="-127"/>
              </a:rPr>
              <a:t>컬럼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 중 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10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개의 행 </a:t>
            </a:r>
            <a:endParaRPr lang="en-US" altLang="ko-KR" sz="1400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81115" y="2766397"/>
            <a:ext cx="3670479" cy="397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0 -&gt; nan -&gt; interpolate +</a:t>
            </a:r>
            <a:r>
              <a:rPr lang="en-US" altLang="ko-KR" dirty="0" err="1" smtClean="0">
                <a:solidFill>
                  <a:schemeClr val="tx1"/>
                </a:solidFill>
              </a:rPr>
              <a:t>bfill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75536" y="2766397"/>
            <a:ext cx="3004463" cy="397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0 -&gt; nan -&gt; </a:t>
            </a:r>
            <a:r>
              <a:rPr lang="ko-KR" altLang="en-US" dirty="0" err="1" smtClean="0">
                <a:solidFill>
                  <a:schemeClr val="tx1"/>
                </a:solidFill>
              </a:rPr>
              <a:t>열별</a:t>
            </a:r>
            <a:r>
              <a:rPr lang="ko-KR" altLang="en-US" dirty="0" smtClean="0">
                <a:solidFill>
                  <a:schemeClr val="tx1"/>
                </a:solidFill>
              </a:rPr>
              <a:t> 최소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1580" y="2766397"/>
            <a:ext cx="3004463" cy="397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src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원본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1" y="3919538"/>
            <a:ext cx="34099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957638"/>
            <a:ext cx="3448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15" y="3919538"/>
            <a:ext cx="34861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52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2.3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데이터 전처리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-  (1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) 0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과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nan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처리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391" y="2076437"/>
            <a:ext cx="80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Clr>
                <a:srgbClr val="00B0F0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latin typeface="210 국민체조OTF Light" pitchFamily="18" charset="-127"/>
                <a:ea typeface="210 국민체조OTF Light" pitchFamily="18" charset="-127"/>
              </a:rPr>
              <a:t>d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st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컬럼의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0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과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nan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처리 결과 시각화 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– </a:t>
            </a:r>
            <a:r>
              <a:rPr lang="en-US" altLang="ko-KR" sz="1400" dirty="0" err="1" smtClean="0">
                <a:latin typeface="210 국민체조OTF Light" pitchFamily="18" charset="-127"/>
                <a:ea typeface="210 국민체조OTF Light" pitchFamily="18" charset="-127"/>
              </a:rPr>
              <a:t>dst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sz="1400" dirty="0" err="1" smtClean="0">
                <a:latin typeface="210 국민체조OTF Light" pitchFamily="18" charset="-127"/>
                <a:ea typeface="210 국민체조OTF Light" pitchFamily="18" charset="-127"/>
              </a:rPr>
              <a:t>컬럼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 중 </a:t>
            </a:r>
            <a:r>
              <a:rPr lang="en-US" altLang="ko-KR" sz="1400" dirty="0" smtClean="0">
                <a:latin typeface="210 국민체조OTF Light" pitchFamily="18" charset="-127"/>
                <a:ea typeface="210 국민체조OTF Light" pitchFamily="18" charset="-127"/>
              </a:rPr>
              <a:t>10</a:t>
            </a:r>
            <a:r>
              <a:rPr lang="ko-KR" altLang="en-US" sz="1400" dirty="0" smtClean="0">
                <a:latin typeface="210 국민체조OTF Light" pitchFamily="18" charset="-127"/>
                <a:ea typeface="210 국민체조OTF Light" pitchFamily="18" charset="-127"/>
              </a:rPr>
              <a:t>개의 행 </a:t>
            </a:r>
            <a:endParaRPr lang="en-US" altLang="ko-KR" sz="1400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137" y="3129421"/>
            <a:ext cx="3718733" cy="295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1168" y="3105670"/>
            <a:ext cx="3767793" cy="297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2089" y="3144676"/>
            <a:ext cx="3782031" cy="296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93995" y="2465050"/>
            <a:ext cx="3696236" cy="551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0 -&gt; nan -&gt; interpolate +</a:t>
            </a:r>
            <a:r>
              <a:rPr lang="en-US" altLang="ko-KR" dirty="0" err="1" smtClean="0">
                <a:solidFill>
                  <a:schemeClr val="tx1"/>
                </a:solidFill>
              </a:rPr>
              <a:t>bfill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Nan : interpolate + </a:t>
            </a:r>
            <a:r>
              <a:rPr lang="en-US" altLang="ko-KR" dirty="0" err="1" smtClean="0">
                <a:solidFill>
                  <a:schemeClr val="tx1"/>
                </a:solidFill>
              </a:rPr>
              <a:t>bfill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4286" y="2529444"/>
            <a:ext cx="3004463" cy="551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0 -&gt; nan -&gt; </a:t>
            </a:r>
            <a:r>
              <a:rPr lang="ko-KR" altLang="en-US" dirty="0" err="1" smtClean="0">
                <a:solidFill>
                  <a:schemeClr val="tx1"/>
                </a:solidFill>
              </a:rPr>
              <a:t>열별</a:t>
            </a:r>
            <a:r>
              <a:rPr lang="ko-KR" altLang="en-US" dirty="0" smtClean="0">
                <a:solidFill>
                  <a:schemeClr val="tx1"/>
                </a:solidFill>
              </a:rPr>
              <a:t> 최소값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Nan : interpolate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bfill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80330" y="2529444"/>
            <a:ext cx="3004463" cy="551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원본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2.3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데이터 전처리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-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측정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모델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튜닝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382" y="1894075"/>
            <a:ext cx="236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모델 튜닝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grpSp>
        <p:nvGrpSpPr>
          <p:cNvPr id="3" name="그룹 14"/>
          <p:cNvGrpSpPr/>
          <p:nvPr/>
        </p:nvGrpSpPr>
        <p:grpSpPr>
          <a:xfrm>
            <a:off x="539013" y="2536827"/>
            <a:ext cx="7863115" cy="2061052"/>
            <a:chOff x="815044" y="2316682"/>
            <a:chExt cx="10488832" cy="2704017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44" y="2316682"/>
              <a:ext cx="10488832" cy="27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20577" y="2869324"/>
              <a:ext cx="474420" cy="2744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25992" y="4591011"/>
              <a:ext cx="1733468" cy="415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9426" y="4591011"/>
              <a:ext cx="1922515" cy="415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14418" y="2469158"/>
              <a:ext cx="3483195" cy="415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09272" y="3923605"/>
              <a:ext cx="2405145" cy="2079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14" idx="3"/>
            </p:cNvCxnSpPr>
            <p:nvPr/>
          </p:nvCxnSpPr>
          <p:spPr>
            <a:xfrm flipV="1">
              <a:off x="5014417" y="4027588"/>
              <a:ext cx="1985834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028022" y="3861549"/>
              <a:ext cx="2087838" cy="3320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adam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nadam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933644" y="1938006"/>
            <a:ext cx="1879747" cy="478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히든레이어</a:t>
            </a:r>
            <a:r>
              <a:rPr lang="ko-KR" altLang="en-US" sz="1400" dirty="0" smtClean="0">
                <a:solidFill>
                  <a:schemeClr val="tx1"/>
                </a:solidFill>
              </a:rPr>
              <a:t> 개수</a:t>
            </a:r>
            <a:r>
              <a:rPr lang="en-US" altLang="ko-KR" sz="1400" dirty="0" smtClean="0">
                <a:solidFill>
                  <a:schemeClr val="tx1"/>
                </a:solidFill>
              </a:rPr>
              <a:t>, size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018966" y="2270087"/>
            <a:ext cx="983691" cy="8193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83428" y="2270087"/>
            <a:ext cx="0" cy="4096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2556" y="4041523"/>
            <a:ext cx="5472069" cy="267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352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2.3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데이터 전처리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–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최종 학습데이터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796" y="2545534"/>
            <a:ext cx="2914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6965410"/>
              </p:ext>
            </p:extLst>
          </p:nvPr>
        </p:nvGraphicFramePr>
        <p:xfrm>
          <a:off x="842313" y="3928772"/>
          <a:ext cx="4789418" cy="340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782"/>
                <a:gridCol w="1456988"/>
                <a:gridCol w="1780648"/>
              </a:tblGrid>
              <a:tr h="34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rho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5356" y="3414914"/>
            <a:ext cx="1129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최종 데이터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967" y="2084610"/>
            <a:ext cx="1129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흡광도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5602" y="4434941"/>
            <a:ext cx="2659310" cy="43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(10000, 40)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846" y="5151415"/>
            <a:ext cx="1129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최종 모델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6965410"/>
              </p:ext>
            </p:extLst>
          </p:nvPr>
        </p:nvGraphicFramePr>
        <p:xfrm>
          <a:off x="841679" y="5768304"/>
          <a:ext cx="9075052" cy="340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8763"/>
                <a:gridCol w="2268763"/>
                <a:gridCol w="2268763"/>
                <a:gridCol w="2268763"/>
              </a:tblGrid>
              <a:tr h="340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Adam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en-US" altLang="ko-KR" sz="1600" baseline="0" dirty="0" smtClean="0"/>
                        <a:t> hidden layers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Epochs : 2000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Batch size </a:t>
                      </a:r>
                      <a:r>
                        <a:rPr lang="en-US" altLang="ko-KR" sz="1600" baseline="0" dirty="0" smtClean="0"/>
                        <a:t> : </a:t>
                      </a:r>
                      <a:r>
                        <a:rPr lang="en-US" altLang="ko-KR" sz="1600" dirty="0" smtClean="0"/>
                        <a:t>80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42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4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3.1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결론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E6BA75-D1F9-4155-A103-0C24C28A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57" y="2206305"/>
            <a:ext cx="11029615" cy="147135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ANN – </a:t>
            </a:r>
            <a:r>
              <a:rPr lang="ko-KR" altLang="en-US" dirty="0" err="1" smtClean="0">
                <a:latin typeface="+mn-ea"/>
              </a:rPr>
              <a:t>머신러닝과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딥러닝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트리기반</a:t>
            </a:r>
            <a:r>
              <a:rPr lang="ko-KR" altLang="en-US" dirty="0" smtClean="0">
                <a:latin typeface="+mn-ea"/>
              </a:rPr>
              <a:t> 모델들에 비해 좋은 점수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상위 </a:t>
            </a:r>
            <a:r>
              <a:rPr lang="en-US" altLang="ko-KR" dirty="0" smtClean="0">
                <a:latin typeface="+mn-ea"/>
              </a:rPr>
              <a:t>7%, MAE = 1.03585</a:t>
            </a:r>
          </a:p>
          <a:p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892" y="2969704"/>
            <a:ext cx="5551852" cy="314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2603" y="2946677"/>
            <a:ext cx="4664146" cy="348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55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3.2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시사점 및 한계점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E6BA75-D1F9-4155-A103-0C24C28A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</a:rPr>
              <a:t>데이터에 대한 설명이 부족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err="1" smtClean="0">
                <a:latin typeface="+mn-ea"/>
              </a:rPr>
              <a:t>결측치가</a:t>
            </a:r>
            <a:r>
              <a:rPr lang="ko-KR" altLang="en-US" sz="2800" dirty="0" smtClean="0">
                <a:latin typeface="+mn-ea"/>
              </a:rPr>
              <a:t> 다수 존재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도메인지식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문헌조사의 중요성</a:t>
            </a:r>
            <a:endParaRPr lang="en-US" altLang="ko-KR" sz="2800" dirty="0" smtClean="0">
              <a:latin typeface="+mn-ea"/>
            </a:endParaRPr>
          </a:p>
          <a:p>
            <a:r>
              <a:rPr lang="ko-KR" altLang="en-US" sz="2800" dirty="0" smtClean="0">
                <a:latin typeface="+mn-ea"/>
              </a:rPr>
              <a:t>의료분야에서 적외선분광분석기법과 같은 비파괴검사에 대한 기대</a:t>
            </a:r>
            <a:endParaRPr lang="en-US" altLang="ko-KR" sz="2800" dirty="0" smtClean="0">
              <a:latin typeface="+mn-ea"/>
            </a:endParaRPr>
          </a:p>
          <a:p>
            <a:endParaRPr lang="en-US" altLang="ko-KR" sz="2800" dirty="0" smtClean="0">
              <a:latin typeface="+mn-ea"/>
            </a:endParaRPr>
          </a:p>
          <a:p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1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E6BA75-D1F9-4155-A103-0C24C28A8F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11668" y="1000124"/>
            <a:ext cx="5175081" cy="42957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>
                <a:latin typeface="210 국민체조OTF Light" pitchFamily="18" charset="-127"/>
                <a:ea typeface="210 국민체조OTF Light" pitchFamily="18" charset="-127"/>
              </a:rPr>
              <a:t>1. </a:t>
            </a:r>
            <a:r>
              <a:rPr lang="ko-KR" altLang="en-US" sz="2400" dirty="0">
                <a:latin typeface="210 국민체조OTF Light" pitchFamily="18" charset="-127"/>
                <a:ea typeface="210 국민체조OTF Light" pitchFamily="18" charset="-127"/>
              </a:rPr>
              <a:t>연구배경 및 </a:t>
            </a:r>
            <a:r>
              <a:rPr lang="ko-KR" altLang="en-US" sz="2400" dirty="0" smtClean="0">
                <a:latin typeface="210 국민체조OTF Light" pitchFamily="18" charset="-127"/>
                <a:ea typeface="210 국민체조OTF Light" pitchFamily="18" charset="-127"/>
              </a:rPr>
              <a:t>목적</a:t>
            </a:r>
            <a:endParaRPr lang="en-US" altLang="ko-KR" sz="2400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210 국민체조OTF Light" pitchFamily="18" charset="-127"/>
              <a:ea typeface="210 국민체조OTF Light" pitchFamily="18" charset="-127"/>
            </a:endParaRPr>
          </a:p>
          <a:p>
            <a:r>
              <a:rPr lang="en-US" altLang="ko-KR" sz="2400" dirty="0">
                <a:latin typeface="210 국민체조OTF Light" pitchFamily="18" charset="-127"/>
                <a:ea typeface="210 국민체조OTF Light" pitchFamily="18" charset="-127"/>
              </a:rPr>
              <a:t>2. EDA</a:t>
            </a:r>
          </a:p>
          <a:p>
            <a:pPr marL="0" indent="0">
              <a:buNone/>
            </a:pPr>
            <a:r>
              <a:rPr lang="en-US" altLang="ko-KR" sz="2400" dirty="0">
                <a:latin typeface="210 국민체조OTF Light" pitchFamily="18" charset="-127"/>
                <a:ea typeface="210 국민체조OTF Light" pitchFamily="18" charset="-127"/>
              </a:rPr>
              <a:t>        2.1 </a:t>
            </a:r>
            <a:r>
              <a:rPr lang="ko-KR" altLang="en-US" sz="2400" dirty="0">
                <a:latin typeface="210 국민체조OTF Light" pitchFamily="18" charset="-127"/>
                <a:ea typeface="210 국민체조OTF Light" pitchFamily="18" charset="-127"/>
              </a:rPr>
              <a:t>데이터 정보</a:t>
            </a:r>
            <a:endParaRPr lang="en-US" altLang="ko-KR" sz="2400" dirty="0"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210 국민체조OTF Light" pitchFamily="18" charset="-127"/>
                <a:ea typeface="210 국민체조OTF Light" pitchFamily="18" charset="-127"/>
              </a:rPr>
              <a:t>        2.2 </a:t>
            </a:r>
            <a:r>
              <a:rPr lang="ko-KR" altLang="en-US" sz="2400" dirty="0" smtClean="0">
                <a:latin typeface="210 국민체조OTF Light" pitchFamily="18" charset="-127"/>
                <a:ea typeface="210 국민체조OTF Light" pitchFamily="18" charset="-127"/>
              </a:rPr>
              <a:t>분석 환경 </a:t>
            </a:r>
            <a:endParaRPr lang="en-US" altLang="ko-KR" sz="2400" dirty="0"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210 국민체조OTF Light" pitchFamily="18" charset="-127"/>
                <a:ea typeface="210 국민체조OTF Light" pitchFamily="18" charset="-127"/>
              </a:rPr>
              <a:t>        2.3 </a:t>
            </a:r>
            <a:r>
              <a:rPr lang="ko-KR" altLang="en-US" sz="2400" dirty="0" smtClean="0">
                <a:latin typeface="210 국민체조OTF Light" pitchFamily="18" charset="-127"/>
                <a:ea typeface="210 국민체조OTF Light" pitchFamily="18" charset="-127"/>
              </a:rPr>
              <a:t>데이터 분석 </a:t>
            </a:r>
            <a:endParaRPr lang="en-US" altLang="ko-KR" sz="2400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r>
              <a:rPr lang="en-US" altLang="ko-KR" sz="2400" dirty="0" smtClean="0">
                <a:latin typeface="210 국민체조OTF Light" pitchFamily="18" charset="-127"/>
                <a:ea typeface="210 국민체조OTF Light" pitchFamily="18" charset="-127"/>
              </a:rPr>
              <a:t>3. </a:t>
            </a:r>
            <a:r>
              <a:rPr lang="ko-KR" altLang="en-US" sz="2400" dirty="0" smtClean="0">
                <a:latin typeface="210 국민체조OTF Light" pitchFamily="18" charset="-127"/>
                <a:ea typeface="210 국민체조OTF Light" pitchFamily="18" charset="-127"/>
              </a:rPr>
              <a:t>결론 </a:t>
            </a:r>
            <a:endParaRPr lang="en-US" altLang="ko-KR" sz="2400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210 국민체조OTF Light" pitchFamily="18" charset="-127"/>
                <a:ea typeface="210 국민체조OTF Light" pitchFamily="18" charset="-127"/>
              </a:rPr>
              <a:t>        </a:t>
            </a:r>
            <a:r>
              <a:rPr lang="en-US" altLang="ko-KR" sz="2400" dirty="0">
                <a:latin typeface="210 국민체조OTF Light" pitchFamily="18" charset="-127"/>
                <a:ea typeface="210 국민체조OTF Light" pitchFamily="18" charset="-127"/>
              </a:rPr>
              <a:t>3.1 </a:t>
            </a:r>
            <a:r>
              <a:rPr lang="ko-KR" altLang="en-US" sz="2400" dirty="0">
                <a:latin typeface="210 국민체조OTF Light" pitchFamily="18" charset="-127"/>
                <a:ea typeface="210 국민체조OTF Light" pitchFamily="18" charset="-127"/>
              </a:rPr>
              <a:t>결론</a:t>
            </a:r>
            <a:endParaRPr lang="en-US" altLang="ko-KR" sz="2400" dirty="0">
              <a:latin typeface="210 국민체조OTF Light" pitchFamily="18" charset="-127"/>
              <a:ea typeface="210 국민체조OTF Light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210 국민체조OTF Light" pitchFamily="18" charset="-127"/>
                <a:ea typeface="210 국민체조OTF Light" pitchFamily="18" charset="-127"/>
              </a:rPr>
              <a:t>        3.2 </a:t>
            </a:r>
            <a:r>
              <a:rPr lang="ko-KR" altLang="en-US" sz="2400" dirty="0">
                <a:latin typeface="210 국민체조OTF Light" pitchFamily="18" charset="-127"/>
                <a:ea typeface="210 국민체조OTF Light" pitchFamily="18" charset="-127"/>
              </a:rPr>
              <a:t>한계점 및 시사점 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Index	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6300" y="476250"/>
            <a:ext cx="2025819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6200000" flipH="1">
            <a:off x="857503" y="137812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INDEX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-691084" y="857251"/>
            <a:ext cx="108648" cy="6000749"/>
          </a:xfrm>
          <a:prstGeom prst="rect">
            <a:avLst/>
          </a:prstGeom>
          <a:solidFill>
            <a:schemeClr val="bg1">
              <a:lumMod val="8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67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참고문헌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8506" y="2147582"/>
            <a:ext cx="11132191" cy="4454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나무위키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적외선분광법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https://ko.wikipedia.org/wiki/%EC%A0%81%EC%99%B8%EC%84%A0_%EB%B6%84%EA%B4%91%EB%B2%95</a:t>
            </a:r>
            <a:endParaRPr lang="en-US" altLang="ko-KR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뉴스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치매 원인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뇌세포의 칼슘 불균형일 수도</a:t>
            </a:r>
            <a:endParaRPr lang="en-US" altLang="ko-KR" dirty="0" smtClean="0">
              <a:hlinkClick r:id="rId3"/>
            </a:endParaRPr>
          </a:p>
          <a:p>
            <a:r>
              <a:rPr lang="en-US" altLang="ko-KR" dirty="0" smtClean="0">
                <a:hlinkClick r:id="rId3"/>
              </a:rPr>
              <a:t>https://www.yna.co.kr/view/AKR20170216061300009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블로그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딥러닝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알아보기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https://seamless.tistory.com/38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근적외선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분광법을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기반으로 한 산소포화도 측정 장비의 개발과 응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용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u="sng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https://ir.ymlib.yonsei.ac.kr/bitstream/22282913/136006/1/TA00971.pdf</a:t>
            </a:r>
            <a:endParaRPr lang="en-US" altLang="ko-KR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Beer Lambert Law (Beer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법칙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ko-KR" u="sng" dirty="0" smtClean="0">
                <a:solidFill>
                  <a:schemeClr val="bg1">
                    <a:lumMod val="50000"/>
                  </a:schemeClr>
                </a:solidFill>
              </a:rPr>
              <a:t>http://www.ktword.co.kr/abbr_view.php?m_temp1=5022</a:t>
            </a:r>
            <a:endParaRPr lang="ko-KR" alt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21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 txBox="1">
            <a:spLocks/>
          </p:cNvSpPr>
          <p:nvPr/>
        </p:nvSpPr>
        <p:spPr>
          <a:xfrm>
            <a:off x="607757" y="2557521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210 국민체조OTF Light" pitchFamily="18" charset="-127"/>
                <a:ea typeface="210 국민체조OTF Light" pitchFamily="18" charset="-127"/>
                <a:cs typeface="+mj-cs"/>
              </a:rPr>
              <a:t> </a:t>
            </a:r>
            <a:endParaRPr kumimoji="0" lang="ko-KR" altLang="en-US" sz="28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210 국민체조OTF Light" pitchFamily="18" charset="-127"/>
              <a:ea typeface="210 국민체조OTF Light" pitchFamily="18" charset="-127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 txBox="1">
            <a:spLocks/>
          </p:cNvSpPr>
          <p:nvPr/>
        </p:nvSpPr>
        <p:spPr>
          <a:xfrm>
            <a:off x="6488439" y="4881272"/>
            <a:ext cx="4033864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cap="all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국민체조OTF Light" pitchFamily="18" charset="-127"/>
                <a:ea typeface="210 국민체조OTF Light" pitchFamily="18" charset="-127"/>
                <a:cs typeface="+mj-cs"/>
              </a:rPr>
              <a:t> 감사합니다</a:t>
            </a:r>
            <a:r>
              <a:rPr lang="en-US" altLang="ko-KR" sz="9600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국민체조OTF Light" pitchFamily="18" charset="-127"/>
                <a:ea typeface="210 국민체조OTF Light" pitchFamily="18" charset="-127"/>
                <a:cs typeface="+mj-cs"/>
              </a:rPr>
              <a:t>.</a:t>
            </a:r>
            <a:endParaRPr kumimoji="0" lang="ko-KR" altLang="en-US" sz="96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210 국민체조OTF Light" pitchFamily="18" charset="-127"/>
              <a:ea typeface="210 국민체조OTF Light" pitchFamily="18" charset="-127"/>
              <a:cs typeface="+mj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 txBox="1">
            <a:spLocks/>
          </p:cNvSpPr>
          <p:nvPr/>
        </p:nvSpPr>
        <p:spPr>
          <a:xfrm>
            <a:off x="575599" y="679785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210 국민체조OTF Light" pitchFamily="18" charset="-127"/>
                <a:ea typeface="210 국민체조OTF Light" pitchFamily="18" charset="-127"/>
                <a:cs typeface="+mj-cs"/>
              </a:rPr>
              <a:t> </a:t>
            </a:r>
            <a:r>
              <a:rPr lang="en-US" altLang="ko-KR" sz="6600" cap="all" dirty="0" smtClean="0">
                <a:solidFill>
                  <a:schemeClr val="bg1"/>
                </a:solidFill>
                <a:latin typeface="210 국민체조OTF Light" pitchFamily="18" charset="-127"/>
                <a:ea typeface="210 국민체조OTF Light" pitchFamily="18" charset="-127"/>
                <a:cs typeface="+mj-cs"/>
              </a:rPr>
              <a:t>Q&amp;A</a:t>
            </a:r>
            <a:endParaRPr kumimoji="0" lang="ko-KR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210 국민체조OTF Light" pitchFamily="18" charset="-127"/>
              <a:ea typeface="210 국민체조OTF Light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21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342AE51-E6B7-4A36-8F29-EDBC87D2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1.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연구 배경 및 목적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621284" y="1990432"/>
            <a:ext cx="5221689" cy="941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대 사망원인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위 </a:t>
            </a:r>
            <a:r>
              <a:rPr lang="ko-KR" altLang="en-US" dirty="0" err="1" smtClean="0">
                <a:solidFill>
                  <a:schemeClr val="tx1"/>
                </a:solidFill>
              </a:rPr>
              <a:t>뇌질환</a:t>
            </a:r>
            <a:r>
              <a:rPr lang="en-US" altLang="ko-KR" dirty="0" smtClean="0">
                <a:solidFill>
                  <a:schemeClr val="tx1"/>
                </a:solidFill>
              </a:rPr>
              <a:t> 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사람 절반 이상 매년 두통 경험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21284" y="3456431"/>
            <a:ext cx="2392480" cy="13475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 </a:t>
            </a:r>
            <a:r>
              <a:rPr lang="ko-KR" altLang="en-US" dirty="0" err="1" smtClean="0">
                <a:solidFill>
                  <a:schemeClr val="tx1"/>
                </a:solidFill>
              </a:rPr>
              <a:t>뇌전증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간질환자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전극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바늘</a:t>
            </a:r>
            <a:r>
              <a:rPr lang="en-US" altLang="ko-KR" dirty="0" smtClean="0">
                <a:solidFill>
                  <a:srgbClr val="00B050"/>
                </a:solidFill>
              </a:rPr>
              <a:t>) </a:t>
            </a:r>
            <a:r>
              <a:rPr lang="ko-KR" altLang="en-US" dirty="0" smtClean="0">
                <a:solidFill>
                  <a:srgbClr val="00B050"/>
                </a:solidFill>
              </a:rPr>
              <a:t>삽입술  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986972" y="3026526"/>
            <a:ext cx="436728" cy="320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중괄호 8"/>
          <p:cNvSpPr/>
          <p:nvPr/>
        </p:nvSpPr>
        <p:spPr>
          <a:xfrm>
            <a:off x="3179952" y="5349921"/>
            <a:ext cx="6123403" cy="928049"/>
          </a:xfrm>
          <a:prstGeom prst="brace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99742" y="5476317"/>
            <a:ext cx="564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적외선분광분석 데이터를 분석하여 뇌전도 </a:t>
            </a:r>
            <a:r>
              <a:rPr lang="ko-KR" altLang="en-US" sz="2000" dirty="0" err="1" smtClean="0"/>
              <a:t>검사등의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물리적 수술 없이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다양한 건강정보 확인 가능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3700" y="3456431"/>
            <a:ext cx="2392480" cy="13475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 </a:t>
            </a:r>
            <a:r>
              <a:rPr lang="ko-KR" altLang="en-US" dirty="0" smtClean="0">
                <a:solidFill>
                  <a:schemeClr val="tx1"/>
                </a:solidFill>
              </a:rPr>
              <a:t>치매환자 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뇌세포의 칼슘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나트륨 </a:t>
            </a:r>
            <a:r>
              <a:rPr lang="ko-KR" altLang="en-US" dirty="0" smtClean="0">
                <a:solidFill>
                  <a:srgbClr val="00B050"/>
                </a:solidFill>
              </a:rPr>
              <a:t>농도 파악 </a:t>
            </a:r>
            <a:r>
              <a:rPr lang="ko-KR" altLang="en-US" dirty="0" smtClean="0">
                <a:solidFill>
                  <a:schemeClr val="tx1"/>
                </a:solidFill>
              </a:rPr>
              <a:t>중요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013764" y="4915600"/>
            <a:ext cx="436728" cy="320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760" y="2934661"/>
            <a:ext cx="3000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67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쑤시고 아픈 만성통증, 놔두면 신경계 망가져 고질병 된다 - 당신의 건강가이드 헬스조선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28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91" y="3821371"/>
            <a:ext cx="2988631" cy="27694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342AE51-E6B7-4A36-8F29-EDBC87D2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1.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연구 배경 및 목적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xmlns="" id="{F9F2CD8A-A140-4CE1-B01E-5E4B5FA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적외선분광분석기법은 화학분자의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작용기가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특정 스펙트럼의 영역에서 빛을 흡수하는 특징을 이용하여</a:t>
            </a: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   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분자의 정량적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,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정성적 분석에 필요한 정보를 얻는 목적으로 이용된다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.</a:t>
            </a:r>
          </a:p>
          <a:p>
            <a:pPr>
              <a:buNone/>
            </a:pP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hhb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(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deoxyhemoglobin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), hbo2(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oxyhemoglobin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), Ca, Na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등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4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가지 물질에 대해 </a:t>
            </a: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   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측정된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광원값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,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측정값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,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시료량을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분석하여 측정된 측정값을 통해 </a:t>
            </a: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   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시료량을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예측하는 알고리즘 개발</a:t>
            </a:r>
          </a:p>
        </p:txBody>
      </p:sp>
    </p:spTree>
    <p:extLst>
      <p:ext uri="{BB962C8B-B14F-4D97-AF65-F5344CB8AC3E}">
        <p14:creationId xmlns="" xmlns:p14="http://schemas.microsoft.com/office/powerpoint/2010/main" val="26264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2.1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데이터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4853829"/>
              </p:ext>
            </p:extLst>
          </p:nvPr>
        </p:nvGraphicFramePr>
        <p:xfrm>
          <a:off x="654456" y="2120949"/>
          <a:ext cx="2361871" cy="422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575"/>
                <a:gridCol w="1589296"/>
              </a:tblGrid>
              <a:tr h="42542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train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210 국민체조OTF Light" pitchFamily="18" charset="-127"/>
                          <a:ea typeface="210 국민체조OTF Light" pitchFamily="18" charset="-127"/>
                        </a:rPr>
                        <a:t>변수이름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210 국민체조OTF Light" pitchFamily="18" charset="-127"/>
                          <a:ea typeface="210 국민체조OTF Light" pitchFamily="18" charset="-127"/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ID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구분자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Rho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측정거리</a:t>
                      </a:r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(mm)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Src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광원스펙트럼</a:t>
                      </a:r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(nm)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dst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측정스펙트럼</a:t>
                      </a:r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(nm)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hhb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디옥시헤모글로빈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hbo2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옥시헤모글로빈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ca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칼슘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5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Na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나트륨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8080985"/>
              </p:ext>
            </p:extLst>
          </p:nvPr>
        </p:nvGraphicFramePr>
        <p:xfrm>
          <a:off x="3212867" y="2120949"/>
          <a:ext cx="2278224" cy="246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575"/>
                <a:gridCol w="1505649"/>
              </a:tblGrid>
              <a:tr h="41137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test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11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210 국민체조OTF Light" pitchFamily="18" charset="-127"/>
                          <a:ea typeface="210 국민체조OTF Light" pitchFamily="18" charset="-127"/>
                        </a:rPr>
                        <a:t>변수이름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210 국민체조OTF Light" pitchFamily="18" charset="-127"/>
                          <a:ea typeface="210 국민체조OTF Light" pitchFamily="18" charset="-127"/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</a:tr>
              <a:tr h="411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ID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구분자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Rho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측정거리</a:t>
                      </a:r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(mm)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Src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광원스펙트럼</a:t>
                      </a:r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(nm)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dst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측정스펙트럼</a:t>
                      </a:r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(nm)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4037521"/>
              </p:ext>
            </p:extLst>
          </p:nvPr>
        </p:nvGraphicFramePr>
        <p:xfrm>
          <a:off x="5687631" y="2120949"/>
          <a:ext cx="2353158" cy="244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1"/>
                <a:gridCol w="1576447"/>
              </a:tblGrid>
              <a:tr h="4078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submission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07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210 국민체조OTF Light" pitchFamily="18" charset="-127"/>
                          <a:ea typeface="210 국민체조OTF Light" pitchFamily="18" charset="-127"/>
                        </a:rPr>
                        <a:t>변수이름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210 국민체조OTF Light" pitchFamily="18" charset="-127"/>
                          <a:ea typeface="210 국민체조OTF Light" pitchFamily="18" charset="-127"/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rgbClr val="172F59"/>
                    </a:solidFill>
                  </a:tcPr>
                </a:tc>
              </a:tr>
              <a:tr h="409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hhb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디옥시헤모글로빈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hbo2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옥시헤모글로빈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ca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칼슘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7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Na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210 국민체조OTF Light" pitchFamily="18" charset="-127"/>
                          <a:ea typeface="210 국민체조OTF Light" pitchFamily="18" charset="-127"/>
                        </a:rPr>
                        <a:t>나트륨</a:t>
                      </a:r>
                      <a:endParaRPr lang="ko-KR" altLang="en-US" sz="1200" dirty="0">
                        <a:latin typeface="210 국민체조OTF Light" pitchFamily="18" charset="-127"/>
                        <a:ea typeface="210 국민체조OTF Light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37181" y="4667250"/>
            <a:ext cx="2378975" cy="17716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7180" y="3302757"/>
            <a:ext cx="2378975" cy="12885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79932" y="3302757"/>
            <a:ext cx="2347411" cy="12885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21387" y="3040259"/>
            <a:ext cx="2838202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210 국민체조OTF Light" pitchFamily="18" charset="-127"/>
                <a:ea typeface="210 국민체조OTF Light" pitchFamily="18" charset="-127"/>
              </a:rPr>
              <a:t>train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데이터로 학습 </a:t>
            </a: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210 국민체조OTF Light" pitchFamily="18" charset="-127"/>
                <a:ea typeface="210 국민체조OTF Light" pitchFamily="18" charset="-127"/>
              </a:rPr>
              <a:t>test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의 </a:t>
            </a:r>
            <a:r>
              <a:rPr lang="en-US" altLang="ko-KR" dirty="0" smtClean="0">
                <a:solidFill>
                  <a:srgbClr val="0070C0"/>
                </a:solidFill>
                <a:latin typeface="210 국민체조OTF Light" pitchFamily="18" charset="-127"/>
                <a:ea typeface="210 국민체조OTF Light" pitchFamily="18" charset="-127"/>
              </a:rPr>
              <a:t>target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값 예측 </a:t>
            </a: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endParaRPr lang="en-US" altLang="ko-KR" dirty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측정지표 </a:t>
            </a:r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: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MAE</a:t>
            </a:r>
          </a:p>
          <a:p>
            <a:pPr algn="ctr"/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실제값과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err="1">
                <a:latin typeface="210 국민체조OTF Light" pitchFamily="18" charset="-127"/>
                <a:ea typeface="210 국민체조OTF Light" pitchFamily="18" charset="-127"/>
              </a:rPr>
              <a:t>예측값의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절대오차평균</a:t>
            </a:r>
            <a:endParaRPr lang="en-US" altLang="ko-KR" dirty="0" smtClean="0">
              <a:latin typeface="210 국민체조OTF Light" pitchFamily="18" charset="-127"/>
              <a:ea typeface="210 국민체조OTF Light" pitchFamily="18" charset="-127"/>
            </a:endParaRPr>
          </a:p>
          <a:p>
            <a:pPr algn="ctr"/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endParaRPr lang="en-US" altLang="ko-KR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38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4348268" y="3943048"/>
            <a:ext cx="3853111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2.1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데이터 정보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0788" y="5708479"/>
            <a:ext cx="156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광원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스펙트럼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7621" y="5724979"/>
            <a:ext cx="1541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측정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스펙트럼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397" y="2746266"/>
            <a:ext cx="3455657" cy="275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1895" y="2746266"/>
            <a:ext cx="3433168" cy="275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898640" y="2960573"/>
            <a:ext cx="2596394" cy="2323112"/>
            <a:chOff x="4543426" y="2414476"/>
            <a:chExt cx="2937830" cy="296680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7651" t="28424" r="15364" b="1175"/>
            <a:stretch/>
          </p:blipFill>
          <p:spPr>
            <a:xfrm>
              <a:off x="5366479" y="3117953"/>
              <a:ext cx="1573967" cy="196371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 xmlns="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43426" y="2414476"/>
              <a:ext cx="2937830" cy="2966803"/>
            </a:xfrm>
            <a:prstGeom prst="rect">
              <a:avLst/>
            </a:prstGeom>
          </p:spPr>
        </p:pic>
      </p:grpSp>
      <p:pic>
        <p:nvPicPr>
          <p:cNvPr id="12" name="그림 11" descr="개체, 옅은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91026" y="3669595"/>
            <a:ext cx="546907" cy="546907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xmlns="" id="{07EEA8FB-FCE0-4833-AA66-1F71DFC7B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3216225"/>
              </p:ext>
            </p:extLst>
          </p:nvPr>
        </p:nvGraphicFramePr>
        <p:xfrm>
          <a:off x="2945661" y="2132846"/>
          <a:ext cx="6404320" cy="3978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080">
                  <a:extLst>
                    <a:ext uri="{9D8B030D-6E8A-4147-A177-3AD203B41FA5}">
                      <a16:colId xmlns:a16="http://schemas.microsoft.com/office/drawing/2014/main" xmlns="" val="2788232715"/>
                    </a:ext>
                  </a:extLst>
                </a:gridCol>
                <a:gridCol w="1601080">
                  <a:extLst>
                    <a:ext uri="{9D8B030D-6E8A-4147-A177-3AD203B41FA5}">
                      <a16:colId xmlns:a16="http://schemas.microsoft.com/office/drawing/2014/main" xmlns="" val="4229425728"/>
                    </a:ext>
                  </a:extLst>
                </a:gridCol>
                <a:gridCol w="1601080">
                  <a:extLst>
                    <a:ext uri="{9D8B030D-6E8A-4147-A177-3AD203B41FA5}">
                      <a16:colId xmlns:a16="http://schemas.microsoft.com/office/drawing/2014/main" xmlns="" val="725906950"/>
                    </a:ext>
                  </a:extLst>
                </a:gridCol>
                <a:gridCol w="1601080">
                  <a:extLst>
                    <a:ext uri="{9D8B030D-6E8A-4147-A177-3AD203B41FA5}">
                      <a16:colId xmlns:a16="http://schemas.microsoft.com/office/drawing/2014/main" xmlns="" val="2336566215"/>
                    </a:ext>
                  </a:extLst>
                </a:gridCol>
              </a:tblGrid>
              <a:tr h="91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디옥시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헤모글로빈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옥시</a:t>
                      </a:r>
                      <a:endParaRPr lang="en-US" altLang="ko-KR" sz="1800" dirty="0" smtClean="0"/>
                    </a:p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헤모글로빈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칼슘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나트륨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6011557"/>
                  </a:ext>
                </a:extLst>
              </a:tr>
              <a:tr h="61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5.59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4.32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8.92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4.29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6112271"/>
                  </a:ext>
                </a:extLst>
              </a:tr>
              <a:tr h="61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10.64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8.4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5.16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4099950"/>
                  </a:ext>
                </a:extLst>
              </a:tr>
              <a:tr h="61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9.15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4.11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9.04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6.02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776389"/>
                  </a:ext>
                </a:extLst>
              </a:tr>
              <a:tr h="61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8.27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1.96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11,47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2.52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9772399"/>
                  </a:ext>
                </a:extLst>
              </a:tr>
              <a:tr h="61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8.86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4.04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6.74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4.38</a:t>
                      </a:r>
                      <a:endParaRPr lang="ko-KR" altLang="en-US" sz="1800" dirty="0"/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2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154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ED369B-CF95-4169-A8BB-A5DC999E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2.1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데이터 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정보 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9131" y="1959246"/>
            <a:ext cx="6528561" cy="4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대괄호 2"/>
          <p:cNvSpPr/>
          <p:nvPr/>
        </p:nvSpPr>
        <p:spPr>
          <a:xfrm>
            <a:off x="7338938" y="3255825"/>
            <a:ext cx="354254" cy="1080652"/>
          </a:xfrm>
          <a:prstGeom prst="rightBracket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/>
          <p:cNvSpPr/>
          <p:nvPr/>
        </p:nvSpPr>
        <p:spPr>
          <a:xfrm>
            <a:off x="7338938" y="4552215"/>
            <a:ext cx="354254" cy="1143986"/>
          </a:xfrm>
          <a:prstGeom prst="rightBracket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 flipH="1">
            <a:off x="945020" y="3255825"/>
            <a:ext cx="354254" cy="1080652"/>
          </a:xfrm>
          <a:prstGeom prst="rightBracket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/>
          <p:cNvSpPr/>
          <p:nvPr/>
        </p:nvSpPr>
        <p:spPr>
          <a:xfrm flipH="1">
            <a:off x="945020" y="4532421"/>
            <a:ext cx="354254" cy="1163780"/>
          </a:xfrm>
          <a:prstGeom prst="rightBracket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/>
          <p:cNvSpPr/>
          <p:nvPr/>
        </p:nvSpPr>
        <p:spPr>
          <a:xfrm>
            <a:off x="7338938" y="5855366"/>
            <a:ext cx="354254" cy="391059"/>
          </a:xfrm>
          <a:prstGeom prst="rightBracket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 flipH="1">
            <a:off x="945020" y="5848600"/>
            <a:ext cx="354254" cy="397825"/>
          </a:xfrm>
          <a:prstGeom prst="rightBracket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7076" y="3600208"/>
            <a:ext cx="252944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광원 스펙트럼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(nm)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7076" y="4732322"/>
            <a:ext cx="252944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측정 스펙트럼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(nm)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81009" y="5855366"/>
            <a:ext cx="252944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Target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값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3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2.1 </a:t>
            </a:r>
            <a:r>
              <a:rPr lang="ko-KR" altLang="en-US" dirty="0">
                <a:latin typeface="210 국민체조OTF Light" pitchFamily="18" charset="-127"/>
                <a:ea typeface="210 국민체조OTF Light" pitchFamily="18" charset="-127"/>
              </a:rPr>
              <a:t>데이터 시각화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30" y="2010892"/>
            <a:ext cx="11029615" cy="384274"/>
          </a:xfrm>
        </p:spPr>
        <p:txBody>
          <a:bodyPr/>
          <a:lstStyle/>
          <a:p>
            <a:r>
              <a:rPr lang="en-US" altLang="ko-KR" dirty="0">
                <a:latin typeface="210 국민체조OTF Light" pitchFamily="18" charset="-127"/>
                <a:ea typeface="210 국민체조OTF Light" pitchFamily="18" charset="-127"/>
              </a:rPr>
              <a:t>Train data 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set / 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src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컬럼에는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NaN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값이 존재하지 않고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, 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dst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 </a:t>
            </a:r>
            <a:r>
              <a:rPr lang="ko-KR" altLang="en-US" dirty="0" err="1" smtClean="0">
                <a:latin typeface="210 국민체조OTF Light" pitchFamily="18" charset="-127"/>
                <a:ea typeface="210 국민체조OTF Light" pitchFamily="18" charset="-127"/>
              </a:rPr>
              <a:t>컬럼에는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 중간에 </a:t>
            </a:r>
            <a:r>
              <a:rPr lang="en-US" altLang="ko-KR" dirty="0" err="1" smtClean="0">
                <a:latin typeface="210 국민체조OTF Light" pitchFamily="18" charset="-127"/>
                <a:ea typeface="210 국민체조OTF Light" pitchFamily="18" charset="-127"/>
              </a:rPr>
              <a:t>NaN</a:t>
            </a:r>
            <a:r>
              <a:rPr lang="ko-KR" altLang="en-US" dirty="0" smtClean="0">
                <a:latin typeface="210 국민체조OTF Light" pitchFamily="18" charset="-127"/>
                <a:ea typeface="210 국민체조OTF Light" pitchFamily="18" charset="-127"/>
              </a:rPr>
              <a:t>값이 존재합니다</a:t>
            </a:r>
            <a:r>
              <a:rPr lang="en-US" altLang="ko-KR" dirty="0" smtClean="0">
                <a:latin typeface="210 국민체조OTF Light" pitchFamily="18" charset="-127"/>
                <a:ea typeface="210 국민체조OTF Light" pitchFamily="18" charset="-127"/>
              </a:rPr>
              <a:t>.</a:t>
            </a:r>
            <a:endParaRPr lang="ko-KR" altLang="en-US" dirty="0">
              <a:latin typeface="210 국민체조OTF Light" pitchFamily="18" charset="-127"/>
              <a:ea typeface="210 국민체조OTF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37" y="2543258"/>
            <a:ext cx="4684144" cy="370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557" y="2517568"/>
            <a:ext cx="4675581" cy="373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725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2.1 </a:t>
            </a:r>
            <a:r>
              <a:rPr lang="ko-KR" altLang="en-US" dirty="0">
                <a:latin typeface="+mn-ea"/>
                <a:ea typeface="+mn-ea"/>
              </a:rPr>
              <a:t>데이터 시각화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830" y="2010892"/>
            <a:ext cx="11029615" cy="384274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Train data 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test data  </a:t>
            </a:r>
            <a:r>
              <a:rPr lang="ko-KR" altLang="en-US" dirty="0" err="1" smtClean="0">
                <a:latin typeface="+mn-ea"/>
              </a:rPr>
              <a:t>결측치</a:t>
            </a:r>
            <a:r>
              <a:rPr lang="ko-KR" altLang="en-US" dirty="0" smtClean="0">
                <a:latin typeface="+mn-ea"/>
              </a:rPr>
              <a:t> 시각화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553" y="3263316"/>
            <a:ext cx="5568947" cy="25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9404" y="3213497"/>
            <a:ext cx="5607919" cy="265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6552" y="2587305"/>
            <a:ext cx="35909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250673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사용자 지정 1">
      <a:majorFont>
        <a:latin typeface="210 국민체조OTF Light"/>
        <a:ea typeface="210 국민체조OTF Light"/>
        <a:cs typeface=""/>
      </a:majorFont>
      <a:minorFont>
        <a:latin typeface="210 국민체조OTF Light"/>
        <a:ea typeface="210 국민체조OTF Light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 marL="0" marR="0" indent="0" algn="l" defTabSz="4572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all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210 국민체조OTF Light" pitchFamily="18" charset="-127"/>
            <a:ea typeface="210 국민체조OTF Light" pitchFamily="18" charset="-127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907</Words>
  <Application>Microsoft Office PowerPoint</Application>
  <PresentationFormat>사용자 지정</PresentationFormat>
  <Paragraphs>314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210 국민체조OTF Light</vt:lpstr>
      <vt:lpstr>Wingdings 2</vt:lpstr>
      <vt:lpstr>210 국민체조 L</vt:lpstr>
      <vt:lpstr>Wingdings</vt:lpstr>
      <vt:lpstr>맑은 고딕</vt:lpstr>
      <vt:lpstr>분할</vt:lpstr>
      <vt:lpstr>슬라이드 1</vt:lpstr>
      <vt:lpstr>Index </vt:lpstr>
      <vt:lpstr>1. 연구 배경 및 목적</vt:lpstr>
      <vt:lpstr>1. 연구 배경 및 목적</vt:lpstr>
      <vt:lpstr>2.1 데이터 정보</vt:lpstr>
      <vt:lpstr>2.1 데이터 정보</vt:lpstr>
      <vt:lpstr>2.1 데이터 정보 </vt:lpstr>
      <vt:lpstr>2.1 데이터 시각화  </vt:lpstr>
      <vt:lpstr>2.1 데이터 시각화  </vt:lpstr>
      <vt:lpstr>2.1 데이터 정보  </vt:lpstr>
      <vt:lpstr>2.2 분석 환경 </vt:lpstr>
      <vt:lpstr>2.2 분석 알고리즘 – 데이터 전처리  </vt:lpstr>
      <vt:lpstr>2.2 분석 알고리즘 – 데이터 변형 </vt:lpstr>
      <vt:lpstr>2.3 데이터 전처리 -  (1) 0과 nan처리 </vt:lpstr>
      <vt:lpstr>2.3 데이터 전처리 -  (1) 0과 nan처리 </vt:lpstr>
      <vt:lpstr>2.3 데이터 전처리 - 측정 모델 튜닝 </vt:lpstr>
      <vt:lpstr>2.3 데이터 전처리 – 최종 학습데이터</vt:lpstr>
      <vt:lpstr>3.1 결론 </vt:lpstr>
      <vt:lpstr>3.2 시사점 및 한계점</vt:lpstr>
      <vt:lpstr>참고문헌 </vt:lpstr>
      <vt:lpstr> 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생체광학 데이터 분석</dc:title>
  <dc:creator>giseong hyun</dc:creator>
  <cp:lastModifiedBy>한대연</cp:lastModifiedBy>
  <cp:revision>143</cp:revision>
  <dcterms:created xsi:type="dcterms:W3CDTF">2020-06-18T00:44:15Z</dcterms:created>
  <dcterms:modified xsi:type="dcterms:W3CDTF">2020-06-24T06:57:04Z</dcterms:modified>
  <cp:version/>
</cp:coreProperties>
</file>