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745" autoAdjust="0"/>
  </p:normalViewPr>
  <p:slideViewPr>
    <p:cSldViewPr snapToGrid="0">
      <p:cViewPr varScale="1">
        <p:scale>
          <a:sx n="48" d="100"/>
          <a:sy n="48" d="100"/>
        </p:scale>
        <p:origin x="67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ADE4A2-630E-4887-B273-86DEFFF5735A}" type="datetimeFigureOut">
              <a:rPr lang="en-CA" smtClean="0"/>
              <a:t>2024-10-22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4C79F-8786-48D3-B934-F1E3331CA5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8359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Similar to challenges with taxonomic annotation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4C79F-8786-48D3-B934-F1E3331CA549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3731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Slow is relative, diamond can still be very fast </a:t>
            </a:r>
          </a:p>
          <a:p>
            <a:endParaRPr lang="en-CA" dirty="0"/>
          </a:p>
          <a:p>
            <a:r>
              <a:rPr lang="en-CA" dirty="0"/>
              <a:t>Databases:</a:t>
            </a:r>
          </a:p>
          <a:p>
            <a:r>
              <a:rPr lang="en-CA" dirty="0"/>
              <a:t>We’ll get into HMMs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4C79F-8786-48D3-B934-F1E3331CA549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798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CA" dirty="0"/>
              <a:t>Ex. We are going to be using both uniport and CARD for the lab</a:t>
            </a:r>
          </a:p>
          <a:p>
            <a:pPr marL="228600" indent="-228600">
              <a:buAutoNum type="arabicPeriod"/>
            </a:pPr>
            <a:r>
              <a:rPr lang="en-CA" dirty="0"/>
              <a:t>For example, </a:t>
            </a:r>
            <a:r>
              <a:rPr lang="en-CA" dirty="0" err="1"/>
              <a:t>ensembl</a:t>
            </a:r>
            <a:r>
              <a:rPr lang="en-CA" dirty="0"/>
              <a:t> is very comprehensive for humans, and there is </a:t>
            </a:r>
            <a:r>
              <a:rPr lang="en-CA" dirty="0" err="1"/>
              <a:t>ensembl</a:t>
            </a:r>
            <a:r>
              <a:rPr lang="en-CA" dirty="0"/>
              <a:t> bacteria, but the popular tools do not tend to support its usage</a:t>
            </a:r>
          </a:p>
          <a:p>
            <a:pPr marL="228600" indent="-228600">
              <a:buAutoNum type="arabicPeriod"/>
            </a:pPr>
            <a:r>
              <a:rPr lang="en-CA" dirty="0"/>
              <a:t>Speaking from experience, keeping multiple annotations organized is a hassle, so you’re going to want to be very organized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4C79F-8786-48D3-B934-F1E3331CA549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543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Rast</a:t>
            </a:r>
            <a:r>
              <a:rPr lang="en-CA" dirty="0"/>
              <a:t> and </a:t>
            </a:r>
            <a:r>
              <a:rPr lang="en-CA" dirty="0" err="1"/>
              <a:t>mgrast</a:t>
            </a:r>
            <a:r>
              <a:rPr lang="en-CA" dirty="0"/>
              <a:t> are tools for bacterial genome annotation and </a:t>
            </a:r>
            <a:r>
              <a:rPr lang="en-CA" dirty="0" err="1"/>
              <a:t>mgx</a:t>
            </a:r>
            <a:r>
              <a:rPr lang="en-CA" dirty="0"/>
              <a:t> annotation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4C79F-8786-48D3-B934-F1E3331CA549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720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Web based tools are more limited – either by size, time, or customizability</a:t>
            </a:r>
          </a:p>
          <a:p>
            <a:r>
              <a:rPr lang="en-CA" dirty="0"/>
              <a:t>MEGAN6 is a very old tool that is simple and easier to use – the similarity search is done over a server but it’s all put together by </a:t>
            </a:r>
            <a:r>
              <a:rPr lang="en-CA" dirty="0" err="1"/>
              <a:t>megan</a:t>
            </a:r>
            <a:r>
              <a:rPr lang="en-CA" dirty="0"/>
              <a:t> – definitely a good option if you really want to avoid bioinformatics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4C79F-8786-48D3-B934-F1E3331CA549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8883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4394-94B2-65C7-C196-53B0E5A6B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3EAF49-002F-01F2-2986-21AF16AEA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EF21D-2E7D-B879-EC7B-E2B6E65C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F287-A574-4A75-9758-D7776E7291DF}" type="datetime1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6E669-58A2-E7BF-16EC-5597B046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323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3DC3-3DE8-FFA7-58C5-7295E3DF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2A55A7-9B76-A909-065D-5B8CA1EF2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EAC0C-CA95-8FEC-3586-7B7D2289A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32EC9-4BFE-4A9A-9F3D-763F31B17324}" type="datetime1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A27C1-05D4-3D80-4BAD-C90F15E5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66CC0-DFEB-2CAA-C53D-6FE229C8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657-DFF6-407B-BF88-9B39B34BB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036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2C6C5-B2B6-B791-DBEB-84EFF8C54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C2CC9-1C5A-87D3-9412-AE169E9A3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96D2-0131-34B6-E3A7-F12E77C1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2358-7F62-45ED-99A8-84B082E1E111}" type="datetime1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020BF-1052-3E54-1CA2-A87730463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83575-14DA-A82A-9DC8-FF8655B6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657-DFF6-407B-BF88-9B39B34BB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229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BC27-24AE-D300-A61E-97D2D7B4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11DA-F22D-B60A-DF9D-DF57C7B6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8F695-EDBF-9EF2-F44B-A3157400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9754-1C4D-4497-AAB2-B615BAE0DDEE}" type="datetime1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44417-5A68-4702-AE3C-E98985C3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8E411-3051-2213-2AD1-39127B66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657-DFF6-407B-BF88-9B39B34BB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47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A5D8-57F4-3C3B-9F29-3B1475F8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3632"/>
            <a:ext cx="10515600" cy="3328089"/>
          </a:xfrm>
        </p:spPr>
        <p:txBody>
          <a:bodyPr anchor="b">
            <a:normAutofit/>
          </a:bodyPr>
          <a:lstStyle>
            <a:lvl1pPr>
              <a:defRPr sz="5400" b="1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16277-689B-E9EE-68A6-BC6B2A66D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701633"/>
            <a:ext cx="10515600" cy="238801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A7177-3F6F-F562-F0B2-DC961D3A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9E4D9-80F5-492D-AF4B-2E8F917997B4}" type="datetime1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CCEB-9B2C-5C33-8414-C1DB2849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BA129-FC41-DF93-718A-66F0A8AB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657-DFF6-407B-BF88-9B39B34BB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380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51C1-12DD-DFE2-37B3-789B8C44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91D09-2423-A0F1-CB05-A6EF45552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6A160-4E89-C678-B27B-9751E4247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A3E7C-6292-6014-82DC-15BDE3C1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C7E3-AA24-4740-9994-9D9DC845D298}" type="datetime1">
              <a:rPr lang="en-CA" smtClean="0"/>
              <a:t>2024-10-22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1FBF5-4F0C-1C0E-02BA-894B77E9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EC7F0-4C1B-D6BD-B504-99A0A393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657-DFF6-407B-BF88-9B39B34BB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52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6630-723E-AD6B-5B67-9A775CBE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387E7-912A-B9DC-EFCA-D8516C481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46832-3580-2545-74D3-6435DECA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95F415-2256-9BFE-7221-0D219B75A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69215F-E413-E654-129C-A869BAF7B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1258E-E86E-689A-933C-934CDF98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90F1C-0AAF-4A54-A83A-D2200A08B4FF}" type="datetime1">
              <a:rPr lang="en-CA" smtClean="0"/>
              <a:t>2024-10-22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88E1A-8F06-3C95-68EB-54D58402F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10889-0D8F-75DB-1DB3-04F5A0786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657-DFF6-407B-BF88-9B39B34BB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37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CBF9-414E-45E5-1292-C4CD9386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DF73D-D02C-11A6-601D-07CBAD72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9CC3-30B9-49F8-8682-C6D89182C7F3}" type="datetime1">
              <a:rPr lang="en-CA" smtClean="0"/>
              <a:t>2024-10-22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D8452-5A34-C7ED-5244-92E569FA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27953-301E-A0D0-AB7D-4D3ED38D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657-DFF6-407B-BF88-9B39B34BB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752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9360F-69D7-D9C4-E691-0EF921F7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807B-BF78-4F9A-A87F-41E6252DA33B}" type="datetime1">
              <a:rPr lang="en-CA" smtClean="0"/>
              <a:t>2024-10-22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689A9-1435-8C09-7E77-2189EC25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E26F6-D27E-481E-0E75-9659C054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657-DFF6-407B-BF88-9B39B34BB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71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7E7AB-9BD6-1B92-58D9-C503BC2D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49C5F-D05A-87A2-8562-33184CE02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DFA75-395F-049E-F5C8-45B92FCD3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18A1B5-3079-AB3B-C4A5-56467073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25793-3691-4BED-BD9E-0F86D4EE3BBB}" type="datetime1">
              <a:rPr lang="en-CA" smtClean="0"/>
              <a:t>2024-10-22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20969-0AF8-0AD1-631A-CBD71821C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AFF55-A99B-A14D-96D0-D47AB2C1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657-DFF6-407B-BF88-9B39B34BB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12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4FB7-4BB9-49AC-2FB0-A54B95151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3133AC-1F2F-EC87-98B5-76EEE5C2C4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FC3F02-B356-875F-3D5F-7DD7340AE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4B765-AAB6-E8BA-7B3A-EE8CDB95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FFBA-D1ED-4912-96EB-86C074613EB8}" type="datetime1">
              <a:rPr lang="en-CA" smtClean="0"/>
              <a:t>2024-10-22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E4A37-21AB-1ECC-58DF-A6192D2E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94C1E-F318-9AE9-93F3-1A923F66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657-DFF6-407B-BF88-9B39B34BB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08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8FFAC-413C-69C6-33AF-B846A1D2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A3E88-713F-B76D-AC0A-0D5D9717C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61381"/>
            <a:ext cx="10515600" cy="461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D979F-883D-7E95-9837-9E2F637E10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035CB-405B-4B8B-AA64-212277F86205}" type="datetime1">
              <a:rPr lang="en-CA" smtClean="0"/>
              <a:t>2024-10-22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2F610-7789-D2FF-4CA2-AC77B413B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ABC05-D76C-2804-A7EC-F29A7A454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67657-DFF6-407B-BF88-9B39B34BB6E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8566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40000"/>
              <a:lumOff val="6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AF06-0B80-5C42-9577-B4C6F99DFE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Functional Annotation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F3BCEA-C894-70E0-0889-054EB9CB5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Metagenomics Lecture 3</a:t>
            </a:r>
          </a:p>
        </p:txBody>
      </p:sp>
    </p:spTree>
    <p:extLst>
      <p:ext uri="{BB962C8B-B14F-4D97-AF65-F5344CB8AC3E}">
        <p14:creationId xmlns:p14="http://schemas.microsoft.com/office/powerpoint/2010/main" val="289270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30142-E46A-56F6-ACA0-2337F4599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Functional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6163D-661F-CAA6-EDF7-FA27DDD02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1381"/>
            <a:ext cx="10515599" cy="4615582"/>
          </a:xfrm>
        </p:spPr>
        <p:txBody>
          <a:bodyPr/>
          <a:lstStyle/>
          <a:p>
            <a:r>
              <a:rPr lang="en-CA" dirty="0"/>
              <a:t>Primary advantage of using metagenomics data over 16S</a:t>
            </a:r>
          </a:p>
          <a:p>
            <a:r>
              <a:rPr lang="en-CA" dirty="0"/>
              <a:t>“What are the microbes doing” vs “What microbes are here”</a:t>
            </a:r>
          </a:p>
          <a:p>
            <a:r>
              <a:rPr lang="en-CA" dirty="0"/>
              <a:t>Goal is to examine how your collection of genes or other functional units differ across samples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563CA-402C-B82B-41C2-E3C2BDD4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657-DFF6-407B-BF88-9B39B34BB6E6}" type="slidenum">
              <a:rPr lang="en-CA" smtClean="0"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5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59494-FDA0-461E-D42F-A0FBEA3C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meant by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326F-C8B2-6752-5AAB-394BF746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81"/>
            <a:ext cx="6059905" cy="5160094"/>
          </a:xfrm>
        </p:spPr>
        <p:txBody>
          <a:bodyPr>
            <a:normAutofit/>
          </a:bodyPr>
          <a:lstStyle/>
          <a:p>
            <a:r>
              <a:rPr lang="en-CA" dirty="0"/>
              <a:t>The scope can vary depending on your approach</a:t>
            </a:r>
          </a:p>
          <a:p>
            <a:pPr lvl="1"/>
            <a:r>
              <a:rPr lang="en-CA" dirty="0"/>
              <a:t>Wide variety of options</a:t>
            </a:r>
          </a:p>
          <a:p>
            <a:r>
              <a:rPr lang="en-CA" dirty="0"/>
              <a:t>General function</a:t>
            </a:r>
          </a:p>
          <a:p>
            <a:pPr lvl="1"/>
            <a:r>
              <a:rPr lang="en-CA" dirty="0"/>
              <a:t>Metabolic pathways</a:t>
            </a:r>
          </a:p>
          <a:p>
            <a:pPr lvl="2"/>
            <a:r>
              <a:rPr lang="en-CA" dirty="0"/>
              <a:t>Glycolysis</a:t>
            </a:r>
          </a:p>
          <a:p>
            <a:pPr lvl="2"/>
            <a:r>
              <a:rPr lang="en-CA" dirty="0"/>
              <a:t>Amino acid metabolism</a:t>
            </a:r>
          </a:p>
          <a:p>
            <a:pPr lvl="1"/>
            <a:r>
              <a:rPr lang="en-CA" dirty="0"/>
              <a:t>Cellular responses</a:t>
            </a:r>
          </a:p>
          <a:p>
            <a:pPr lvl="2"/>
            <a:r>
              <a:rPr lang="en-CA" dirty="0"/>
              <a:t>Immune system evasion</a:t>
            </a:r>
          </a:p>
          <a:p>
            <a:r>
              <a:rPr lang="en-CA" dirty="0"/>
              <a:t>Gene-level</a:t>
            </a:r>
          </a:p>
          <a:p>
            <a:pPr lvl="1"/>
            <a:r>
              <a:rPr lang="en-CA" dirty="0"/>
              <a:t>Antimicrobial resistance gene</a:t>
            </a:r>
          </a:p>
          <a:p>
            <a:pPr lvl="1"/>
            <a:r>
              <a:rPr lang="en-CA" dirty="0"/>
              <a:t>Specific gene/ enzyme of interest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4EE39-96B9-531A-CEEE-C68FB4FE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KEGG | </a:t>
            </a:r>
            <a:fld id="{C3467657-DFF6-407B-BF88-9B39B34BB6E6}" type="slidenum">
              <a:rPr lang="en-CA" smtClean="0"/>
              <a:t>3</a:t>
            </a:fld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9C722E-6DBB-B841-DF97-783795214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905" y="493773"/>
            <a:ext cx="4150895" cy="5772884"/>
          </a:xfrm>
          <a:prstGeom prst="roundRect">
            <a:avLst>
              <a:gd name="adj" fmla="val 430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5995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1D14B-06A7-75A2-2138-33423C11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in Functional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DB15C-7134-A320-8D8E-48683472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Similar challenges to taxonomic annotation</a:t>
            </a:r>
          </a:p>
          <a:p>
            <a:r>
              <a:rPr lang="en-CA" dirty="0"/>
              <a:t>Partial gene fragments provide little info</a:t>
            </a:r>
          </a:p>
          <a:p>
            <a:r>
              <a:rPr lang="en-CA" dirty="0"/>
              <a:t>The same gene may not look the same in different taxa</a:t>
            </a:r>
          </a:p>
          <a:p>
            <a:r>
              <a:rPr lang="en-CA" dirty="0"/>
              <a:t>Resource intensive due to size of databases and samples</a:t>
            </a:r>
          </a:p>
          <a:p>
            <a:r>
              <a:rPr lang="en-CA" dirty="0"/>
              <a:t>Biases from unequal sequencing depth, gene length</a:t>
            </a:r>
          </a:p>
          <a:p>
            <a:r>
              <a:rPr lang="en-CA" dirty="0"/>
              <a:t>Can be problematic to group by function across diverse taxa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68EBB-3B02-3F08-7632-7C5D25F1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657-DFF6-407B-BF88-9B39B34BB6E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61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E2E4-99CD-975C-A655-2590D9C0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Components of functional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2603F-A7FC-FF2E-BDD1-13E24D398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Similarity search tool</a:t>
            </a:r>
          </a:p>
          <a:p>
            <a:pPr lvl="1"/>
            <a:r>
              <a:rPr lang="en-CA" dirty="0"/>
              <a:t>DNA-based tools: BWA, Bowtie2</a:t>
            </a:r>
          </a:p>
          <a:p>
            <a:pPr lvl="2"/>
            <a:r>
              <a:rPr lang="en-CA" dirty="0"/>
              <a:t>Fast, but only recognizes highly similar sequences</a:t>
            </a:r>
          </a:p>
          <a:p>
            <a:pPr lvl="1"/>
            <a:r>
              <a:rPr lang="en-CA" dirty="0"/>
              <a:t>Protein alignment tools: </a:t>
            </a:r>
            <a:r>
              <a:rPr lang="en-CA" dirty="0" err="1"/>
              <a:t>blastx</a:t>
            </a:r>
            <a:r>
              <a:rPr lang="en-CA" dirty="0"/>
              <a:t>, DIAMOND, mmseqs2</a:t>
            </a:r>
          </a:p>
          <a:p>
            <a:pPr lvl="2"/>
            <a:r>
              <a:rPr lang="en-CA" dirty="0"/>
              <a:t>Slower, but more sensitive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Database</a:t>
            </a:r>
          </a:p>
          <a:p>
            <a:pPr lvl="1"/>
            <a:r>
              <a:rPr lang="en-CA" dirty="0"/>
              <a:t>Larger databases are more comprehensive and provide more coverage</a:t>
            </a:r>
          </a:p>
          <a:p>
            <a:pPr lvl="2"/>
            <a:r>
              <a:rPr lang="en-CA" dirty="0"/>
              <a:t>Ex. </a:t>
            </a:r>
            <a:r>
              <a:rPr lang="en-CA" dirty="0" err="1"/>
              <a:t>RefSeq</a:t>
            </a:r>
            <a:r>
              <a:rPr lang="en-CA" dirty="0"/>
              <a:t>, </a:t>
            </a:r>
            <a:r>
              <a:rPr lang="en-CA" dirty="0" err="1"/>
              <a:t>UniProt</a:t>
            </a:r>
            <a:r>
              <a:rPr lang="en-CA" dirty="0"/>
              <a:t>, </a:t>
            </a:r>
            <a:r>
              <a:rPr lang="en-CA" dirty="0" err="1"/>
              <a:t>Ensembl</a:t>
            </a:r>
            <a:endParaRPr lang="en-CA" dirty="0"/>
          </a:p>
          <a:p>
            <a:pPr lvl="1"/>
            <a:r>
              <a:rPr lang="en-CA" dirty="0"/>
              <a:t>Smaller databases can provide specialized areas of function </a:t>
            </a:r>
          </a:p>
          <a:p>
            <a:pPr lvl="2"/>
            <a:r>
              <a:rPr lang="en-CA" dirty="0"/>
              <a:t>Ex. CARD, </a:t>
            </a:r>
            <a:r>
              <a:rPr lang="en-CA" dirty="0" err="1"/>
              <a:t>CAZymes</a:t>
            </a:r>
            <a:r>
              <a:rPr lang="en-CA" dirty="0"/>
              <a:t>, HMMs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789BC-FB0F-43E0-435A-8BC672AD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657-DFF6-407B-BF88-9B39B34BB6E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304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20AD-77F7-410B-5063-0FE79684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Database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278DC-ACFD-2F64-5548-695815F48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It is likely that you will need multiple sets of annotations</a:t>
            </a:r>
          </a:p>
          <a:p>
            <a:r>
              <a:rPr lang="en-CA" dirty="0"/>
              <a:t>Many databases/ database tools built for human data are not built for microbiome work</a:t>
            </a:r>
          </a:p>
          <a:p>
            <a:pPr lvl="1"/>
            <a:r>
              <a:rPr lang="en-CA" dirty="0"/>
              <a:t>Ex. </a:t>
            </a:r>
            <a:r>
              <a:rPr lang="en-CA" dirty="0" err="1"/>
              <a:t>Ensembl</a:t>
            </a:r>
            <a:r>
              <a:rPr lang="en-CA" dirty="0"/>
              <a:t> Bacteria, KEGG</a:t>
            </a:r>
          </a:p>
          <a:p>
            <a:r>
              <a:rPr lang="en-CA" dirty="0"/>
              <a:t>Keeping track of annotations can be difficult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A0CF0-242F-FED7-D9E1-FDFDBA32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657-DFF6-407B-BF88-9B39B34BB6E6}" type="slidenum">
              <a:rPr lang="en-CA" smtClean="0"/>
              <a:t>6</a:t>
            </a:fld>
            <a:endParaRPr lang="en-CA"/>
          </a:p>
        </p:txBody>
      </p:sp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73018DD-0D91-EB3B-DDDF-EF9716449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926" y="4289257"/>
            <a:ext cx="3838074" cy="1759117"/>
          </a:xfrm>
          <a:prstGeom prst="rect">
            <a:avLst/>
          </a:prstGeom>
        </p:spPr>
      </p:pic>
      <p:pic>
        <p:nvPicPr>
          <p:cNvPr id="8" name="Picture 7" descr="A colorful oval with yellow letters&#10;&#10;Description automatically generated">
            <a:extLst>
              <a:ext uri="{FF2B5EF4-FFF2-40B4-BE49-F238E27FC236}">
                <a16:creationId xmlns:a16="http://schemas.microsoft.com/office/drawing/2014/main" id="{92895799-C613-F701-8762-B2A2AE4C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2"/>
          <a:stretch/>
        </p:blipFill>
        <p:spPr>
          <a:xfrm>
            <a:off x="4786313" y="4289256"/>
            <a:ext cx="2958013" cy="2068907"/>
          </a:xfrm>
          <a:prstGeom prst="rect">
            <a:avLst/>
          </a:prstGeom>
        </p:spPr>
      </p:pic>
      <p:pic>
        <p:nvPicPr>
          <p:cNvPr id="10" name="Picture 9" descr="A blue and black text&#10;&#10;Description automatically generated">
            <a:extLst>
              <a:ext uri="{FF2B5EF4-FFF2-40B4-BE49-F238E27FC236}">
                <a16:creationId xmlns:a16="http://schemas.microsoft.com/office/drawing/2014/main" id="{129C65A9-4120-5001-E50F-B61FFEB4A5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18" y="4870074"/>
            <a:ext cx="3998495" cy="10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9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38C49-BB2A-0AFA-244C-EEC4E769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Various General Function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682D7-A2B2-A5E9-BA30-D3409940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380"/>
            <a:ext cx="10515600" cy="5296619"/>
          </a:xfrm>
        </p:spPr>
        <p:txBody>
          <a:bodyPr>
            <a:normAutofit/>
          </a:bodyPr>
          <a:lstStyle/>
          <a:p>
            <a:r>
              <a:rPr lang="en-CA" dirty="0" err="1"/>
              <a:t>UniRef</a:t>
            </a:r>
            <a:r>
              <a:rPr lang="en-CA" dirty="0"/>
              <a:t> (</a:t>
            </a:r>
            <a:r>
              <a:rPr lang="en-CA" dirty="0" err="1"/>
              <a:t>Uniprot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Several different options based on resolution and clustering identity</a:t>
            </a:r>
          </a:p>
          <a:p>
            <a:pPr lvl="1"/>
            <a:r>
              <a:rPr lang="en-CA" dirty="0" err="1"/>
              <a:t>Uniparc</a:t>
            </a:r>
            <a:r>
              <a:rPr lang="en-CA" dirty="0"/>
              <a:t>, Unref50, Uniref90, Uniref100</a:t>
            </a:r>
          </a:p>
          <a:p>
            <a:r>
              <a:rPr lang="en-CA" dirty="0"/>
              <a:t>KEGG</a:t>
            </a:r>
          </a:p>
          <a:p>
            <a:pPr lvl="1"/>
            <a:r>
              <a:rPr lang="en-CA" dirty="0"/>
              <a:t>Organizes annotations into pathways and modules</a:t>
            </a:r>
          </a:p>
          <a:p>
            <a:r>
              <a:rPr lang="en-CA" dirty="0"/>
              <a:t>PFAM</a:t>
            </a:r>
          </a:p>
          <a:p>
            <a:pPr lvl="1"/>
            <a:r>
              <a:rPr lang="en-CA" dirty="0"/>
              <a:t>Protein domains</a:t>
            </a:r>
          </a:p>
          <a:p>
            <a:r>
              <a:rPr lang="en-CA" dirty="0"/>
              <a:t>SEED</a:t>
            </a:r>
          </a:p>
          <a:p>
            <a:pPr lvl="1"/>
            <a:r>
              <a:rPr lang="en-CA" dirty="0"/>
              <a:t>Used by RAST and MG-RAST</a:t>
            </a:r>
          </a:p>
          <a:p>
            <a:r>
              <a:rPr lang="en-CA" dirty="0"/>
              <a:t>COG</a:t>
            </a:r>
          </a:p>
          <a:p>
            <a:pPr lvl="1"/>
            <a:r>
              <a:rPr lang="en-CA" dirty="0"/>
              <a:t>Popular but has not been updated since 2003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4EC5D-2096-8DFB-D650-332FA5C4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657-DFF6-407B-BF88-9B39B34BB6E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341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32D7F-5947-58E9-E0DA-87673E70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Metagenomics Annotation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6193-BB02-601F-26CC-55619B463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How do we apply this to metagenomics?</a:t>
            </a:r>
          </a:p>
          <a:p>
            <a:r>
              <a:rPr lang="en-CA" dirty="0"/>
              <a:t>Web-based tools</a:t>
            </a:r>
          </a:p>
          <a:p>
            <a:pPr lvl="1"/>
            <a:r>
              <a:rPr lang="en-CA" dirty="0"/>
              <a:t>MG-RAST</a:t>
            </a:r>
          </a:p>
          <a:p>
            <a:pPr lvl="1"/>
            <a:r>
              <a:rPr lang="en-CA" dirty="0"/>
              <a:t>RGI online</a:t>
            </a:r>
          </a:p>
          <a:p>
            <a:r>
              <a:rPr lang="en-CA" dirty="0"/>
              <a:t>Local tools</a:t>
            </a:r>
          </a:p>
          <a:p>
            <a:pPr lvl="1"/>
            <a:r>
              <a:rPr lang="en-CA" dirty="0"/>
              <a:t>MEGAN6</a:t>
            </a:r>
          </a:p>
          <a:p>
            <a:pPr lvl="1"/>
            <a:r>
              <a:rPr lang="en-CA" dirty="0"/>
              <a:t>HUMAnN3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19922-B5DB-6765-E119-45F0CD0C6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A" dirty="0"/>
              <a:t>HUMAnN3 | </a:t>
            </a:r>
            <a:fld id="{C3467657-DFF6-407B-BF88-9B39B34BB6E6}" type="slidenum">
              <a:rPr lang="en-CA" smtClean="0"/>
              <a:t>8</a:t>
            </a:fld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0D2037-9831-C030-0E4D-416238486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727" y="3316495"/>
            <a:ext cx="6679073" cy="1980124"/>
          </a:xfrm>
          <a:prstGeom prst="roundRect">
            <a:avLst>
              <a:gd name="adj" fmla="val 1018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409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D6944-86D7-FEB3-1681-C614C047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Downstream 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AE94F-051F-7529-5912-530C1F99B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Differential gene abundance</a:t>
            </a:r>
          </a:p>
          <a:p>
            <a:pPr lvl="1"/>
            <a:r>
              <a:rPr lang="en-CA" dirty="0"/>
              <a:t>ANCOM-BC</a:t>
            </a:r>
          </a:p>
          <a:p>
            <a:pPr lvl="1"/>
            <a:r>
              <a:rPr lang="en-CA" dirty="0"/>
              <a:t>DESeq2</a:t>
            </a:r>
          </a:p>
          <a:p>
            <a:pPr lvl="1"/>
            <a:r>
              <a:rPr lang="en-CA" dirty="0"/>
              <a:t>ALDEx2</a:t>
            </a:r>
          </a:p>
          <a:p>
            <a:r>
              <a:rPr lang="en-CA" dirty="0"/>
              <a:t>Gene set enrichment/ overrepresentation analysis</a:t>
            </a:r>
          </a:p>
          <a:p>
            <a:pPr lvl="1"/>
            <a:r>
              <a:rPr lang="en-CA" dirty="0" err="1"/>
              <a:t>Clusterprofiler</a:t>
            </a:r>
            <a:endParaRPr lang="en-CA" dirty="0"/>
          </a:p>
          <a:p>
            <a:pPr lvl="1"/>
            <a:r>
              <a:rPr lang="en-CA" dirty="0" err="1"/>
              <a:t>fgsea</a:t>
            </a:r>
            <a:endParaRPr lang="en-CA" dirty="0"/>
          </a:p>
          <a:p>
            <a:pPr lvl="1"/>
            <a:r>
              <a:rPr lang="en-CA" dirty="0"/>
              <a:t>Hypergeometric test/ Fisher’s Exact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7469D-4328-1D9A-84BC-131ADCA6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67657-DFF6-407B-BF88-9B39B34BB6E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3950302"/>
      </p:ext>
    </p:extLst>
  </p:cSld>
  <p:clrMapOvr>
    <a:masterClrMapping/>
  </p:clrMapOvr>
</p:sld>
</file>

<file path=ppt/theme/theme1.xml><?xml version="1.0" encoding="utf-8"?>
<a:theme xmlns:a="http://schemas.openxmlformats.org/drawingml/2006/main" name="Cobalt_Sunse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balt_Sunset" id="{424EF5DD-2372-443D-A046-F4539BC624E9}" vid="{4B99D3F4-5FF4-4267-A00E-5965DAAE4F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Cobalt_Sunset</Template>
  <TotalTime>1572</TotalTime>
  <Words>508</Words>
  <Application>Microsoft Office PowerPoint</Application>
  <PresentationFormat>Widescreen</PresentationFormat>
  <Paragraphs>94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Cobalt_Sunset</vt:lpstr>
      <vt:lpstr>Functional Annotation</vt:lpstr>
      <vt:lpstr>Functional Annotation</vt:lpstr>
      <vt:lpstr>What is meant by function?</vt:lpstr>
      <vt:lpstr>Challenges in Functional Annotation</vt:lpstr>
      <vt:lpstr>Components of functional annotation</vt:lpstr>
      <vt:lpstr>Database challenges</vt:lpstr>
      <vt:lpstr>Various General Function Databases</vt:lpstr>
      <vt:lpstr>Metagenomics Annotation </vt:lpstr>
      <vt:lpstr>Downstream Analyses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Chieu</dc:creator>
  <cp:lastModifiedBy>Ryan Chieu</cp:lastModifiedBy>
  <cp:revision>2</cp:revision>
  <dcterms:created xsi:type="dcterms:W3CDTF">2024-10-23T00:50:51Z</dcterms:created>
  <dcterms:modified xsi:type="dcterms:W3CDTF">2024-10-24T03:03:35Z</dcterms:modified>
</cp:coreProperties>
</file>