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71" autoAdjust="0"/>
  </p:normalViewPr>
  <p:slideViewPr>
    <p:cSldViewPr snapToGrid="0">
      <p:cViewPr varScale="1">
        <p:scale>
          <a:sx n="48" d="100"/>
          <a:sy n="48" d="100"/>
        </p:scale>
        <p:origin x="5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FF2C6-1BD9-4065-9531-B191EE62334E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19D83-2546-43E2-870E-892747A600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37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tradeoff</a:t>
            </a:r>
            <a:r>
              <a:rPr lang="en-CA" dirty="0"/>
              <a:t> being price and computational power (which you will see in labs)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7347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Note with metaphlan3, not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361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811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 assembled reads, depending on how you do it you are losing a some of those rarer taxa that didn’t make it into your mags or contigs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334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can assign reads to a tax database similar to 16S. That what this lecture is</a:t>
            </a:r>
          </a:p>
          <a:p>
            <a:endParaRPr lang="en-CA" dirty="0"/>
          </a:p>
          <a:p>
            <a:r>
              <a:rPr lang="en-CA" dirty="0"/>
              <a:t>Contig assembly and binning allows you to recreate entire genomes – that’s what the figure is</a:t>
            </a:r>
          </a:p>
          <a:p>
            <a:endParaRPr lang="en-CA" dirty="0"/>
          </a:p>
          <a:p>
            <a:r>
              <a:rPr lang="en-CA" dirty="0"/>
              <a:t>Functional annotation can be either a comprehensive annotation like with </a:t>
            </a:r>
            <a:r>
              <a:rPr lang="en-CA" dirty="0" err="1"/>
              <a:t>uniprot</a:t>
            </a:r>
            <a:r>
              <a:rPr lang="en-CA" dirty="0"/>
              <a:t>, or a specialized one like card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393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Random, makes it hard to sort through</a:t>
            </a:r>
          </a:p>
          <a:p>
            <a:endParaRPr lang="en-CA" dirty="0"/>
          </a:p>
          <a:p>
            <a:r>
              <a:rPr lang="en-CA" dirty="0"/>
              <a:t>Short reads makes it more difficult to recreate those genomes, but long read tech is on the rise. </a:t>
            </a:r>
            <a:r>
              <a:rPr lang="en-CA" dirty="0" err="1"/>
              <a:t>Pacbio</a:t>
            </a:r>
            <a:r>
              <a:rPr lang="en-CA" dirty="0"/>
              <a:t> for instance is offering </a:t>
            </a:r>
            <a:r>
              <a:rPr lang="en-CA" dirty="0" err="1"/>
              <a:t>hifi</a:t>
            </a:r>
            <a:r>
              <a:rPr lang="en-CA" dirty="0"/>
              <a:t> metagenomic sequencing that supposedly can get you reference quality genomes</a:t>
            </a:r>
          </a:p>
          <a:p>
            <a:endParaRPr lang="en-CA" dirty="0"/>
          </a:p>
          <a:p>
            <a:r>
              <a:rPr lang="en-CA" dirty="0"/>
              <a:t>Some species are rare and wont produce enough material for genome assembly. Easier in 16s where all you need is the variable region</a:t>
            </a:r>
          </a:p>
          <a:p>
            <a:endParaRPr lang="en-CA" dirty="0"/>
          </a:p>
          <a:p>
            <a:r>
              <a:rPr lang="en-CA" dirty="0"/>
              <a:t>lateral gene transfer makes it difficult to assign taxonomy and to sort the right gene in the right genome</a:t>
            </a:r>
          </a:p>
          <a:p>
            <a:endParaRPr lang="en-CA" dirty="0"/>
          </a:p>
          <a:p>
            <a:r>
              <a:rPr lang="en-CA" dirty="0" err="1"/>
              <a:t>Mgx</a:t>
            </a:r>
            <a:r>
              <a:rPr lang="en-CA" dirty="0"/>
              <a:t> costs a lot! Just compared to the 16s labs you’ll see that processing this data is much more involved. The data is much larger and the tools </a:t>
            </a:r>
            <a:r>
              <a:rPr lang="en-CA" dirty="0" err="1"/>
              <a:t>youll</a:t>
            </a:r>
            <a:r>
              <a:rPr lang="en-CA" dirty="0"/>
              <a:t> need take much longer. The samples you start off with are also much more complex – you get host </a:t>
            </a:r>
            <a:r>
              <a:rPr lang="en-CA" dirty="0" err="1"/>
              <a:t>dna</a:t>
            </a:r>
            <a:r>
              <a:rPr lang="en-CA" dirty="0"/>
              <a:t>, repetitive regions, that all add up to larger sample files. </a:t>
            </a:r>
          </a:p>
          <a:p>
            <a:endParaRPr lang="en-CA" dirty="0"/>
          </a:p>
          <a:p>
            <a:r>
              <a:rPr lang="en-CA" dirty="0"/>
              <a:t>Because you are sequencing all of the DNA in a sample, you can have a high proportion of DNA that comes from your host. This is especially an issue for low-biomass samples, where you don’t have high microbial signal anyway. Failure to remove these reads can lead to spurious taxonomic designations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969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Downside is that they are not very sensitive – accuracy drops off below 90% similarity. </a:t>
            </a:r>
          </a:p>
          <a:p>
            <a:endParaRPr lang="en-CA" dirty="0"/>
          </a:p>
          <a:p>
            <a:r>
              <a:rPr lang="en-CA" dirty="0"/>
              <a:t>Explain host depletion – very expensive!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104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</a:t>
            </a:r>
            <a:r>
              <a:rPr lang="en-CA" dirty="0" err="1"/>
              <a:t>lca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61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Because the reads are broken up into shorter </a:t>
            </a:r>
            <a:r>
              <a:rPr lang="en-CA" dirty="0" err="1"/>
              <a:t>kmers</a:t>
            </a:r>
            <a:r>
              <a:rPr lang="en-CA" dirty="0"/>
              <a:t>, you get a lot of different LCAs</a:t>
            </a:r>
          </a:p>
          <a:p>
            <a:endParaRPr lang="en-CA" dirty="0"/>
          </a:p>
          <a:p>
            <a:r>
              <a:rPr lang="en-CA" dirty="0"/>
              <a:t>You can also set cutoffs for your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299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We’ll be using both kraken and bracken for the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198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won’t be using </a:t>
            </a:r>
            <a:r>
              <a:rPr lang="en-CA" dirty="0" err="1"/>
              <a:t>metaphlan</a:t>
            </a:r>
            <a:r>
              <a:rPr lang="en-CA" dirty="0"/>
              <a:t> nor motus3 in the workshop but its worth covering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92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Used in conjunction with bowtie</a:t>
            </a:r>
          </a:p>
          <a:p>
            <a:endParaRPr lang="en-CA" dirty="0"/>
          </a:p>
          <a:p>
            <a:r>
              <a:rPr lang="en-CA" dirty="0"/>
              <a:t>Because it is reference based you can only detect tax that have been already sequenced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19D83-2546-43E2-870E-892747A600B9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80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394-94B2-65C7-C196-53B0E5A6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EAF49-002F-01F2-2986-21AF16AEA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F21D-2E7D-B879-EC7B-E2B6E65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D167-C6F8-4A35-B8A0-5D6F6FD7169D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E669-58A2-E7BF-16EC-5597B046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F10FB-1D1A-9D1D-3750-2CCB13B1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27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3DC3-3DE8-FFA7-58C5-7295E3DF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A55A7-9B76-A909-065D-5B8CA1EF2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AC0C-CA95-8FEC-3586-7B7D2289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28226-1B66-404B-8714-F4B76209D5CC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27C1-05D4-3D80-4BAD-C90F15E5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6CC0-DFEB-2CAA-C53D-6FE229C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09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2C6C5-B2B6-B791-DBEB-84EFF8C54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C2CC9-1C5A-87D3-9412-AE169E9A3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96D2-0131-34B6-E3A7-F12E77C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6C242-B666-41BE-8ECA-915D16E52F1C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20BF-1052-3E54-1CA2-A8773046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3575-14DA-A82A-9DC8-FF8655B6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6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BC27-24AE-D300-A61E-97D2D7B4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11DA-F22D-B60A-DF9D-DF57C7B6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F695-EDBF-9EF2-F44B-A3157400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3B74-6437-44FD-9325-E2A54A3A9839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4417-5A68-4702-AE3C-E98985C3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E411-3051-2213-2AD1-39127B66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00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A5D8-57F4-3C3B-9F29-3B1475F8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16277-689B-E9EE-68A6-BC6B2A66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7177-3F6F-F562-F0B2-DC961D3A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3C55-3602-4CEC-A332-B2F84CD0B120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CCEB-9B2C-5C33-8414-C1DB2849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A129-FC41-DF93-718A-66F0A8AB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396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51C1-12DD-DFE2-37B3-789B8C44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1D09-2423-A0F1-CB05-A6EF4555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6A160-4E89-C678-B27B-9751E424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A3E7C-6292-6014-82DC-15BDE3C1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22B0-210E-4F5B-84D6-A993F5F34A88}" type="datetime1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FBF5-4F0C-1C0E-02BA-894B77E9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EC7F0-4C1B-D6BD-B504-99A0A393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55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6630-723E-AD6B-5B67-9A775CBE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87E7-912A-B9DC-EFCA-D8516C481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46832-3580-2545-74D3-6435DECA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5F415-2256-9BFE-7221-0D219B75A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9215F-E413-E654-129C-A869BAF7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1258E-E86E-689A-933C-934CDF98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0E87-1013-48D3-8CD0-517C9037291F}" type="datetime1">
              <a:rPr lang="en-CA" smtClean="0"/>
              <a:t>2024-10-22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88E1A-8F06-3C95-68EB-54D58402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10889-0D8F-75DB-1DB3-04F5A078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79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CBF9-414E-45E5-1292-C4CD9386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DF73D-D02C-11A6-601D-07CBAD72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1333-9C5A-4E21-880A-629656149192}" type="datetime1">
              <a:rPr lang="en-CA" smtClean="0"/>
              <a:t>2024-10-22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8452-5A34-C7ED-5244-92E569FA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27953-301E-A0D0-AB7D-4D3ED38D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086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9360F-69D7-D9C4-E691-0EF921F7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D9A2-8809-4639-AF90-F9374C0FB232}" type="datetime1">
              <a:rPr lang="en-CA" smtClean="0"/>
              <a:t>2024-10-22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89A9-1435-8C09-7E77-2189EC25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E26F6-D27E-481E-0E75-9659C054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31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E7AB-9BD6-1B92-58D9-C503BC2D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9C5F-D05A-87A2-8562-33184CE0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DFA75-395F-049E-F5C8-45B92FCD3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8A1B5-3079-AB3B-C4A5-56467073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26433-C39E-4F7B-9B09-2F0DFE79BF3F}" type="datetime1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20969-0AF8-0AD1-631A-CBD71821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AFF55-A99B-A14D-96D0-D47AB2C1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647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4FB7-4BB9-49AC-2FB0-A54B9515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133AC-1F2F-EC87-98B5-76EEE5C2C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3F02-B356-875F-3D5F-7DD7340AE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4B765-AAB6-E8BA-7B3A-EE8CDB95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C4E5-EF4C-421D-BCC2-042FD187FE9A}" type="datetime1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E4A37-21AB-1ECC-58DF-A6192D2E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4C1E-F318-9AE9-93F3-1A923F66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64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8FFAC-413C-69C6-33AF-B846A1D2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A3E88-713F-B76D-AC0A-0D5D9717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1381"/>
            <a:ext cx="10515600" cy="461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979F-883D-7E95-9837-9E2F637E1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7BCB05-DBC6-40AF-A5FE-28F8BBA4419F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F610-7789-D2FF-4CA2-AC77B413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BC05-D76C-2804-A7EC-F29A7A454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B0757-97B1-4787-A4E6-CDFB61E319C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341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33AB-D9C3-98A9-E714-335EE55181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CA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Taxonomic Annotation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0670-539E-6BF8-386D-550BFEB1D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sz="3200" dirty="0"/>
              <a:t>Metagenomics Lecture 1</a:t>
            </a:r>
          </a:p>
        </p:txBody>
      </p:sp>
    </p:spTree>
    <p:extLst>
      <p:ext uri="{BB962C8B-B14F-4D97-AF65-F5344CB8AC3E}">
        <p14:creationId xmlns:p14="http://schemas.microsoft.com/office/powerpoint/2010/main" val="75002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F029-4ADD-B157-0712-31AAD7F0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Marker Based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78EF-5BF9-3BC6-B459-9B3C9912A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Single Gene</a:t>
            </a:r>
          </a:p>
          <a:p>
            <a:pPr lvl="1"/>
            <a:r>
              <a:rPr lang="en-CA" dirty="0"/>
              <a:t>Can be restrictive </a:t>
            </a:r>
          </a:p>
          <a:p>
            <a:pPr lvl="1"/>
            <a:r>
              <a:rPr lang="en-CA" dirty="0"/>
              <a:t>Several options for universal genes, including 16S variable regions and cpn60</a:t>
            </a:r>
          </a:p>
          <a:p>
            <a:pPr lvl="1"/>
            <a:r>
              <a:rPr lang="en-CA" dirty="0"/>
              <a:t>Very little advantage over 16S</a:t>
            </a:r>
          </a:p>
          <a:p>
            <a:r>
              <a:rPr lang="en-CA" dirty="0"/>
              <a:t>Multiple Genes</a:t>
            </a:r>
          </a:p>
          <a:p>
            <a:pPr lvl="1"/>
            <a:r>
              <a:rPr lang="en-CA" dirty="0"/>
              <a:t>mOTUs3 – uses 10 universal single copy genes</a:t>
            </a:r>
          </a:p>
          <a:p>
            <a:pPr lvl="1"/>
            <a:r>
              <a:rPr lang="en-CA" dirty="0"/>
              <a:t>MetaPhlAn4 – uses clade specific markers 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D822-74B5-52C0-D2DB-671BA27E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25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5472-E3A8-6F1E-9325-5F87DC48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MetaPhlAn4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05203-7602-003D-665A-F4B9FF38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1"/>
            <a:ext cx="4118811" cy="4615582"/>
          </a:xfrm>
        </p:spPr>
        <p:txBody>
          <a:bodyPr/>
          <a:lstStyle/>
          <a:p>
            <a:r>
              <a:rPr lang="en-CA" dirty="0"/>
              <a:t>Well-supported and likely to continue receiving updates </a:t>
            </a:r>
          </a:p>
          <a:p>
            <a:r>
              <a:rPr lang="en-CA" dirty="0"/>
              <a:t>Combines ~1 million bacterial and archaeal genomes, ~5 million markers</a:t>
            </a:r>
          </a:p>
          <a:p>
            <a:r>
              <a:rPr lang="en-CA" dirty="0"/>
              <a:t>Groups genomes into species-level bins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38E9B-41EF-FC18-6020-E82A229E9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Blanco-</a:t>
            </a:r>
            <a:r>
              <a:rPr lang="en-CA" dirty="0" err="1"/>
              <a:t>Míguez</a:t>
            </a:r>
            <a:r>
              <a:rPr lang="en-CA" dirty="0"/>
              <a:t>, 2023 | </a:t>
            </a:r>
            <a:fld id="{984B0757-97B1-4787-A4E6-CDFB61E319CA}" type="slidenum">
              <a:rPr lang="en-CA" smtClean="0"/>
              <a:t>11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F3DE1-21A4-EB33-B82D-72244E4D2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875" y="1654417"/>
            <a:ext cx="6619449" cy="3688327"/>
          </a:xfrm>
          <a:prstGeom prst="roundRect">
            <a:avLst>
              <a:gd name="adj" fmla="val 1753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2858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31CB-9655-0D18-1AD8-38D2A172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Kraken2 vs </a:t>
            </a:r>
            <a:r>
              <a:rPr lang="en-CA" dirty="0" err="1"/>
              <a:t>MetaPhlAn</a:t>
            </a:r>
            <a:r>
              <a:rPr lang="en-CA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EC36B-8A76-3898-CCC7-C4A5848A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Result can vary wildly on where data is sourced</a:t>
            </a:r>
          </a:p>
          <a:p>
            <a:r>
              <a:rPr lang="en-CA" dirty="0" err="1"/>
              <a:t>MetaPhlAn</a:t>
            </a:r>
            <a:r>
              <a:rPr lang="en-CA" dirty="0"/>
              <a:t> 3</a:t>
            </a:r>
          </a:p>
          <a:p>
            <a:pPr lvl="1"/>
            <a:r>
              <a:rPr lang="en-CA" dirty="0"/>
              <a:t>Faster and less resource intensive</a:t>
            </a:r>
          </a:p>
          <a:p>
            <a:pPr lvl="1"/>
            <a:r>
              <a:rPr lang="en-CA" dirty="0"/>
              <a:t>Simpler to set-up</a:t>
            </a:r>
          </a:p>
          <a:p>
            <a:pPr lvl="1"/>
            <a:r>
              <a:rPr lang="en-CA" dirty="0"/>
              <a:t>Good for human microbiome studies – not so much for environmental</a:t>
            </a:r>
          </a:p>
          <a:p>
            <a:r>
              <a:rPr lang="en-CA" dirty="0"/>
              <a:t>Kraken2</a:t>
            </a:r>
          </a:p>
          <a:p>
            <a:pPr lvl="1"/>
            <a:r>
              <a:rPr lang="en-CA" dirty="0"/>
              <a:t>Can require a lot of memory and resources</a:t>
            </a:r>
          </a:p>
          <a:p>
            <a:pPr lvl="1"/>
            <a:r>
              <a:rPr lang="en-CA" dirty="0"/>
              <a:t>Some addition set-up required (increasing confidence threshold, installing Bracken)</a:t>
            </a:r>
          </a:p>
          <a:p>
            <a:pPr lvl="1"/>
            <a:r>
              <a:rPr lang="en-CA" dirty="0"/>
              <a:t>More consistent with environmental and human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3A03C-C779-C35F-D5E8-AB03D117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Wright, 2023 | </a:t>
            </a:r>
            <a:fld id="{984B0757-97B1-4787-A4E6-CDFB61E319CA}" type="slidenum">
              <a:rPr lang="en-CA" smtClean="0"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72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6889-2410-9ED3-8085-8EA450AA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tool is best?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62AD-3109-3067-38B8-61A8AA18E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1"/>
            <a:ext cx="10515600" cy="2285200"/>
          </a:xfrm>
        </p:spPr>
        <p:txBody>
          <a:bodyPr/>
          <a:lstStyle/>
          <a:p>
            <a:r>
              <a:rPr lang="en-CA" dirty="0"/>
              <a:t>Plenty of benchmarking studies out there, and as many answers</a:t>
            </a:r>
          </a:p>
          <a:p>
            <a:r>
              <a:rPr lang="en-CA" dirty="0"/>
              <a:t>Varying factors on these benchmarking studies:</a:t>
            </a:r>
          </a:p>
          <a:p>
            <a:pPr lvl="1"/>
            <a:r>
              <a:rPr lang="en-CA" dirty="0"/>
              <a:t>Different databases/ tool versions</a:t>
            </a:r>
          </a:p>
          <a:p>
            <a:pPr lvl="1"/>
            <a:r>
              <a:rPr lang="en-CA" dirty="0"/>
              <a:t>Different test datasets - simulated/ real</a:t>
            </a:r>
          </a:p>
          <a:p>
            <a:pPr lvl="1"/>
            <a:r>
              <a:rPr lang="en-CA" dirty="0"/>
              <a:t>Different metrics for “best tool”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ADBE-5192-9D06-9FA9-79AA3450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13</a:t>
            </a:fld>
            <a:endParaRPr lang="en-CA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1FCF8A-279A-636F-C5A4-835D38333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96860"/>
              </p:ext>
            </p:extLst>
          </p:nvPr>
        </p:nvGraphicFramePr>
        <p:xfrm>
          <a:off x="1652337" y="4010527"/>
          <a:ext cx="9079832" cy="2547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9958">
                  <a:extLst>
                    <a:ext uri="{9D8B030D-6E8A-4147-A177-3AD203B41FA5}">
                      <a16:colId xmlns:a16="http://schemas.microsoft.com/office/drawing/2014/main" val="2307629657"/>
                    </a:ext>
                  </a:extLst>
                </a:gridCol>
                <a:gridCol w="2269958">
                  <a:extLst>
                    <a:ext uri="{9D8B030D-6E8A-4147-A177-3AD203B41FA5}">
                      <a16:colId xmlns:a16="http://schemas.microsoft.com/office/drawing/2014/main" val="3756992125"/>
                    </a:ext>
                  </a:extLst>
                </a:gridCol>
                <a:gridCol w="2269958">
                  <a:extLst>
                    <a:ext uri="{9D8B030D-6E8A-4147-A177-3AD203B41FA5}">
                      <a16:colId xmlns:a16="http://schemas.microsoft.com/office/drawing/2014/main" val="2647070441"/>
                    </a:ext>
                  </a:extLst>
                </a:gridCol>
                <a:gridCol w="2269958">
                  <a:extLst>
                    <a:ext uri="{9D8B030D-6E8A-4147-A177-3AD203B41FA5}">
                      <a16:colId xmlns:a16="http://schemas.microsoft.com/office/drawing/2014/main" val="1062817806"/>
                    </a:ext>
                  </a:extLst>
                </a:gridCol>
              </a:tblGrid>
              <a:tr h="540434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Van </a:t>
                      </a:r>
                      <a:r>
                        <a:rPr lang="en-CA" dirty="0" err="1"/>
                        <a:t>Uuffelen</a:t>
                      </a:r>
                      <a:r>
                        <a:rPr lang="en-CA" dirty="0"/>
                        <a:t>, 2024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Poussin, 2022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He, 2020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014917"/>
                  </a:ext>
                </a:extLst>
              </a:tr>
              <a:tr h="540434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Nanopore data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Public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Simulated + Real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601337"/>
                  </a:ext>
                </a:extLst>
              </a:tr>
              <a:tr h="925700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Precision/ 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P/R + Composition similarity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P/R +Predicted/True abundance distances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253578"/>
                  </a:ext>
                </a:extLst>
              </a:tr>
              <a:tr h="540434"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Inconclusive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Kraken/ Bracken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dirty="0"/>
                        <a:t>Kraken or MMSeqs2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77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66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FE3B-1047-CEA0-96B5-A5BD61DD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Alternatives to Short Read Annotation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23B01B-C49A-3B17-B2BF-4A4503A69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Assembled Reads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398E80-5B97-69EE-DA82-F30A3AF006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Provides more information for taxonomic annotation</a:t>
            </a:r>
          </a:p>
          <a:p>
            <a:r>
              <a:rPr lang="en-CA" dirty="0"/>
              <a:t>Trade-off is loss in diversity, possibly bias to the more dominant taxa</a:t>
            </a:r>
          </a:p>
          <a:p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657362-74BB-5025-5AE5-01365B94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Long Reads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6F0D98-DCE1-4118-0415-ADED283F9D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CA" dirty="0"/>
              <a:t>More information with longer reads</a:t>
            </a:r>
          </a:p>
          <a:p>
            <a:r>
              <a:rPr lang="en-CA" dirty="0"/>
              <a:t>Still uncommon for now</a:t>
            </a:r>
          </a:p>
          <a:p>
            <a:r>
              <a:rPr lang="en-CA" dirty="0"/>
              <a:t>Can use the same or similar methods to short read sequencing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92738-80C9-047B-F2BF-AF5448E0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785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31CE47-3C52-B45A-3D01-0AC799C3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6933"/>
            <a:ext cx="10515600" cy="1325563"/>
          </a:xfrm>
        </p:spPr>
        <p:txBody>
          <a:bodyPr/>
          <a:lstStyle/>
          <a:p>
            <a:r>
              <a:rPr lang="en-CA" b="1" dirty="0"/>
              <a:t>Metagenomics Labs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4A86B-1C16-3FA9-66B7-C7DFE06C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15</a:t>
            </a:fld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ADE24-73B9-3DE1-111E-37A592D1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4503"/>
            <a:ext cx="10515600" cy="3102459"/>
          </a:xfrm>
        </p:spPr>
        <p:txBody>
          <a:bodyPr/>
          <a:lstStyle/>
          <a:p>
            <a:r>
              <a:rPr lang="en-CA" dirty="0"/>
              <a:t>Running on new VM</a:t>
            </a:r>
          </a:p>
          <a:p>
            <a:r>
              <a:rPr lang="en-CA" dirty="0"/>
              <a:t>Labs may bleed into each other</a:t>
            </a:r>
          </a:p>
          <a:p>
            <a:r>
              <a:rPr lang="en-CA" dirty="0"/>
              <a:t>Tools take longer, more complex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677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CD97-A37D-4F32-7690-D4C662031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Advanced Methods of Microbiome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C7031-ADC6-D155-379C-6CE1065F2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addition to marker gene surveys, we can also examine the microbiome with more robust sequencing techniques</a:t>
            </a:r>
          </a:p>
          <a:p>
            <a:r>
              <a:rPr lang="en-CA" b="1" dirty="0"/>
              <a:t>Metagenomics </a:t>
            </a:r>
            <a:r>
              <a:rPr lang="en-CA" dirty="0"/>
              <a:t>sequences all of the DNA within a community</a:t>
            </a:r>
          </a:p>
          <a:p>
            <a:pPr lvl="1"/>
            <a:r>
              <a:rPr lang="en-CA" dirty="0"/>
              <a:t>This provides information on bacterial abundance, as well as function</a:t>
            </a:r>
          </a:p>
          <a:p>
            <a:pPr lvl="1"/>
            <a:r>
              <a:rPr lang="en-CA" dirty="0"/>
              <a:t>Involves the assembly of bacterial genomes </a:t>
            </a:r>
          </a:p>
          <a:p>
            <a:r>
              <a:rPr lang="en-CA" b="1" dirty="0"/>
              <a:t>Metatranscriptomics </a:t>
            </a:r>
            <a:r>
              <a:rPr lang="en-CA" dirty="0"/>
              <a:t>sequences all bacterial mRNA</a:t>
            </a:r>
          </a:p>
          <a:p>
            <a:pPr lvl="1"/>
            <a:r>
              <a:rPr lang="en-CA" dirty="0"/>
              <a:t>More accurately measures the changing function of a community</a:t>
            </a:r>
          </a:p>
          <a:p>
            <a:pPr lvl="1"/>
            <a:r>
              <a:rPr lang="en-CA" dirty="0"/>
              <a:t>A snapshot of microbial expression – RNA turnover is fast!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5E42C-9D5D-83F2-737D-3121F4DD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97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0D31AC-643D-3F55-8EF4-0DC42B71A81D}"/>
              </a:ext>
            </a:extLst>
          </p:cNvPr>
          <p:cNvSpPr/>
          <p:nvPr/>
        </p:nvSpPr>
        <p:spPr>
          <a:xfrm>
            <a:off x="7780421" y="721894"/>
            <a:ext cx="4042610" cy="5406190"/>
          </a:xfrm>
          <a:prstGeom prst="roundRect">
            <a:avLst>
              <a:gd name="adj" fmla="val 1283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A1701-E04D-931B-8BD5-950BEDFC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Metagenomics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85C3B0-1FF2-0D93-B442-B0B608E46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54978" b="8300"/>
          <a:stretch/>
        </p:blipFill>
        <p:spPr>
          <a:xfrm>
            <a:off x="7980084" y="883376"/>
            <a:ext cx="3634400" cy="50912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39E5-53DC-2F0B-6EF3-21DCAA72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 PacBio, 2024 | </a:t>
            </a:r>
            <a:fld id="{984B0757-97B1-4787-A4E6-CDFB61E319CA}" type="slidenum">
              <a:rPr lang="en-CA" smtClean="0"/>
              <a:t>3</a:t>
            </a:fld>
            <a:endParaRPr lang="en-C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2FF1AC-38F0-35C2-D6B6-A934200D04D0}"/>
              </a:ext>
            </a:extLst>
          </p:cNvPr>
          <p:cNvSpPr txBox="1">
            <a:spLocks/>
          </p:cNvSpPr>
          <p:nvPr/>
        </p:nvSpPr>
        <p:spPr>
          <a:xfrm>
            <a:off x="838200" y="1561381"/>
            <a:ext cx="6733674" cy="461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DNA is sequenced from community sample, and the raw reads are processed in a variety of ways: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Taxonomic annotation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Contig assembly and binning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Functional annotation</a:t>
            </a:r>
          </a:p>
        </p:txBody>
      </p:sp>
    </p:spTree>
    <p:extLst>
      <p:ext uri="{BB962C8B-B14F-4D97-AF65-F5344CB8AC3E}">
        <p14:creationId xmlns:p14="http://schemas.microsoft.com/office/powerpoint/2010/main" val="33762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5BC-89AA-4065-6DCD-E1E48270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with taxonomic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2A29-D4F9-6AC9-400B-6EC1E5868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Reads are short (for now)</a:t>
            </a:r>
          </a:p>
          <a:p>
            <a:r>
              <a:rPr lang="en-CA" dirty="0"/>
              <a:t>Rare species are difficult to pick up</a:t>
            </a:r>
          </a:p>
          <a:p>
            <a:r>
              <a:rPr lang="en-CA" dirty="0"/>
              <a:t>Lateral gene transfer</a:t>
            </a:r>
          </a:p>
          <a:p>
            <a:r>
              <a:rPr lang="en-CA" dirty="0"/>
              <a:t>Computationally (and financially) expensive</a:t>
            </a:r>
          </a:p>
          <a:p>
            <a:r>
              <a:rPr lang="en-CA" dirty="0"/>
              <a:t>Host-associated 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4D49B-9F1E-63A8-B1F9-5E9BA0F3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51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E0DB-A92B-9FC7-0040-65646539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Removing host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46636-3D2F-F94F-9960-83704FF81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Usually use short read-to-reference mappers, like BWA or Bowtie2</a:t>
            </a:r>
          </a:p>
          <a:p>
            <a:r>
              <a:rPr lang="en-CA" dirty="0"/>
              <a:t>These are very fast and built for mapping against a large reference genome</a:t>
            </a:r>
          </a:p>
          <a:p>
            <a:r>
              <a:rPr lang="en-CA" dirty="0"/>
              <a:t>There are a handful of tools that are built specifically for this purpose</a:t>
            </a:r>
          </a:p>
          <a:p>
            <a:r>
              <a:rPr lang="en-CA" dirty="0"/>
              <a:t>Another option is host DNA depletion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FA9B6-1FE5-F979-421A-88FFF36F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Shi, 2022 | </a:t>
            </a:r>
            <a:fld id="{984B0757-97B1-4787-A4E6-CDFB61E319CA}" type="slidenum">
              <a:rPr lang="en-CA" smtClean="0"/>
              <a:t>5</a:t>
            </a:fld>
            <a:endParaRPr lang="en-CA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6378BBE-E469-4294-E14C-1E3CEFA1B6F6}"/>
              </a:ext>
            </a:extLst>
          </p:cNvPr>
          <p:cNvGrpSpPr/>
          <p:nvPr/>
        </p:nvGrpSpPr>
        <p:grpSpPr>
          <a:xfrm>
            <a:off x="1560095" y="4691284"/>
            <a:ext cx="7203141" cy="1677591"/>
            <a:chOff x="838200" y="4511898"/>
            <a:chExt cx="7203141" cy="1677591"/>
          </a:xfrm>
          <a:effectLst/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387E3DD-AE76-909F-8148-44251E398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7856"/>
            <a:stretch/>
          </p:blipFill>
          <p:spPr>
            <a:xfrm>
              <a:off x="838200" y="4511898"/>
              <a:ext cx="7203141" cy="1665066"/>
            </a:xfrm>
            <a:prstGeom prst="roundRect">
              <a:avLst>
                <a:gd name="adj" fmla="val 9923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5421B9-40F7-1E53-BE03-B7CB595F4AC9}"/>
                </a:ext>
              </a:extLst>
            </p:cNvPr>
            <p:cNvSpPr/>
            <p:nvPr/>
          </p:nvSpPr>
          <p:spPr>
            <a:xfrm>
              <a:off x="1211179" y="5847172"/>
              <a:ext cx="1130967" cy="3423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E03C79E-E095-CB88-8177-91F1AF4BBDD5}"/>
              </a:ext>
            </a:extLst>
          </p:cNvPr>
          <p:cNvSpPr/>
          <p:nvPr/>
        </p:nvSpPr>
        <p:spPr>
          <a:xfrm>
            <a:off x="1656272" y="4761781"/>
            <a:ext cx="215660" cy="2329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3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4175-6937-0AB0-C3B5-0659A476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Approaches for Taxonomic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84EC-11D9-AC98-D74E-9421C5F0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determine taxonomy directly from the reads</a:t>
            </a:r>
          </a:p>
          <a:p>
            <a:r>
              <a:rPr lang="en-CA" dirty="0"/>
              <a:t>Can be done on all reads </a:t>
            </a:r>
          </a:p>
          <a:p>
            <a:pPr lvl="1"/>
            <a:r>
              <a:rPr lang="en-CA" dirty="0"/>
              <a:t>This can be resource intensive</a:t>
            </a:r>
          </a:p>
          <a:p>
            <a:pPr lvl="1"/>
            <a:r>
              <a:rPr lang="en-CA" dirty="0"/>
              <a:t>Allows for some form of quantification</a:t>
            </a:r>
          </a:p>
          <a:p>
            <a:pPr lvl="1"/>
            <a:r>
              <a:rPr lang="en-CA" dirty="0"/>
              <a:t>Can be difficult due to the limited length of short-read sequencing</a:t>
            </a:r>
          </a:p>
          <a:p>
            <a:r>
              <a:rPr lang="en-CA" dirty="0"/>
              <a:t>Or with a marker gene approach</a:t>
            </a:r>
          </a:p>
          <a:p>
            <a:pPr lvl="1"/>
            <a:r>
              <a:rPr lang="en-CA" dirty="0"/>
              <a:t>Subsets the reads to those that appear to contain markers</a:t>
            </a:r>
          </a:p>
          <a:p>
            <a:pPr lvl="1"/>
            <a:r>
              <a:rPr lang="en-CA" dirty="0"/>
              <a:t>As a result, difficult to link this back to function</a:t>
            </a:r>
          </a:p>
          <a:p>
            <a:pPr lvl="1"/>
            <a:r>
              <a:rPr lang="en-CA" dirty="0"/>
              <a:t>Result can vary depending on genes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101D9-E48B-227E-6B3E-76207AD8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B0757-97B1-4787-A4E6-CDFB61E319C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36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4395-E304-BFBB-BC88-3AFB42E7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All Reads Approaches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6A5AD-EB79-9FA9-4573-7831A5A51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Most use a </a:t>
            </a:r>
            <a:r>
              <a:rPr lang="en-CA" i="1" dirty="0"/>
              <a:t>k-</a:t>
            </a:r>
            <a:r>
              <a:rPr lang="en-CA" i="1" dirty="0" err="1"/>
              <a:t>mer</a:t>
            </a:r>
            <a:r>
              <a:rPr lang="en-CA" dirty="0"/>
              <a:t> based search method to speed up searches</a:t>
            </a:r>
          </a:p>
          <a:p>
            <a:r>
              <a:rPr lang="en-CA" dirty="0"/>
              <a:t>One of the more is common tool is </a:t>
            </a:r>
            <a:r>
              <a:rPr lang="en-CA" i="1" dirty="0"/>
              <a:t>Kraken2 + Bracken</a:t>
            </a:r>
          </a:p>
          <a:p>
            <a:r>
              <a:rPr lang="en-CA" dirty="0"/>
              <a:t>Uses lowest common ancestor (LCA) if not enough distinguishing characteristics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B5E7-617E-3EEC-2D5C-77F92919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CBW AMB, 2024 | </a:t>
            </a:r>
            <a:fld id="{984B0757-97B1-4787-A4E6-CDFB61E319CA}" type="slidenum">
              <a:rPr lang="en-CA" smtClean="0"/>
              <a:t>7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250498-0503-1A7E-23BF-33ACF281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512" y="3610218"/>
            <a:ext cx="6238383" cy="2746132"/>
          </a:xfrm>
          <a:prstGeom prst="roundRect">
            <a:avLst>
              <a:gd name="adj" fmla="val 67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7944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C4E9-9E0A-F02B-1D24-2A20E6F7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Kraken2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56D4-4D32-0381-D6E2-4F877823D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1"/>
            <a:ext cx="3942347" cy="4615582"/>
          </a:xfrm>
        </p:spPr>
        <p:txBody>
          <a:bodyPr/>
          <a:lstStyle/>
          <a:p>
            <a:r>
              <a:rPr lang="en-CA" dirty="0"/>
              <a:t>Generally fast and accurate</a:t>
            </a:r>
          </a:p>
          <a:p>
            <a:r>
              <a:rPr lang="en-CA" dirty="0"/>
              <a:t>Kraken2 handles LCAs a bit differently</a:t>
            </a:r>
          </a:p>
          <a:p>
            <a:r>
              <a:rPr lang="en-CA" dirty="0"/>
              <a:t>Based on scoring of root-to-leaf path</a:t>
            </a:r>
          </a:p>
          <a:p>
            <a:pPr lvl="1"/>
            <a:r>
              <a:rPr lang="en-CA" dirty="0"/>
              <a:t>Scores weighted based on number of associated k-</a:t>
            </a:r>
            <a:r>
              <a:rPr lang="en-CA" dirty="0" err="1"/>
              <a:t>mers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92181-8FF9-66A9-5709-2F3798A7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6232" y="6176964"/>
            <a:ext cx="4407568" cy="544512"/>
          </a:xfrm>
        </p:spPr>
        <p:txBody>
          <a:bodyPr/>
          <a:lstStyle/>
          <a:p>
            <a:r>
              <a:rPr lang="en-CA" dirty="0"/>
              <a:t>Wood &amp; </a:t>
            </a:r>
            <a:r>
              <a:rPr lang="en-CA" dirty="0" err="1"/>
              <a:t>Salzberg</a:t>
            </a:r>
            <a:r>
              <a:rPr lang="en-CA" dirty="0"/>
              <a:t>, 2014 | </a:t>
            </a:r>
            <a:fld id="{984B0757-97B1-4787-A4E6-CDFB61E319CA}" type="slidenum">
              <a:rPr lang="en-CA" smtClean="0"/>
              <a:t>8</a:t>
            </a:fld>
            <a:endParaRPr lang="en-CA" dirty="0"/>
          </a:p>
        </p:txBody>
      </p:sp>
      <p:pic>
        <p:nvPicPr>
          <p:cNvPr id="10" name="Picture 9" descr="A diagram of a tree&#10;&#10;Description automatically generated">
            <a:extLst>
              <a:ext uri="{FF2B5EF4-FFF2-40B4-BE49-F238E27FC236}">
                <a16:creationId xmlns:a16="http://schemas.microsoft.com/office/drawing/2014/main" id="{7365DEF0-28A7-DDD9-6F03-1C2B0D23A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65" y="1561381"/>
            <a:ext cx="7018014" cy="4316079"/>
          </a:xfrm>
          <a:prstGeom prst="roundRect">
            <a:avLst>
              <a:gd name="adj" fmla="val 365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222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60D5-8937-D52B-E908-EF412877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Kraken and Bracken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27DF-43C8-0605-7D86-BF2B51200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there are a higher number of species, it can be difficult to get species-level resolution</a:t>
            </a:r>
          </a:p>
          <a:p>
            <a:r>
              <a:rPr lang="en-CA" dirty="0"/>
              <a:t>Bracken attempts to redistribute ambiguous hits, particularly at the species-level, using 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1A89E-5765-2FF5-192F-4795BE8D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Lu, 2017 | </a:t>
            </a:r>
            <a:fld id="{984B0757-97B1-4787-A4E6-CDFB61E319CA}" type="slidenum">
              <a:rPr lang="en-CA" smtClean="0"/>
              <a:t>9</a:t>
            </a:fld>
            <a:endParaRPr lang="en-CA" dirty="0"/>
          </a:p>
        </p:txBody>
      </p:sp>
      <p:pic>
        <p:nvPicPr>
          <p:cNvPr id="6" name="Picture 5" descr="A diagram of a complex&#10;&#10;Description automatically generated with medium confidence">
            <a:extLst>
              <a:ext uri="{FF2B5EF4-FFF2-40B4-BE49-F238E27FC236}">
                <a16:creationId xmlns:a16="http://schemas.microsoft.com/office/drawing/2014/main" id="{4C28F902-3659-0150-9499-63C09A75D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16" y="3740434"/>
            <a:ext cx="10122568" cy="2404110"/>
          </a:xfrm>
          <a:prstGeom prst="roundRect">
            <a:avLst>
              <a:gd name="adj" fmla="val 1132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2869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2505</TotalTime>
  <Words>1098</Words>
  <Application>Microsoft Office PowerPoint</Application>
  <PresentationFormat>Widescreen</PresentationFormat>
  <Paragraphs>161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Taxonomic Annotation</vt:lpstr>
      <vt:lpstr>Advanced Methods of Microbiome Study</vt:lpstr>
      <vt:lpstr>Metagenomics Workflow</vt:lpstr>
      <vt:lpstr>Challenges with taxonomic annotation </vt:lpstr>
      <vt:lpstr>Removing host reads</vt:lpstr>
      <vt:lpstr>Approaches for Taxonomic Annotation</vt:lpstr>
      <vt:lpstr>All Reads Approaches</vt:lpstr>
      <vt:lpstr>Kraken2</vt:lpstr>
      <vt:lpstr>Kraken and Bracken</vt:lpstr>
      <vt:lpstr>Marker Based Approach</vt:lpstr>
      <vt:lpstr>MetaPhlAn4</vt:lpstr>
      <vt:lpstr>Kraken2 vs MetaPhlAn 3</vt:lpstr>
      <vt:lpstr>Which tool is best?</vt:lpstr>
      <vt:lpstr>Alternatives to Short Read Annotation</vt:lpstr>
      <vt:lpstr>Metagenomics 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Chieu</dc:creator>
  <cp:lastModifiedBy>Ryan Chieu</cp:lastModifiedBy>
  <cp:revision>3</cp:revision>
  <dcterms:created xsi:type="dcterms:W3CDTF">2024-10-22T04:35:20Z</dcterms:created>
  <dcterms:modified xsi:type="dcterms:W3CDTF">2024-10-24T03:51:09Z</dcterms:modified>
</cp:coreProperties>
</file>