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6_EBAD9E67.xml" ContentType="application/vnd.ms-powerpoint.comments+xml"/>
  <Override PartName="/ppt/comments/modernComment_115_7792BB4F.xml" ContentType="application/vnd.ms-powerpoint.comments+xml"/>
  <Override PartName="/ppt/comments/modernComment_119_BC58279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93" r:id="rId6"/>
    <p:sldId id="294" r:id="rId7"/>
    <p:sldId id="260" r:id="rId8"/>
    <p:sldId id="270" r:id="rId9"/>
    <p:sldId id="269" r:id="rId10"/>
    <p:sldId id="262" r:id="rId11"/>
    <p:sldId id="261" r:id="rId12"/>
    <p:sldId id="267" r:id="rId13"/>
    <p:sldId id="272" r:id="rId14"/>
    <p:sldId id="273" r:id="rId15"/>
    <p:sldId id="275" r:id="rId16"/>
    <p:sldId id="274" r:id="rId17"/>
    <p:sldId id="278" r:id="rId18"/>
    <p:sldId id="263" r:id="rId19"/>
    <p:sldId id="276" r:id="rId20"/>
    <p:sldId id="277" r:id="rId21"/>
    <p:sldId id="279" r:id="rId22"/>
    <p:sldId id="281" r:id="rId23"/>
    <p:sldId id="284" r:id="rId24"/>
    <p:sldId id="283" r:id="rId25"/>
    <p:sldId id="264" r:id="rId26"/>
    <p:sldId id="291" r:id="rId27"/>
    <p:sldId id="259" r:id="rId28"/>
    <p:sldId id="265" r:id="rId29"/>
    <p:sldId id="266" r:id="rId30"/>
    <p:sldId id="282" r:id="rId31"/>
    <p:sldId id="285" r:id="rId32"/>
    <p:sldId id="290" r:id="rId33"/>
    <p:sldId id="289" r:id="rId34"/>
    <p:sldId id="288" r:id="rId35"/>
    <p:sldId id="28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0586C7-E2F1-43D1-DF2A-B6DC36B0EF91}" name="박 종혁" initials="박종" userId="5a9ac018a36b245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4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omments/modernComment_115_7792BB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355D4C5-7D7C-4F65-80D4-3547F1BD7EAA}" authorId="{720586C7-E2F1-43D1-DF2A-B6DC36B0EF91}" created="2022-05-13T02:39:27.950">
    <pc:sldMkLst xmlns:pc="http://schemas.microsoft.com/office/powerpoint/2013/main/command">
      <pc:docMk/>
      <pc:sldMk cId="2006104911" sldId="271"/>
    </pc:sldMkLst>
    <p188:txBody>
      <a:bodyPr/>
      <a:lstStyle/>
      <a:p>
        <a:r>
          <a:rPr lang="ko-KR" altLang="en-US"/>
          <a:t>현업에서 개발을 들어갈때 생성되는 과정을 간단히 소개</a:t>
        </a:r>
      </a:p>
    </p188:txBody>
  </p188:cm>
</p188:cmLst>
</file>

<file path=ppt/comments/modernComment_116_EBAD9E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3FAA2E-CE53-448A-BA0F-9F19FFE994DB}" authorId="{720586C7-E2F1-43D1-DF2A-B6DC36B0EF91}" created="2022-05-13T02:39:51.884">
    <pc:sldMkLst xmlns:pc="http://schemas.microsoft.com/office/powerpoint/2013/main/command">
      <pc:docMk/>
      <pc:sldMk cId="3954024039" sldId="268"/>
    </pc:sldMkLst>
    <p188:txBody>
      <a:bodyPr/>
      <a:lstStyle/>
      <a:p>
        <a:r>
          <a:rPr lang="ko-KR" altLang="en-US"/>
          <a:t>경험하면서 생긴 주관적인 개발자 적성</a:t>
        </a:r>
      </a:p>
    </p188:txBody>
  </p188:cm>
</p188:cmLst>
</file>

<file path=ppt/comments/modernComment_119_BC5827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592EDE-6264-4AA0-A858-888B70D229FC}" authorId="{720586C7-E2F1-43D1-DF2A-B6DC36B0EF91}" created="2022-05-12T19:09:15.405">
    <pc:sldMkLst xmlns:pc="http://schemas.microsoft.com/office/powerpoint/2013/main/command">
      <pc:docMk/>
      <pc:sldMk cId="3159893906" sldId="280"/>
    </pc:sldMkLst>
    <p188:txBody>
      <a:bodyPr/>
      <a:lstStyle/>
      <a:p>
        <a:r>
          <a:rPr lang="ko-KR" altLang="en-US"/>
          <a:t>무어의 법칙 종말과 4차산업혁명의 위치</a:t>
        </a:r>
      </a:p>
    </p188:txBody>
  </p188:cm>
  <p188:cm id="{99563E47-14A9-4E55-8AE3-B6DB5C54E762}" authorId="{720586C7-E2F1-43D1-DF2A-B6DC36B0EF91}" created="2022-05-13T02:42:03.616">
    <pc:sldMkLst xmlns:pc="http://schemas.microsoft.com/office/powerpoint/2013/main/command">
      <pc:docMk/>
      <pc:sldMk cId="3159893906" sldId="280"/>
    </pc:sldMkLst>
    <p188:txBody>
      <a:bodyPr/>
      <a:lstStyle/>
      <a:p>
        <a:r>
          <a:rPr lang="ko-KR" altLang="en-US"/>
          <a:t>자동화시스템에 있어, 모든 직종을 막론하고 배우는 '코딩'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C0E7A-5034-8334-12AC-F6D91556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ACBD73-22E7-495F-3024-9FAF3328B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82891-CC55-E18B-D15C-02B5A4E2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2022-09-13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93C49-49D8-9DDE-7D06-64F4B618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54E73-ACD3-86E4-ED7B-313A7F27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790CAEB-FBE9-6025-572B-4D8C0A3BF0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8969"/>
            <a:ext cx="1827786" cy="9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42F3-57B7-E52C-11C5-08B91CD3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E051E-4A5C-23A5-9DAD-99863B42D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2F486-83D6-8062-C4A2-05FC4650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B4F0D-4A37-9DA6-E430-74AE5828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3B6A2-2A0A-2CAE-5C50-F1325E6C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2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6FFF4B-80F0-5E6D-09BC-26ADCF0DD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C85AB-14F3-8052-45D1-8D00AACF3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1D292-CB89-1274-56BA-64516CD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F273D-0ED9-292C-ADEF-5D3926D7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848A5-234F-7179-9095-CA7A4FE8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0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142C1-E9C0-9A47-B41C-D47A35D2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6D2F04-15DC-3ADE-8DF3-41487BE0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94934-2FA1-22C0-D86A-629FF400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46EB6-A68E-71EF-7E75-5EC65DC8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9655D-E195-4BA3-2142-46190B77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7A462C5-EF21-503D-7783-1364A87CB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5402"/>
            <a:ext cx="1789889" cy="8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4AAFB-C93A-AF58-F22F-DD6FA47D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8A1E8-4B6D-55A3-80B3-8A123A7D1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FDE10-D1DF-226F-2D97-D897032A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1F41-3768-52D2-E21E-15A3027E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BE70B-DA28-978B-A736-131AD3DA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547B9-D39B-B2E2-2D25-C5AA771C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3A9F4-B48D-845B-909E-767A5A4E9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9161AD-3C77-01F8-F5B9-D487FB078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ED85FA-3703-CA88-D29E-C9892E9D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A2B92-FECC-4DB5-385C-D78FA7B5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F7B36-D144-D616-252A-D11F013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CF359-3609-C411-7582-450E9A6C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E48BC-74A7-90A5-2AF6-0732BDB3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38AA4-5EF9-F4B4-5A88-F5DBEA37A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F90DA4-24F9-7190-5180-7703538DA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3C380F-B5C5-B0FE-CEEA-15588AD90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46BCD4-025A-AF3C-76DE-52C0F90E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636FE0-6632-97E1-0320-460C1CD54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B41493-2818-AF7C-491F-C4FB260A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D12A3-80BB-3088-14A2-C08840CD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3F1AF4-F87F-A76F-4E64-24071C5C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273043-F3BC-4ADB-CE72-8FC90B65D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61BFD-79E4-A97D-E0F9-C3ACA301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1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E1302F-F659-01D5-B328-339F5792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A831C6-F304-1F4A-1CA5-D0856008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4BA19-240D-FE9B-19E6-97EEE820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E0DEE-BAC5-CD5F-ED90-70701BC2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BDA94-1B5A-5F78-D41D-402C705A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171BE-E526-1158-5D2B-80FBA8F4E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F536C4-5E59-1BD3-DA2E-25B2DE7C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C11AD-E244-4A3D-26D4-ACAB9C1F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42646-9FE9-A611-D55B-5968338A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0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5C1E13-DDBB-E73C-4AD7-27DA4D2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A7D13B-9378-101A-59D7-D12CBF779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A36938-BE3A-6024-FA85-31EDB730B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507BA-606E-3B32-9304-DC4B5EAD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8838-41E0-4F4E-980F-97714EC57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2F686-AC97-11BA-5D91-F38E0084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B6DBA-81D5-0C43-03D2-0D314581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859543-B450-2BA3-389E-DC733D20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BFD24-7CA2-49C5-9712-74C7BD49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65D78-C399-DB90-4909-6ADF5B02D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78838-41E0-4F4E-980F-97714EC573DD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B5FBC0-874F-0F29-E71A-C0DBFFBD5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86F20-64FA-37A8-A217-29BD35CB2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87A5F-B564-409F-9F0E-3945A4F41C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7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6_EBAD9E6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7792BB4F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BC58279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F5DB9D-EF34-3750-4928-ADCC7488E919}"/>
              </a:ext>
            </a:extLst>
          </p:cNvPr>
          <p:cNvSpPr/>
          <p:nvPr/>
        </p:nvSpPr>
        <p:spPr>
          <a:xfrm>
            <a:off x="725576" y="758920"/>
            <a:ext cx="10531704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퍼스널 컬러와</a:t>
            </a:r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ko-KR" alt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소프트웨어 개발자</a:t>
            </a:r>
            <a:endParaRPr lang="en-US" altLang="ko-KR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42A4C-1EC2-5783-8481-A4EEE33C6305}"/>
              </a:ext>
            </a:extLst>
          </p:cNvPr>
          <p:cNvSpPr txBox="1"/>
          <p:nvPr/>
        </p:nvSpPr>
        <p:spPr>
          <a:xfrm>
            <a:off x="1727200" y="5421972"/>
            <a:ext cx="11724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부천대학교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컴퓨터소프트웨어학과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박종혁</a:t>
            </a:r>
            <a:endParaRPr lang="ko-KR" alt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54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D6CAF5B-F7FD-EDC5-7F60-3CBAE5A71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97" y="577108"/>
            <a:ext cx="8046605" cy="57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1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FA2616-4FB3-DA7E-7D02-189F35E38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09" y="184727"/>
            <a:ext cx="8766695" cy="57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02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764376-1D4C-9F61-23A0-E998644A351B}"/>
              </a:ext>
            </a:extLst>
          </p:cNvPr>
          <p:cNvSpPr txBox="1"/>
          <p:nvPr/>
        </p:nvSpPr>
        <p:spPr>
          <a:xfrm>
            <a:off x="1027545" y="1256318"/>
            <a:ext cx="10136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/>
                <a:ea typeface="나눔고딕" panose="020D0604000000000000" pitchFamily="50" charset="-127"/>
              </a:rPr>
              <a:t>컴퓨터 소프트웨어학과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286C7-4D0F-BE4B-4627-86A3D8AEFAD0}"/>
              </a:ext>
            </a:extLst>
          </p:cNvPr>
          <p:cNvSpPr txBox="1"/>
          <p:nvPr/>
        </p:nvSpPr>
        <p:spPr>
          <a:xfrm>
            <a:off x="1937819" y="4385247"/>
            <a:ext cx="10136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개발자</a:t>
            </a:r>
          </a:p>
        </p:txBody>
      </p:sp>
      <p:pic>
        <p:nvPicPr>
          <p:cNvPr id="7" name="그래픽 6" descr="추가 단색으로 채워진">
            <a:extLst>
              <a:ext uri="{FF2B5EF4-FFF2-40B4-BE49-F238E27FC236}">
                <a16:creationId xmlns:a16="http://schemas.microsoft.com/office/drawing/2014/main" id="{E4D29FA0-8FCA-5539-E6E5-8DB59E485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2563" y="2944090"/>
            <a:ext cx="1186873" cy="118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5C8CEA-1D46-9B09-2337-821144C00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72" y="79929"/>
            <a:ext cx="4152900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663BD0-A770-F6D5-60BD-97CE9AB13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92" y="2362200"/>
            <a:ext cx="7719060" cy="4495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FCA4CD-27DC-B3EE-27F3-43994149E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07180" cy="41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9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F69CD0-2966-CC1B-C342-CD0C722C0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16" y="577635"/>
            <a:ext cx="6910367" cy="57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5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스크린샷 2022-04-24 오전 4.16.20.png" descr="스크린샷 2022-04-24 오전 4.16.20.png">
            <a:extLst>
              <a:ext uri="{FF2B5EF4-FFF2-40B4-BE49-F238E27FC236}">
                <a16:creationId xmlns:a16="http://schemas.microsoft.com/office/drawing/2014/main" id="{4A64A470-4D9D-5327-90B5-CFF6C8F0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7" y="133875"/>
            <a:ext cx="7301300" cy="54618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E7D5882-979D-23DA-5F42-AD025AE4B7B8}"/>
              </a:ext>
            </a:extLst>
          </p:cNvPr>
          <p:cNvGrpSpPr/>
          <p:nvPr/>
        </p:nvGrpSpPr>
        <p:grpSpPr>
          <a:xfrm>
            <a:off x="7683791" y="869988"/>
            <a:ext cx="4527105" cy="1552798"/>
            <a:chOff x="7683791" y="869988"/>
            <a:chExt cx="4527105" cy="15527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707618-7C96-D8B0-F83E-F3B1396F3072}"/>
                </a:ext>
              </a:extLst>
            </p:cNvPr>
            <p:cNvSpPr txBox="1"/>
            <p:nvPr/>
          </p:nvSpPr>
          <p:spPr>
            <a:xfrm>
              <a:off x="7683792" y="1270098"/>
              <a:ext cx="4527104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컴퓨터 소프트웨어 개발자서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창의적 문제해결 능력과 전인격적인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인성을 포함한 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평생학습 역량을 갖춘 전문가 교육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DC1872-1004-A421-A642-5FE25C037B90}"/>
                </a:ext>
              </a:extLst>
            </p:cNvPr>
            <p:cNvSpPr txBox="1"/>
            <p:nvPr/>
          </p:nvSpPr>
          <p:spPr>
            <a:xfrm>
              <a:off x="7683791" y="869988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교육 목표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36B3F8-89F7-EC42-2B19-179DF878777F}"/>
              </a:ext>
            </a:extLst>
          </p:cNvPr>
          <p:cNvSpPr txBox="1"/>
          <p:nvPr/>
        </p:nvSpPr>
        <p:spPr>
          <a:xfrm>
            <a:off x="7683791" y="403510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교육 유형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255D0-A45C-F053-45D2-D4F574AA05EE}"/>
              </a:ext>
            </a:extLst>
          </p:cNvPr>
          <p:cNvSpPr txBox="1"/>
          <p:nvPr/>
        </p:nvSpPr>
        <p:spPr>
          <a:xfrm>
            <a:off x="7683792" y="4476397"/>
            <a:ext cx="4527104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프로그램 개발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C/S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프로그램 개발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모바일 프로그램 개발</a:t>
            </a:r>
          </a:p>
        </p:txBody>
      </p:sp>
    </p:spTree>
    <p:extLst>
      <p:ext uri="{BB962C8B-B14F-4D97-AF65-F5344CB8AC3E}">
        <p14:creationId xmlns:p14="http://schemas.microsoft.com/office/powerpoint/2010/main" val="118955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DC7B81-6107-F1DC-B052-2A1D7CE05677}"/>
              </a:ext>
            </a:extLst>
          </p:cNvPr>
          <p:cNvGrpSpPr/>
          <p:nvPr/>
        </p:nvGrpSpPr>
        <p:grpSpPr>
          <a:xfrm>
            <a:off x="305597" y="1053470"/>
            <a:ext cx="2226067" cy="4098184"/>
            <a:chOff x="904240" y="2190972"/>
            <a:chExt cx="2041451" cy="35087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57A58A-54AC-A15E-88BE-6B01BFA5D1B7}"/>
                </a:ext>
              </a:extLst>
            </p:cNvPr>
            <p:cNvSpPr/>
            <p:nvPr/>
          </p:nvSpPr>
          <p:spPr>
            <a:xfrm>
              <a:off x="904240" y="2190974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DCE793-A6A3-6EEB-05A1-AECB71E7BC11}"/>
                </a:ext>
              </a:extLst>
            </p:cNvPr>
            <p:cNvSpPr/>
            <p:nvPr/>
          </p:nvSpPr>
          <p:spPr>
            <a:xfrm>
              <a:off x="904240" y="2190972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9A658C-49B0-165D-7056-405473370804}"/>
                </a:ext>
              </a:extLst>
            </p:cNvPr>
            <p:cNvSpPr txBox="1"/>
            <p:nvPr/>
          </p:nvSpPr>
          <p:spPr>
            <a:xfrm>
              <a:off x="1464574" y="2305945"/>
              <a:ext cx="889680" cy="34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</a:rPr>
                <a:t>STEP 1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1F8427-3AE7-DBF8-9243-D9C90F82B06B}"/>
                </a:ext>
              </a:extLst>
            </p:cNvPr>
            <p:cNvSpPr txBox="1"/>
            <p:nvPr/>
          </p:nvSpPr>
          <p:spPr>
            <a:xfrm>
              <a:off x="1067966" y="3174379"/>
              <a:ext cx="1682895" cy="193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컴퓨터 구조</a:t>
              </a:r>
              <a:endPara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기계어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이진수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소프트웨어 작동원리</a:t>
              </a:r>
              <a:endPara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메모리영역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스택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6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힙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A47435-643E-BE3B-FCC4-70769F050F54}"/>
              </a:ext>
            </a:extLst>
          </p:cNvPr>
          <p:cNvGrpSpPr/>
          <p:nvPr/>
        </p:nvGrpSpPr>
        <p:grpSpPr>
          <a:xfrm>
            <a:off x="3543155" y="1053470"/>
            <a:ext cx="2226068" cy="4098184"/>
            <a:chOff x="3752249" y="1763590"/>
            <a:chExt cx="2041452" cy="35087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CF564B4-30CA-B910-E0FA-FDC3ED4A84DD}"/>
                </a:ext>
              </a:extLst>
            </p:cNvPr>
            <p:cNvSpPr/>
            <p:nvPr/>
          </p:nvSpPr>
          <p:spPr>
            <a:xfrm>
              <a:off x="3752250" y="1763592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A835BF-978F-9006-5E85-91025CE1CE10}"/>
                </a:ext>
              </a:extLst>
            </p:cNvPr>
            <p:cNvSpPr/>
            <p:nvPr/>
          </p:nvSpPr>
          <p:spPr>
            <a:xfrm>
              <a:off x="3752249" y="1763590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E5EF87-DDA5-249C-4191-A239EDB62D0E}"/>
                </a:ext>
              </a:extLst>
            </p:cNvPr>
            <p:cNvSpPr txBox="1"/>
            <p:nvPr/>
          </p:nvSpPr>
          <p:spPr>
            <a:xfrm>
              <a:off x="4335827" y="1878563"/>
              <a:ext cx="889680" cy="34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</a:rPr>
                <a:t>STEP 2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FF3ADF-D434-4348-F31F-09DFDF7DFB0F}"/>
                </a:ext>
              </a:extLst>
            </p:cNvPr>
            <p:cNvSpPr txBox="1"/>
            <p:nvPr/>
          </p:nvSpPr>
          <p:spPr>
            <a:xfrm>
              <a:off x="3939219" y="2746997"/>
              <a:ext cx="1682895" cy="2135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프로그래밍 언어</a:t>
              </a:r>
              <a:endPara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HTML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UI/UX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Adobe 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포토샵</a:t>
              </a:r>
              <a:endPara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JAVA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DB/SQL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C++, C#</a:t>
              </a:r>
              <a:endPara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3BAB161-461B-2B59-4FB3-5EFE2C1D07BC}"/>
              </a:ext>
            </a:extLst>
          </p:cNvPr>
          <p:cNvGrpSpPr/>
          <p:nvPr/>
        </p:nvGrpSpPr>
        <p:grpSpPr>
          <a:xfrm>
            <a:off x="6780715" y="1053470"/>
            <a:ext cx="2226068" cy="4098185"/>
            <a:chOff x="6510806" y="1763590"/>
            <a:chExt cx="2041453" cy="350878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AD8C48-C76F-6851-8B2B-2AC662BFFCAE}"/>
                </a:ext>
              </a:extLst>
            </p:cNvPr>
            <p:cNvSpPr/>
            <p:nvPr/>
          </p:nvSpPr>
          <p:spPr>
            <a:xfrm>
              <a:off x="6510808" y="1763592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454BF3B-0201-DC98-71A6-874EE99EE526}"/>
                </a:ext>
              </a:extLst>
            </p:cNvPr>
            <p:cNvSpPr/>
            <p:nvPr/>
          </p:nvSpPr>
          <p:spPr>
            <a:xfrm>
              <a:off x="6510806" y="1763590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8F0AA4-EB0E-1D77-1D54-88DDFD092167}"/>
                </a:ext>
              </a:extLst>
            </p:cNvPr>
            <p:cNvSpPr txBox="1"/>
            <p:nvPr/>
          </p:nvSpPr>
          <p:spPr>
            <a:xfrm>
              <a:off x="7095185" y="1878563"/>
              <a:ext cx="889680" cy="342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</a:rPr>
                <a:t>STEP 3</a:t>
              </a:r>
              <a:endParaRPr lang="ko-KR" alt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0445BA-154C-CF21-0E78-D5DBFAB960E3}"/>
                </a:ext>
              </a:extLst>
            </p:cNvPr>
            <p:cNvSpPr txBox="1"/>
            <p:nvPr/>
          </p:nvSpPr>
          <p:spPr>
            <a:xfrm>
              <a:off x="6680534" y="3000272"/>
              <a:ext cx="1682895" cy="1101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알고리즘 이해</a:t>
              </a:r>
              <a:endPara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문제 파악 및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개발 구현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2FF3C48-FB6C-94DA-C78D-D119A30E8F6B}"/>
              </a:ext>
            </a:extLst>
          </p:cNvPr>
          <p:cNvGrpSpPr/>
          <p:nvPr/>
        </p:nvGrpSpPr>
        <p:grpSpPr>
          <a:xfrm>
            <a:off x="9746019" y="1053470"/>
            <a:ext cx="2226066" cy="4098185"/>
            <a:chOff x="9269363" y="1763590"/>
            <a:chExt cx="2041455" cy="350878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8F27C7B-E6CD-9EE0-C49A-58F60A8E7DFB}"/>
                </a:ext>
              </a:extLst>
            </p:cNvPr>
            <p:cNvSpPr/>
            <p:nvPr/>
          </p:nvSpPr>
          <p:spPr>
            <a:xfrm>
              <a:off x="9269367" y="1763592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903F5D-4C0D-BA02-40AF-AD640F8634FE}"/>
                </a:ext>
              </a:extLst>
            </p:cNvPr>
            <p:cNvSpPr/>
            <p:nvPr/>
          </p:nvSpPr>
          <p:spPr>
            <a:xfrm>
              <a:off x="9269363" y="1763590"/>
              <a:ext cx="2041451" cy="60428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CAC55E-4F92-05A8-5DDC-B4DC84DC1149}"/>
                </a:ext>
              </a:extLst>
            </p:cNvPr>
            <p:cNvSpPr txBox="1"/>
            <p:nvPr/>
          </p:nvSpPr>
          <p:spPr>
            <a:xfrm>
              <a:off x="9805086" y="1878563"/>
              <a:ext cx="970536" cy="395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>
                      <a:lumMod val="95000"/>
                    </a:schemeClr>
                  </a:solidFill>
                </a:rPr>
                <a:t>STEP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 4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6D3FC4-6161-B971-E634-43B71EC5A0B4}"/>
                </a:ext>
              </a:extLst>
            </p:cNvPr>
            <p:cNvSpPr txBox="1"/>
            <p:nvPr/>
          </p:nvSpPr>
          <p:spPr>
            <a:xfrm>
              <a:off x="9448640" y="3000272"/>
              <a:ext cx="1682895" cy="1571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z="16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프로젝트 개발</a:t>
              </a:r>
              <a:endPara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1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웹 페이지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데이터베이스 구축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게임 등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…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BF0D72A-E165-5D94-6BE6-1BBCF738D472}"/>
              </a:ext>
            </a:extLst>
          </p:cNvPr>
          <p:cNvSpPr txBox="1"/>
          <p:nvPr/>
        </p:nvSpPr>
        <p:spPr>
          <a:xfrm>
            <a:off x="5895368" y="2840953"/>
            <a:ext cx="88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&gt;&gt;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F6FA12-C0D9-2375-FED4-84F83F4D23D0}"/>
              </a:ext>
            </a:extLst>
          </p:cNvPr>
          <p:cNvSpPr txBox="1"/>
          <p:nvPr/>
        </p:nvSpPr>
        <p:spPr>
          <a:xfrm>
            <a:off x="9006787" y="2840953"/>
            <a:ext cx="88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&gt;&gt;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EB2EF-C381-4A66-7C4B-2E03BC0DA954}"/>
              </a:ext>
            </a:extLst>
          </p:cNvPr>
          <p:cNvSpPr txBox="1"/>
          <p:nvPr/>
        </p:nvSpPr>
        <p:spPr>
          <a:xfrm>
            <a:off x="2689747" y="2840953"/>
            <a:ext cx="88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&gt;&gt;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20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5DEC-4F15-4754-B254-3D7F6BCAC00C}"/>
              </a:ext>
            </a:extLst>
          </p:cNvPr>
          <p:cNvSpPr txBox="1"/>
          <p:nvPr/>
        </p:nvSpPr>
        <p:spPr>
          <a:xfrm>
            <a:off x="875104" y="676096"/>
            <a:ext cx="4607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Nova Light" panose="020B0304020202020204" pitchFamily="34" charset="0"/>
              </a:rPr>
              <a:t>Lorem Ipsum is simply dummy text of the printing and typesetting industry</a:t>
            </a:r>
            <a:endParaRPr lang="ko-KR" altLang="en-US" sz="1100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22A060-9A25-4DFB-B3A8-DB9E9CE64455}"/>
              </a:ext>
            </a:extLst>
          </p:cNvPr>
          <p:cNvSpPr/>
          <p:nvPr/>
        </p:nvSpPr>
        <p:spPr>
          <a:xfrm>
            <a:off x="5751098" y="3602664"/>
            <a:ext cx="2738208" cy="2738208"/>
          </a:xfrm>
          <a:prstGeom prst="ellipse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인내력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18A733-300A-4730-A394-3E3185E89C0E}"/>
              </a:ext>
            </a:extLst>
          </p:cNvPr>
          <p:cNvSpPr txBox="1"/>
          <p:nvPr/>
        </p:nvSpPr>
        <p:spPr>
          <a:xfrm>
            <a:off x="5522374" y="2883633"/>
            <a:ext cx="11849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100" dirty="0">
                <a:solidFill>
                  <a:schemeClr val="bg1"/>
                </a:solidFill>
                <a:latin typeface="+mj-ea"/>
                <a:ea typeface="+mj-ea"/>
              </a:rPr>
              <a:t>논리력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8CE039-D8F5-85F2-8C71-20D5DCE2223B}"/>
              </a:ext>
            </a:extLst>
          </p:cNvPr>
          <p:cNvGrpSpPr/>
          <p:nvPr/>
        </p:nvGrpSpPr>
        <p:grpSpPr>
          <a:xfrm>
            <a:off x="650240" y="3602664"/>
            <a:ext cx="5757624" cy="2738208"/>
            <a:chOff x="650240" y="3602664"/>
            <a:chExt cx="5757624" cy="273820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834F69E-84F5-425C-BFFA-ECBD89D4C281}"/>
                </a:ext>
              </a:extLst>
            </p:cNvPr>
            <p:cNvSpPr/>
            <p:nvPr/>
          </p:nvSpPr>
          <p:spPr>
            <a:xfrm>
              <a:off x="3669656" y="3602664"/>
              <a:ext cx="2738208" cy="2738208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spc="100" dirty="0"/>
                <a:t> </a:t>
              </a:r>
              <a:r>
                <a:rPr lang="ko-KR" altLang="en-US" sz="2500" spc="100" dirty="0" err="1"/>
                <a:t>협업력</a:t>
              </a:r>
              <a:endParaRPr lang="ko-KR" altLang="en-US" sz="2500" spc="1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ADD4DD-B221-4DB3-82C9-9714DADA8761}"/>
                </a:ext>
              </a:extLst>
            </p:cNvPr>
            <p:cNvSpPr txBox="1"/>
            <p:nvPr/>
          </p:nvSpPr>
          <p:spPr>
            <a:xfrm>
              <a:off x="650240" y="4911846"/>
              <a:ext cx="29290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다양한 분야의 개발자들이 하나의 목표를 가지고 개발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610AD75-0537-43C9-A65B-2285F22132BD}"/>
              </a:ext>
            </a:extLst>
          </p:cNvPr>
          <p:cNvSpPr txBox="1"/>
          <p:nvPr/>
        </p:nvSpPr>
        <p:spPr>
          <a:xfrm>
            <a:off x="2876946" y="256007"/>
            <a:ext cx="78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spc="-300" dirty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나의 적성은 개발자와 맞을까</a:t>
            </a:r>
            <a:r>
              <a:rPr lang="en-US" altLang="ko-KR" sz="4000" b="1" spc="-300" dirty="0">
                <a:solidFill>
                  <a:srgbClr val="393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?</a:t>
            </a:r>
            <a:endParaRPr lang="ko-KR" altLang="en-US" sz="4000" b="1" spc="-300" dirty="0">
              <a:solidFill>
                <a:srgbClr val="39393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02205A-4B63-25D4-063F-48A8CB8B921C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1A1B08-62D8-BD51-E8FB-A3D2454787DF}"/>
              </a:ext>
            </a:extLst>
          </p:cNvPr>
          <p:cNvSpPr txBox="1"/>
          <p:nvPr/>
        </p:nvSpPr>
        <p:spPr>
          <a:xfrm>
            <a:off x="8646160" y="4788734"/>
            <a:ext cx="3271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dirty="0"/>
              <a:t>알고리즘 구현과 수많은 버그와 오류들을 포기하지 않고 결과물을 도출하고 해결하는 능력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5BCE47-54A8-3884-CA45-4834DE137759}"/>
              </a:ext>
            </a:extLst>
          </p:cNvPr>
          <p:cNvGrpSpPr/>
          <p:nvPr/>
        </p:nvGrpSpPr>
        <p:grpSpPr>
          <a:xfrm>
            <a:off x="4745741" y="1753056"/>
            <a:ext cx="5813433" cy="2738208"/>
            <a:chOff x="4745741" y="1753056"/>
            <a:chExt cx="5813433" cy="2738208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18AA9DA-8513-4FC6-907C-82912F7DDFC9}"/>
                </a:ext>
              </a:extLst>
            </p:cNvPr>
            <p:cNvSpPr/>
            <p:nvPr/>
          </p:nvSpPr>
          <p:spPr>
            <a:xfrm>
              <a:off x="4745741" y="1753056"/>
              <a:ext cx="2738208" cy="2738208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/>
                <a:t>논리력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ECD466D-C2A1-C908-61F1-A76A91B2909A}"/>
                </a:ext>
              </a:extLst>
            </p:cNvPr>
            <p:cNvSpPr txBox="1"/>
            <p:nvPr/>
          </p:nvSpPr>
          <p:spPr>
            <a:xfrm>
              <a:off x="7630160" y="2291163"/>
              <a:ext cx="29290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현상이나 동작에 대한 원리를 이해하고 컴퓨터 언어로 구현하는 능력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402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/>
      <p:bldP spid="31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A7EDE06-CE8B-3B24-CE05-52B4B3329C2A}"/>
              </a:ext>
            </a:extLst>
          </p:cNvPr>
          <p:cNvGrpSpPr/>
          <p:nvPr/>
        </p:nvGrpSpPr>
        <p:grpSpPr>
          <a:xfrm>
            <a:off x="107414" y="221673"/>
            <a:ext cx="5203495" cy="6372413"/>
            <a:chOff x="107414" y="221673"/>
            <a:chExt cx="5203495" cy="6372413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0A486C9-45DD-6A1B-8A23-34D02FFA70F2}"/>
                </a:ext>
              </a:extLst>
            </p:cNvPr>
            <p:cNvSpPr/>
            <p:nvPr/>
          </p:nvSpPr>
          <p:spPr>
            <a:xfrm>
              <a:off x="107414" y="221673"/>
              <a:ext cx="5203495" cy="63724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pic>
          <p:nvPicPr>
            <p:cNvPr id="5" name="students.png" descr="students.png">
              <a:extLst>
                <a:ext uri="{FF2B5EF4-FFF2-40B4-BE49-F238E27FC236}">
                  <a16:creationId xmlns:a16="http://schemas.microsoft.com/office/drawing/2014/main" id="{9D51849A-61EB-3EE8-3FEE-6D5653327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078" y="595258"/>
              <a:ext cx="1667395" cy="166739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D89578-8867-38F2-9A68-89817F3AFF25}"/>
                </a:ext>
              </a:extLst>
            </p:cNvPr>
            <p:cNvSpPr txBox="1"/>
            <p:nvPr/>
          </p:nvSpPr>
          <p:spPr>
            <a:xfrm>
              <a:off x="2435168" y="2439524"/>
              <a:ext cx="21063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애플리케이션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BA864E7-F2E4-7E55-9A60-46CFC769E46D}"/>
                </a:ext>
              </a:extLst>
            </p:cNvPr>
            <p:cNvSpPr txBox="1"/>
            <p:nvPr/>
          </p:nvSpPr>
          <p:spPr>
            <a:xfrm>
              <a:off x="3408116" y="3729792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E880E4-591F-5F12-05AE-7D108907D4F7}"/>
                </a:ext>
              </a:extLst>
            </p:cNvPr>
            <p:cNvSpPr txBox="1"/>
            <p:nvPr/>
          </p:nvSpPr>
          <p:spPr>
            <a:xfrm>
              <a:off x="614105" y="3629627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인공지능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A656ED-2907-F603-7904-38913E0307EF}"/>
                </a:ext>
              </a:extLst>
            </p:cNvPr>
            <p:cNvSpPr txBox="1"/>
            <p:nvPr/>
          </p:nvSpPr>
          <p:spPr>
            <a:xfrm>
              <a:off x="3408116" y="964590"/>
              <a:ext cx="16673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웹페이지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2C46300-30BB-E93F-DB51-C4F8DE02A999}"/>
                </a:ext>
              </a:extLst>
            </p:cNvPr>
            <p:cNvSpPr txBox="1"/>
            <p:nvPr/>
          </p:nvSpPr>
          <p:spPr>
            <a:xfrm>
              <a:off x="1561635" y="5119462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빅데이터</a:t>
              </a:r>
            </a:p>
          </p:txBody>
        </p:sp>
      </p:grpSp>
      <p:pic>
        <p:nvPicPr>
          <p:cNvPr id="3" name="그래픽 2" descr="직선 화살표 단색으로 채워진">
            <a:extLst>
              <a:ext uri="{FF2B5EF4-FFF2-40B4-BE49-F238E27FC236}">
                <a16:creationId xmlns:a16="http://schemas.microsoft.com/office/drawing/2014/main" id="{47811210-41C8-7E8A-AF56-07F4B4979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419219" y="3086403"/>
            <a:ext cx="1253680" cy="9144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D0A0832-B607-09CC-5B4E-0880148CED57}"/>
              </a:ext>
            </a:extLst>
          </p:cNvPr>
          <p:cNvGrpSpPr/>
          <p:nvPr/>
        </p:nvGrpSpPr>
        <p:grpSpPr>
          <a:xfrm>
            <a:off x="6781210" y="216555"/>
            <a:ext cx="5410790" cy="6372413"/>
            <a:chOff x="6781210" y="216555"/>
            <a:chExt cx="5410790" cy="637241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D42BCDBB-0835-0963-5B5B-0F7A657A8014}"/>
                </a:ext>
              </a:extLst>
            </p:cNvPr>
            <p:cNvSpPr/>
            <p:nvPr/>
          </p:nvSpPr>
          <p:spPr>
            <a:xfrm>
              <a:off x="6781210" y="216555"/>
              <a:ext cx="5203495" cy="637241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078CF2E0-4246-0C89-C6DD-CA60CD0D2FA3}"/>
                </a:ext>
              </a:extLst>
            </p:cNvPr>
            <p:cNvGrpSpPr/>
            <p:nvPr/>
          </p:nvGrpSpPr>
          <p:grpSpPr>
            <a:xfrm>
              <a:off x="8869118" y="4608935"/>
              <a:ext cx="2819290" cy="1682325"/>
              <a:chOff x="0" y="0"/>
              <a:chExt cx="5762420" cy="3197278"/>
            </a:xfrm>
          </p:grpSpPr>
          <p:pic>
            <p:nvPicPr>
              <p:cNvPr id="7" name="developer.png" descr="developer.png">
                <a:extLst>
                  <a:ext uri="{FF2B5EF4-FFF2-40B4-BE49-F238E27FC236}">
                    <a16:creationId xmlns:a16="http://schemas.microsoft.com/office/drawing/2014/main" id="{AF3BF5A8-5D5A-D234-E2D6-BDF90862A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5142" y="0"/>
                <a:ext cx="3197279" cy="31972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8" name="programmer (2).png" descr="programmer (2).png">
                <a:extLst>
                  <a:ext uri="{FF2B5EF4-FFF2-40B4-BE49-F238E27FC236}">
                    <a16:creationId xmlns:a16="http://schemas.microsoft.com/office/drawing/2014/main" id="{E3B294ED-50BE-71B6-1727-768EB3C6F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0"/>
                <a:ext cx="3197279" cy="31972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7D7FFC-DCD0-B1A0-2209-2662026871F3}"/>
                </a:ext>
              </a:extLst>
            </p:cNvPr>
            <p:cNvSpPr txBox="1"/>
            <p:nvPr/>
          </p:nvSpPr>
          <p:spPr>
            <a:xfrm>
              <a:off x="9514577" y="595258"/>
              <a:ext cx="1826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프론트엔드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809732-1911-07EA-1F4D-F97B3AA7B258}"/>
                </a:ext>
              </a:extLst>
            </p:cNvPr>
            <p:cNvSpPr txBox="1"/>
            <p:nvPr/>
          </p:nvSpPr>
          <p:spPr>
            <a:xfrm>
              <a:off x="7576738" y="1428955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백엔드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706386-6B42-434D-A7EF-E056EAC4ABE6}"/>
                </a:ext>
              </a:extLst>
            </p:cNvPr>
            <p:cNvSpPr txBox="1"/>
            <p:nvPr/>
          </p:nvSpPr>
          <p:spPr>
            <a:xfrm>
              <a:off x="9226634" y="2197945"/>
              <a:ext cx="2965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안드로이드 개발자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268FC5-68EB-0405-EF08-E724AA51CF3F}"/>
                </a:ext>
              </a:extLst>
            </p:cNvPr>
            <p:cNvSpPr txBox="1"/>
            <p:nvPr/>
          </p:nvSpPr>
          <p:spPr>
            <a:xfrm>
              <a:off x="7283586" y="3267535"/>
              <a:ext cx="2965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D/B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관리자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18CD06-9A61-300D-1E3C-1F7935A665B2}"/>
                </a:ext>
              </a:extLst>
            </p:cNvPr>
            <p:cNvSpPr txBox="1"/>
            <p:nvPr/>
          </p:nvSpPr>
          <p:spPr>
            <a:xfrm>
              <a:off x="9133840" y="3729792"/>
              <a:ext cx="19637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게임 개발자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9B197F-6EA7-3E33-4E91-2328F1961E44}"/>
                </a:ext>
              </a:extLst>
            </p:cNvPr>
            <p:cNvSpPr txBox="1"/>
            <p:nvPr/>
          </p:nvSpPr>
          <p:spPr>
            <a:xfrm>
              <a:off x="7319901" y="4608935"/>
              <a:ext cx="1446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AI </a:t>
              </a:r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개발자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62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2442626-77A7-561E-A469-B4827B297639}"/>
              </a:ext>
            </a:extLst>
          </p:cNvPr>
          <p:cNvSpPr/>
          <p:nvPr/>
        </p:nvSpPr>
        <p:spPr>
          <a:xfrm>
            <a:off x="6144157" y="477401"/>
            <a:ext cx="2322783" cy="3741395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12B6630-6E77-E495-4856-CD7C6CE5895F}"/>
              </a:ext>
            </a:extLst>
          </p:cNvPr>
          <p:cNvCxnSpPr>
            <a:cxnSpLocks/>
          </p:cNvCxnSpPr>
          <p:nvPr/>
        </p:nvCxnSpPr>
        <p:spPr>
          <a:xfrm>
            <a:off x="5999686" y="2558937"/>
            <a:ext cx="0" cy="12965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536D99-F9D1-E4B8-47DE-BE6081DC05D5}"/>
              </a:ext>
            </a:extLst>
          </p:cNvPr>
          <p:cNvCxnSpPr>
            <a:cxnSpLocks/>
          </p:cNvCxnSpPr>
          <p:nvPr/>
        </p:nvCxnSpPr>
        <p:spPr>
          <a:xfrm flipH="1">
            <a:off x="4580158" y="3863394"/>
            <a:ext cx="1399934" cy="841796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AB90B0B-9140-E954-7C83-27F8F227E588}"/>
              </a:ext>
            </a:extLst>
          </p:cNvPr>
          <p:cNvCxnSpPr>
            <a:cxnSpLocks/>
          </p:cNvCxnSpPr>
          <p:nvPr/>
        </p:nvCxnSpPr>
        <p:spPr>
          <a:xfrm>
            <a:off x="6031232" y="3863391"/>
            <a:ext cx="1165907" cy="73826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CDC2002F-0BAB-5253-555B-63315128C684}"/>
              </a:ext>
            </a:extLst>
          </p:cNvPr>
          <p:cNvSpPr/>
          <p:nvPr/>
        </p:nvSpPr>
        <p:spPr>
          <a:xfrm>
            <a:off x="3241042" y="4087680"/>
            <a:ext cx="1911598" cy="19115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250BD35-0115-AD5A-FED9-D802ABBD11CB}"/>
              </a:ext>
            </a:extLst>
          </p:cNvPr>
          <p:cNvSpPr/>
          <p:nvPr/>
        </p:nvSpPr>
        <p:spPr>
          <a:xfrm>
            <a:off x="5106326" y="606707"/>
            <a:ext cx="1911598" cy="19115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6E8DFBF-8002-203D-2C68-8BFEF0012622}"/>
              </a:ext>
            </a:extLst>
          </p:cNvPr>
          <p:cNvSpPr/>
          <p:nvPr/>
        </p:nvSpPr>
        <p:spPr>
          <a:xfrm>
            <a:off x="6952832" y="4087680"/>
            <a:ext cx="1911598" cy="19115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endParaRPr lang="ko-KR" alt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79BE50-0EE3-A143-649D-69A96019DC78}"/>
              </a:ext>
            </a:extLst>
          </p:cNvPr>
          <p:cNvGrpSpPr/>
          <p:nvPr/>
        </p:nvGrpSpPr>
        <p:grpSpPr>
          <a:xfrm>
            <a:off x="891151" y="4658385"/>
            <a:ext cx="3284668" cy="770188"/>
            <a:chOff x="7166385" y="1701893"/>
            <a:chExt cx="2529457" cy="5077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56295F-3016-F859-7B8A-D05A354BFE1B}"/>
                </a:ext>
              </a:extLst>
            </p:cNvPr>
            <p:cNvSpPr txBox="1"/>
            <p:nvPr/>
          </p:nvSpPr>
          <p:spPr>
            <a:xfrm>
              <a:off x="7166385" y="1701893"/>
              <a:ext cx="1000341" cy="263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/>
                <a:t>Back-End</a:t>
              </a:r>
              <a:endParaRPr lang="ko-KR" altLang="en-US" sz="20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874AF8-0169-70EC-B55F-CC7BFC09EAC5}"/>
                </a:ext>
              </a:extLst>
            </p:cNvPr>
            <p:cNvSpPr txBox="1"/>
            <p:nvPr/>
          </p:nvSpPr>
          <p:spPr>
            <a:xfrm>
              <a:off x="7195864" y="1996583"/>
              <a:ext cx="2499978" cy="21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/>
                <a:t>백엔드</a:t>
              </a:r>
              <a:r>
                <a:rPr lang="ko-KR" altLang="en-US" sz="1500" dirty="0"/>
                <a:t> 담당 개발자</a:t>
              </a: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903CD4F-1F89-C985-EA2E-EBF39D4D2F31}"/>
              </a:ext>
            </a:extLst>
          </p:cNvPr>
          <p:cNvSpPr/>
          <p:nvPr/>
        </p:nvSpPr>
        <p:spPr>
          <a:xfrm>
            <a:off x="39368" y="127698"/>
            <a:ext cx="12026736" cy="6594867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286C967-A0C4-4BC4-4846-4DDE13569566}"/>
              </a:ext>
            </a:extLst>
          </p:cNvPr>
          <p:cNvGrpSpPr/>
          <p:nvPr/>
        </p:nvGrpSpPr>
        <p:grpSpPr>
          <a:xfrm>
            <a:off x="489183" y="486046"/>
            <a:ext cx="4473106" cy="1621887"/>
            <a:chOff x="489183" y="486046"/>
            <a:chExt cx="4473106" cy="162188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586D7A-8466-DEBE-7A6B-FE083EC85D3F}"/>
                </a:ext>
              </a:extLst>
            </p:cNvPr>
            <p:cNvSpPr txBox="1"/>
            <p:nvPr/>
          </p:nvSpPr>
          <p:spPr>
            <a:xfrm>
              <a:off x="489183" y="486046"/>
              <a:ext cx="3664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TF </a:t>
              </a:r>
              <a:r>
                <a:rPr lang="en-US" altLang="ko-KR" sz="2800" b="1" dirty="0"/>
                <a:t>(Task Force)</a:t>
              </a:r>
              <a:endParaRPr lang="ko-KR" altLang="en-US" sz="28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DDA131-5744-7701-90C0-593690DC8522}"/>
                </a:ext>
              </a:extLst>
            </p:cNvPr>
            <p:cNvSpPr txBox="1"/>
            <p:nvPr/>
          </p:nvSpPr>
          <p:spPr>
            <a:xfrm>
              <a:off x="855210" y="1184603"/>
              <a:ext cx="41070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특정 업무를 해결하기 위해 </a:t>
              </a:r>
              <a:endParaRPr lang="en-US" altLang="ko-KR" dirty="0"/>
            </a:p>
            <a:p>
              <a:r>
                <a:rPr lang="ko-KR" altLang="en-US" dirty="0"/>
                <a:t>각 분야의 개발자들을 선발하여</a:t>
              </a:r>
              <a:endParaRPr lang="en-US" altLang="ko-KR" dirty="0"/>
            </a:p>
            <a:p>
              <a:r>
                <a:rPr lang="ko-KR" altLang="en-US" dirty="0"/>
                <a:t>조직한 팀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029D96-F6F4-03D3-12F1-B24E118E6112}"/>
              </a:ext>
            </a:extLst>
          </p:cNvPr>
          <p:cNvGrpSpPr/>
          <p:nvPr/>
        </p:nvGrpSpPr>
        <p:grpSpPr>
          <a:xfrm>
            <a:off x="9148269" y="4658385"/>
            <a:ext cx="3406244" cy="770188"/>
            <a:chOff x="7072762" y="1701893"/>
            <a:chExt cx="2623080" cy="5077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B2048B-C4AC-C5FE-A7AB-DC13EC00FD30}"/>
                </a:ext>
              </a:extLst>
            </p:cNvPr>
            <p:cNvSpPr txBox="1"/>
            <p:nvPr/>
          </p:nvSpPr>
          <p:spPr>
            <a:xfrm>
              <a:off x="7072762" y="1701893"/>
              <a:ext cx="1093962" cy="263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/>
                <a:t>Data-Base</a:t>
              </a:r>
              <a:endParaRPr lang="ko-KR" altLang="en-US" sz="20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B6F2E3-AB9C-2133-7964-EB4A111B1EA5}"/>
                </a:ext>
              </a:extLst>
            </p:cNvPr>
            <p:cNvSpPr txBox="1"/>
            <p:nvPr/>
          </p:nvSpPr>
          <p:spPr>
            <a:xfrm>
              <a:off x="7195864" y="1996583"/>
              <a:ext cx="2499978" cy="21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데이터베이스 담당 관리자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EBB46A6-CC48-C18B-7882-B0A01A4234C9}"/>
              </a:ext>
            </a:extLst>
          </p:cNvPr>
          <p:cNvGrpSpPr/>
          <p:nvPr/>
        </p:nvGrpSpPr>
        <p:grpSpPr>
          <a:xfrm>
            <a:off x="7443161" y="1052149"/>
            <a:ext cx="3363473" cy="770188"/>
            <a:chOff x="7105699" y="1701893"/>
            <a:chExt cx="2590143" cy="5077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27BC95-E1C8-8334-C4E7-F466E06B99AA}"/>
                </a:ext>
              </a:extLst>
            </p:cNvPr>
            <p:cNvSpPr txBox="1"/>
            <p:nvPr/>
          </p:nvSpPr>
          <p:spPr>
            <a:xfrm>
              <a:off x="7105699" y="1701893"/>
              <a:ext cx="1061027" cy="2637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dirty="0"/>
                <a:t>Front-End</a:t>
              </a:r>
              <a:endParaRPr lang="ko-KR" altLang="en-US" sz="20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ED0214-4103-7ED4-0834-8FA481A0471F}"/>
                </a:ext>
              </a:extLst>
            </p:cNvPr>
            <p:cNvSpPr txBox="1"/>
            <p:nvPr/>
          </p:nvSpPr>
          <p:spPr>
            <a:xfrm>
              <a:off x="7195864" y="1996583"/>
              <a:ext cx="2499978" cy="21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err="1"/>
                <a:t>프론트엔드</a:t>
              </a:r>
              <a:r>
                <a:rPr lang="ko-KR" altLang="en-US" sz="1500" dirty="0"/>
                <a:t> 담당 개발자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00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E6F36-6C85-D6FE-0108-BA0351B757C9}"/>
              </a:ext>
            </a:extLst>
          </p:cNvPr>
          <p:cNvSpPr txBox="1"/>
          <p:nvPr/>
        </p:nvSpPr>
        <p:spPr>
          <a:xfrm>
            <a:off x="3037840" y="2687954"/>
            <a:ext cx="619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퍼스널 컬러 </a:t>
            </a:r>
            <a:r>
              <a:rPr lang="en-US" altLang="ko-K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CD4EE-5286-A69C-5B2C-57AA0629A37E}"/>
              </a:ext>
            </a:extLst>
          </p:cNvPr>
          <p:cNvSpPr txBox="1"/>
          <p:nvPr/>
        </p:nvSpPr>
        <p:spPr>
          <a:xfrm>
            <a:off x="274320" y="3011120"/>
            <a:ext cx="117246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사람의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피부톤과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가장 어울리는 색상을 찾는 </a:t>
            </a:r>
            <a:r>
              <a:rPr lang="ko-KR" altLang="en-US" sz="3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색채학</a:t>
            </a:r>
            <a:r>
              <a:rPr lang="ko-KR" altLang="en-US" sz="3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이론</a:t>
            </a:r>
            <a:endParaRPr lang="ko-KR" alt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99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29C9088-C3B1-49B3-9393-C82BD0878F17}"/>
              </a:ext>
            </a:extLst>
          </p:cNvPr>
          <p:cNvSpPr txBox="1"/>
          <p:nvPr/>
        </p:nvSpPr>
        <p:spPr>
          <a:xfrm>
            <a:off x="6269998" y="2438553"/>
            <a:ext cx="566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FE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FFA2B1-7CC1-4183-9744-9A20F0F9A4D3}"/>
              </a:ext>
            </a:extLst>
          </p:cNvPr>
          <p:cNvSpPr txBox="1"/>
          <p:nvPr/>
        </p:nvSpPr>
        <p:spPr>
          <a:xfrm>
            <a:off x="875104" y="101916"/>
            <a:ext cx="3313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FA404A-A053-40CB-A49C-F7D78F1195C4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7A8E7B-28A0-BFC3-3119-90AEAE36E31B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874695B-4EF2-E151-9189-F3BC10CE3A66}"/>
              </a:ext>
            </a:extLst>
          </p:cNvPr>
          <p:cNvSpPr/>
          <p:nvPr/>
        </p:nvSpPr>
        <p:spPr>
          <a:xfrm>
            <a:off x="4653279" y="3896228"/>
            <a:ext cx="2885440" cy="290240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ko-KR" altLang="en-US" sz="4500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A2ED62E-1881-F2A5-AF72-4C529D3DA173}"/>
              </a:ext>
            </a:extLst>
          </p:cNvPr>
          <p:cNvSpPr/>
          <p:nvPr/>
        </p:nvSpPr>
        <p:spPr>
          <a:xfrm>
            <a:off x="9306560" y="3838289"/>
            <a:ext cx="2885440" cy="290240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ko-KR" altLang="en-US" sz="4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84B2D1D-6E6E-8F35-EADE-674CA22C2E12}"/>
              </a:ext>
            </a:extLst>
          </p:cNvPr>
          <p:cNvCxnSpPr>
            <a:cxnSpLocks/>
          </p:cNvCxnSpPr>
          <p:nvPr/>
        </p:nvCxnSpPr>
        <p:spPr>
          <a:xfrm flipV="1">
            <a:off x="1442720" y="1551008"/>
            <a:ext cx="3193226" cy="216739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5E50B37-4163-DB50-2E2F-3A273400972E}"/>
              </a:ext>
            </a:extLst>
          </p:cNvPr>
          <p:cNvCxnSpPr>
            <a:cxnSpLocks/>
          </p:cNvCxnSpPr>
          <p:nvPr/>
        </p:nvCxnSpPr>
        <p:spPr>
          <a:xfrm flipV="1">
            <a:off x="6096000" y="1551008"/>
            <a:ext cx="0" cy="2260695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123BC8B-B5A6-A557-33A8-292238E812AA}"/>
              </a:ext>
            </a:extLst>
          </p:cNvPr>
          <p:cNvCxnSpPr>
            <a:cxnSpLocks/>
          </p:cNvCxnSpPr>
          <p:nvPr/>
        </p:nvCxnSpPr>
        <p:spPr>
          <a:xfrm flipH="1" flipV="1">
            <a:off x="7430947" y="1551008"/>
            <a:ext cx="3318333" cy="2167394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DE0E2A2-0ED0-29E1-0F18-FB93188018B5}"/>
              </a:ext>
            </a:extLst>
          </p:cNvPr>
          <p:cNvSpPr/>
          <p:nvPr/>
        </p:nvSpPr>
        <p:spPr>
          <a:xfrm>
            <a:off x="4342627" y="236337"/>
            <a:ext cx="3506744" cy="1023820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 </a:t>
            </a:r>
          </a:p>
          <a:p>
            <a:pPr algn="ctr"/>
            <a:r>
              <a:rPr lang="en-US" altLang="ko-KR" sz="4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Client</a:t>
            </a:r>
            <a:endParaRPr lang="ko-KR" altLang="en-US" sz="4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8F140B0B-373F-F197-D554-6130A54A62FC}"/>
              </a:ext>
            </a:extLst>
          </p:cNvPr>
          <p:cNvSpPr/>
          <p:nvPr/>
        </p:nvSpPr>
        <p:spPr>
          <a:xfrm>
            <a:off x="39368" y="3896228"/>
            <a:ext cx="2846070" cy="2902405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0CF2B2-0CE1-3223-6D93-22DC538C4A0A}"/>
              </a:ext>
            </a:extLst>
          </p:cNvPr>
          <p:cNvSpPr txBox="1"/>
          <p:nvPr/>
        </p:nvSpPr>
        <p:spPr>
          <a:xfrm>
            <a:off x="1025338" y="4955015"/>
            <a:ext cx="20139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ko-KR" altLang="en-US"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610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5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5F6E3A-6BAA-6AD6-62D1-62442FDAB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9" y="567382"/>
            <a:ext cx="4070000" cy="19906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522236-333F-71A7-2B36-9B33A489F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853" y="5067517"/>
            <a:ext cx="4958728" cy="947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8E7A69-94A8-8CBF-06F0-EBB23DCA4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66" y="3429000"/>
            <a:ext cx="3077841" cy="30778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246790-9D2D-3DDC-501B-6654557BA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534" y="2537981"/>
            <a:ext cx="4208683" cy="15191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E30197F-2421-86D3-B0BA-AAB44A8A63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16" y="0"/>
            <a:ext cx="4889854" cy="25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3778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34642B-0032-F90B-572D-857855C7CCD3}"/>
              </a:ext>
            </a:extLst>
          </p:cNvPr>
          <p:cNvGrpSpPr/>
          <p:nvPr/>
        </p:nvGrpSpPr>
        <p:grpSpPr>
          <a:xfrm>
            <a:off x="4358" y="2732567"/>
            <a:ext cx="12192001" cy="1403498"/>
            <a:chOff x="4358" y="2732567"/>
            <a:chExt cx="12192001" cy="140349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1C9BCC-EDFA-4806-99DF-8A613D9A6013}"/>
                </a:ext>
              </a:extLst>
            </p:cNvPr>
            <p:cNvSpPr/>
            <p:nvPr/>
          </p:nvSpPr>
          <p:spPr>
            <a:xfrm>
              <a:off x="4358" y="2732567"/>
              <a:ext cx="12192001" cy="140349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D82182-A137-4743-83D4-FE511D8496B3}"/>
                </a:ext>
              </a:extLst>
            </p:cNvPr>
            <p:cNvSpPr txBox="1"/>
            <p:nvPr/>
          </p:nvSpPr>
          <p:spPr>
            <a:xfrm>
              <a:off x="1573058" y="2921168"/>
              <a:ext cx="88424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                                     ”</a:t>
              </a:r>
              <a:endParaRPr lang="ko-KR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7AE663-C594-49D0-A57D-8D11392FCA36}"/>
              </a:ext>
            </a:extLst>
          </p:cNvPr>
          <p:cNvSpPr txBox="1"/>
          <p:nvPr/>
        </p:nvSpPr>
        <p:spPr>
          <a:xfrm>
            <a:off x="1958009" y="3075056"/>
            <a:ext cx="7649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chemeClr val="bg1"/>
                </a:solidFill>
              </a:rPr>
              <a:t>4</a:t>
            </a:r>
            <a:r>
              <a:rPr lang="ko-KR" altLang="en-US" sz="4000" i="1" dirty="0">
                <a:solidFill>
                  <a:schemeClr val="bg1"/>
                </a:solidFill>
              </a:rPr>
              <a:t>차산업혁명을 주도하는 직업</a:t>
            </a:r>
            <a:endParaRPr lang="en-US" altLang="ko-KR" sz="4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89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B09B19-00CB-3DB2-EE75-5B42D2151861}"/>
              </a:ext>
            </a:extLst>
          </p:cNvPr>
          <p:cNvSpPr/>
          <p:nvPr/>
        </p:nvSpPr>
        <p:spPr>
          <a:xfrm>
            <a:off x="1221556" y="2321004"/>
            <a:ext cx="974888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3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COVID - 19</a:t>
            </a:r>
            <a:endParaRPr lang="en-US" altLang="ko-KR" sz="13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A6282E-3389-C8BB-B669-E161E1507164}"/>
              </a:ext>
            </a:extLst>
          </p:cNvPr>
          <p:cNvSpPr/>
          <p:nvPr/>
        </p:nvSpPr>
        <p:spPr>
          <a:xfrm>
            <a:off x="1221557" y="690902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온라인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51256B-B135-7EE1-1463-CEF2C23D0B0F}"/>
              </a:ext>
            </a:extLst>
          </p:cNvPr>
          <p:cNvSpPr/>
          <p:nvPr/>
        </p:nvSpPr>
        <p:spPr>
          <a:xfrm>
            <a:off x="7838681" y="4856824"/>
            <a:ext cx="357020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고령사회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4B5AEB-E8A8-50A5-6B16-5BFF19541254}"/>
              </a:ext>
            </a:extLst>
          </p:cNvPr>
          <p:cNvSpPr/>
          <p:nvPr/>
        </p:nvSpPr>
        <p:spPr>
          <a:xfrm>
            <a:off x="2538165" y="2644169"/>
            <a:ext cx="711566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9525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METAVERSE</a:t>
            </a:r>
            <a:endParaRPr lang="en-US" altLang="ko-KR" sz="9600" b="1" cap="none" spc="0" dirty="0">
              <a:ln w="9525">
                <a:solidFill>
                  <a:schemeClr val="accent1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3561F3-7117-E037-8B0B-9AC3C68CDC44}"/>
              </a:ext>
            </a:extLst>
          </p:cNvPr>
          <p:cNvSpPr/>
          <p:nvPr/>
        </p:nvSpPr>
        <p:spPr>
          <a:xfrm>
            <a:off x="1519448" y="4856824"/>
            <a:ext cx="10438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DD3582-C534-70AC-BB15-D8286E4E9B20}"/>
              </a:ext>
            </a:extLst>
          </p:cNvPr>
          <p:cNvSpPr/>
          <p:nvPr/>
        </p:nvSpPr>
        <p:spPr>
          <a:xfrm>
            <a:off x="8261872" y="690902"/>
            <a:ext cx="27238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자동화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453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7153E9-6AFF-6A50-B66E-085EE14E8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78" y="928906"/>
            <a:ext cx="9029843" cy="50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8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D88859-6884-2648-FBCE-D7C0296A7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80" y="740068"/>
            <a:ext cx="8122920" cy="53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0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FEB751-5E6F-CBC7-6F9C-C775952B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6" y="801162"/>
            <a:ext cx="6426011" cy="52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67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060EE9-2BDD-A483-311D-8FF2F57865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1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DF554-29C6-C151-7CB9-114131A260A5}"/>
              </a:ext>
            </a:extLst>
          </p:cNvPr>
          <p:cNvSpPr txBox="1"/>
          <p:nvPr/>
        </p:nvSpPr>
        <p:spPr>
          <a:xfrm>
            <a:off x="248907" y="1797784"/>
            <a:ext cx="16093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b="1" dirty="0"/>
              <a:t>“</a:t>
            </a:r>
            <a:endParaRPr lang="ko-KR" altLang="en-US" sz="10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D9E12-30BA-9DFE-7B20-E40DC7527EDF}"/>
              </a:ext>
            </a:extLst>
          </p:cNvPr>
          <p:cNvSpPr txBox="1"/>
          <p:nvPr/>
        </p:nvSpPr>
        <p:spPr>
          <a:xfrm>
            <a:off x="11124704" y="4190741"/>
            <a:ext cx="163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8800" b="1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ko-KR" sz="9600" dirty="0">
                <a:solidFill>
                  <a:schemeClr val="tx1"/>
                </a:solidFill>
              </a:rPr>
              <a:t>”</a:t>
            </a:r>
            <a:endParaRPr lang="ko-KR" altLang="en-US" sz="9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A1DE0-02A7-91AC-4C8E-E25A3A335914}"/>
              </a:ext>
            </a:extLst>
          </p:cNvPr>
          <p:cNvSpPr txBox="1"/>
          <p:nvPr/>
        </p:nvSpPr>
        <p:spPr>
          <a:xfrm>
            <a:off x="752229" y="2555357"/>
            <a:ext cx="10687541" cy="1820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/>
              <a:t>어떤 바보라도 컴퓨터를 사용 할 수 있다</a:t>
            </a:r>
            <a:r>
              <a:rPr lang="en-US" altLang="ko-KR" sz="4000" b="1" i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4000" b="1" i="1" dirty="0"/>
              <a:t>	</a:t>
            </a:r>
            <a:r>
              <a:rPr lang="ko-KR" altLang="en-US" sz="4000" b="1" i="1" dirty="0"/>
              <a:t>그래서 많은 사람들이 컴퓨터를 사용한다</a:t>
            </a:r>
            <a:r>
              <a:rPr lang="en-US" altLang="ko-KR" sz="4000" b="1" i="1" dirty="0"/>
              <a:t>.</a:t>
            </a:r>
            <a:endParaRPr lang="ko-KR" altLang="en-US" sz="4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66E8D-1411-7ACD-AA6A-B8F69F986286}"/>
              </a:ext>
            </a:extLst>
          </p:cNvPr>
          <p:cNvSpPr txBox="1"/>
          <p:nvPr/>
        </p:nvSpPr>
        <p:spPr>
          <a:xfrm>
            <a:off x="6667102" y="4451337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0" dirty="0">
                <a:effectLst/>
                <a:latin typeface="Noto Serif KR"/>
              </a:rPr>
              <a:t>Ted Nelson, </a:t>
            </a:r>
            <a:r>
              <a:rPr lang="en-US" altLang="ko-KR" sz="1500" b="1" i="0" dirty="0">
                <a:effectLst/>
                <a:latin typeface="Noto Serif KR"/>
              </a:rPr>
              <a:t>(HTML</a:t>
            </a:r>
            <a:r>
              <a:rPr lang="ko-KR" altLang="en-US" sz="1500" b="1" i="0" dirty="0">
                <a:effectLst/>
                <a:latin typeface="Noto Serif KR"/>
              </a:rPr>
              <a:t>을 만든 사회 과학자</a:t>
            </a:r>
            <a:r>
              <a:rPr lang="en-US" altLang="ko-KR" sz="1500" b="1" i="0" dirty="0">
                <a:effectLst/>
                <a:latin typeface="Noto Serif KR"/>
              </a:rPr>
              <a:t>)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44634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86FA0C-7433-8138-C4E0-4500FCA196D4}"/>
              </a:ext>
            </a:extLst>
          </p:cNvPr>
          <p:cNvSpPr txBox="1"/>
          <p:nvPr/>
        </p:nvSpPr>
        <p:spPr>
          <a:xfrm>
            <a:off x="4132962" y="2644170"/>
            <a:ext cx="3509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Q</a:t>
            </a:r>
            <a:r>
              <a:rPr lang="ko-KR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&amp;</a:t>
            </a:r>
            <a:r>
              <a:rPr lang="ko-KR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altLang="ko-K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</a:t>
            </a:r>
            <a:endParaRPr lang="ko-KR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4883B-E11B-47EF-30BC-D7C4719DE07B}"/>
              </a:ext>
            </a:extLst>
          </p:cNvPr>
          <p:cNvSpPr txBox="1"/>
          <p:nvPr/>
        </p:nvSpPr>
        <p:spPr>
          <a:xfrm>
            <a:off x="4690569" y="4213830"/>
            <a:ext cx="2810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출처 및 참고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생활코딩</a:t>
            </a:r>
          </a:p>
        </p:txBody>
      </p:sp>
    </p:spTree>
    <p:extLst>
      <p:ext uri="{BB962C8B-B14F-4D97-AF65-F5344CB8AC3E}">
        <p14:creationId xmlns:p14="http://schemas.microsoft.com/office/powerpoint/2010/main" val="2359178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물음표 단색으로 채워진">
            <a:extLst>
              <a:ext uri="{FF2B5EF4-FFF2-40B4-BE49-F238E27FC236}">
                <a16:creationId xmlns:a16="http://schemas.microsoft.com/office/drawing/2014/main" id="{F6E87C90-D704-F076-710B-86357DA0F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1553" y="1294553"/>
            <a:ext cx="4268894" cy="426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AAFD31-ADF3-4BCB-8935-2CC70C175199}"/>
              </a:ext>
            </a:extLst>
          </p:cNvPr>
          <p:cNvSpPr/>
          <p:nvPr/>
        </p:nvSpPr>
        <p:spPr>
          <a:xfrm>
            <a:off x="1531132" y="2705725"/>
            <a:ext cx="91297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Q.</a:t>
            </a:r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개발자 연봉이 높다고</a:t>
            </a:r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44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하던데요</a:t>
            </a:r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FCABE-42D1-7163-30B6-D95C76D55205}"/>
              </a:ext>
            </a:extLst>
          </p:cNvPr>
          <p:cNvSpPr/>
          <p:nvPr/>
        </p:nvSpPr>
        <p:spPr>
          <a:xfrm>
            <a:off x="2544773" y="2507929"/>
            <a:ext cx="773801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 algn="ctr">
              <a:buAutoNum type="alphaUcPeriod"/>
            </a:pPr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자본주의 세상의 가격에는 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그만큼의 이유가 있다</a:t>
            </a:r>
            <a:r>
              <a:rPr lang="en-US" altLang="ko-KR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ko-KR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476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8B3875-866A-32C8-C11F-5994F3032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9" y="1715473"/>
            <a:ext cx="11399520" cy="2240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65E6F8-A24C-9DF3-850F-1922A6F3634C}"/>
              </a:ext>
            </a:extLst>
          </p:cNvPr>
          <p:cNvSpPr txBox="1"/>
          <p:nvPr/>
        </p:nvSpPr>
        <p:spPr>
          <a:xfrm>
            <a:off x="9666050" y="4085617"/>
            <a:ext cx="163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조선일보 중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911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1DF195-9CD9-E44C-46F0-E4F4A0172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72" y="1069272"/>
            <a:ext cx="9942192" cy="471945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CE2C0B-A90D-CB4F-17B5-5B1E88BA2AE4}"/>
              </a:ext>
            </a:extLst>
          </p:cNvPr>
          <p:cNvSpPr/>
          <p:nvPr/>
        </p:nvSpPr>
        <p:spPr>
          <a:xfrm>
            <a:off x="5359940" y="2645923"/>
            <a:ext cx="982494" cy="3112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16EC6F0-2CBE-F765-0068-C4E14D55E822}"/>
              </a:ext>
            </a:extLst>
          </p:cNvPr>
          <p:cNvSpPr/>
          <p:nvPr/>
        </p:nvSpPr>
        <p:spPr>
          <a:xfrm>
            <a:off x="6342434" y="3592749"/>
            <a:ext cx="982494" cy="3112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7C9D07F-4A05-033D-F6E1-CECFEB951471}"/>
              </a:ext>
            </a:extLst>
          </p:cNvPr>
          <p:cNvSpPr/>
          <p:nvPr/>
        </p:nvSpPr>
        <p:spPr>
          <a:xfrm>
            <a:off x="4377446" y="2645923"/>
            <a:ext cx="982494" cy="31128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41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33A4B5-D65E-4BD4-BA34-6F69C2031176}"/>
              </a:ext>
            </a:extLst>
          </p:cNvPr>
          <p:cNvSpPr/>
          <p:nvPr/>
        </p:nvSpPr>
        <p:spPr>
          <a:xfrm>
            <a:off x="1221843" y="2211899"/>
            <a:ext cx="489749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소프트웨어 개발자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3C1169-5076-0387-A5EA-2BCDA853A66C}"/>
              </a:ext>
            </a:extLst>
          </p:cNvPr>
          <p:cNvSpPr/>
          <p:nvPr/>
        </p:nvSpPr>
        <p:spPr>
          <a:xfrm>
            <a:off x="5537554" y="3565001"/>
            <a:ext cx="39260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ko-KR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빙산의 일각</a:t>
            </a:r>
            <a:r>
              <a:rPr lang="en-US" altLang="ko-KR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＇</a:t>
            </a:r>
          </a:p>
        </p:txBody>
      </p:sp>
    </p:spTree>
    <p:extLst>
      <p:ext uri="{BB962C8B-B14F-4D97-AF65-F5344CB8AC3E}">
        <p14:creationId xmlns:p14="http://schemas.microsoft.com/office/powerpoint/2010/main" val="112792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4DEB8C0-D4BE-5D36-87A0-50938007BDC9}"/>
              </a:ext>
            </a:extLst>
          </p:cNvPr>
          <p:cNvSpPr/>
          <p:nvPr/>
        </p:nvSpPr>
        <p:spPr>
          <a:xfrm>
            <a:off x="75214" y="1569874"/>
            <a:ext cx="682109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 직종과 비교를 해볼 때 </a:t>
            </a:r>
            <a:endParaRPr lang="en-US" altLang="ko-KR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7D6105-F6A2-6F9F-FB77-C6755069068C}"/>
              </a:ext>
            </a:extLst>
          </p:cNvPr>
          <p:cNvSpPr/>
          <p:nvPr/>
        </p:nvSpPr>
        <p:spPr>
          <a:xfrm>
            <a:off x="4422318" y="4391851"/>
            <a:ext cx="71865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연봉 상승률이 월등히 높다</a:t>
            </a:r>
            <a:endParaRPr lang="en-US" altLang="ko-KR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267C2B-8E69-CE58-F11F-E777C511F729}"/>
              </a:ext>
            </a:extLst>
          </p:cNvPr>
          <p:cNvSpPr/>
          <p:nvPr/>
        </p:nvSpPr>
        <p:spPr>
          <a:xfrm>
            <a:off x="4108334" y="2845154"/>
            <a:ext cx="32047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이직율</a:t>
            </a:r>
            <a:r>
              <a:rPr lang="ko-KR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대비</a:t>
            </a:r>
            <a:endParaRPr lang="en-US" altLang="ko-KR" sz="4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8192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BCA33B0-8399-68AF-FB27-397AD6BB1B6C}"/>
              </a:ext>
            </a:extLst>
          </p:cNvPr>
          <p:cNvGrpSpPr/>
          <p:nvPr/>
        </p:nvGrpSpPr>
        <p:grpSpPr>
          <a:xfrm>
            <a:off x="2410685" y="4367964"/>
            <a:ext cx="9327243" cy="2353848"/>
            <a:chOff x="-340977" y="1529119"/>
            <a:chExt cx="9327243" cy="23538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CF151C-5F47-3B93-028E-547C4EB27DD4}"/>
                </a:ext>
              </a:extLst>
            </p:cNvPr>
            <p:cNvSpPr txBox="1"/>
            <p:nvPr/>
          </p:nvSpPr>
          <p:spPr>
            <a:xfrm>
              <a:off x="-340977" y="1666976"/>
              <a:ext cx="237709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/>
                <a:t> </a:t>
              </a:r>
              <a:r>
                <a:rPr lang="ko-KR" altLang="en-US" sz="13800" dirty="0">
                  <a:solidFill>
                    <a:schemeClr val="bg1">
                      <a:lumMod val="50000"/>
                    </a:schemeClr>
                  </a:solidFill>
                </a:rPr>
                <a:t>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72878A-0240-D845-7849-12D2C49FEC50}"/>
                </a:ext>
              </a:extLst>
            </p:cNvPr>
            <p:cNvSpPr txBox="1"/>
            <p:nvPr/>
          </p:nvSpPr>
          <p:spPr>
            <a:xfrm>
              <a:off x="7687513" y="1529119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」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D1E5C32-9182-F71D-7BB8-40180E20847D}"/>
              </a:ext>
            </a:extLst>
          </p:cNvPr>
          <p:cNvSpPr txBox="1"/>
          <p:nvPr/>
        </p:nvSpPr>
        <p:spPr>
          <a:xfrm>
            <a:off x="3900790" y="5203383"/>
            <a:ext cx="725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인력난을 겪는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 </a:t>
            </a:r>
            <a:r>
              <a:rPr lang="ko-KR" alt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네카라쿠배당토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F7F8E0-290F-D641-5025-9794B71B3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2" y="256786"/>
            <a:ext cx="10699040" cy="2038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AF3F0-D7C4-D0C9-A7FB-263024729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2" y="2803114"/>
            <a:ext cx="10309860" cy="16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21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BDF3972-A5F5-FF0D-2C09-8A441CB72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79" y="1199231"/>
            <a:ext cx="7814148" cy="55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7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93A76-545D-D2C1-3E61-C2FA7F48BD12}"/>
              </a:ext>
            </a:extLst>
          </p:cNvPr>
          <p:cNvSpPr txBox="1"/>
          <p:nvPr/>
        </p:nvSpPr>
        <p:spPr>
          <a:xfrm>
            <a:off x="1940560" y="2967335"/>
            <a:ext cx="1172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내가 가장 잘 해낼 수 있는 일</a:t>
            </a:r>
          </a:p>
        </p:txBody>
      </p:sp>
    </p:spTree>
    <p:extLst>
      <p:ext uri="{BB962C8B-B14F-4D97-AF65-F5344CB8AC3E}">
        <p14:creationId xmlns:p14="http://schemas.microsoft.com/office/powerpoint/2010/main" val="18191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304A1C-B606-8186-29DC-617E73515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986"/>
            <a:ext cx="685669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7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99C2023-0F66-DEA0-E3B2-1C4CCD81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66" y="643466"/>
            <a:ext cx="75284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4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F6E976-FA42-4442-53B5-2CFB905B9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018" y="779568"/>
            <a:ext cx="8657963" cy="52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1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8B91F56-A4BA-66F6-04FA-DC96E6768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774" y="224334"/>
            <a:ext cx="5502451" cy="66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2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327</Words>
  <Application>Microsoft Office PowerPoint</Application>
  <PresentationFormat>와이드스크린</PresentationFormat>
  <Paragraphs>118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Noto Serif KR</vt:lpstr>
      <vt:lpstr>나눔고딕</vt:lpstr>
      <vt:lpstr>나눔스퀘어</vt:lpstr>
      <vt:lpstr>나눔스퀘어 Light</vt:lpstr>
      <vt:lpstr>맑은 고딕</vt:lpstr>
      <vt:lpstr>Algerian</vt:lpstr>
      <vt:lpstr>Arial</vt:lpstr>
      <vt:lpstr>Arial Nova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종혁</dc:creator>
  <cp:lastModifiedBy>박 종혁</cp:lastModifiedBy>
  <cp:revision>79</cp:revision>
  <dcterms:created xsi:type="dcterms:W3CDTF">2022-07-13T15:13:05Z</dcterms:created>
  <dcterms:modified xsi:type="dcterms:W3CDTF">2022-09-13T09:07:49Z</dcterms:modified>
</cp:coreProperties>
</file>