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EBAD9E67.xml" ContentType="application/vnd.ms-powerpoint.comments+xml"/>
  <Override PartName="/ppt/comments/modernComment_115_7792BB4F.xml" ContentType="application/vnd.ms-powerpoint.comments+xml"/>
  <Override PartName="/ppt/comments/modernComment_119_BC5827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8" r:id="rId7"/>
    <p:sldId id="270" r:id="rId8"/>
    <p:sldId id="269" r:id="rId9"/>
    <p:sldId id="262" r:id="rId10"/>
    <p:sldId id="261" r:id="rId11"/>
    <p:sldId id="267" r:id="rId12"/>
    <p:sldId id="272" r:id="rId13"/>
    <p:sldId id="273" r:id="rId14"/>
    <p:sldId id="275" r:id="rId15"/>
    <p:sldId id="274" r:id="rId16"/>
    <p:sldId id="278" r:id="rId17"/>
    <p:sldId id="263" r:id="rId18"/>
    <p:sldId id="276" r:id="rId19"/>
    <p:sldId id="277" r:id="rId20"/>
    <p:sldId id="279" r:id="rId21"/>
    <p:sldId id="281" r:id="rId22"/>
    <p:sldId id="284" r:id="rId23"/>
    <p:sldId id="283" r:id="rId24"/>
    <p:sldId id="264" r:id="rId25"/>
    <p:sldId id="292" r:id="rId26"/>
    <p:sldId id="291" r:id="rId27"/>
    <p:sldId id="259" r:id="rId28"/>
    <p:sldId id="265" r:id="rId29"/>
    <p:sldId id="266" r:id="rId30"/>
    <p:sldId id="282" r:id="rId31"/>
    <p:sldId id="285" r:id="rId32"/>
    <p:sldId id="290" r:id="rId33"/>
    <p:sldId id="289" r:id="rId34"/>
    <p:sldId id="288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15_7792BB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55D4C5-7D7C-4F65-80D4-3547F1BD7EAA}" authorId="{720586C7-E2F1-43D1-DF2A-B6DC36B0EF91}" created="2022-05-13T02:39:27.950">
    <pc:sldMkLst xmlns:pc="http://schemas.microsoft.com/office/powerpoint/2013/main/command">
      <pc:docMk/>
      <pc:sldMk cId="2006104911" sldId="271"/>
    </pc:sldMkLst>
    <p188:txBody>
      <a:bodyPr/>
      <a:lstStyle/>
      <a:p>
        <a:r>
          <a:rPr lang="ko-KR" altLang="en-US"/>
          <a:t>현업에서 개발을 들어갈때 생성되는 과정을 간단히 소개</a:t>
        </a:r>
      </a:p>
    </p188:txBody>
  </p188:cm>
</p188:cmLst>
</file>

<file path=ppt/comments/modernComment_116_EBAD9E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3FAA2E-CE53-448A-BA0F-9F19FFE994DB}" authorId="{720586C7-E2F1-43D1-DF2A-B6DC36B0EF91}" created="2022-05-13T02:39:51.884">
    <pc:sldMkLst xmlns:pc="http://schemas.microsoft.com/office/powerpoint/2013/main/command">
      <pc:docMk/>
      <pc:sldMk cId="3954024039" sldId="268"/>
    </pc:sldMkLst>
    <p188:txBody>
      <a:bodyPr/>
      <a:lstStyle/>
      <a:p>
        <a:r>
          <a:rPr lang="ko-KR" altLang="en-US"/>
          <a:t>경험하면서 생긴 주관적인 개발자 적성</a:t>
        </a:r>
      </a:p>
    </p188:txBody>
  </p188:cm>
</p188:cmLst>
</file>

<file path=ppt/comments/modernComment_119_BC5827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592EDE-6264-4AA0-A858-888B70D229FC}" authorId="{720586C7-E2F1-43D1-DF2A-B6DC36B0EF91}" created="2022-05-12T19:09:15.405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무어의 법칙 종말과 4차산업혁명의 위치</a:t>
        </a:r>
      </a:p>
    </p188:txBody>
  </p188:cm>
  <p188:cm id="{99563E47-14A9-4E55-8AE3-B6DB5C54E762}" authorId="{720586C7-E2F1-43D1-DF2A-B6DC36B0EF91}" created="2022-05-13T02:42:03.616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자동화시스템에 있어, 모든 직종을 막론하고 배우는 '코딩'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BAD9E6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7792BB4F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BC58279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695096" y="135836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37819" y="4385247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C8CEA-1D46-9B09-2337-821144C0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2" y="79929"/>
            <a:ext cx="41529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63BD0-A770-F6D5-60BD-97CE9AB1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362200"/>
            <a:ext cx="7719060" cy="449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FCA4CD-27DC-B3EE-27F3-43994149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71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F69CD0-2966-CC1B-C342-CD0C722C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6" y="577635"/>
            <a:ext cx="6910367" cy="5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22-04-24 오전 4.16.20.png" descr="스크린샷 2022-04-24 오전 4.16.20.png">
            <a:extLst>
              <a:ext uri="{FF2B5EF4-FFF2-40B4-BE49-F238E27FC236}">
                <a16:creationId xmlns:a16="http://schemas.microsoft.com/office/drawing/2014/main" id="{4A64A470-4D9D-5327-90B5-CFF6C8F0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" y="133875"/>
            <a:ext cx="7301300" cy="5461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7D5882-979D-23DA-5F42-AD025AE4B7B8}"/>
              </a:ext>
            </a:extLst>
          </p:cNvPr>
          <p:cNvGrpSpPr/>
          <p:nvPr/>
        </p:nvGrpSpPr>
        <p:grpSpPr>
          <a:xfrm>
            <a:off x="7683791" y="869988"/>
            <a:ext cx="4527105" cy="1552798"/>
            <a:chOff x="7683791" y="869988"/>
            <a:chExt cx="4527105" cy="1552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07618-7C96-D8B0-F83E-F3B1396F3072}"/>
                </a:ext>
              </a:extLst>
            </p:cNvPr>
            <p:cNvSpPr txBox="1"/>
            <p:nvPr/>
          </p:nvSpPr>
          <p:spPr>
            <a:xfrm>
              <a:off x="7683792" y="1270098"/>
              <a:ext cx="45271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소프트웨어 개발자서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창의적 문제해결 능력과 전인격적인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인성을 포함한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평생학습 역량을 갖춘 전문가 교육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DC1872-1004-A421-A642-5FE25C037B90}"/>
                </a:ext>
              </a:extLst>
            </p:cNvPr>
            <p:cNvSpPr txBox="1"/>
            <p:nvPr/>
          </p:nvSpPr>
          <p:spPr>
            <a:xfrm>
              <a:off x="7683791" y="86998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 목표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6B3F8-89F7-EC42-2B19-179DF878777F}"/>
              </a:ext>
            </a:extLst>
          </p:cNvPr>
          <p:cNvSpPr txBox="1"/>
          <p:nvPr/>
        </p:nvSpPr>
        <p:spPr>
          <a:xfrm>
            <a:off x="7683791" y="40351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55D0-A45C-F053-45D2-D4F574AA05EE}"/>
              </a:ext>
            </a:extLst>
          </p:cNvPr>
          <p:cNvSpPr txBox="1"/>
          <p:nvPr/>
        </p:nvSpPr>
        <p:spPr>
          <a:xfrm>
            <a:off x="7683792" y="4476397"/>
            <a:ext cx="45271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C/S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95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6EB2EF-C381-4A66-7C4B-2E03BC0DA954}"/>
              </a:ext>
            </a:extLst>
          </p:cNvPr>
          <p:cNvSpPr txBox="1"/>
          <p:nvPr/>
        </p:nvSpPr>
        <p:spPr>
          <a:xfrm>
            <a:off x="3091134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DC7B81-6107-F1DC-B052-2A1D7CE05677}"/>
              </a:ext>
            </a:extLst>
          </p:cNvPr>
          <p:cNvGrpSpPr/>
          <p:nvPr/>
        </p:nvGrpSpPr>
        <p:grpSpPr>
          <a:xfrm>
            <a:off x="993692" y="1763590"/>
            <a:ext cx="2041451" cy="350878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57A58A-54AC-A15E-88BE-6B01BFA5D1B7}"/>
                </a:ext>
              </a:extLst>
            </p:cNvPr>
            <p:cNvSpPr/>
            <p:nvPr/>
          </p:nvSpPr>
          <p:spPr>
            <a:xfrm>
              <a:off x="904240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E793-A6A3-6EEB-05A1-AECB71E7BC11}"/>
                </a:ext>
              </a:extLst>
            </p:cNvPr>
            <p:cNvSpPr/>
            <p:nvPr/>
          </p:nvSpPr>
          <p:spPr>
            <a:xfrm>
              <a:off x="904240" y="2190972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A658C-49B0-165D-7056-405473370804}"/>
                </a:ext>
              </a:extLst>
            </p:cNvPr>
            <p:cNvSpPr txBox="1"/>
            <p:nvPr/>
          </p:nvSpPr>
          <p:spPr>
            <a:xfrm>
              <a:off x="1439991" y="2305945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8427-3AE7-DBF8-9243-D9C90F82B06B}"/>
                </a:ext>
              </a:extLst>
            </p:cNvPr>
            <p:cNvSpPr txBox="1"/>
            <p:nvPr/>
          </p:nvSpPr>
          <p:spPr>
            <a:xfrm>
              <a:off x="1049213" y="3259893"/>
              <a:ext cx="1682895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컴퓨터 구조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기계어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이진수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소프트웨어 작동원리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메모리영역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스택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힙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A47435-643E-BE3B-FCC4-70769F050F54}"/>
              </a:ext>
            </a:extLst>
          </p:cNvPr>
          <p:cNvGrpSpPr/>
          <p:nvPr/>
        </p:nvGrpSpPr>
        <p:grpSpPr>
          <a:xfrm>
            <a:off x="3752249" y="1763590"/>
            <a:ext cx="2041452" cy="3508788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F564B4-30CA-B910-E0FA-FDC3ED4A84DD}"/>
                </a:ext>
              </a:extLst>
            </p:cNvPr>
            <p:cNvSpPr/>
            <p:nvPr/>
          </p:nvSpPr>
          <p:spPr>
            <a:xfrm>
              <a:off x="3752250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A835BF-978F-9006-5E85-91025CE1CE10}"/>
                </a:ext>
              </a:extLst>
            </p:cNvPr>
            <p:cNvSpPr/>
            <p:nvPr/>
          </p:nvSpPr>
          <p:spPr>
            <a:xfrm>
              <a:off x="3752249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5EF87-DDA5-249C-4191-A239EDB62D0E}"/>
                </a:ext>
              </a:extLst>
            </p:cNvPr>
            <p:cNvSpPr txBox="1"/>
            <p:nvPr/>
          </p:nvSpPr>
          <p:spPr>
            <a:xfrm>
              <a:off x="4311244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F3ADF-D434-4348-F31F-09DFDF7DFB0F}"/>
                </a:ext>
              </a:extLst>
            </p:cNvPr>
            <p:cNvSpPr txBox="1"/>
            <p:nvPr/>
          </p:nvSpPr>
          <p:spPr>
            <a:xfrm>
              <a:off x="3939219" y="2746997"/>
              <a:ext cx="1682895" cy="21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프로그래밍 언어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HTML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UI/UX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Adobe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포토샵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DB/SQL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C++, C#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B161-461B-2B59-4FB3-5EFE2C1D07BC}"/>
              </a:ext>
            </a:extLst>
          </p:cNvPr>
          <p:cNvGrpSpPr/>
          <p:nvPr/>
        </p:nvGrpSpPr>
        <p:grpSpPr>
          <a:xfrm>
            <a:off x="6510806" y="1763590"/>
            <a:ext cx="2041453" cy="350878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D8C48-C76F-6851-8B2B-2AC662BFFCAE}"/>
                </a:ext>
              </a:extLst>
            </p:cNvPr>
            <p:cNvSpPr/>
            <p:nvPr/>
          </p:nvSpPr>
          <p:spPr>
            <a:xfrm>
              <a:off x="6510808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54BF3B-0201-DC98-71A6-874EE99EE526}"/>
                </a:ext>
              </a:extLst>
            </p:cNvPr>
            <p:cNvSpPr/>
            <p:nvPr/>
          </p:nvSpPr>
          <p:spPr>
            <a:xfrm>
              <a:off x="6510806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F0AA4-EB0E-1D77-1D54-88DDFD092167}"/>
                </a:ext>
              </a:extLst>
            </p:cNvPr>
            <p:cNvSpPr txBox="1"/>
            <p:nvPr/>
          </p:nvSpPr>
          <p:spPr>
            <a:xfrm>
              <a:off x="7070602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45BA-154C-CF21-0E78-D5DBFAB960E3}"/>
                </a:ext>
              </a:extLst>
            </p:cNvPr>
            <p:cNvSpPr txBox="1"/>
            <p:nvPr/>
          </p:nvSpPr>
          <p:spPr>
            <a:xfrm>
              <a:off x="6680534" y="3000272"/>
              <a:ext cx="1682895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알고리즘 이해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 파악 및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구현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FF3C48-FB6C-94DA-C78D-D119A30E8F6B}"/>
              </a:ext>
            </a:extLst>
          </p:cNvPr>
          <p:cNvGrpSpPr/>
          <p:nvPr/>
        </p:nvGrpSpPr>
        <p:grpSpPr>
          <a:xfrm>
            <a:off x="9269363" y="1763590"/>
            <a:ext cx="2041455" cy="3508788"/>
            <a:chOff x="9269363" y="1763590"/>
            <a:chExt cx="2041455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F27C7B-E6CD-9EE0-C49A-58F60A8E7DFB}"/>
                </a:ext>
              </a:extLst>
            </p:cNvPr>
            <p:cNvSpPr/>
            <p:nvPr/>
          </p:nvSpPr>
          <p:spPr>
            <a:xfrm>
              <a:off x="9269367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903F5D-4C0D-BA02-40AF-AD640F8634FE}"/>
                </a:ext>
              </a:extLst>
            </p:cNvPr>
            <p:cNvSpPr/>
            <p:nvPr/>
          </p:nvSpPr>
          <p:spPr>
            <a:xfrm>
              <a:off x="9269363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AC55E-4F92-05A8-5DDC-B4DC84DC1149}"/>
                </a:ext>
              </a:extLst>
            </p:cNvPr>
            <p:cNvSpPr txBox="1"/>
            <p:nvPr/>
          </p:nvSpPr>
          <p:spPr>
            <a:xfrm>
              <a:off x="9820931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6D3FC4-6161-B971-E634-43B71EC5A0B4}"/>
                </a:ext>
              </a:extLst>
            </p:cNvPr>
            <p:cNvSpPr txBox="1"/>
            <p:nvPr/>
          </p:nvSpPr>
          <p:spPr>
            <a:xfrm>
              <a:off x="9448640" y="3000272"/>
              <a:ext cx="1682895" cy="135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개발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페이지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게임 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0D72A-E165-5D94-6BE6-1BBCF738D472}"/>
              </a:ext>
            </a:extLst>
          </p:cNvPr>
          <p:cNvSpPr txBox="1"/>
          <p:nvPr/>
        </p:nvSpPr>
        <p:spPr>
          <a:xfrm>
            <a:off x="5881240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6FA12-C0D9-2375-FED4-84F83F4D23D0}"/>
              </a:ext>
            </a:extLst>
          </p:cNvPr>
          <p:cNvSpPr txBox="1"/>
          <p:nvPr/>
        </p:nvSpPr>
        <p:spPr>
          <a:xfrm>
            <a:off x="8648336" y="3436956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인내력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522374" y="2883633"/>
            <a:ext cx="1184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100" dirty="0">
                <a:solidFill>
                  <a:schemeClr val="bg1"/>
                </a:solidFill>
                <a:latin typeface="+mj-ea"/>
                <a:ea typeface="+mj-ea"/>
              </a:rPr>
              <a:t>논리력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CE039-D8F5-85F2-8C71-20D5DCE2223B}"/>
              </a:ext>
            </a:extLst>
          </p:cNvPr>
          <p:cNvGrpSpPr/>
          <p:nvPr/>
        </p:nvGrpSpPr>
        <p:grpSpPr>
          <a:xfrm>
            <a:off x="650240" y="3602664"/>
            <a:ext cx="5757624" cy="2738208"/>
            <a:chOff x="650240" y="3602664"/>
            <a:chExt cx="5757624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3669656" y="3602664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100" dirty="0"/>
                <a:t> </a:t>
              </a:r>
              <a:r>
                <a:rPr lang="ko-KR" altLang="en-US" sz="2500" spc="100" dirty="0" err="1"/>
                <a:t>협업력</a:t>
              </a:r>
              <a:endParaRPr lang="ko-KR" altLang="en-US" sz="2500" spc="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DD4DD-B221-4DB3-82C9-9714DADA8761}"/>
                </a:ext>
              </a:extLst>
            </p:cNvPr>
            <p:cNvSpPr txBox="1"/>
            <p:nvPr/>
          </p:nvSpPr>
          <p:spPr>
            <a:xfrm>
              <a:off x="650240" y="4911846"/>
              <a:ext cx="2929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다양한 분야의 개발자들이 하나의 목표를 가지고 개발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2876946" y="256007"/>
            <a:ext cx="78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나의 적성은 개발자와 맞을까</a:t>
            </a:r>
            <a:r>
              <a:rPr lang="en-US" altLang="ko-KR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spc="-3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2205A-4B63-25D4-063F-48A8CB8B921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A1B08-62D8-BD51-E8FB-A3D2454787DF}"/>
              </a:ext>
            </a:extLst>
          </p:cNvPr>
          <p:cNvSpPr txBox="1"/>
          <p:nvPr/>
        </p:nvSpPr>
        <p:spPr>
          <a:xfrm>
            <a:off x="8646160" y="4788734"/>
            <a:ext cx="3271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구현과 수많은 버그와 오류들을 포기하지 않고 결과물을 도출하고 해결하는 능력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5BCE47-54A8-3884-CA45-4834DE137759}"/>
              </a:ext>
            </a:extLst>
          </p:cNvPr>
          <p:cNvGrpSpPr/>
          <p:nvPr/>
        </p:nvGrpSpPr>
        <p:grpSpPr>
          <a:xfrm>
            <a:off x="4745741" y="1753056"/>
            <a:ext cx="5813433" cy="2738208"/>
            <a:chOff x="4745741" y="1753056"/>
            <a:chExt cx="5813433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논리력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CD466D-C2A1-C908-61F1-A76A91B2909A}"/>
                </a:ext>
              </a:extLst>
            </p:cNvPr>
            <p:cNvSpPr txBox="1"/>
            <p:nvPr/>
          </p:nvSpPr>
          <p:spPr>
            <a:xfrm>
              <a:off x="7630160" y="2291163"/>
              <a:ext cx="2929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현상이나 동작에 대한 원리를 이해하고 컴퓨터 언어로 구현하는 능력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3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7EDE06-CE8B-3B24-CE05-52B4B3329C2A}"/>
              </a:ext>
            </a:extLst>
          </p:cNvPr>
          <p:cNvGrpSpPr/>
          <p:nvPr/>
        </p:nvGrpSpPr>
        <p:grpSpPr>
          <a:xfrm>
            <a:off x="107414" y="221673"/>
            <a:ext cx="5203495" cy="6372413"/>
            <a:chOff x="107414" y="221673"/>
            <a:chExt cx="5203495" cy="63724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486C9-45DD-6A1B-8A23-34D02FFA70F2}"/>
                </a:ext>
              </a:extLst>
            </p:cNvPr>
            <p:cNvSpPr/>
            <p:nvPr/>
          </p:nvSpPr>
          <p:spPr>
            <a:xfrm>
              <a:off x="107414" y="221673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pic>
          <p:nvPicPr>
            <p:cNvPr id="5" name="students.png" descr="students.png">
              <a:extLst>
                <a:ext uri="{FF2B5EF4-FFF2-40B4-BE49-F238E27FC236}">
                  <a16:creationId xmlns:a16="http://schemas.microsoft.com/office/drawing/2014/main" id="{9D51849A-61EB-3EE8-3FEE-6D565332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78" y="595258"/>
              <a:ext cx="1667395" cy="166739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89578-8867-38F2-9A68-89817F3AFF25}"/>
                </a:ext>
              </a:extLst>
            </p:cNvPr>
            <p:cNvSpPr txBox="1"/>
            <p:nvPr/>
          </p:nvSpPr>
          <p:spPr>
            <a:xfrm>
              <a:off x="2435168" y="2439524"/>
              <a:ext cx="2106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864E7-F2E4-7E55-9A60-46CFC769E46D}"/>
                </a:ext>
              </a:extLst>
            </p:cNvPr>
            <p:cNvSpPr txBox="1"/>
            <p:nvPr/>
          </p:nvSpPr>
          <p:spPr>
            <a:xfrm>
              <a:off x="3408116" y="372979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880E4-591F-5F12-05AE-7D108907D4F7}"/>
                </a:ext>
              </a:extLst>
            </p:cNvPr>
            <p:cNvSpPr txBox="1"/>
            <p:nvPr/>
          </p:nvSpPr>
          <p:spPr>
            <a:xfrm>
              <a:off x="614105" y="3629627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인공지능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656ED-2907-F603-7904-38913E0307EF}"/>
                </a:ext>
              </a:extLst>
            </p:cNvPr>
            <p:cNvSpPr txBox="1"/>
            <p:nvPr/>
          </p:nvSpPr>
          <p:spPr>
            <a:xfrm>
              <a:off x="3408116" y="964590"/>
              <a:ext cx="1667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웹페이지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46300-30BB-E93F-DB51-C4F8DE02A999}"/>
                </a:ext>
              </a:extLst>
            </p:cNvPr>
            <p:cNvSpPr txBox="1"/>
            <p:nvPr/>
          </p:nvSpPr>
          <p:spPr>
            <a:xfrm>
              <a:off x="1561635" y="511946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</a:t>
              </a:r>
            </a:p>
          </p:txBody>
        </p:sp>
      </p:grpSp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47811210-41C8-7E8A-AF56-07F4B4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9219" y="3086403"/>
            <a:ext cx="1253680" cy="914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A0832-B607-09CC-5B4E-0880148CED57}"/>
              </a:ext>
            </a:extLst>
          </p:cNvPr>
          <p:cNvGrpSpPr/>
          <p:nvPr/>
        </p:nvGrpSpPr>
        <p:grpSpPr>
          <a:xfrm>
            <a:off x="6781210" y="216555"/>
            <a:ext cx="5410790" cy="6372413"/>
            <a:chOff x="6781210" y="216555"/>
            <a:chExt cx="5410790" cy="637241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2BCDBB-0835-0963-5B5B-0F7A657A8014}"/>
                </a:ext>
              </a:extLst>
            </p:cNvPr>
            <p:cNvSpPr/>
            <p:nvPr/>
          </p:nvSpPr>
          <p:spPr>
            <a:xfrm>
              <a:off x="6781210" y="216555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078CF2E0-4246-0C89-C6DD-CA60CD0D2FA3}"/>
                </a:ext>
              </a:extLst>
            </p:cNvPr>
            <p:cNvGrpSpPr/>
            <p:nvPr/>
          </p:nvGrpSpPr>
          <p:grpSpPr>
            <a:xfrm>
              <a:off x="8869118" y="4608935"/>
              <a:ext cx="2819290" cy="1682325"/>
              <a:chOff x="0" y="0"/>
              <a:chExt cx="5762420" cy="3197278"/>
            </a:xfrm>
          </p:grpSpPr>
          <p:pic>
            <p:nvPicPr>
              <p:cNvPr id="7" name="developer.png" descr="developer.png">
                <a:extLst>
                  <a:ext uri="{FF2B5EF4-FFF2-40B4-BE49-F238E27FC236}">
                    <a16:creationId xmlns:a16="http://schemas.microsoft.com/office/drawing/2014/main" id="{AF3BF5A8-5D5A-D234-E2D6-BDF90862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142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programmer (2).png" descr="programmer (2).png">
                <a:extLst>
                  <a:ext uri="{FF2B5EF4-FFF2-40B4-BE49-F238E27FC236}">
                    <a16:creationId xmlns:a16="http://schemas.microsoft.com/office/drawing/2014/main" id="{E3B294ED-50BE-71B6-1727-768EB3C6F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D7FFC-DCD0-B1A0-2209-2662026871F3}"/>
                </a:ext>
              </a:extLst>
            </p:cNvPr>
            <p:cNvSpPr txBox="1"/>
            <p:nvPr/>
          </p:nvSpPr>
          <p:spPr>
            <a:xfrm>
              <a:off x="9514577" y="595258"/>
              <a:ext cx="182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프론트엔드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09732-1911-07EA-1F4D-F97B3AA7B258}"/>
                </a:ext>
              </a:extLst>
            </p:cNvPr>
            <p:cNvSpPr txBox="1"/>
            <p:nvPr/>
          </p:nvSpPr>
          <p:spPr>
            <a:xfrm>
              <a:off x="7576738" y="142895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백엔드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06386-6B42-434D-A7EF-E056EAC4ABE6}"/>
                </a:ext>
              </a:extLst>
            </p:cNvPr>
            <p:cNvSpPr txBox="1"/>
            <p:nvPr/>
          </p:nvSpPr>
          <p:spPr>
            <a:xfrm>
              <a:off x="9226634" y="219794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안드로이드 개발자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268FC5-68EB-0405-EF08-E724AA51CF3F}"/>
                </a:ext>
              </a:extLst>
            </p:cNvPr>
            <p:cNvSpPr txBox="1"/>
            <p:nvPr/>
          </p:nvSpPr>
          <p:spPr>
            <a:xfrm>
              <a:off x="7283586" y="326753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D/B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8CD06-9A61-300D-1E3C-1F7935A665B2}"/>
                </a:ext>
              </a:extLst>
            </p:cNvPr>
            <p:cNvSpPr txBox="1"/>
            <p:nvPr/>
          </p:nvSpPr>
          <p:spPr>
            <a:xfrm>
              <a:off x="9133840" y="3729792"/>
              <a:ext cx="196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개발자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197F-6EA7-3E33-4E91-2328F1961E44}"/>
                </a:ext>
              </a:extLst>
            </p:cNvPr>
            <p:cNvSpPr txBox="1"/>
            <p:nvPr/>
          </p:nvSpPr>
          <p:spPr>
            <a:xfrm>
              <a:off x="7319901" y="460893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2442626-77A7-561E-A469-B4827B297639}"/>
              </a:ext>
            </a:extLst>
          </p:cNvPr>
          <p:cNvSpPr/>
          <p:nvPr/>
        </p:nvSpPr>
        <p:spPr>
          <a:xfrm>
            <a:off x="6144157" y="477401"/>
            <a:ext cx="2322783" cy="374139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B6630-6E77-E495-4856-CD7C6CE5895F}"/>
              </a:ext>
            </a:extLst>
          </p:cNvPr>
          <p:cNvCxnSpPr>
            <a:cxnSpLocks/>
          </p:cNvCxnSpPr>
          <p:nvPr/>
        </p:nvCxnSpPr>
        <p:spPr>
          <a:xfrm>
            <a:off x="5999686" y="2558937"/>
            <a:ext cx="0" cy="12965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536D99-F9D1-E4B8-47DE-BE6081DC05D5}"/>
              </a:ext>
            </a:extLst>
          </p:cNvPr>
          <p:cNvCxnSpPr>
            <a:cxnSpLocks/>
          </p:cNvCxnSpPr>
          <p:nvPr/>
        </p:nvCxnSpPr>
        <p:spPr>
          <a:xfrm flipH="1">
            <a:off x="4580158" y="3863394"/>
            <a:ext cx="1399934" cy="84179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B90B0B-9140-E954-7C83-27F8F227E588}"/>
              </a:ext>
            </a:extLst>
          </p:cNvPr>
          <p:cNvCxnSpPr>
            <a:cxnSpLocks/>
          </p:cNvCxnSpPr>
          <p:nvPr/>
        </p:nvCxnSpPr>
        <p:spPr>
          <a:xfrm>
            <a:off x="6031232" y="3863391"/>
            <a:ext cx="1165907" cy="738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DC2002F-0BAB-5253-555B-63315128C684}"/>
              </a:ext>
            </a:extLst>
          </p:cNvPr>
          <p:cNvSpPr/>
          <p:nvPr/>
        </p:nvSpPr>
        <p:spPr>
          <a:xfrm>
            <a:off x="324104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0BD35-0115-AD5A-FED9-D802ABBD11CB}"/>
              </a:ext>
            </a:extLst>
          </p:cNvPr>
          <p:cNvSpPr/>
          <p:nvPr/>
        </p:nvSpPr>
        <p:spPr>
          <a:xfrm>
            <a:off x="5106326" y="606707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8DFBF-8002-203D-2C68-8BFEF0012622}"/>
              </a:ext>
            </a:extLst>
          </p:cNvPr>
          <p:cNvSpPr/>
          <p:nvPr/>
        </p:nvSpPr>
        <p:spPr>
          <a:xfrm>
            <a:off x="695283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79BE50-0EE3-A143-649D-69A96019DC78}"/>
              </a:ext>
            </a:extLst>
          </p:cNvPr>
          <p:cNvGrpSpPr/>
          <p:nvPr/>
        </p:nvGrpSpPr>
        <p:grpSpPr>
          <a:xfrm>
            <a:off x="891151" y="4658385"/>
            <a:ext cx="3284668" cy="770188"/>
            <a:chOff x="7166385" y="1701893"/>
            <a:chExt cx="2529457" cy="507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6295F-3016-F859-7B8A-D05A354BFE1B}"/>
                </a:ext>
              </a:extLst>
            </p:cNvPr>
            <p:cNvSpPr txBox="1"/>
            <p:nvPr/>
          </p:nvSpPr>
          <p:spPr>
            <a:xfrm>
              <a:off x="7166385" y="1701893"/>
              <a:ext cx="1000341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Back-End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74AF8-0169-70EC-B55F-CC7BFC09EAC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백엔드</a:t>
              </a:r>
              <a:r>
                <a:rPr lang="ko-KR" altLang="en-US" sz="1500" dirty="0"/>
                <a:t> 담당 개발자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03CD4F-1F89-C985-EA2E-EBF39D4D2F31}"/>
              </a:ext>
            </a:extLst>
          </p:cNvPr>
          <p:cNvSpPr/>
          <p:nvPr/>
        </p:nvSpPr>
        <p:spPr>
          <a:xfrm>
            <a:off x="39368" y="127698"/>
            <a:ext cx="12026736" cy="6594867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6C967-A0C4-4BC4-4846-4DDE13569566}"/>
              </a:ext>
            </a:extLst>
          </p:cNvPr>
          <p:cNvGrpSpPr/>
          <p:nvPr/>
        </p:nvGrpSpPr>
        <p:grpSpPr>
          <a:xfrm>
            <a:off x="489183" y="486046"/>
            <a:ext cx="4473106" cy="1621887"/>
            <a:chOff x="489183" y="486046"/>
            <a:chExt cx="4473106" cy="16218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86D7A-8466-DEBE-7A6B-FE083EC85D3F}"/>
                </a:ext>
              </a:extLst>
            </p:cNvPr>
            <p:cNvSpPr txBox="1"/>
            <p:nvPr/>
          </p:nvSpPr>
          <p:spPr>
            <a:xfrm>
              <a:off x="489183" y="486046"/>
              <a:ext cx="3664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TF </a:t>
              </a:r>
              <a:r>
                <a:rPr lang="en-US" altLang="ko-KR" sz="2800" b="1" dirty="0"/>
                <a:t>(Task Force)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DA131-5744-7701-90C0-593690DC8522}"/>
                </a:ext>
              </a:extLst>
            </p:cNvPr>
            <p:cNvSpPr txBox="1"/>
            <p:nvPr/>
          </p:nvSpPr>
          <p:spPr>
            <a:xfrm>
              <a:off x="855210" y="1184603"/>
              <a:ext cx="4107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업무를 해결하기 위해 </a:t>
              </a:r>
              <a:endParaRPr lang="en-US" altLang="ko-KR" dirty="0"/>
            </a:p>
            <a:p>
              <a:r>
                <a:rPr lang="ko-KR" altLang="en-US" dirty="0"/>
                <a:t>각 분야의 개발자들을 선발하여</a:t>
              </a:r>
              <a:endParaRPr lang="en-US" altLang="ko-KR" dirty="0"/>
            </a:p>
            <a:p>
              <a:r>
                <a:rPr lang="ko-KR" altLang="en-US" dirty="0"/>
                <a:t>조직한 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029D96-F6F4-03D3-12F1-B24E118E6112}"/>
              </a:ext>
            </a:extLst>
          </p:cNvPr>
          <p:cNvGrpSpPr/>
          <p:nvPr/>
        </p:nvGrpSpPr>
        <p:grpSpPr>
          <a:xfrm>
            <a:off x="9148269" y="4658385"/>
            <a:ext cx="3406244" cy="770188"/>
            <a:chOff x="7072762" y="1701893"/>
            <a:chExt cx="2623080" cy="5077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2048B-C4AC-C5FE-A7AB-DC13EC00FD30}"/>
                </a:ext>
              </a:extLst>
            </p:cNvPr>
            <p:cNvSpPr txBox="1"/>
            <p:nvPr/>
          </p:nvSpPr>
          <p:spPr>
            <a:xfrm>
              <a:off x="7072762" y="1701893"/>
              <a:ext cx="1093962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Data-Base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6F2E3-AB9C-2133-7964-EB4A111B1EA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데이터베이스 담당 관리자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BB46A6-CC48-C18B-7882-B0A01A4234C9}"/>
              </a:ext>
            </a:extLst>
          </p:cNvPr>
          <p:cNvGrpSpPr/>
          <p:nvPr/>
        </p:nvGrpSpPr>
        <p:grpSpPr>
          <a:xfrm>
            <a:off x="7443161" y="1052149"/>
            <a:ext cx="3363473" cy="770188"/>
            <a:chOff x="7105699" y="1701893"/>
            <a:chExt cx="2590143" cy="507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7BC95-E1C8-8334-C4E7-F466E06B99AA}"/>
                </a:ext>
              </a:extLst>
            </p:cNvPr>
            <p:cNvSpPr txBox="1"/>
            <p:nvPr/>
          </p:nvSpPr>
          <p:spPr>
            <a:xfrm>
              <a:off x="7105699" y="1701893"/>
              <a:ext cx="1061027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Front-End</a:t>
              </a:r>
              <a:endParaRPr lang="ko-KR" altLang="en-US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D0214-4103-7ED4-0834-8FA481A0471F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프론트엔드</a:t>
              </a:r>
              <a:r>
                <a:rPr lang="ko-KR" altLang="en-US" sz="1500" dirty="0"/>
                <a:t> 담당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6269998" y="2438553"/>
            <a:ext cx="5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A8E7B-28A0-BFC3-3119-90AEAE36E3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74695B-4EF2-E151-9189-F3BC10CE3A66}"/>
              </a:ext>
            </a:extLst>
          </p:cNvPr>
          <p:cNvSpPr/>
          <p:nvPr/>
        </p:nvSpPr>
        <p:spPr>
          <a:xfrm>
            <a:off x="4653279" y="3896228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2ED62E-1881-F2A5-AF72-4C529D3DA173}"/>
              </a:ext>
            </a:extLst>
          </p:cNvPr>
          <p:cNvSpPr/>
          <p:nvPr/>
        </p:nvSpPr>
        <p:spPr>
          <a:xfrm>
            <a:off x="9306560" y="3838289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4B2D1D-6E6E-8F35-EADE-674CA22C2E12}"/>
              </a:ext>
            </a:extLst>
          </p:cNvPr>
          <p:cNvCxnSpPr>
            <a:cxnSpLocks/>
          </p:cNvCxnSpPr>
          <p:nvPr/>
        </p:nvCxnSpPr>
        <p:spPr>
          <a:xfrm flipV="1">
            <a:off x="1442720" y="1551008"/>
            <a:ext cx="3193226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E50B37-4163-DB50-2E2F-3A273400972E}"/>
              </a:ext>
            </a:extLst>
          </p:cNvPr>
          <p:cNvCxnSpPr>
            <a:cxnSpLocks/>
          </p:cNvCxnSpPr>
          <p:nvPr/>
        </p:nvCxnSpPr>
        <p:spPr>
          <a:xfrm flipV="1">
            <a:off x="6096000" y="1551008"/>
            <a:ext cx="0" cy="22606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123BC8B-B5A6-A557-33A8-292238E812AA}"/>
              </a:ext>
            </a:extLst>
          </p:cNvPr>
          <p:cNvCxnSpPr>
            <a:cxnSpLocks/>
          </p:cNvCxnSpPr>
          <p:nvPr/>
        </p:nvCxnSpPr>
        <p:spPr>
          <a:xfrm flipH="1" flipV="1">
            <a:off x="7430947" y="1551008"/>
            <a:ext cx="3318333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E0E2A2-0ED0-29E1-0F18-FB93188018B5}"/>
              </a:ext>
            </a:extLst>
          </p:cNvPr>
          <p:cNvSpPr/>
          <p:nvPr/>
        </p:nvSpPr>
        <p:spPr>
          <a:xfrm>
            <a:off x="4342627" y="236337"/>
            <a:ext cx="3506744" cy="10238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</a:p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Client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F140B0B-373F-F197-D554-6130A54A62FC}"/>
              </a:ext>
            </a:extLst>
          </p:cNvPr>
          <p:cNvSpPr/>
          <p:nvPr/>
        </p:nvSpPr>
        <p:spPr>
          <a:xfrm>
            <a:off x="39368" y="3896228"/>
            <a:ext cx="284607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CF2B2-0CE1-3223-6D93-22DC538C4A0A}"/>
              </a:ext>
            </a:extLst>
          </p:cNvPr>
          <p:cNvSpPr txBox="1"/>
          <p:nvPr/>
        </p:nvSpPr>
        <p:spPr>
          <a:xfrm>
            <a:off x="1025338" y="4955015"/>
            <a:ext cx="2013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F6E3A-6BAA-6AD6-62D1-62442F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" y="567382"/>
            <a:ext cx="4070000" cy="1990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2236-333F-71A7-2B36-9B33A489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3" y="5067517"/>
            <a:ext cx="4958728" cy="947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E7A69-94A8-8CBF-06F0-EBB23DCA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" y="3429000"/>
            <a:ext cx="3077841" cy="3077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46790-9D2D-3DDC-501B-6654557B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34" y="2537981"/>
            <a:ext cx="4208683" cy="1519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30197F-2421-86D3-B0BA-AAB44A8A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6" y="0"/>
            <a:ext cx="4889854" cy="2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778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34642B-0032-F90B-572D-857855C7CCD3}"/>
              </a:ext>
            </a:extLst>
          </p:cNvPr>
          <p:cNvGrpSpPr/>
          <p:nvPr/>
        </p:nvGrpSpPr>
        <p:grpSpPr>
          <a:xfrm>
            <a:off x="4358" y="2732567"/>
            <a:ext cx="12192001" cy="1403498"/>
            <a:chOff x="4358" y="2732567"/>
            <a:chExt cx="12192001" cy="14034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1C9BCC-EDFA-4806-99DF-8A613D9A6013}"/>
                </a:ext>
              </a:extLst>
            </p:cNvPr>
            <p:cNvSpPr/>
            <p:nvPr/>
          </p:nvSpPr>
          <p:spPr>
            <a:xfrm>
              <a:off x="4358" y="2732567"/>
              <a:ext cx="12192001" cy="14034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82182-A137-4743-83D4-FE511D8496B3}"/>
                </a:ext>
              </a:extLst>
            </p:cNvPr>
            <p:cNvSpPr txBox="1"/>
            <p:nvPr/>
          </p:nvSpPr>
          <p:spPr>
            <a:xfrm>
              <a:off x="1573058" y="2921168"/>
              <a:ext cx="8842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                                    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58009" y="3075056"/>
            <a:ext cx="76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4</a:t>
            </a:r>
            <a:r>
              <a:rPr lang="ko-KR" altLang="en-US" sz="4000" i="1" dirty="0">
                <a:solidFill>
                  <a:schemeClr val="bg1"/>
                </a:solidFill>
              </a:rPr>
              <a:t>차산업혁명을 주도하는 직업</a:t>
            </a:r>
            <a:endParaRPr lang="en-US" altLang="ko-K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9B19-00CB-3DB2-EE75-5B42D2151861}"/>
              </a:ext>
            </a:extLst>
          </p:cNvPr>
          <p:cNvSpPr/>
          <p:nvPr/>
        </p:nvSpPr>
        <p:spPr>
          <a:xfrm>
            <a:off x="1221556" y="2321004"/>
            <a:ext cx="9748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COVID - 19</a:t>
            </a:r>
            <a:endParaRPr lang="en-US" altLang="ko-KR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6282E-3389-C8BB-B669-E161E1507164}"/>
              </a:ext>
            </a:extLst>
          </p:cNvPr>
          <p:cNvSpPr/>
          <p:nvPr/>
        </p:nvSpPr>
        <p:spPr>
          <a:xfrm>
            <a:off x="1221556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비대면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1256B-B135-7EE1-1463-CEF2C23D0B0F}"/>
              </a:ext>
            </a:extLst>
          </p:cNvPr>
          <p:cNvSpPr/>
          <p:nvPr/>
        </p:nvSpPr>
        <p:spPr>
          <a:xfrm>
            <a:off x="7838679" y="485682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재택근무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5AEB-E8A8-50A5-6B16-5BFF19541254}"/>
              </a:ext>
            </a:extLst>
          </p:cNvPr>
          <p:cNvSpPr/>
          <p:nvPr/>
        </p:nvSpPr>
        <p:spPr>
          <a:xfrm>
            <a:off x="2538165" y="2644169"/>
            <a:ext cx="7115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METAVERSE</a:t>
            </a:r>
            <a:endParaRPr lang="en-US" altLang="ko-KR" sz="96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61F3-7117-E037-8B0B-9AC3C68CDC44}"/>
              </a:ext>
            </a:extLst>
          </p:cNvPr>
          <p:cNvSpPr/>
          <p:nvPr/>
        </p:nvSpPr>
        <p:spPr>
          <a:xfrm>
            <a:off x="1519448" y="4856824"/>
            <a:ext cx="10438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D3582-C534-70AC-BB15-D8286E4E9B20}"/>
              </a:ext>
            </a:extLst>
          </p:cNvPr>
          <p:cNvSpPr/>
          <p:nvPr/>
        </p:nvSpPr>
        <p:spPr>
          <a:xfrm>
            <a:off x="8261872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자동화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7153E9-6AFF-6A50-B66E-085EE14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1" y="204593"/>
            <a:ext cx="11645917" cy="64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08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D88859-6884-2648-FBCE-D7C0296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740068"/>
            <a:ext cx="8122920" cy="5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21E0F6-11F1-2672-E2BD-0E964F2F0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90" y="1546860"/>
            <a:ext cx="5265420" cy="3764280"/>
          </a:xfrm>
        </p:spPr>
      </p:pic>
    </p:spTree>
    <p:extLst>
      <p:ext uri="{BB962C8B-B14F-4D97-AF65-F5344CB8AC3E}">
        <p14:creationId xmlns:p14="http://schemas.microsoft.com/office/powerpoint/2010/main" val="336685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EB751-5E6F-CBC7-6F9C-C775952B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6" y="801162"/>
            <a:ext cx="6426011" cy="5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345795"/>
            <a:ext cx="9943465" cy="61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DF554-29C6-C151-7CB9-114131A260A5}"/>
              </a:ext>
            </a:extLst>
          </p:cNvPr>
          <p:cNvSpPr txBox="1"/>
          <p:nvPr/>
        </p:nvSpPr>
        <p:spPr>
          <a:xfrm>
            <a:off x="248907" y="1797784"/>
            <a:ext cx="1609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“</a:t>
            </a:r>
            <a:endParaRPr lang="ko-KR" altLang="en-US" sz="10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9E12-30BA-9DFE-7B20-E40DC7527EDF}"/>
              </a:ext>
            </a:extLst>
          </p:cNvPr>
          <p:cNvSpPr txBox="1"/>
          <p:nvPr/>
        </p:nvSpPr>
        <p:spPr>
          <a:xfrm>
            <a:off x="11124704" y="4190741"/>
            <a:ext cx="16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z="9600" dirty="0">
                <a:solidFill>
                  <a:schemeClr val="tx1"/>
                </a:solidFill>
              </a:rPr>
              <a:t>”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1DE0-02A7-91AC-4C8E-E25A3A335914}"/>
              </a:ext>
            </a:extLst>
          </p:cNvPr>
          <p:cNvSpPr txBox="1"/>
          <p:nvPr/>
        </p:nvSpPr>
        <p:spPr>
          <a:xfrm>
            <a:off x="752229" y="2555357"/>
            <a:ext cx="1068754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/>
              <a:t>어떤 바보라도 컴퓨터를 사용 할 수 있다</a:t>
            </a:r>
            <a:r>
              <a:rPr lang="en-US" altLang="ko-KR" sz="4000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4000" b="1" i="1" dirty="0"/>
              <a:t>	</a:t>
            </a:r>
            <a:r>
              <a:rPr lang="ko-KR" altLang="en-US" sz="4000" b="1" i="1" dirty="0"/>
              <a:t>그래서 많은 사람들이 컴퓨터를 사용한다</a:t>
            </a:r>
            <a:r>
              <a:rPr lang="en-US" altLang="ko-KR" sz="4000" b="1" i="1" dirty="0"/>
              <a:t>.</a:t>
            </a:r>
            <a:endParaRPr lang="ko-KR" altLang="en-US" sz="4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E8D-1411-7ACD-AA6A-B8F69F986286}"/>
              </a:ext>
            </a:extLst>
          </p:cNvPr>
          <p:cNvSpPr txBox="1"/>
          <p:nvPr/>
        </p:nvSpPr>
        <p:spPr>
          <a:xfrm>
            <a:off x="6667102" y="445133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Noto Serif KR"/>
              </a:rPr>
              <a:t>Ted Nelson, </a:t>
            </a:r>
            <a:r>
              <a:rPr lang="en-US" altLang="ko-KR" sz="1500" b="1" i="0" dirty="0">
                <a:effectLst/>
                <a:latin typeface="Noto Serif KR"/>
              </a:rPr>
              <a:t>(HTML</a:t>
            </a:r>
            <a:r>
              <a:rPr lang="ko-KR" altLang="en-US" sz="1500" b="1" i="0" dirty="0">
                <a:effectLst/>
                <a:latin typeface="Noto Serif KR"/>
              </a:rPr>
              <a:t>을 만든 사회 과학자</a:t>
            </a:r>
            <a:r>
              <a:rPr lang="en-US" altLang="ko-KR" sz="1500" b="1" i="0" dirty="0">
                <a:effectLst/>
                <a:latin typeface="Noto Serif KR"/>
              </a:rPr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6FA0C-7433-8138-C4E0-4500FCA196D4}"/>
              </a:ext>
            </a:extLst>
          </p:cNvPr>
          <p:cNvSpPr txBox="1"/>
          <p:nvPr/>
        </p:nvSpPr>
        <p:spPr>
          <a:xfrm>
            <a:off x="4132962" y="264417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&amp;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AFD31-ADF3-4BCB-8935-2CC70C175199}"/>
              </a:ext>
            </a:extLst>
          </p:cNvPr>
          <p:cNvSpPr/>
          <p:nvPr/>
        </p:nvSpPr>
        <p:spPr>
          <a:xfrm>
            <a:off x="1531132" y="2705725"/>
            <a:ext cx="9129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개발자 연봉이 높다고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하던데요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FCABE-42D1-7163-30B6-D95C76D55205}"/>
              </a:ext>
            </a:extLst>
          </p:cNvPr>
          <p:cNvSpPr/>
          <p:nvPr/>
        </p:nvSpPr>
        <p:spPr>
          <a:xfrm>
            <a:off x="2544773" y="2507929"/>
            <a:ext cx="7738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lphaUcPeriod"/>
            </a:pP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자본주의 세상의 가격에는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그만큼의 이유가 있다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66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B3875-866A-32C8-C11F-5994F303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" y="1715473"/>
            <a:ext cx="11399520" cy="224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5E6F8-A24C-9DF3-850F-1922A6F3634C}"/>
              </a:ext>
            </a:extLst>
          </p:cNvPr>
          <p:cNvSpPr txBox="1"/>
          <p:nvPr/>
        </p:nvSpPr>
        <p:spPr>
          <a:xfrm>
            <a:off x="9666050" y="4085617"/>
            <a:ext cx="16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조선일보 중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911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DF195-9CD9-E44C-46F0-E4F4A017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72" y="1069272"/>
            <a:ext cx="9942192" cy="471945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CE2C0B-A90D-CB4F-17B5-5B1E88BA2AE4}"/>
              </a:ext>
            </a:extLst>
          </p:cNvPr>
          <p:cNvSpPr/>
          <p:nvPr/>
        </p:nvSpPr>
        <p:spPr>
          <a:xfrm>
            <a:off x="5359940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6EC6F0-2CBE-F765-0068-C4E14D55E822}"/>
              </a:ext>
            </a:extLst>
          </p:cNvPr>
          <p:cNvSpPr/>
          <p:nvPr/>
        </p:nvSpPr>
        <p:spPr>
          <a:xfrm>
            <a:off x="6342434" y="3592749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C9D07F-4A05-033D-F6E1-CECFEB951471}"/>
              </a:ext>
            </a:extLst>
          </p:cNvPr>
          <p:cNvSpPr/>
          <p:nvPr/>
        </p:nvSpPr>
        <p:spPr>
          <a:xfrm>
            <a:off x="4377446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4B5-D65E-4BD4-BA34-6F69C2031176}"/>
              </a:ext>
            </a:extLst>
          </p:cNvPr>
          <p:cNvSpPr/>
          <p:nvPr/>
        </p:nvSpPr>
        <p:spPr>
          <a:xfrm>
            <a:off x="1221843" y="2211899"/>
            <a:ext cx="4897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개발자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C1169-5076-0387-A5EA-2BCDA853A66C}"/>
              </a:ext>
            </a:extLst>
          </p:cNvPr>
          <p:cNvSpPr/>
          <p:nvPr/>
        </p:nvSpPr>
        <p:spPr>
          <a:xfrm>
            <a:off x="5537554" y="3565001"/>
            <a:ext cx="3926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빙산의 일각</a:t>
            </a:r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127921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DEB8C0-D4BE-5D36-87A0-50938007BDC9}"/>
              </a:ext>
            </a:extLst>
          </p:cNvPr>
          <p:cNvSpPr/>
          <p:nvPr/>
        </p:nvSpPr>
        <p:spPr>
          <a:xfrm>
            <a:off x="75214" y="1569874"/>
            <a:ext cx="68210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직종과 비교를 해볼 때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7D6105-F6A2-6F9F-FB77-C6755069068C}"/>
              </a:ext>
            </a:extLst>
          </p:cNvPr>
          <p:cNvSpPr/>
          <p:nvPr/>
        </p:nvSpPr>
        <p:spPr>
          <a:xfrm>
            <a:off x="4422318" y="4391851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연봉 상승률이 월등히 높다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67C2B-8E69-CE58-F11F-E777C511F729}"/>
              </a:ext>
            </a:extLst>
          </p:cNvPr>
          <p:cNvSpPr/>
          <p:nvPr/>
        </p:nvSpPr>
        <p:spPr>
          <a:xfrm>
            <a:off x="4108334" y="2845154"/>
            <a:ext cx="3204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이직율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대비</a:t>
            </a:r>
            <a:endParaRPr lang="en-US" altLang="ko-KR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19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CA33B0-8399-68AF-FB27-397AD6BB1B6C}"/>
              </a:ext>
            </a:extLst>
          </p:cNvPr>
          <p:cNvGrpSpPr/>
          <p:nvPr/>
        </p:nvGrpSpPr>
        <p:grpSpPr>
          <a:xfrm>
            <a:off x="4335888" y="4418554"/>
            <a:ext cx="7607633" cy="2753886"/>
            <a:chOff x="1584226" y="1579709"/>
            <a:chExt cx="7607633" cy="2753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F151C-5F47-3B93-028E-547C4EB27DD4}"/>
                </a:ext>
              </a:extLst>
            </p:cNvPr>
            <p:cNvSpPr txBox="1"/>
            <p:nvPr/>
          </p:nvSpPr>
          <p:spPr>
            <a:xfrm>
              <a:off x="1584226" y="2117604"/>
              <a:ext cx="23770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/>
                <a:t> </a:t>
              </a:r>
              <a:r>
                <a:rPr lang="ko-KR" altLang="en-US" sz="13800" dirty="0">
                  <a:solidFill>
                    <a:schemeClr val="bg1">
                      <a:lumMod val="50000"/>
                    </a:schemeClr>
                  </a:solidFill>
                </a:rPr>
                <a:t>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2878A-0240-D845-7849-12D2C49FEC50}"/>
                </a:ext>
              </a:extLst>
            </p:cNvPr>
            <p:cNvSpPr txBox="1"/>
            <p:nvPr/>
          </p:nvSpPr>
          <p:spPr>
            <a:xfrm>
              <a:off x="7893106" y="157970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」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E5C32-9182-F71D-7BB8-40180E20847D}"/>
              </a:ext>
            </a:extLst>
          </p:cNvPr>
          <p:cNvSpPr txBox="1"/>
          <p:nvPr/>
        </p:nvSpPr>
        <p:spPr>
          <a:xfrm>
            <a:off x="5666411" y="5526550"/>
            <a:ext cx="691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/>
              <a:t>인력난을 겪는 </a:t>
            </a:r>
            <a:r>
              <a:rPr lang="en-US" altLang="ko-KR" sz="2800" i="1" dirty="0"/>
              <a:t>‘ </a:t>
            </a:r>
            <a:r>
              <a:rPr lang="ko-KR" altLang="en-US" sz="2800" i="1" dirty="0" err="1"/>
              <a:t>네카라쿠배당토</a:t>
            </a:r>
            <a:r>
              <a:rPr lang="ko-KR" altLang="en-US" sz="2800" i="1" dirty="0"/>
              <a:t> </a:t>
            </a:r>
            <a:r>
              <a:rPr lang="en-US" altLang="ko-KR" sz="2800" i="1" dirty="0"/>
              <a:t>’ </a:t>
            </a:r>
            <a:endParaRPr lang="ko-KR" altLang="en-US" sz="280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7F8E0-290F-D641-5025-9794B71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56786"/>
            <a:ext cx="10699040" cy="2038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AF3F0-D7C4-D0C9-A7FB-26302472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803114"/>
            <a:ext cx="1030986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F3972-A5F5-FF0D-2C09-8A441CB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99" y="1209391"/>
            <a:ext cx="7814148" cy="5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40420B-CA99-45E2-D323-AA612FD9FBD8}"/>
              </a:ext>
            </a:extLst>
          </p:cNvPr>
          <p:cNvSpPr/>
          <p:nvPr/>
        </p:nvSpPr>
        <p:spPr>
          <a:xfrm flipV="1">
            <a:off x="1" y="3428997"/>
            <a:ext cx="12192000" cy="55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5CD638-B4E8-DB39-65CB-5804F944DDBE}"/>
              </a:ext>
            </a:extLst>
          </p:cNvPr>
          <p:cNvCxnSpPr>
            <a:cxnSpLocks/>
          </p:cNvCxnSpPr>
          <p:nvPr/>
        </p:nvCxnSpPr>
        <p:spPr>
          <a:xfrm>
            <a:off x="397451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B572066-43D6-027F-56B2-D8504A02717C}"/>
              </a:ext>
            </a:extLst>
          </p:cNvPr>
          <p:cNvCxnSpPr>
            <a:cxnSpLocks/>
          </p:cNvCxnSpPr>
          <p:nvPr/>
        </p:nvCxnSpPr>
        <p:spPr>
          <a:xfrm>
            <a:off x="874106" y="3484879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94740E-9875-3D60-456E-F488F06DEC8C}"/>
              </a:ext>
            </a:extLst>
          </p:cNvPr>
          <p:cNvCxnSpPr>
            <a:cxnSpLocks/>
          </p:cNvCxnSpPr>
          <p:nvPr/>
        </p:nvCxnSpPr>
        <p:spPr>
          <a:xfrm>
            <a:off x="4278571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FECE87-75F9-FE09-F4F2-13D69C6489D0}"/>
              </a:ext>
            </a:extLst>
          </p:cNvPr>
          <p:cNvCxnSpPr>
            <a:cxnSpLocks/>
          </p:cNvCxnSpPr>
          <p:nvPr/>
        </p:nvCxnSpPr>
        <p:spPr>
          <a:xfrm>
            <a:off x="4967592" y="3428997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16CB12-A1A8-C589-C5BE-A90D2835DC7B}"/>
              </a:ext>
            </a:extLst>
          </p:cNvPr>
          <p:cNvCxnSpPr>
            <a:cxnSpLocks/>
          </p:cNvCxnSpPr>
          <p:nvPr/>
        </p:nvCxnSpPr>
        <p:spPr>
          <a:xfrm>
            <a:off x="7721600" y="1225296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6E2F1A-C08D-07C7-AF1B-17D8A41354F6}"/>
              </a:ext>
            </a:extLst>
          </p:cNvPr>
          <p:cNvGrpSpPr/>
          <p:nvPr/>
        </p:nvGrpSpPr>
        <p:grpSpPr>
          <a:xfrm>
            <a:off x="478731" y="979074"/>
            <a:ext cx="3453188" cy="1212409"/>
            <a:chOff x="478731" y="979074"/>
            <a:chExt cx="3453188" cy="12124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16B870-4A85-9361-7DC6-4F516F071A04}"/>
                </a:ext>
              </a:extLst>
            </p:cNvPr>
            <p:cNvSpPr txBox="1"/>
            <p:nvPr/>
          </p:nvSpPr>
          <p:spPr>
            <a:xfrm>
              <a:off x="478731" y="1483597"/>
              <a:ext cx="3453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부천대학교 </a:t>
              </a:r>
              <a:endPara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컴퓨터 소프트웨어학과 입학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7DE3-0277-DC07-C5AB-8164CA6611D3}"/>
                </a:ext>
              </a:extLst>
            </p:cNvPr>
            <p:cNvSpPr txBox="1"/>
            <p:nvPr/>
          </p:nvSpPr>
          <p:spPr>
            <a:xfrm>
              <a:off x="478731" y="979074"/>
              <a:ext cx="34531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/>
                  <a:ea typeface="나눔고딕" panose="020D0604000000000000" pitchFamily="50" charset="-127"/>
                </a:rPr>
                <a:t>19 .03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FD6342-3240-7F69-F2C2-0FA99BB602FF}"/>
              </a:ext>
            </a:extLst>
          </p:cNvPr>
          <p:cNvSpPr txBox="1"/>
          <p:nvPr/>
        </p:nvSpPr>
        <p:spPr>
          <a:xfrm>
            <a:off x="4299799" y="972971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E03817-B808-B050-55FA-217F2BF81A35}"/>
              </a:ext>
            </a:extLst>
          </p:cNvPr>
          <p:cNvSpPr txBox="1"/>
          <p:nvPr/>
        </p:nvSpPr>
        <p:spPr>
          <a:xfrm>
            <a:off x="955928" y="5053252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6B488-F762-69E7-F19F-61302A660D18}"/>
              </a:ext>
            </a:extLst>
          </p:cNvPr>
          <p:cNvSpPr txBox="1"/>
          <p:nvPr/>
        </p:nvSpPr>
        <p:spPr>
          <a:xfrm>
            <a:off x="5091673" y="5057849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19 .09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966A7-053F-E641-EC41-62DE712AB2E6}"/>
              </a:ext>
            </a:extLst>
          </p:cNvPr>
          <p:cNvSpPr txBox="1"/>
          <p:nvPr/>
        </p:nvSpPr>
        <p:spPr>
          <a:xfrm>
            <a:off x="7774214" y="972971"/>
            <a:ext cx="34531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20. 01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35E6A-C349-5B03-EA67-F91D9D9B5CA7}"/>
              </a:ext>
            </a:extLst>
          </p:cNvPr>
          <p:cNvSpPr txBox="1"/>
          <p:nvPr/>
        </p:nvSpPr>
        <p:spPr>
          <a:xfrm>
            <a:off x="4321026" y="1483597"/>
            <a:ext cx="3453188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드림챌린져스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대상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4341D6-E6F8-782D-FE5B-F4B9025EB8AD}"/>
              </a:ext>
            </a:extLst>
          </p:cNvPr>
          <p:cNvSpPr txBox="1"/>
          <p:nvPr/>
        </p:nvSpPr>
        <p:spPr>
          <a:xfrm>
            <a:off x="7774214" y="1462664"/>
            <a:ext cx="3453188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산학협력 프로젝트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기업인재장학금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315EE8-5854-F41A-9492-B849220F696B}"/>
              </a:ext>
            </a:extLst>
          </p:cNvPr>
          <p:cNvCxnSpPr>
            <a:cxnSpLocks/>
          </p:cNvCxnSpPr>
          <p:nvPr/>
        </p:nvCxnSpPr>
        <p:spPr>
          <a:xfrm>
            <a:off x="9012136" y="3428997"/>
            <a:ext cx="0" cy="220370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427D8-83F1-19D8-4BD2-DAC7D8766BC7}"/>
              </a:ext>
            </a:extLst>
          </p:cNvPr>
          <p:cNvSpPr txBox="1"/>
          <p:nvPr/>
        </p:nvSpPr>
        <p:spPr>
          <a:xfrm>
            <a:off x="987122" y="5546624"/>
            <a:ext cx="345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부천대학교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사회봉사단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9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F0515-0A2C-C569-26C7-C6C283CFC1C4}"/>
              </a:ext>
            </a:extLst>
          </p:cNvPr>
          <p:cNvSpPr txBox="1"/>
          <p:nvPr/>
        </p:nvSpPr>
        <p:spPr>
          <a:xfrm>
            <a:off x="5044657" y="5594335"/>
            <a:ext cx="3453188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교내 멘토링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-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우수상</a:t>
            </a:r>
          </a:p>
        </p:txBody>
      </p:sp>
    </p:spTree>
    <p:extLst>
      <p:ext uri="{BB962C8B-B14F-4D97-AF65-F5344CB8AC3E}">
        <p14:creationId xmlns:p14="http://schemas.microsoft.com/office/powerpoint/2010/main" val="30544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6E976-FA42-4442-53B5-2CFB905B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8" y="779568"/>
            <a:ext cx="8657963" cy="5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B91F56-A4BA-66F6-04FA-DC96E676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4" y="224334"/>
            <a:ext cx="5502451" cy="6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32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346</Words>
  <Application>Microsoft Office PowerPoint</Application>
  <PresentationFormat>와이드스크린</PresentationFormat>
  <Paragraphs>130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Serif KR</vt:lpstr>
      <vt:lpstr>나눔고딕</vt:lpstr>
      <vt:lpstr>나눔스퀘어</vt:lpstr>
      <vt:lpstr>나눔스퀘어 Light</vt:lpstr>
      <vt:lpstr>맑은 고딕</vt:lpstr>
      <vt:lpstr>Algerian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48</cp:revision>
  <dcterms:created xsi:type="dcterms:W3CDTF">2022-07-13T15:13:05Z</dcterms:created>
  <dcterms:modified xsi:type="dcterms:W3CDTF">2022-07-14T16:43:41Z</dcterms:modified>
</cp:coreProperties>
</file>