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5"/>
  </p:notesMasterIdLst>
  <p:sldIdLst>
    <p:sldId id="260" r:id="rId2"/>
    <p:sldId id="256" r:id="rId3"/>
    <p:sldId id="273" r:id="rId4"/>
    <p:sldId id="258" r:id="rId5"/>
    <p:sldId id="263" r:id="rId6"/>
    <p:sldId id="266" r:id="rId7"/>
    <p:sldId id="265" r:id="rId8"/>
    <p:sldId id="264" r:id="rId9"/>
    <p:sldId id="262" r:id="rId10"/>
    <p:sldId id="285" r:id="rId11"/>
    <p:sldId id="284" r:id="rId12"/>
    <p:sldId id="279" r:id="rId13"/>
    <p:sldId id="294" r:id="rId14"/>
    <p:sldId id="295" r:id="rId15"/>
    <p:sldId id="274" r:id="rId16"/>
    <p:sldId id="286" r:id="rId17"/>
    <p:sldId id="276" r:id="rId18"/>
    <p:sldId id="289" r:id="rId19"/>
    <p:sldId id="292" r:id="rId20"/>
    <p:sldId id="293" r:id="rId21"/>
    <p:sldId id="267" r:id="rId22"/>
    <p:sldId id="268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FFFF"/>
    <a:srgbClr val="B8F2E3"/>
    <a:srgbClr val="017A59"/>
    <a:srgbClr val="7BAA3C"/>
    <a:srgbClr val="3AAC42"/>
    <a:srgbClr val="25C198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394" autoAdjust="0"/>
  </p:normalViewPr>
  <p:slideViewPr>
    <p:cSldViewPr snapToGrid="0">
      <p:cViewPr varScale="1">
        <p:scale>
          <a:sx n="91" d="100"/>
          <a:sy n="91" d="100"/>
        </p:scale>
        <p:origin x="9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0EF52-0BC9-4FAB-B538-F1BCB30B3D8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03A7A-A6BE-420D-A040-6E99343C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7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8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42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32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6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03A7A-A6BE-420D-A040-6E99343C796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3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3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0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7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20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8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8173-0E1E-4132-A695-781E3AD47F0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98173-0E1E-4132-A695-781E3AD47F04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0587-399E-4708-AC49-D6516AFA6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0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fif"/><Relationship Id="rId11" Type="http://schemas.openxmlformats.org/officeDocument/2006/relationships/image" Target="../media/image20.jfif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4195A1-092D-73C6-E780-8AB4E26E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21" y="3466407"/>
            <a:ext cx="2975823" cy="8601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500" b="1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B.</a:t>
            </a:r>
            <a:r>
              <a:rPr lang="ko-KR" altLang="en-US" sz="5500" b="1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5500" b="1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P.</a:t>
            </a:r>
            <a:r>
              <a:rPr lang="ko-KR" altLang="en-US" sz="5500" b="1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5500" b="1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M.</a:t>
            </a:r>
            <a:r>
              <a:rPr lang="en-US" altLang="ko-KR" sz="55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E6AAA2E-2821-24BF-C3F8-67B65DD35FA2}"/>
              </a:ext>
            </a:extLst>
          </p:cNvPr>
          <p:cNvSpPr txBox="1">
            <a:spLocks/>
          </p:cNvSpPr>
          <p:nvPr/>
        </p:nvSpPr>
        <p:spPr>
          <a:xfrm>
            <a:off x="2877777" y="4658870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Bef>
                <a:spcPts val="1000"/>
              </a:spcBef>
            </a:pPr>
            <a:r>
              <a:rPr lang="ko-KR" alt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박종혁</a:t>
            </a:r>
            <a:endParaRPr lang="en-US" altLang="ko-KR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신현성</a:t>
            </a:r>
            <a:endParaRPr lang="en-US" altLang="ko-KR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  <a:p>
            <a:pPr latinLnBrk="0">
              <a:spcBef>
                <a:spcPts val="1000"/>
              </a:spcBef>
            </a:pPr>
            <a:r>
              <a:rPr lang="ko-KR" alt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  <a:cs typeface="+mn-cs"/>
              </a:rPr>
              <a:t>유영훈</a:t>
            </a:r>
            <a:endParaRPr lang="en-US" altLang="ko-KR" sz="24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  <a:cs typeface="+mn-cs"/>
            </a:endParaRP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블랙, 어둠이(가) 표시된 사진&#10;&#10;자동 생성된 설명">
            <a:extLst>
              <a:ext uri="{FF2B5EF4-FFF2-40B4-BE49-F238E27FC236}">
                <a16:creationId xmlns:a16="http://schemas.microsoft.com/office/drawing/2014/main" id="{FB45AADA-1B92-7F34-5067-828F56D0BD7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48" y="1173139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64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스  템    주 요 기 능</a:t>
            </a:r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17A267B6-5E69-BF11-1C16-8A3AB66ABECD}"/>
              </a:ext>
            </a:extLst>
          </p:cNvPr>
          <p:cNvSpPr/>
          <p:nvPr/>
        </p:nvSpPr>
        <p:spPr>
          <a:xfrm>
            <a:off x="2709948" y="1198084"/>
            <a:ext cx="8423564" cy="4976553"/>
          </a:xfrm>
          <a:prstGeom prst="triangle">
            <a:avLst/>
          </a:prstGeom>
          <a:noFill/>
          <a:ln w="5715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1308B16-257B-8A6B-8204-95706B72596F}"/>
              </a:ext>
            </a:extLst>
          </p:cNvPr>
          <p:cNvCxnSpPr/>
          <p:nvPr/>
        </p:nvCxnSpPr>
        <p:spPr>
          <a:xfrm>
            <a:off x="5940829" y="2361865"/>
            <a:ext cx="194517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CECB9D-CC9A-0950-D693-C4B4BA1CC352}"/>
              </a:ext>
            </a:extLst>
          </p:cNvPr>
          <p:cNvCxnSpPr>
            <a:cxnSpLocks/>
          </p:cNvCxnSpPr>
          <p:nvPr/>
        </p:nvCxnSpPr>
        <p:spPr>
          <a:xfrm>
            <a:off x="4926677" y="3554743"/>
            <a:ext cx="400119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5AAC24-ABDB-764A-3031-8EE3E5393E76}"/>
              </a:ext>
            </a:extLst>
          </p:cNvPr>
          <p:cNvCxnSpPr>
            <a:cxnSpLocks/>
          </p:cNvCxnSpPr>
          <p:nvPr/>
        </p:nvCxnSpPr>
        <p:spPr>
          <a:xfrm>
            <a:off x="3906288" y="4759093"/>
            <a:ext cx="6072340" cy="432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E183C8C-6E81-2C90-611A-C35A2659B5EF}"/>
              </a:ext>
            </a:extLst>
          </p:cNvPr>
          <p:cNvSpPr txBox="1"/>
          <p:nvPr/>
        </p:nvSpPr>
        <p:spPr>
          <a:xfrm>
            <a:off x="2137334" y="470827"/>
            <a:ext cx="16588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/>
              <a:t>계층 구조</a:t>
            </a:r>
            <a:endParaRPr lang="ko-KR" altLang="en-US" sz="25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A7BFB7-7BCB-0893-6622-6ECEE8C40AD9}"/>
              </a:ext>
            </a:extLst>
          </p:cNvPr>
          <p:cNvSpPr txBox="1"/>
          <p:nvPr/>
        </p:nvSpPr>
        <p:spPr>
          <a:xfrm>
            <a:off x="6532845" y="1765548"/>
            <a:ext cx="8192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rgbClr val="1D9A78"/>
                </a:solidFill>
              </a:rPr>
              <a:t>목표</a:t>
            </a:r>
            <a:endParaRPr lang="ko-KR" altLang="en-US" sz="2500" b="1" dirty="0">
              <a:solidFill>
                <a:srgbClr val="1D9A78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D9979C-185F-F56D-4222-4A752B9ECFC3}"/>
              </a:ext>
            </a:extLst>
          </p:cNvPr>
          <p:cNvSpPr txBox="1"/>
          <p:nvPr/>
        </p:nvSpPr>
        <p:spPr>
          <a:xfrm>
            <a:off x="6162502" y="2809474"/>
            <a:ext cx="16736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rgbClr val="1D9A78"/>
                </a:solidFill>
              </a:rPr>
              <a:t>하위 목표</a:t>
            </a:r>
            <a:endParaRPr lang="ko-KR" altLang="en-US" sz="2500" b="1" dirty="0">
              <a:solidFill>
                <a:srgbClr val="1D9A78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CC299AA-2D37-9AD4-70F9-95D06F28C8E2}"/>
              </a:ext>
            </a:extLst>
          </p:cNvPr>
          <p:cNvSpPr txBox="1"/>
          <p:nvPr/>
        </p:nvSpPr>
        <p:spPr>
          <a:xfrm>
            <a:off x="6129943" y="3934377"/>
            <a:ext cx="15669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1D9A78"/>
                </a:solidFill>
              </a:rPr>
              <a:t>세부 작업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64C88E-0C97-0793-9D75-5DDE411DD881}"/>
              </a:ext>
            </a:extLst>
          </p:cNvPr>
          <p:cNvSpPr txBox="1"/>
          <p:nvPr/>
        </p:nvSpPr>
        <p:spPr>
          <a:xfrm>
            <a:off x="6509157" y="5326557"/>
            <a:ext cx="8666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solidFill>
                  <a:srgbClr val="1D9A78"/>
                </a:solidFill>
              </a:rPr>
              <a:t>문서</a:t>
            </a:r>
            <a:endParaRPr lang="ko-KR" altLang="en-US" sz="2500" b="1" dirty="0">
              <a:solidFill>
                <a:srgbClr val="1D9A78"/>
              </a:solidFill>
            </a:endParaRPr>
          </a:p>
        </p:txBody>
      </p: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1F9466F5-3D5B-CD4E-BD7D-01BF46D572A5}"/>
              </a:ext>
            </a:extLst>
          </p:cNvPr>
          <p:cNvSpPr/>
          <p:nvPr/>
        </p:nvSpPr>
        <p:spPr>
          <a:xfrm>
            <a:off x="2228193" y="1602827"/>
            <a:ext cx="415255" cy="4456386"/>
          </a:xfrm>
          <a:prstGeom prst="downArrow">
            <a:avLst/>
          </a:prstGeom>
          <a:noFill/>
          <a:ln w="3810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617F6EB3-8E93-999C-EBDE-591618FD326E}"/>
              </a:ext>
            </a:extLst>
          </p:cNvPr>
          <p:cNvSpPr/>
          <p:nvPr/>
        </p:nvSpPr>
        <p:spPr>
          <a:xfrm flipV="1">
            <a:off x="11310279" y="1602827"/>
            <a:ext cx="415255" cy="4456386"/>
          </a:xfrm>
          <a:prstGeom prst="downArrow">
            <a:avLst/>
          </a:prstGeom>
          <a:noFill/>
          <a:ln w="38100">
            <a:solidFill>
              <a:srgbClr val="1D9A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21301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 기 능</a:t>
            </a:r>
          </a:p>
        </p:txBody>
      </p:sp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8BB489C-FB48-B74F-8F00-F519A98DB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5" t="948" r="23805" b="-1"/>
          <a:stretch/>
        </p:blipFill>
        <p:spPr>
          <a:xfrm>
            <a:off x="1899036" y="1557250"/>
            <a:ext cx="3358341" cy="3615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C572C3-31C2-0032-992E-1EE7CCD3EE79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/>
              <a:t>권한별</a:t>
            </a:r>
            <a:r>
              <a:rPr lang="ko-KR" altLang="en-US" sz="2500" b="1" dirty="0"/>
              <a:t> 프로젝트 선택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99B08-AB80-FA8A-8F97-65E6403415D4}"/>
              </a:ext>
            </a:extLst>
          </p:cNvPr>
          <p:cNvSpPr txBox="1"/>
          <p:nvPr/>
        </p:nvSpPr>
        <p:spPr>
          <a:xfrm>
            <a:off x="5441384" y="322739"/>
            <a:ext cx="2017904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marR="2540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latin typeface="+mj-ea"/>
                <a:ea typeface="+mj-ea"/>
              </a:rPr>
              <a:t>내 프로젝트 창</a:t>
            </a:r>
            <a:endParaRPr lang="en-US" altLang="ko-KR" b="1" kern="0" spc="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197FD-0B85-3A5C-E2B9-84D0CACE66C7}"/>
              </a:ext>
            </a:extLst>
          </p:cNvPr>
          <p:cNvSpPr txBox="1"/>
          <p:nvPr/>
        </p:nvSpPr>
        <p:spPr>
          <a:xfrm>
            <a:off x="9348364" y="3196389"/>
            <a:ext cx="2222951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marR="2540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spc="0" dirty="0">
                <a:latin typeface="+mj-ea"/>
                <a:ea typeface="+mj-ea"/>
              </a:rPr>
              <a:t>전체 프로젝트 창</a:t>
            </a:r>
            <a:endParaRPr lang="en-US" altLang="ko-KR" b="1" kern="0" spc="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21E56-A346-F316-8926-EFBEEA2472E8}"/>
              </a:ext>
            </a:extLst>
          </p:cNvPr>
          <p:cNvSpPr txBox="1"/>
          <p:nvPr/>
        </p:nvSpPr>
        <p:spPr>
          <a:xfrm>
            <a:off x="1715030" y="1082184"/>
            <a:ext cx="2017904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marR="2540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latin typeface="+mj-ea"/>
                <a:ea typeface="+mj-ea"/>
              </a:rPr>
              <a:t>참여 프로젝트</a:t>
            </a:r>
            <a:endParaRPr lang="en-US" altLang="ko-KR" b="1" kern="0" spc="0" dirty="0">
              <a:latin typeface="+mj-ea"/>
              <a:ea typeface="+mj-ea"/>
            </a:endParaRPr>
          </a:p>
        </p:txBody>
      </p:sp>
      <p:pic>
        <p:nvPicPr>
          <p:cNvPr id="8" name="그림 7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CB10BA62-7B85-6B4A-7D28-B7114DD98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" b="33919"/>
          <a:stretch/>
        </p:blipFill>
        <p:spPr>
          <a:xfrm>
            <a:off x="5582794" y="836135"/>
            <a:ext cx="6449500" cy="2272146"/>
          </a:xfrm>
          <a:prstGeom prst="rect">
            <a:avLst/>
          </a:prstGeom>
        </p:spPr>
      </p:pic>
      <p:pic>
        <p:nvPicPr>
          <p:cNvPr id="9" name="그림 8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0432DF3-8171-8E4F-0AD9-26618A0D1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794" y="3694428"/>
            <a:ext cx="5907007" cy="307558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280A08-89F1-8553-B260-DD5BC0A99E16}"/>
              </a:ext>
            </a:extLst>
          </p:cNvPr>
          <p:cNvSpPr/>
          <p:nvPr/>
        </p:nvSpPr>
        <p:spPr>
          <a:xfrm>
            <a:off x="6263643" y="4208303"/>
            <a:ext cx="1629294" cy="14607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D660876-9B95-A766-C271-861F8111470A}"/>
              </a:ext>
            </a:extLst>
          </p:cNvPr>
          <p:cNvSpPr/>
          <p:nvPr/>
        </p:nvSpPr>
        <p:spPr>
          <a:xfrm>
            <a:off x="6394916" y="1523164"/>
            <a:ext cx="1629294" cy="14607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DA73468-3542-B167-3E28-1D6F84AA9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00" y="1557250"/>
            <a:ext cx="5652488" cy="2900825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7B43C2-0127-E359-A482-506B6B3C2F65}"/>
              </a:ext>
            </a:extLst>
          </p:cNvPr>
          <p:cNvSpPr/>
          <p:nvPr/>
        </p:nvSpPr>
        <p:spPr>
          <a:xfrm>
            <a:off x="2309554" y="2160601"/>
            <a:ext cx="1629294" cy="14607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993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  <p:bldP spid="13" grpId="0" animBg="1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pic>
        <p:nvPicPr>
          <p:cNvPr id="5" name="그림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51403FE-230B-4977-99B2-79F357674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10" y="1413163"/>
            <a:ext cx="9313619" cy="4952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E381D-F176-6D44-20D5-39CAAE42763E}"/>
              </a:ext>
            </a:extLst>
          </p:cNvPr>
          <p:cNvSpPr txBox="1"/>
          <p:nvPr/>
        </p:nvSpPr>
        <p:spPr>
          <a:xfrm>
            <a:off x="1899035" y="277554"/>
            <a:ext cx="37314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관리자 </a:t>
            </a:r>
            <a:r>
              <a:rPr lang="en-US" altLang="ko-KR" sz="2500" b="1" dirty="0"/>
              <a:t>/ </a:t>
            </a:r>
            <a:r>
              <a:rPr lang="ko-KR" altLang="en-US" sz="2500" b="1" dirty="0"/>
              <a:t>멤버</a:t>
            </a:r>
          </a:p>
        </p:txBody>
      </p:sp>
    </p:spTree>
    <p:extLst>
      <p:ext uri="{BB962C8B-B14F-4D97-AF65-F5344CB8AC3E}">
        <p14:creationId xmlns:p14="http://schemas.microsoft.com/office/powerpoint/2010/main" val="370295110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E381D-F176-6D44-20D5-39CAAE42763E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프로젝트 읽기 전용</a:t>
            </a:r>
          </a:p>
        </p:txBody>
      </p:sp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C8E19BF-0514-F46A-62EA-36A274A33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16" y="1264552"/>
            <a:ext cx="9360131" cy="48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646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pic>
        <p:nvPicPr>
          <p:cNvPr id="5" name="그림 4" descr="스크린샷, 텍스트, 소프트웨어이(가) 표시된 사진&#10;&#10;자동 생성된 설명">
            <a:extLst>
              <a:ext uri="{FF2B5EF4-FFF2-40B4-BE49-F238E27FC236}">
                <a16:creationId xmlns:a16="http://schemas.microsoft.com/office/drawing/2014/main" id="{48D761FA-FDFD-DFC0-C049-9F17D12D8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1" y="2859578"/>
            <a:ext cx="6718678" cy="3572797"/>
          </a:xfrm>
          <a:prstGeom prst="rect">
            <a:avLst/>
          </a:prstGeom>
        </p:spPr>
      </p:pic>
      <p:pic>
        <p:nvPicPr>
          <p:cNvPr id="6" name="그림 5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4EFF7C80-0BC5-980F-9E6E-254AD78990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8" t="600" r="23723"/>
          <a:stretch/>
        </p:blipFill>
        <p:spPr>
          <a:xfrm>
            <a:off x="1828671" y="953192"/>
            <a:ext cx="3175462" cy="2839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46FBB-EDC7-D159-FEC8-97B6E09D3473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멤버 초대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0E4D360-3872-DB84-63EB-4FDF4528368F}"/>
              </a:ext>
            </a:extLst>
          </p:cNvPr>
          <p:cNvSpPr/>
          <p:nvPr/>
        </p:nvSpPr>
        <p:spPr>
          <a:xfrm rot="1103333">
            <a:off x="4916012" y="3556590"/>
            <a:ext cx="864524" cy="3435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61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214C0E6-7AE8-98F9-9AB2-4DD452516C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16"/>
          <a:stretch/>
        </p:blipFill>
        <p:spPr>
          <a:xfrm>
            <a:off x="5412462" y="130471"/>
            <a:ext cx="6543957" cy="268920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D3D80-BB47-8771-1DB2-48A1D4667532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목표</a:t>
            </a:r>
          </a:p>
        </p:txBody>
      </p:sp>
      <p:pic>
        <p:nvPicPr>
          <p:cNvPr id="16" name="그림 15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33EC6803-1A59-F07A-B5EC-FB79735CD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53" y="2973431"/>
            <a:ext cx="7049193" cy="3692830"/>
          </a:xfrm>
          <a:prstGeom prst="rect">
            <a:avLst/>
          </a:prstGeom>
        </p:spPr>
      </p:pic>
      <p:pic>
        <p:nvPicPr>
          <p:cNvPr id="13" name="그림 1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5EF7E73-474A-4ACA-0047-B49EC801C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70" y="1371140"/>
            <a:ext cx="8091251" cy="4302691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4939222-8587-7A9B-43E1-515DF723ABA7}"/>
              </a:ext>
            </a:extLst>
          </p:cNvPr>
          <p:cNvSpPr/>
          <p:nvPr/>
        </p:nvSpPr>
        <p:spPr>
          <a:xfrm rot="8656359">
            <a:off x="9208524" y="3039755"/>
            <a:ext cx="864524" cy="3435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13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7673B-4CCF-62A1-B65A-8AA7A7BFC7F9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하위 목표</a:t>
            </a:r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E994C91-D1B7-687A-1532-132635AE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47" y="1222899"/>
            <a:ext cx="8847758" cy="4695763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118267-7F48-9F60-CF8E-C5B0E1F841F4}"/>
              </a:ext>
            </a:extLst>
          </p:cNvPr>
          <p:cNvSpPr/>
          <p:nvPr/>
        </p:nvSpPr>
        <p:spPr>
          <a:xfrm>
            <a:off x="4664400" y="4522125"/>
            <a:ext cx="4751149" cy="401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CA1133B-0C4C-0DB5-238E-EA9062650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88" y="1298864"/>
            <a:ext cx="9120875" cy="461979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81157D-690E-C89F-43B7-A594032B0ABA}"/>
              </a:ext>
            </a:extLst>
          </p:cNvPr>
          <p:cNvSpPr/>
          <p:nvPr/>
        </p:nvSpPr>
        <p:spPr>
          <a:xfrm>
            <a:off x="4099560" y="2415525"/>
            <a:ext cx="4501341" cy="25082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74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024AE46-B996-CD36-1D45-9481B6D14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157" y="1271461"/>
            <a:ext cx="8770368" cy="46638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주요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790B2-8853-972A-B8A6-9CC8DB00F535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세부 작업</a:t>
            </a:r>
          </a:p>
        </p:txBody>
      </p:sp>
      <p:pic>
        <p:nvPicPr>
          <p:cNvPr id="11" name="그림 10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93A2E1D-AACA-9DBB-5030-BE52E0B88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68" y="1271461"/>
            <a:ext cx="9269415" cy="490023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8B12DEF-250C-B069-86DD-8965DA60FA82}"/>
              </a:ext>
            </a:extLst>
          </p:cNvPr>
          <p:cNvGrpSpPr/>
          <p:nvPr/>
        </p:nvGrpSpPr>
        <p:grpSpPr>
          <a:xfrm>
            <a:off x="3332698" y="356568"/>
            <a:ext cx="7336856" cy="6144864"/>
            <a:chOff x="1906386" y="70774"/>
            <a:chExt cx="6333786" cy="5410047"/>
          </a:xfrm>
        </p:grpSpPr>
        <p:pic>
          <p:nvPicPr>
            <p:cNvPr id="5" name="그림 4" descr="스크린샷, 텍스트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07DB0045-C3A5-270C-E3DD-1B475F171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386" y="2115997"/>
              <a:ext cx="6333786" cy="3364824"/>
            </a:xfrm>
            <a:prstGeom prst="rect">
              <a:avLst/>
            </a:prstGeom>
          </p:spPr>
        </p:pic>
        <p:pic>
          <p:nvPicPr>
            <p:cNvPr id="6" name="그림 5" descr="스크린샷, 텍스트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E0221185-E5A9-013D-0465-1C93F52BB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386" y="70774"/>
              <a:ext cx="6333786" cy="3358226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97AE9D-75C8-7A1E-8BF1-076B92B59381}"/>
              </a:ext>
            </a:extLst>
          </p:cNvPr>
          <p:cNvSpPr/>
          <p:nvPr/>
        </p:nvSpPr>
        <p:spPr>
          <a:xfrm>
            <a:off x="4886499" y="1669501"/>
            <a:ext cx="3392978" cy="11009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2425442-32D5-49B2-F948-C746FCD0DB72}"/>
              </a:ext>
            </a:extLst>
          </p:cNvPr>
          <p:cNvSpPr/>
          <p:nvPr/>
        </p:nvSpPr>
        <p:spPr>
          <a:xfrm>
            <a:off x="4867103" y="3076265"/>
            <a:ext cx="3392978" cy="11736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48EA903-73AB-AC29-B350-BD5B2C3A1CE2}"/>
              </a:ext>
            </a:extLst>
          </p:cNvPr>
          <p:cNvSpPr/>
          <p:nvPr/>
        </p:nvSpPr>
        <p:spPr>
          <a:xfrm>
            <a:off x="4886499" y="4292985"/>
            <a:ext cx="3392978" cy="20801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072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086614F4-4DDC-C8F7-DBA4-E9A86CE6F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77" y="1176527"/>
            <a:ext cx="9224688" cy="4886202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03A5C30-15CB-AEE3-0A09-AEC3D5EEF9A0}"/>
              </a:ext>
            </a:extLst>
          </p:cNvPr>
          <p:cNvSpPr/>
          <p:nvPr/>
        </p:nvSpPr>
        <p:spPr>
          <a:xfrm>
            <a:off x="3973484" y="2194560"/>
            <a:ext cx="5857701" cy="5759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94C0FF-D69A-F841-A90E-9635D141B7BC}"/>
              </a:ext>
            </a:extLst>
          </p:cNvPr>
          <p:cNvSpPr/>
          <p:nvPr/>
        </p:nvSpPr>
        <p:spPr>
          <a:xfrm>
            <a:off x="3941318" y="2853077"/>
            <a:ext cx="5928660" cy="22343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스크린샷, 텍스트, 디자인이(가) 표시된 사진&#10;&#10;자동 생성된 설명">
            <a:extLst>
              <a:ext uri="{FF2B5EF4-FFF2-40B4-BE49-F238E27FC236}">
                <a16:creationId xmlns:a16="http://schemas.microsoft.com/office/drawing/2014/main" id="{C7A90CAD-06F7-B663-F87B-46DBC62A47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91"/>
          <a:stretch/>
        </p:blipFill>
        <p:spPr>
          <a:xfrm>
            <a:off x="3233394" y="911053"/>
            <a:ext cx="7176655" cy="5143661"/>
          </a:xfrm>
          <a:prstGeom prst="rect">
            <a:avLst/>
          </a:prstGeom>
        </p:spPr>
      </p:pic>
      <p:pic>
        <p:nvPicPr>
          <p:cNvPr id="6" name="그림 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89763CB-CB36-0057-87FD-066495EDF4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79" y="1176527"/>
            <a:ext cx="9224688" cy="491022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32891E-3DC6-6F03-529D-D160F2805F93}"/>
              </a:ext>
            </a:extLst>
          </p:cNvPr>
          <p:cNvSpPr/>
          <p:nvPr/>
        </p:nvSpPr>
        <p:spPr>
          <a:xfrm>
            <a:off x="8306683" y="2579438"/>
            <a:ext cx="994891" cy="3566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20D1B-B0C4-59BE-62FA-838E7B2FC0E8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문서 </a:t>
            </a:r>
          </a:p>
        </p:txBody>
      </p:sp>
    </p:spTree>
    <p:extLst>
      <p:ext uri="{BB962C8B-B14F-4D97-AF65-F5344CB8AC3E}">
        <p14:creationId xmlns:p14="http://schemas.microsoft.com/office/powerpoint/2010/main" val="2854981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790B2-8853-972A-B8A6-9CC8DB00F535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캘린더</a:t>
            </a:r>
          </a:p>
        </p:txBody>
      </p:sp>
      <p:pic>
        <p:nvPicPr>
          <p:cNvPr id="3" name="그림 2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5244E46-E2A7-4B65-E002-830C6979C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15" y="1120140"/>
            <a:ext cx="9626114" cy="513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714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106DCF-18F8-E6E4-2EB4-877CF16788C3}"/>
              </a:ext>
            </a:extLst>
          </p:cNvPr>
          <p:cNvSpPr/>
          <p:nvPr/>
        </p:nvSpPr>
        <p:spPr>
          <a:xfrm>
            <a:off x="0" y="0"/>
            <a:ext cx="12192000" cy="15748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8B329-80F1-463E-FEB1-3159F1B85A2D}"/>
              </a:ext>
            </a:extLst>
          </p:cNvPr>
          <p:cNvSpPr txBox="1"/>
          <p:nvPr/>
        </p:nvSpPr>
        <p:spPr>
          <a:xfrm>
            <a:off x="9757804" y="640780"/>
            <a:ext cx="1934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목   차</a:t>
            </a:r>
          </a:p>
        </p:txBody>
      </p:sp>
      <p:sp>
        <p:nvSpPr>
          <p:cNvPr id="6" name="AutoShape 51">
            <a:extLst>
              <a:ext uri="{FF2B5EF4-FFF2-40B4-BE49-F238E27FC236}">
                <a16:creationId xmlns:a16="http://schemas.microsoft.com/office/drawing/2014/main" id="{62E01B28-6354-B5CD-7968-811B3CF7B0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223661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프로젝트 개요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7" name="AutoShape 51">
            <a:extLst>
              <a:ext uri="{FF2B5EF4-FFF2-40B4-BE49-F238E27FC236}">
                <a16:creationId xmlns:a16="http://schemas.microsoft.com/office/drawing/2014/main" id="{AE6B54F6-C105-8F6B-A535-7F934AB375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4485512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개발 일정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677B2422-2B7B-AB21-AE6E-7FE02DB61E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561248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개발 환경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9" name="AutoShape 51">
            <a:extLst>
              <a:ext uri="{FF2B5EF4-FFF2-40B4-BE49-F238E27FC236}">
                <a16:creationId xmlns:a16="http://schemas.microsoft.com/office/drawing/2014/main" id="{F0CD34EE-3E41-597F-4953-6ED4D3ED18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2235113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기능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0" name="AutoShape 51">
            <a:extLst>
              <a:ext uri="{FF2B5EF4-FFF2-40B4-BE49-F238E27FC236}">
                <a16:creationId xmlns:a16="http://schemas.microsoft.com/office/drawing/2014/main" id="{DC1EB955-9D8D-FBC5-19C8-BAFC4791AA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371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요구분석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1" name="AutoShape 51">
            <a:extLst>
              <a:ext uri="{FF2B5EF4-FFF2-40B4-BE49-F238E27FC236}">
                <a16:creationId xmlns:a16="http://schemas.microsoft.com/office/drawing/2014/main" id="{35617B9F-F323-B9DE-153E-C9C475FFCB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3358540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시스템 주요 기능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2" name="AutoShape 51">
            <a:extLst>
              <a:ext uri="{FF2B5EF4-FFF2-40B4-BE49-F238E27FC236}">
                <a16:creationId xmlns:a16="http://schemas.microsoft.com/office/drawing/2014/main" id="{C0A92988-4D06-3D72-6C3B-FBA24FBF52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4481967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시  연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13" name="AutoShape 51">
            <a:extLst>
              <a:ext uri="{FF2B5EF4-FFF2-40B4-BE49-F238E27FC236}">
                <a16:creationId xmlns:a16="http://schemas.microsoft.com/office/drawing/2014/main" id="{F1D31F0B-5B74-B7DF-4B06-3690230B5E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50608" y="5605394"/>
            <a:ext cx="41636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ko-KR" altLang="en-US" sz="22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         보완 사항 및 개발 후기</a:t>
            </a:r>
            <a:endParaRPr lang="en-US" altLang="ko-KR" sz="22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E0DA35-2684-AF87-25C2-62DD7A24FC41}"/>
              </a:ext>
            </a:extLst>
          </p:cNvPr>
          <p:cNvSpPr/>
          <p:nvPr/>
        </p:nvSpPr>
        <p:spPr>
          <a:xfrm>
            <a:off x="1077654" y="2187883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CB3458-84CE-96B1-25E7-96DBB1BF3226}"/>
              </a:ext>
            </a:extLst>
          </p:cNvPr>
          <p:cNvSpPr/>
          <p:nvPr/>
        </p:nvSpPr>
        <p:spPr>
          <a:xfrm>
            <a:off x="1077654" y="3324941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76DE19-B274-9588-2F92-A1B257F350F8}"/>
              </a:ext>
            </a:extLst>
          </p:cNvPr>
          <p:cNvSpPr/>
          <p:nvPr/>
        </p:nvSpPr>
        <p:spPr>
          <a:xfrm>
            <a:off x="1077653" y="4435969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03.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05126D-C43A-DA21-0084-72A199C1E60B}"/>
              </a:ext>
            </a:extLst>
          </p:cNvPr>
          <p:cNvSpPr/>
          <p:nvPr/>
        </p:nvSpPr>
        <p:spPr>
          <a:xfrm>
            <a:off x="1077653" y="5586353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04.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ED245F-EBEF-E530-33B7-409CAF03DA2E}"/>
              </a:ext>
            </a:extLst>
          </p:cNvPr>
          <p:cNvSpPr/>
          <p:nvPr/>
        </p:nvSpPr>
        <p:spPr>
          <a:xfrm>
            <a:off x="7731259" y="2194711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05.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32134D-3E9F-4283-D43D-00F6EA7907F4}"/>
              </a:ext>
            </a:extLst>
          </p:cNvPr>
          <p:cNvSpPr/>
          <p:nvPr/>
        </p:nvSpPr>
        <p:spPr>
          <a:xfrm>
            <a:off x="7731259" y="3310002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06.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F427A0-9072-8E61-4F5E-9DEF7D732358}"/>
              </a:ext>
            </a:extLst>
          </p:cNvPr>
          <p:cNvSpPr/>
          <p:nvPr/>
        </p:nvSpPr>
        <p:spPr>
          <a:xfrm>
            <a:off x="7745054" y="4434950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07.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C0167E-091D-D230-EDC9-765CF0D911CB}"/>
              </a:ext>
            </a:extLst>
          </p:cNvPr>
          <p:cNvSpPr/>
          <p:nvPr/>
        </p:nvSpPr>
        <p:spPr>
          <a:xfrm>
            <a:off x="7731258" y="5589485"/>
            <a:ext cx="6783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000" b="1" cap="none" spc="0" dirty="0">
                <a:ln w="0"/>
                <a:solidFill>
                  <a:schemeClr val="accent1"/>
                </a:solidFill>
              </a:rPr>
              <a:t>08.</a:t>
            </a:r>
          </a:p>
        </p:txBody>
      </p:sp>
    </p:spTree>
    <p:extLst>
      <p:ext uri="{BB962C8B-B14F-4D97-AF65-F5344CB8AC3E}">
        <p14:creationId xmlns:p14="http://schemas.microsoft.com/office/powerpoint/2010/main" val="317062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주 요 기 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790B2-8853-972A-B8A6-9CC8DB00F535}"/>
              </a:ext>
            </a:extLst>
          </p:cNvPr>
          <p:cNvSpPr txBox="1"/>
          <p:nvPr/>
        </p:nvSpPr>
        <p:spPr>
          <a:xfrm>
            <a:off x="1899036" y="277554"/>
            <a:ext cx="32918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err="1"/>
              <a:t>메세지</a:t>
            </a:r>
            <a:endParaRPr lang="ko-KR" altLang="en-US" sz="2500" b="1" dirty="0"/>
          </a:p>
        </p:txBody>
      </p:sp>
      <p:pic>
        <p:nvPicPr>
          <p:cNvPr id="9" name="그림 8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4B50F26-6D7B-267C-0F7F-93E9827E2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36" y="828028"/>
            <a:ext cx="7882273" cy="4115232"/>
          </a:xfrm>
          <a:prstGeom prst="rect">
            <a:avLst/>
          </a:prstGeom>
        </p:spPr>
      </p:pic>
      <p:pic>
        <p:nvPicPr>
          <p:cNvPr id="7" name="그림 6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BC4121D4-A5BB-3D2F-F21D-E7872EE93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58" y="2807311"/>
            <a:ext cx="7324656" cy="381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6615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시 연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88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후  기   및   보  </a:t>
            </a:r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사  항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AD92BD-72ED-9D30-A847-FE1EDE60E1A0}"/>
              </a:ext>
            </a:extLst>
          </p:cNvPr>
          <p:cNvGrpSpPr/>
          <p:nvPr/>
        </p:nvGrpSpPr>
        <p:grpSpPr>
          <a:xfrm>
            <a:off x="2212426" y="601975"/>
            <a:ext cx="9249103" cy="3429094"/>
            <a:chOff x="2159874" y="591345"/>
            <a:chExt cx="9249103" cy="1998431"/>
          </a:xfrm>
        </p:grpSpPr>
        <p:sp>
          <p:nvSpPr>
            <p:cNvPr id="6" name="AutoShape 51">
              <a:extLst>
                <a:ext uri="{FF2B5EF4-FFF2-40B4-BE49-F238E27FC236}">
                  <a16:creationId xmlns:a16="http://schemas.microsoft.com/office/drawing/2014/main" id="{0BA9C5F7-494F-7379-DD12-9114128E48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4" y="749289"/>
              <a:ext cx="9249103" cy="1840487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32FF117-E9C9-42D4-7EC1-DAE85EC6456C}"/>
                </a:ext>
              </a:extLst>
            </p:cNvPr>
            <p:cNvSpPr/>
            <p:nvPr/>
          </p:nvSpPr>
          <p:spPr>
            <a:xfrm>
              <a:off x="2380591" y="591345"/>
              <a:ext cx="2044263" cy="265131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후기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2B9A95-E84E-671B-F313-ECABF3CB9E25}"/>
                </a:ext>
              </a:extLst>
            </p:cNvPr>
            <p:cNvSpPr txBox="1"/>
            <p:nvPr/>
          </p:nvSpPr>
          <p:spPr>
            <a:xfrm>
              <a:off x="2527737" y="1014420"/>
              <a:ext cx="8168354" cy="130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1.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시스템 기획 단계에서 전체적인 방향성을 명확히 정의하면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팀원들 전체가 하나의 목표를 향해 갈 수 </a:t>
              </a:r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  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있다는 점이 중요하다는 것을 배웠습니다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/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2.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개발 과정에서 시스템 설계 단계의 기간이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상대적으로 길었는데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이 기간동안 설계단계에서 확립해야 될 </a:t>
              </a:r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  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내용을 알 수 있었습니다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큰 예로 클래스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메소드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변수명들을 규칙성 있게 명시를 하여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,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팀원들 간의 코드 </a:t>
              </a:r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  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리뷰 및 소통을 원활히 진행할 수 있게 해야 하는 점을 알 수 있었습니다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/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3. UI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디자인을 맡은 팀원이 없이 개발을 진행하다 보니 전체 디자인 선정 있어서 많은 어려움이 있었습니다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</a:p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  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따라서 역할을 균등하게 배분해야 될 필요성과 팀단위의 개발에서 중요하지 않은 역할과 과정은 없다는 </a:t>
              </a:r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eaLnBrk="0" hangingPunct="0"/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   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점을 배웠습니다</a:t>
              </a:r>
              <a:r>
                <a:rPr lang="en-US" altLang="ko-KR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.</a:t>
              </a:r>
              <a:r>
                <a:rPr lang="ko-KR" altLang="en-US" sz="14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 </a:t>
              </a:r>
              <a:endParaRPr lang="en-US" altLang="ko-KR" sz="14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9259596-03E9-CB28-9B5A-BBEEFCD2F64C}"/>
              </a:ext>
            </a:extLst>
          </p:cNvPr>
          <p:cNvGrpSpPr/>
          <p:nvPr/>
        </p:nvGrpSpPr>
        <p:grpSpPr>
          <a:xfrm>
            <a:off x="2212427" y="4682836"/>
            <a:ext cx="9249103" cy="1851999"/>
            <a:chOff x="2159875" y="215463"/>
            <a:chExt cx="9249103" cy="2485151"/>
          </a:xfrm>
        </p:grpSpPr>
        <p:sp>
          <p:nvSpPr>
            <p:cNvPr id="3" name="AutoShape 51">
              <a:extLst>
                <a:ext uri="{FF2B5EF4-FFF2-40B4-BE49-F238E27FC236}">
                  <a16:creationId xmlns:a16="http://schemas.microsoft.com/office/drawing/2014/main" id="{8A1EA824-7F8D-FC39-7F3F-5DA63FD4BAA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59875" y="59800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481CEC8-336F-EA44-61F4-2C54316D12D4}"/>
                </a:ext>
              </a:extLst>
            </p:cNvPr>
            <p:cNvSpPr/>
            <p:nvPr/>
          </p:nvSpPr>
          <p:spPr>
            <a:xfrm>
              <a:off x="2380592" y="215463"/>
              <a:ext cx="2044263" cy="56445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보완 사항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AD01F-C18F-6D16-E6E3-226DCFFBD8D0}"/>
                </a:ext>
              </a:extLst>
            </p:cNvPr>
            <p:cNvSpPr txBox="1"/>
            <p:nvPr/>
          </p:nvSpPr>
          <p:spPr>
            <a:xfrm>
              <a:off x="2527737" y="948422"/>
              <a:ext cx="8881241" cy="1264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eaLnBrk="0" hangingPunct="0">
                <a:lnSpc>
                  <a:spcPct val="200000"/>
                </a:lnSpc>
                <a:buAutoNum type="arabicPeriod"/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사용성 관련 관점에서의 디자인 개선</a:t>
              </a:r>
              <a:endParaRPr lang="en-US" altLang="ko-KR" sz="15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  <a:p>
              <a:pPr marL="342900" indent="-342900" eaLnBrk="0" hangingPunct="0">
                <a:lnSpc>
                  <a:spcPct val="200000"/>
                </a:lnSpc>
                <a:buAutoNum type="arabicPeriod"/>
              </a:pPr>
              <a:r>
                <a:rPr lang="ko-KR" altLang="en-US" sz="1500" b="1" dirty="0">
                  <a:latin typeface="나눔고딕" panose="020B0503020000020004" pitchFamily="2" charset="-127"/>
                  <a:ea typeface="나눔고딕" panose="020B0503020000020004" pitchFamily="2" charset="-127"/>
                </a:rPr>
                <a:t>프로젝트 별 공개 범위 설정 보완</a:t>
              </a:r>
              <a:endParaRPr lang="en-US" altLang="ko-KR" sz="15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75972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3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4382-065A-A02C-F5FE-53D97F558448}"/>
              </a:ext>
            </a:extLst>
          </p:cNvPr>
          <p:cNvSpPr txBox="1"/>
          <p:nvPr/>
        </p:nvSpPr>
        <p:spPr>
          <a:xfrm>
            <a:off x="374005" y="106625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94381-556F-6EE8-3A2B-A04E513CE958}"/>
              </a:ext>
            </a:extLst>
          </p:cNvPr>
          <p:cNvSpPr/>
          <p:nvPr/>
        </p:nvSpPr>
        <p:spPr>
          <a:xfrm>
            <a:off x="2979996" y="774237"/>
            <a:ext cx="797767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 </a:t>
            </a:r>
            <a:r>
              <a:rPr lang="en-US" altLang="ko-KR" sz="5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lock</a:t>
            </a:r>
            <a:r>
              <a:rPr lang="en-US" altLang="ko-KR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 </a:t>
            </a:r>
            <a:r>
              <a:rPr lang="en-US" altLang="ko-KR" sz="5000" b="1" cap="none" spc="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roject</a:t>
            </a:r>
            <a:r>
              <a:rPr lang="en-US" altLang="ko-KR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</a:t>
            </a:r>
            <a:r>
              <a:rPr lang="en-US" altLang="ko-KR" sz="5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anage</a:t>
            </a:r>
            <a:r>
              <a:rPr lang="en-US" altLang="ko-KR" sz="5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ment</a:t>
            </a:r>
            <a:endParaRPr lang="en-US" altLang="ko-KR" sz="50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C6F83-48DC-AEF8-B9D2-597CE06609B9}"/>
              </a:ext>
            </a:extLst>
          </p:cNvPr>
          <p:cNvSpPr txBox="1"/>
          <p:nvPr/>
        </p:nvSpPr>
        <p:spPr>
          <a:xfrm>
            <a:off x="3809656" y="1640072"/>
            <a:ext cx="6318354" cy="47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marR="2540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>
                <a:latin typeface="+mj-ea"/>
                <a:ea typeface="+mj-ea"/>
              </a:rPr>
              <a:t>벽돌을 쌓아 올려 높은 건물을 만드는 것에 착안한 줄임말</a:t>
            </a:r>
            <a:endParaRPr lang="en-US" altLang="ko-KR" b="1" kern="0" spc="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311BB-7C95-D9CA-99E2-57A3F9B341DF}"/>
              </a:ext>
            </a:extLst>
          </p:cNvPr>
          <p:cNvSpPr txBox="1"/>
          <p:nvPr/>
        </p:nvSpPr>
        <p:spPr>
          <a:xfrm>
            <a:off x="2148419" y="2115138"/>
            <a:ext cx="97702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marR="2540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kern="0" spc="0" dirty="0">
                <a:latin typeface="+mj-ea"/>
                <a:ea typeface="+mj-ea"/>
              </a:rPr>
              <a:t>계층 구조로 된 작업들과 문서들이 쌓아 올려져 하나의 프로젝트를 만든다는 </a:t>
            </a:r>
            <a:r>
              <a:rPr lang="ko-KR" altLang="en-US" sz="2000" b="1" kern="0" dirty="0">
                <a:latin typeface="+mj-ea"/>
                <a:ea typeface="+mj-ea"/>
              </a:rPr>
              <a:t>의미</a:t>
            </a:r>
            <a:endParaRPr lang="en-US" altLang="ko-KR" sz="2000" b="1" kern="0" spc="0" dirty="0">
              <a:latin typeface="+mj-ea"/>
              <a:ea typeface="+mj-ea"/>
            </a:endParaRPr>
          </a:p>
          <a:p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84C67C0-10BB-20D6-146A-149FCE52A6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04" y="4139236"/>
            <a:ext cx="1796879" cy="1796879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293F76-119E-2B80-87C3-4662AA8EA7A9}"/>
              </a:ext>
            </a:extLst>
          </p:cNvPr>
          <p:cNvSpPr txBox="1"/>
          <p:nvPr/>
        </p:nvSpPr>
        <p:spPr>
          <a:xfrm>
            <a:off x="4232183" y="4532665"/>
            <a:ext cx="7337366" cy="82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marR="2540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+mj-ea"/>
                <a:ea typeface="+mj-ea"/>
              </a:rPr>
              <a:t>BPM</a:t>
            </a:r>
            <a:r>
              <a:rPr lang="ko-KR" altLang="en-US" sz="1600" b="1" dirty="0">
                <a:latin typeface="+mj-ea"/>
                <a:ea typeface="+mj-ea"/>
              </a:rPr>
              <a:t>은 심장 박동수의 단위를 뜻하는 의미 또한 존재하므로 심장 박동수를   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</a:p>
          <a:p>
            <a:pPr marL="25400" marR="2540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+mj-ea"/>
                <a:ea typeface="+mj-ea"/>
              </a:rPr>
              <a:t>형상화 한 이미지를 로고로 선정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  <a:endParaRPr lang="ko-KR" altLang="en-US" sz="1600" b="1" dirty="0">
              <a:latin typeface="+mj-ea"/>
              <a:ea typeface="+mj-ea"/>
            </a:endParaRPr>
          </a:p>
        </p:txBody>
      </p:sp>
      <p:pic>
        <p:nvPicPr>
          <p:cNvPr id="15" name="그래픽 14" descr="추가 단색으로 채워진">
            <a:extLst>
              <a:ext uri="{FF2B5EF4-FFF2-40B4-BE49-F238E27FC236}">
                <a16:creationId xmlns:a16="http://schemas.microsoft.com/office/drawing/2014/main" id="{E44A22D1-907D-855F-2C41-F0DC5931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1890" y="30710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4382-065A-A02C-F5FE-53D97F558448}"/>
              </a:ext>
            </a:extLst>
          </p:cNvPr>
          <p:cNvSpPr txBox="1"/>
          <p:nvPr/>
        </p:nvSpPr>
        <p:spPr>
          <a:xfrm>
            <a:off x="374005" y="106625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젝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개  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440AE-6FE0-F325-8A12-A2042E3E8181}"/>
              </a:ext>
            </a:extLst>
          </p:cNvPr>
          <p:cNvSpPr txBox="1"/>
          <p:nvPr/>
        </p:nvSpPr>
        <p:spPr>
          <a:xfrm>
            <a:off x="2038000" y="4184626"/>
            <a:ext cx="906226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개발자에게</a:t>
            </a:r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필요한 프로젝트 로그 관리 필요성</a:t>
            </a:r>
            <a:endParaRPr lang="en-US" altLang="ko-KR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현황 파악 및 작업 분업의 필요성</a:t>
            </a:r>
            <a:endParaRPr lang="en-US" altLang="ko-KR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중 관리 문서 작성의 필요성</a:t>
            </a:r>
            <a:endParaRPr lang="en-US" altLang="ko-KR" sz="2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8124535-19D4-CB6B-A91E-3DEFC5BB1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287" y="104230"/>
            <a:ext cx="7075204" cy="37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1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380CD-1624-34C5-E053-C26DDA238131}"/>
              </a:ext>
            </a:extLst>
          </p:cNvPr>
          <p:cNvSpPr txBox="1"/>
          <p:nvPr/>
        </p:nvSpPr>
        <p:spPr>
          <a:xfrm>
            <a:off x="353325" y="1178923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요  구  분  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408E0-046A-A795-5036-2EC9A3657AFE}"/>
              </a:ext>
            </a:extLst>
          </p:cNvPr>
          <p:cNvSpPr txBox="1"/>
          <p:nvPr/>
        </p:nvSpPr>
        <p:spPr>
          <a:xfrm>
            <a:off x="6317717" y="2274645"/>
            <a:ext cx="1287830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일정 확인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CDD7B637-9F78-4F14-AFEB-B61BDDB27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88" y="803990"/>
            <a:ext cx="1620000" cy="1620000"/>
          </a:xfrm>
          <a:prstGeom prst="rect">
            <a:avLst/>
          </a:prstGeom>
        </p:spPr>
      </p:pic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1CFD4250-A259-787B-C707-7EA6CED95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16" y="3682458"/>
            <a:ext cx="1620000" cy="1620000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C1C886F7-3623-0E7D-C357-441B8C824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886" y="4084424"/>
            <a:ext cx="1620000" cy="162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C0623A-256A-7A88-14B0-2D3432629B44}"/>
              </a:ext>
            </a:extLst>
          </p:cNvPr>
          <p:cNvSpPr txBox="1"/>
          <p:nvPr/>
        </p:nvSpPr>
        <p:spPr>
          <a:xfrm>
            <a:off x="2240069" y="5617579"/>
            <a:ext cx="2067429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목표 설정과 공유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3E33F-2AC8-669A-79C1-115C0A9698B2}"/>
              </a:ext>
            </a:extLst>
          </p:cNvPr>
          <p:cNvSpPr txBox="1"/>
          <p:nvPr/>
        </p:nvSpPr>
        <p:spPr>
          <a:xfrm>
            <a:off x="8972278" y="5361801"/>
            <a:ext cx="2928225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Block </a:t>
            </a: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단위의 문서 편집기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6B5C2F06-5F7E-9724-CBA9-3701989CDE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2557"/>
            <a:ext cx="1620000" cy="1620000"/>
          </a:xfrm>
          <a:prstGeom prst="rect">
            <a:avLst/>
          </a:prstGeom>
        </p:spPr>
      </p:pic>
      <p:pic>
        <p:nvPicPr>
          <p:cNvPr id="30" name="그림 29" descr="블랙, 어둠이(가) 표시된 사진&#10;&#10;자동 생성된 설명">
            <a:extLst>
              <a:ext uri="{FF2B5EF4-FFF2-40B4-BE49-F238E27FC236}">
                <a16:creationId xmlns:a16="http://schemas.microsoft.com/office/drawing/2014/main" id="{EE6ADFCB-FEF6-0468-6BC1-8F1B4D8F4D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16" y="653238"/>
            <a:ext cx="1620000" cy="1620000"/>
          </a:xfrm>
          <a:prstGeom prst="rect">
            <a:avLst/>
          </a:prstGeom>
        </p:spPr>
      </p:pic>
      <p:pic>
        <p:nvPicPr>
          <p:cNvPr id="32" name="그림 31" descr="블랙, 어둠이(가) 표시된 사진&#10;&#10;자동 생성된 설명">
            <a:extLst>
              <a:ext uri="{FF2B5EF4-FFF2-40B4-BE49-F238E27FC236}">
                <a16:creationId xmlns:a16="http://schemas.microsoft.com/office/drawing/2014/main" id="{2B30173F-5AF5-DDE9-E310-B615BC833C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376" y="4492458"/>
            <a:ext cx="1620000" cy="162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978B5B1-A6DC-9BCE-DB8E-28A6E019665F}"/>
              </a:ext>
            </a:extLst>
          </p:cNvPr>
          <p:cNvSpPr txBox="1"/>
          <p:nvPr/>
        </p:nvSpPr>
        <p:spPr>
          <a:xfrm>
            <a:off x="2344837" y="2530651"/>
            <a:ext cx="211131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작업 설명과 관리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03C644-2A05-0923-35D2-08C684BB7E47}"/>
              </a:ext>
            </a:extLst>
          </p:cNvPr>
          <p:cNvSpPr txBox="1"/>
          <p:nvPr/>
        </p:nvSpPr>
        <p:spPr>
          <a:xfrm>
            <a:off x="5629583" y="6145331"/>
            <a:ext cx="2688177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멤버 초대와 권한 설정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D96AA1-220C-3BD8-A333-7C8F89185303}"/>
              </a:ext>
            </a:extLst>
          </p:cNvPr>
          <p:cNvSpPr txBox="1"/>
          <p:nvPr/>
        </p:nvSpPr>
        <p:spPr>
          <a:xfrm>
            <a:off x="9510506" y="2332581"/>
            <a:ext cx="1533221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ko-KR" altLang="en-US" sz="2000" b="1" dirty="0">
                <a:latin typeface="나눔고딕" panose="020B0503020000020004" pitchFamily="2" charset="-127"/>
                <a:ea typeface="나눔고딕" panose="020B0503020000020004" pitchFamily="2" charset="-127"/>
              </a:rPr>
              <a:t>진행도 파악</a:t>
            </a:r>
            <a:endParaRPr lang="en-US" altLang="ko-KR" sz="2000" b="1" dirty="0">
              <a:latin typeface="나눔고딕" panose="020B0503020000020004" pitchFamily="2" charset="-127"/>
              <a:ea typeface="나눔고딕" panose="020B050302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FA5642-FD92-B9A2-3160-A2AB3BA435DD}"/>
              </a:ext>
            </a:extLst>
          </p:cNvPr>
          <p:cNvSpPr/>
          <p:nvPr/>
        </p:nvSpPr>
        <p:spPr>
          <a:xfrm>
            <a:off x="5605642" y="3025530"/>
            <a:ext cx="25780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B. P. M.</a:t>
            </a:r>
          </a:p>
        </p:txBody>
      </p:sp>
    </p:spTree>
    <p:extLst>
      <p:ext uri="{BB962C8B-B14F-4D97-AF65-F5344CB8AC3E}">
        <p14:creationId xmlns:p14="http://schemas.microsoft.com/office/powerpoint/2010/main" val="9027767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 발  일  정 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97764E3-7CA9-E005-A7B0-4793047D3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158142"/>
              </p:ext>
            </p:extLst>
          </p:nvPr>
        </p:nvGraphicFramePr>
        <p:xfrm>
          <a:off x="1926896" y="1008987"/>
          <a:ext cx="10023368" cy="5387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921">
                  <a:extLst>
                    <a:ext uri="{9D8B030D-6E8A-4147-A177-3AD203B41FA5}">
                      <a16:colId xmlns:a16="http://schemas.microsoft.com/office/drawing/2014/main" val="3759382910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156596301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936523087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4159890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956904565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399398931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2704435463"/>
                    </a:ext>
                  </a:extLst>
                </a:gridCol>
                <a:gridCol w="1252921">
                  <a:extLst>
                    <a:ext uri="{9D8B030D-6E8A-4147-A177-3AD203B41FA5}">
                      <a16:colId xmlns:a16="http://schemas.microsoft.com/office/drawing/2014/main" val="4056685232"/>
                    </a:ext>
                  </a:extLst>
                </a:gridCol>
              </a:tblGrid>
              <a:tr h="450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2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3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4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5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6</a:t>
                      </a:r>
                      <a:r>
                        <a:rPr lang="ko-KR" altLang="en-US" sz="25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55371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프로젝트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3011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기초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00397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세부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19388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코딩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70274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4120"/>
                  </a:ext>
                </a:extLst>
              </a:tr>
              <a:tr h="81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effectLst/>
                        </a:rPr>
                        <a:t>테스트 및 디버깅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2104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3B12838-7DB5-C87D-7025-1BDBBC14BEE7}"/>
              </a:ext>
            </a:extLst>
          </p:cNvPr>
          <p:cNvSpPr/>
          <p:nvPr/>
        </p:nvSpPr>
        <p:spPr>
          <a:xfrm>
            <a:off x="3505199" y="1661863"/>
            <a:ext cx="1715194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D07F1-CBBF-A4BD-4300-4F9FACED195D}"/>
              </a:ext>
            </a:extLst>
          </p:cNvPr>
          <p:cNvSpPr/>
          <p:nvPr/>
        </p:nvSpPr>
        <p:spPr>
          <a:xfrm>
            <a:off x="3505200" y="2505938"/>
            <a:ext cx="2801390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9531D0-A4C4-87D2-45B4-7428A76F13D1}"/>
              </a:ext>
            </a:extLst>
          </p:cNvPr>
          <p:cNvSpPr/>
          <p:nvPr/>
        </p:nvSpPr>
        <p:spPr>
          <a:xfrm>
            <a:off x="4818991" y="3369026"/>
            <a:ext cx="5322535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9FD2ED-9496-9DB1-224D-D89E4A3101AA}"/>
              </a:ext>
            </a:extLst>
          </p:cNvPr>
          <p:cNvSpPr/>
          <p:nvPr/>
        </p:nvSpPr>
        <p:spPr>
          <a:xfrm>
            <a:off x="6938582" y="4157302"/>
            <a:ext cx="2482510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5F170D4-6007-84FC-F882-C1BCD1EA0A3B}"/>
              </a:ext>
            </a:extLst>
          </p:cNvPr>
          <p:cNvSpPr/>
          <p:nvPr/>
        </p:nvSpPr>
        <p:spPr>
          <a:xfrm>
            <a:off x="6185335" y="4945578"/>
            <a:ext cx="3956191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3625E9-73E1-1325-0455-40564C8A9805}"/>
              </a:ext>
            </a:extLst>
          </p:cNvPr>
          <p:cNvSpPr/>
          <p:nvPr/>
        </p:nvSpPr>
        <p:spPr>
          <a:xfrm>
            <a:off x="6938581" y="5786871"/>
            <a:ext cx="4507183" cy="382399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04438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91F59C89-3B1D-1FC2-0EDF-3EB31F9C0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24" y="5370901"/>
            <a:ext cx="1431987" cy="8019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35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 발 환 경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F46BEB-3F81-FFF2-49EE-9B9E859F44B4}"/>
              </a:ext>
            </a:extLst>
          </p:cNvPr>
          <p:cNvGrpSpPr/>
          <p:nvPr/>
        </p:nvGrpSpPr>
        <p:grpSpPr>
          <a:xfrm>
            <a:off x="2261895" y="461815"/>
            <a:ext cx="9322293" cy="1081969"/>
            <a:chOff x="2291255" y="670864"/>
            <a:chExt cx="9249103" cy="1652705"/>
          </a:xfrm>
        </p:grpSpPr>
        <p:sp>
          <p:nvSpPr>
            <p:cNvPr id="5" name="AutoShape 51">
              <a:extLst>
                <a:ext uri="{FF2B5EF4-FFF2-40B4-BE49-F238E27FC236}">
                  <a16:creationId xmlns:a16="http://schemas.microsoft.com/office/drawing/2014/main" id="{24419C8A-D184-6769-EA3C-493A4332047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1"/>
              <a:ext cx="9249103" cy="1257858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87C596B-3DA2-C521-455C-B104C7820992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운영체제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63825A-B199-9B45-22BD-78721FBFB985}"/>
                </a:ext>
              </a:extLst>
            </p:cNvPr>
            <p:cNvSpPr txBox="1"/>
            <p:nvPr/>
          </p:nvSpPr>
          <p:spPr>
            <a:xfrm>
              <a:off x="2491411" y="1370704"/>
              <a:ext cx="2206886" cy="75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2000" b="1" dirty="0">
                  <a:latin typeface="+mj-ea"/>
                  <a:ea typeface="+mj-ea"/>
                </a:rPr>
                <a:t>- Windows 10</a:t>
              </a:r>
            </a:p>
          </p:txBody>
        </p:sp>
      </p:grpSp>
      <p:pic>
        <p:nvPicPr>
          <p:cNvPr id="14" name="그림 13" descr="로고, 그린, 그래픽, 폰트이(가) 표시된 사진&#10;&#10;자동 생성된 설명">
            <a:extLst>
              <a:ext uri="{FF2B5EF4-FFF2-40B4-BE49-F238E27FC236}">
                <a16:creationId xmlns:a16="http://schemas.microsoft.com/office/drawing/2014/main" id="{DE8CD393-BE78-14B9-304B-D8F7A656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724" y="5228910"/>
            <a:ext cx="1003392" cy="1003392"/>
          </a:xfrm>
          <a:prstGeom prst="rect">
            <a:avLst/>
          </a:prstGeom>
        </p:spPr>
      </p:pic>
      <p:pic>
        <p:nvPicPr>
          <p:cNvPr id="16" name="그림 15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4EFE0F03-81DB-A029-5449-EE64D2410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78" y="3429000"/>
            <a:ext cx="1248761" cy="656607"/>
          </a:xfrm>
          <a:prstGeom prst="rect">
            <a:avLst/>
          </a:prstGeom>
        </p:spPr>
      </p:pic>
      <p:pic>
        <p:nvPicPr>
          <p:cNvPr id="20" name="그림 19" descr="해양 포유류, 포유류, 창의성이(가) 표시된 사진&#10;&#10;자동 생성된 설명">
            <a:extLst>
              <a:ext uri="{FF2B5EF4-FFF2-40B4-BE49-F238E27FC236}">
                <a16:creationId xmlns:a16="http://schemas.microsoft.com/office/drawing/2014/main" id="{EFE72A27-1DC4-52F9-33CD-9E9EFD23E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450" y="5479038"/>
            <a:ext cx="709840" cy="578705"/>
          </a:xfrm>
          <a:prstGeom prst="rect">
            <a:avLst/>
          </a:prstGeom>
        </p:spPr>
      </p:pic>
      <p:pic>
        <p:nvPicPr>
          <p:cNvPr id="29" name="그림 28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22015D64-4CAC-5E0D-659E-568549554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00" y="2595528"/>
            <a:ext cx="588659" cy="588659"/>
          </a:xfrm>
          <a:prstGeom prst="rect">
            <a:avLst/>
          </a:prstGeom>
        </p:spPr>
      </p:pic>
      <p:pic>
        <p:nvPicPr>
          <p:cNvPr id="2" name="그림 1" descr="로고이(가) 표시된 사진&#10;&#10;자동 생성된 설명">
            <a:extLst>
              <a:ext uri="{FF2B5EF4-FFF2-40B4-BE49-F238E27FC236}">
                <a16:creationId xmlns:a16="http://schemas.microsoft.com/office/drawing/2014/main" id="{7058D988-C44A-B33D-DD94-2AB936B73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6418" y="653699"/>
            <a:ext cx="2323850" cy="121917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F01F9DE-7BAC-111F-EEAD-8C38005F367C}"/>
              </a:ext>
            </a:extLst>
          </p:cNvPr>
          <p:cNvGrpSpPr/>
          <p:nvPr/>
        </p:nvGrpSpPr>
        <p:grpSpPr>
          <a:xfrm>
            <a:off x="2237602" y="2022191"/>
            <a:ext cx="9263461" cy="2078088"/>
            <a:chOff x="2291255" y="-5949"/>
            <a:chExt cx="9249103" cy="3174275"/>
          </a:xfrm>
        </p:grpSpPr>
        <p:sp>
          <p:nvSpPr>
            <p:cNvPr id="13" name="AutoShape 51">
              <a:extLst>
                <a:ext uri="{FF2B5EF4-FFF2-40B4-BE49-F238E27FC236}">
                  <a16:creationId xmlns:a16="http://schemas.microsoft.com/office/drawing/2014/main" id="{CC4BE70A-6FF0-B7C4-E175-C226AB40B5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338392"/>
              <a:ext cx="9249103" cy="282993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3BD7269-D73D-1615-1D6A-212BFE845F48}"/>
                </a:ext>
              </a:extLst>
            </p:cNvPr>
            <p:cNvSpPr/>
            <p:nvPr/>
          </p:nvSpPr>
          <p:spPr>
            <a:xfrm>
              <a:off x="3928375" y="-5949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도구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F23C6E-5C68-8911-07D0-A93712CC7687}"/>
                </a:ext>
              </a:extLst>
            </p:cNvPr>
            <p:cNvSpPr txBox="1"/>
            <p:nvPr/>
          </p:nvSpPr>
          <p:spPr>
            <a:xfrm>
              <a:off x="2516937" y="947680"/>
              <a:ext cx="4307490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IntelliJ                     - Google Drive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MySQL Workbench    - VS Code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</a:t>
              </a:r>
              <a:r>
                <a:rPr lang="en-US" altLang="ko-KR" sz="1600" b="1">
                  <a:latin typeface="+mj-ea"/>
                  <a:ea typeface="+mj-ea"/>
                </a:rPr>
                <a:t>GitHub                    - AWS</a:t>
              </a:r>
              <a:endParaRPr lang="en-US" altLang="ko-KR" sz="1600" b="1" dirty="0">
                <a:latin typeface="+mj-ea"/>
                <a:ea typeface="+mj-ea"/>
              </a:endParaRPr>
            </a:p>
          </p:txBody>
        </p:sp>
      </p:grpSp>
      <p:pic>
        <p:nvPicPr>
          <p:cNvPr id="26" name="그림 25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8DF2B63F-1ED9-BB38-43D8-6E8B01AE4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425" y="3346279"/>
            <a:ext cx="1292150" cy="74900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CF093ED-7CE1-825B-E0D5-5EB9BB5FE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1857" y="2705780"/>
            <a:ext cx="861153" cy="429967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47A44379-72C9-C521-0D7E-3227A2547AAD}"/>
              </a:ext>
            </a:extLst>
          </p:cNvPr>
          <p:cNvGrpSpPr/>
          <p:nvPr/>
        </p:nvGrpSpPr>
        <p:grpSpPr>
          <a:xfrm>
            <a:off x="2261895" y="4650782"/>
            <a:ext cx="9263461" cy="1635001"/>
            <a:chOff x="2291255" y="670864"/>
            <a:chExt cx="9249103" cy="2497460"/>
          </a:xfrm>
        </p:grpSpPr>
        <p:sp>
          <p:nvSpPr>
            <p:cNvPr id="32" name="AutoShape 51">
              <a:extLst>
                <a:ext uri="{FF2B5EF4-FFF2-40B4-BE49-F238E27FC236}">
                  <a16:creationId xmlns:a16="http://schemas.microsoft.com/office/drawing/2014/main" id="{753BCA32-6F3E-D2C4-F723-D68364EA23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91255" y="1065710"/>
              <a:ext cx="9249103" cy="2102614"/>
            </a:xfrm>
            <a:prstGeom prst="roundRect">
              <a:avLst>
                <a:gd name="adj" fmla="val 19869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ko-KR" sz="2000" b="1" dirty="0">
                <a:latin typeface="나눔고딕" panose="020B0503020000020004" pitchFamily="2" charset="-127"/>
                <a:ea typeface="나눔고딕" panose="020B0503020000020004" pitchFamily="2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7DEBFBF-210B-3EFC-2445-6F03140346F3}"/>
                </a:ext>
              </a:extLst>
            </p:cNvPr>
            <p:cNvSpPr/>
            <p:nvPr/>
          </p:nvSpPr>
          <p:spPr>
            <a:xfrm>
              <a:off x="3874749" y="670864"/>
              <a:ext cx="6082109" cy="699840"/>
            </a:xfrm>
            <a:prstGeom prst="roundRect">
              <a:avLst>
                <a:gd name="adj" fmla="val 15623"/>
              </a:avLst>
            </a:prstGeom>
            <a:solidFill>
              <a:srgbClr val="1D9A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개발 언어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7B4DC3-8CA3-C5E8-6409-9BD87E5D0D88}"/>
                </a:ext>
              </a:extLst>
            </p:cNvPr>
            <p:cNvSpPr txBox="1"/>
            <p:nvPr/>
          </p:nvSpPr>
          <p:spPr>
            <a:xfrm>
              <a:off x="2587747" y="1325904"/>
              <a:ext cx="3657599" cy="176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Spring 2.7.11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Maria DB 10.11.2</a:t>
              </a:r>
            </a:p>
            <a:p>
              <a:pPr eaLnBrk="0" hangingPunct="0">
                <a:lnSpc>
                  <a:spcPct val="150000"/>
                </a:lnSpc>
              </a:pPr>
              <a:r>
                <a:rPr lang="en-US" altLang="ko-KR" sz="1600" b="1" dirty="0">
                  <a:latin typeface="+mj-ea"/>
                  <a:ea typeface="+mj-ea"/>
                </a:rPr>
                <a:t>- </a:t>
              </a:r>
              <a:r>
                <a:rPr lang="en-US" altLang="ko-KR" sz="1600" b="1" dirty="0" err="1">
                  <a:latin typeface="+mj-ea"/>
                  <a:ea typeface="+mj-ea"/>
                </a:rPr>
                <a:t>Thymeleaf</a:t>
              </a:r>
              <a:r>
                <a:rPr lang="en-US" altLang="ko-KR" sz="1600" b="1" dirty="0">
                  <a:latin typeface="+mj-ea"/>
                  <a:ea typeface="+mj-ea"/>
                </a:rPr>
                <a:t> 3.0</a:t>
              </a:r>
            </a:p>
          </p:txBody>
        </p:sp>
      </p:grpSp>
      <p:pic>
        <p:nvPicPr>
          <p:cNvPr id="36" name="그림 35" descr="다채로움, 디자인이(가) 표시된 사진&#10;&#10;자동 생성된 설명">
            <a:extLst>
              <a:ext uri="{FF2B5EF4-FFF2-40B4-BE49-F238E27FC236}">
                <a16:creationId xmlns:a16="http://schemas.microsoft.com/office/drawing/2014/main" id="{730C827E-E934-AC4E-0343-5C44B9E32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17" y="3397929"/>
            <a:ext cx="575161" cy="575161"/>
          </a:xfrm>
          <a:prstGeom prst="rect">
            <a:avLst/>
          </a:prstGeom>
        </p:spPr>
      </p:pic>
      <p:pic>
        <p:nvPicPr>
          <p:cNvPr id="38" name="그림 37" descr="상징, 일렉트릭 블루, 직사각형, 디자인이(가) 표시된 사진&#10;&#10;자동 생성된 설명">
            <a:extLst>
              <a:ext uri="{FF2B5EF4-FFF2-40B4-BE49-F238E27FC236}">
                <a16:creationId xmlns:a16="http://schemas.microsoft.com/office/drawing/2014/main" id="{F21E0F73-945B-36F1-B4AC-1E7E1D1C33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830" y="2741948"/>
            <a:ext cx="404156" cy="4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23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C4285-25C4-0FD6-6463-F94F3C771157}"/>
              </a:ext>
            </a:extLst>
          </p:cNvPr>
          <p:cNvSpPr txBox="1"/>
          <p:nvPr/>
        </p:nvSpPr>
        <p:spPr>
          <a:xfrm>
            <a:off x="503547" y="1237705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역  할  분  담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1FC7E509-93CE-DF89-3032-96186C8E1C44}"/>
              </a:ext>
            </a:extLst>
          </p:cNvPr>
          <p:cNvSpPr/>
          <p:nvPr/>
        </p:nvSpPr>
        <p:spPr>
          <a:xfrm>
            <a:off x="3620400" y="37737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A954FD7B-4CE2-AD62-F9B2-CD45B5EA40E2}"/>
              </a:ext>
            </a:extLst>
          </p:cNvPr>
          <p:cNvSpPr/>
          <p:nvPr/>
        </p:nvSpPr>
        <p:spPr>
          <a:xfrm>
            <a:off x="3607552" y="375322"/>
            <a:ext cx="533196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40F90-8E2B-C1EC-718A-D4A871540773}"/>
              </a:ext>
            </a:extLst>
          </p:cNvPr>
          <p:cNvSpPr txBox="1"/>
          <p:nvPr/>
        </p:nvSpPr>
        <p:spPr>
          <a:xfrm>
            <a:off x="9160718" y="32787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0923160F-0097-1664-7817-A825976DCA5E}"/>
              </a:ext>
            </a:extLst>
          </p:cNvPr>
          <p:cNvSpPr/>
          <p:nvPr/>
        </p:nvSpPr>
        <p:spPr>
          <a:xfrm>
            <a:off x="8745260" y="37872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6">
            <a:extLst>
              <a:ext uri="{FF2B5EF4-FFF2-40B4-BE49-F238E27FC236}">
                <a16:creationId xmlns:a16="http://schemas.microsoft.com/office/drawing/2014/main" id="{E09941A2-93AA-BE0E-1197-ABB3B8CBED82}"/>
              </a:ext>
            </a:extLst>
          </p:cNvPr>
          <p:cNvSpPr/>
          <p:nvPr/>
        </p:nvSpPr>
        <p:spPr>
          <a:xfrm>
            <a:off x="3620399" y="79852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32">
            <a:extLst>
              <a:ext uri="{FF2B5EF4-FFF2-40B4-BE49-F238E27FC236}">
                <a16:creationId xmlns:a16="http://schemas.microsoft.com/office/drawing/2014/main" id="{92A7FCF4-3512-EEA6-0BD0-677BEEAD0B93}"/>
              </a:ext>
            </a:extLst>
          </p:cNvPr>
          <p:cNvSpPr/>
          <p:nvPr/>
        </p:nvSpPr>
        <p:spPr>
          <a:xfrm>
            <a:off x="3620400" y="798529"/>
            <a:ext cx="5319112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0ED2DA88-4F06-827F-AF54-8BA609790D22}"/>
              </a:ext>
            </a:extLst>
          </p:cNvPr>
          <p:cNvSpPr/>
          <p:nvPr/>
        </p:nvSpPr>
        <p:spPr>
          <a:xfrm>
            <a:off x="8754338" y="8012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8">
            <a:extLst>
              <a:ext uri="{FF2B5EF4-FFF2-40B4-BE49-F238E27FC236}">
                <a16:creationId xmlns:a16="http://schemas.microsoft.com/office/drawing/2014/main" id="{4B225D72-5F24-8369-2951-6C4CA7335BAD}"/>
              </a:ext>
            </a:extLst>
          </p:cNvPr>
          <p:cNvSpPr/>
          <p:nvPr/>
        </p:nvSpPr>
        <p:spPr>
          <a:xfrm>
            <a:off x="3620399" y="121968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4">
            <a:extLst>
              <a:ext uri="{FF2B5EF4-FFF2-40B4-BE49-F238E27FC236}">
                <a16:creationId xmlns:a16="http://schemas.microsoft.com/office/drawing/2014/main" id="{8032D24D-9C98-7D1A-20E2-34545CF02B14}"/>
              </a:ext>
            </a:extLst>
          </p:cNvPr>
          <p:cNvSpPr/>
          <p:nvPr/>
        </p:nvSpPr>
        <p:spPr>
          <a:xfrm>
            <a:off x="3620400" y="1219684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B2623D8E-4930-68E4-DC84-5EA673E3EF8E}"/>
              </a:ext>
            </a:extLst>
          </p:cNvPr>
          <p:cNvSpPr/>
          <p:nvPr/>
        </p:nvSpPr>
        <p:spPr>
          <a:xfrm>
            <a:off x="7258204" y="1217632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48991C9A-2E02-2B5B-4BAB-334C94297C0D}"/>
              </a:ext>
            </a:extLst>
          </p:cNvPr>
          <p:cNvSpPr/>
          <p:nvPr/>
        </p:nvSpPr>
        <p:spPr>
          <a:xfrm>
            <a:off x="3607553" y="16435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01838-C0F5-8D35-9962-4BCF7C66D902}"/>
              </a:ext>
            </a:extLst>
          </p:cNvPr>
          <p:cNvSpPr txBox="1"/>
          <p:nvPr/>
        </p:nvSpPr>
        <p:spPr>
          <a:xfrm>
            <a:off x="10910880" y="2474949"/>
            <a:ext cx="12073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단위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순차</a:t>
            </a:r>
            <a:r>
              <a:rPr lang="en-US" altLang="ko-KR" sz="1400" b="1" dirty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기획 및 설계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디자인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코딩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  <a:p>
            <a:r>
              <a:rPr lang="ko-KR" altLang="en-US" sz="1400" b="1" dirty="0">
                <a:solidFill>
                  <a:schemeClr val="accent1"/>
                </a:solidFill>
                <a:latin typeface="+mj-ea"/>
                <a:ea typeface="+mj-ea"/>
              </a:rPr>
              <a:t>디버깅</a:t>
            </a:r>
            <a:endParaRPr lang="en-US" altLang="ko-KR" sz="1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0" name="모서리가 둥근 직사각형 1">
            <a:extLst>
              <a:ext uri="{FF2B5EF4-FFF2-40B4-BE49-F238E27FC236}">
                <a16:creationId xmlns:a16="http://schemas.microsoft.com/office/drawing/2014/main" id="{E508DD69-80BD-666B-22B7-C1C0C719C053}"/>
              </a:ext>
            </a:extLst>
          </p:cNvPr>
          <p:cNvSpPr/>
          <p:nvPr/>
        </p:nvSpPr>
        <p:spPr>
          <a:xfrm>
            <a:off x="3607553" y="467514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:a16="http://schemas.microsoft.com/office/drawing/2014/main" id="{06D205EE-90A9-DEE6-3DBC-7756B23930B3}"/>
              </a:ext>
            </a:extLst>
          </p:cNvPr>
          <p:cNvSpPr/>
          <p:nvPr/>
        </p:nvSpPr>
        <p:spPr>
          <a:xfrm>
            <a:off x="3607552" y="509630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A219188A-A696-3F9B-449A-5DA9668F527F}"/>
              </a:ext>
            </a:extLst>
          </p:cNvPr>
          <p:cNvSpPr/>
          <p:nvPr/>
        </p:nvSpPr>
        <p:spPr>
          <a:xfrm>
            <a:off x="3607552" y="551745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19">
            <a:extLst>
              <a:ext uri="{FF2B5EF4-FFF2-40B4-BE49-F238E27FC236}">
                <a16:creationId xmlns:a16="http://schemas.microsoft.com/office/drawing/2014/main" id="{E2EC5126-F7B3-72C1-55C0-B37BFE5BC5C8}"/>
              </a:ext>
            </a:extLst>
          </p:cNvPr>
          <p:cNvSpPr/>
          <p:nvPr/>
        </p:nvSpPr>
        <p:spPr>
          <a:xfrm>
            <a:off x="3623281" y="5941324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1">
            <a:extLst>
              <a:ext uri="{FF2B5EF4-FFF2-40B4-BE49-F238E27FC236}">
                <a16:creationId xmlns:a16="http://schemas.microsoft.com/office/drawing/2014/main" id="{2EBF65F1-BAD0-0605-719A-5CC93B15BD8F}"/>
              </a:ext>
            </a:extLst>
          </p:cNvPr>
          <p:cNvSpPr/>
          <p:nvPr/>
        </p:nvSpPr>
        <p:spPr>
          <a:xfrm>
            <a:off x="3638347" y="251362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16">
            <a:extLst>
              <a:ext uri="{FF2B5EF4-FFF2-40B4-BE49-F238E27FC236}">
                <a16:creationId xmlns:a16="http://schemas.microsoft.com/office/drawing/2014/main" id="{B0F6F8C4-A883-DE7D-34AF-A46C75F5CAA2}"/>
              </a:ext>
            </a:extLst>
          </p:cNvPr>
          <p:cNvSpPr/>
          <p:nvPr/>
        </p:nvSpPr>
        <p:spPr>
          <a:xfrm>
            <a:off x="3638346" y="293478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C480ABBD-F11E-9F2F-D0C8-2D58B24761DD}"/>
              </a:ext>
            </a:extLst>
          </p:cNvPr>
          <p:cNvSpPr/>
          <p:nvPr/>
        </p:nvSpPr>
        <p:spPr>
          <a:xfrm>
            <a:off x="3638346" y="3355938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19">
            <a:extLst>
              <a:ext uri="{FF2B5EF4-FFF2-40B4-BE49-F238E27FC236}">
                <a16:creationId xmlns:a16="http://schemas.microsoft.com/office/drawing/2014/main" id="{D9F418A1-0D7C-4009-DE49-43E61DC91687}"/>
              </a:ext>
            </a:extLst>
          </p:cNvPr>
          <p:cNvSpPr/>
          <p:nvPr/>
        </p:nvSpPr>
        <p:spPr>
          <a:xfrm>
            <a:off x="3625500" y="3779803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6E8CB6-0D01-67AC-83A9-E5E688540BCB}"/>
              </a:ext>
            </a:extLst>
          </p:cNvPr>
          <p:cNvSpPr txBox="1"/>
          <p:nvPr/>
        </p:nvSpPr>
        <p:spPr>
          <a:xfrm>
            <a:off x="9160718" y="76926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750E36-5F35-B1BC-5538-CD8B024037CB}"/>
              </a:ext>
            </a:extLst>
          </p:cNvPr>
          <p:cNvSpPr txBox="1"/>
          <p:nvPr/>
        </p:nvSpPr>
        <p:spPr>
          <a:xfrm>
            <a:off x="9160718" y="118565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20901-E194-A46F-754A-78FD4AD7DAB6}"/>
              </a:ext>
            </a:extLst>
          </p:cNvPr>
          <p:cNvSpPr txBox="1"/>
          <p:nvPr/>
        </p:nvSpPr>
        <p:spPr>
          <a:xfrm>
            <a:off x="9160718" y="156126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2BEFF-3189-FC63-410F-A4050D38C64F}"/>
              </a:ext>
            </a:extLst>
          </p:cNvPr>
          <p:cNvSpPr txBox="1"/>
          <p:nvPr/>
        </p:nvSpPr>
        <p:spPr>
          <a:xfrm>
            <a:off x="9160718" y="2464814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34835-26B9-B535-0443-B7EED5ED9193}"/>
              </a:ext>
            </a:extLst>
          </p:cNvPr>
          <p:cNvSpPr txBox="1"/>
          <p:nvPr/>
        </p:nvSpPr>
        <p:spPr>
          <a:xfrm>
            <a:off x="9160718" y="2906201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BD615-BB2C-2A9C-4249-BEABBC0E0348}"/>
              </a:ext>
            </a:extLst>
          </p:cNvPr>
          <p:cNvSpPr txBox="1"/>
          <p:nvPr/>
        </p:nvSpPr>
        <p:spPr>
          <a:xfrm>
            <a:off x="9160718" y="3322595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C98C7D-F152-BBFF-28D4-CDFEF59D179D}"/>
              </a:ext>
            </a:extLst>
          </p:cNvPr>
          <p:cNvSpPr txBox="1"/>
          <p:nvPr/>
        </p:nvSpPr>
        <p:spPr>
          <a:xfrm>
            <a:off x="9160718" y="3698200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A8257E-0353-6C2C-A999-A0A64EF19355}"/>
              </a:ext>
            </a:extLst>
          </p:cNvPr>
          <p:cNvSpPr txBox="1"/>
          <p:nvPr/>
        </p:nvSpPr>
        <p:spPr>
          <a:xfrm>
            <a:off x="9094527" y="4601146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6A3B1F-5F4D-3263-0847-72D60B69A26B}"/>
              </a:ext>
            </a:extLst>
          </p:cNvPr>
          <p:cNvSpPr txBox="1"/>
          <p:nvPr/>
        </p:nvSpPr>
        <p:spPr>
          <a:xfrm>
            <a:off x="9094527" y="5042533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8D0134-845A-652C-504B-FF4B8425EA05}"/>
              </a:ext>
            </a:extLst>
          </p:cNvPr>
          <p:cNvSpPr txBox="1"/>
          <p:nvPr/>
        </p:nvSpPr>
        <p:spPr>
          <a:xfrm>
            <a:off x="9094527" y="5458927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F73947-84A3-7F96-0D61-5B67AC77BA61}"/>
              </a:ext>
            </a:extLst>
          </p:cNvPr>
          <p:cNvSpPr txBox="1"/>
          <p:nvPr/>
        </p:nvSpPr>
        <p:spPr>
          <a:xfrm>
            <a:off x="9094527" y="5834532"/>
            <a:ext cx="92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30%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9" name="모서리가 둥근 직사각형 34">
            <a:extLst>
              <a:ext uri="{FF2B5EF4-FFF2-40B4-BE49-F238E27FC236}">
                <a16:creationId xmlns:a16="http://schemas.microsoft.com/office/drawing/2014/main" id="{B66D7750-F081-FDFD-0196-650E5901C080}"/>
              </a:ext>
            </a:extLst>
          </p:cNvPr>
          <p:cNvSpPr/>
          <p:nvPr/>
        </p:nvSpPr>
        <p:spPr>
          <a:xfrm>
            <a:off x="3620400" y="163131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0454C013-EAA2-BECB-4FBD-BD9FB0434E5D}"/>
              </a:ext>
            </a:extLst>
          </p:cNvPr>
          <p:cNvSpPr/>
          <p:nvPr/>
        </p:nvSpPr>
        <p:spPr>
          <a:xfrm>
            <a:off x="7258204" y="162926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32">
            <a:extLst>
              <a:ext uri="{FF2B5EF4-FFF2-40B4-BE49-F238E27FC236}">
                <a16:creationId xmlns:a16="http://schemas.microsoft.com/office/drawing/2014/main" id="{47DBBEBB-F542-1BDD-8695-C212BF139ACF}"/>
              </a:ext>
            </a:extLst>
          </p:cNvPr>
          <p:cNvSpPr/>
          <p:nvPr/>
        </p:nvSpPr>
        <p:spPr>
          <a:xfrm>
            <a:off x="3629374" y="3774384"/>
            <a:ext cx="5308834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3B9353BC-BF55-9F08-0755-C01D4CF091E1}"/>
              </a:ext>
            </a:extLst>
          </p:cNvPr>
          <p:cNvSpPr/>
          <p:nvPr/>
        </p:nvSpPr>
        <p:spPr>
          <a:xfrm>
            <a:off x="8758549" y="3777093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32">
            <a:extLst>
              <a:ext uri="{FF2B5EF4-FFF2-40B4-BE49-F238E27FC236}">
                <a16:creationId xmlns:a16="http://schemas.microsoft.com/office/drawing/2014/main" id="{B03AFB83-3946-AF4D-797B-EE63CFA64FF6}"/>
              </a:ext>
            </a:extLst>
          </p:cNvPr>
          <p:cNvSpPr/>
          <p:nvPr/>
        </p:nvSpPr>
        <p:spPr>
          <a:xfrm>
            <a:off x="3620400" y="5523760"/>
            <a:ext cx="5297381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25B3B297-C38D-FE4F-6C57-69C73E055F95}"/>
              </a:ext>
            </a:extLst>
          </p:cNvPr>
          <p:cNvSpPr/>
          <p:nvPr/>
        </p:nvSpPr>
        <p:spPr>
          <a:xfrm>
            <a:off x="8725125" y="5515231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34">
            <a:extLst>
              <a:ext uri="{FF2B5EF4-FFF2-40B4-BE49-F238E27FC236}">
                <a16:creationId xmlns:a16="http://schemas.microsoft.com/office/drawing/2014/main" id="{F4C129AB-04F2-4FB2-9E97-0A8A24D2F73C}"/>
              </a:ext>
            </a:extLst>
          </p:cNvPr>
          <p:cNvSpPr/>
          <p:nvPr/>
        </p:nvSpPr>
        <p:spPr>
          <a:xfrm>
            <a:off x="3647384" y="2518687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91454FCA-932D-F306-C9D8-6DD893260A40}"/>
              </a:ext>
            </a:extLst>
          </p:cNvPr>
          <p:cNvSpPr/>
          <p:nvPr/>
        </p:nvSpPr>
        <p:spPr>
          <a:xfrm>
            <a:off x="7285188" y="2516635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34">
            <a:extLst>
              <a:ext uri="{FF2B5EF4-FFF2-40B4-BE49-F238E27FC236}">
                <a16:creationId xmlns:a16="http://schemas.microsoft.com/office/drawing/2014/main" id="{F5BE38A9-0B57-7D12-79A3-F9A3BFA59BC8}"/>
              </a:ext>
            </a:extLst>
          </p:cNvPr>
          <p:cNvSpPr/>
          <p:nvPr/>
        </p:nvSpPr>
        <p:spPr>
          <a:xfrm>
            <a:off x="3638346" y="2938110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4FEF9DB0-AAA8-65D5-2C64-B7D95E4F72C7}"/>
              </a:ext>
            </a:extLst>
          </p:cNvPr>
          <p:cNvSpPr/>
          <p:nvPr/>
        </p:nvSpPr>
        <p:spPr>
          <a:xfrm>
            <a:off x="7276150" y="293605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34">
            <a:extLst>
              <a:ext uri="{FF2B5EF4-FFF2-40B4-BE49-F238E27FC236}">
                <a16:creationId xmlns:a16="http://schemas.microsoft.com/office/drawing/2014/main" id="{C349F788-9F10-F2CD-8CF2-3BAB64A83216}"/>
              </a:ext>
            </a:extLst>
          </p:cNvPr>
          <p:cNvSpPr/>
          <p:nvPr/>
        </p:nvSpPr>
        <p:spPr>
          <a:xfrm>
            <a:off x="3647384" y="3347126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다이아몬드 49">
            <a:extLst>
              <a:ext uri="{FF2B5EF4-FFF2-40B4-BE49-F238E27FC236}">
                <a16:creationId xmlns:a16="http://schemas.microsoft.com/office/drawing/2014/main" id="{C62AB098-8055-BC28-017E-95F7E04B60C6}"/>
              </a:ext>
            </a:extLst>
          </p:cNvPr>
          <p:cNvSpPr/>
          <p:nvPr/>
        </p:nvSpPr>
        <p:spPr>
          <a:xfrm>
            <a:off x="7285188" y="334507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31">
            <a:extLst>
              <a:ext uri="{FF2B5EF4-FFF2-40B4-BE49-F238E27FC236}">
                <a16:creationId xmlns:a16="http://schemas.microsoft.com/office/drawing/2014/main" id="{FEEC24B8-035F-7D5B-AF81-F7BCCEBBCD10}"/>
              </a:ext>
            </a:extLst>
          </p:cNvPr>
          <p:cNvSpPr/>
          <p:nvPr/>
        </p:nvSpPr>
        <p:spPr>
          <a:xfrm>
            <a:off x="3611374" y="4667679"/>
            <a:ext cx="3819476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85B97118-E4BE-C309-CA48-7D325B6BF816}"/>
              </a:ext>
            </a:extLst>
          </p:cNvPr>
          <p:cNvSpPr/>
          <p:nvPr/>
        </p:nvSpPr>
        <p:spPr>
          <a:xfrm>
            <a:off x="7254012" y="467309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34">
            <a:extLst>
              <a:ext uri="{FF2B5EF4-FFF2-40B4-BE49-F238E27FC236}">
                <a16:creationId xmlns:a16="http://schemas.microsoft.com/office/drawing/2014/main" id="{DD16AB6B-765D-F36E-C3E1-CCDFA097C60E}"/>
              </a:ext>
            </a:extLst>
          </p:cNvPr>
          <p:cNvSpPr/>
          <p:nvPr/>
        </p:nvSpPr>
        <p:spPr>
          <a:xfrm>
            <a:off x="3620399" y="510563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다이아몬드 53">
            <a:extLst>
              <a:ext uri="{FF2B5EF4-FFF2-40B4-BE49-F238E27FC236}">
                <a16:creationId xmlns:a16="http://schemas.microsoft.com/office/drawing/2014/main" id="{DB487DD3-4A22-4AC2-1648-E78BB7EDC11D}"/>
              </a:ext>
            </a:extLst>
          </p:cNvPr>
          <p:cNvSpPr/>
          <p:nvPr/>
        </p:nvSpPr>
        <p:spPr>
          <a:xfrm>
            <a:off x="7258203" y="50937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34">
            <a:extLst>
              <a:ext uri="{FF2B5EF4-FFF2-40B4-BE49-F238E27FC236}">
                <a16:creationId xmlns:a16="http://schemas.microsoft.com/office/drawing/2014/main" id="{806961E8-BAA2-1C93-421A-942B54232C90}"/>
              </a:ext>
            </a:extLst>
          </p:cNvPr>
          <p:cNvSpPr/>
          <p:nvPr/>
        </p:nvSpPr>
        <p:spPr>
          <a:xfrm>
            <a:off x="3623281" y="5925249"/>
            <a:ext cx="381045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C305DD02-4E62-E53A-8B22-341F040FBE47}"/>
              </a:ext>
            </a:extLst>
          </p:cNvPr>
          <p:cNvSpPr/>
          <p:nvPr/>
        </p:nvSpPr>
        <p:spPr>
          <a:xfrm>
            <a:off x="7261085" y="591334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9E118-822D-401D-86B1-BC649C297C5B}"/>
              </a:ext>
            </a:extLst>
          </p:cNvPr>
          <p:cNvSpPr txBox="1"/>
          <p:nvPr/>
        </p:nvSpPr>
        <p:spPr>
          <a:xfrm>
            <a:off x="2017351" y="930846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박종혁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6239C3-26EA-8A77-5E85-B5001725FF87}"/>
              </a:ext>
            </a:extLst>
          </p:cNvPr>
          <p:cNvSpPr txBox="1"/>
          <p:nvPr/>
        </p:nvSpPr>
        <p:spPr>
          <a:xfrm>
            <a:off x="2053026" y="3084068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  <a:latin typeface="+mj-ea"/>
                <a:ea typeface="+mj-ea"/>
              </a:rPr>
              <a:t>신현성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69028C-0865-C7A7-011D-D6A8C6930D8D}"/>
              </a:ext>
            </a:extLst>
          </p:cNvPr>
          <p:cNvSpPr txBox="1"/>
          <p:nvPr/>
        </p:nvSpPr>
        <p:spPr>
          <a:xfrm>
            <a:off x="2076580" y="5289184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>
                <a:solidFill>
                  <a:schemeClr val="accent1"/>
                </a:solidFill>
                <a:latin typeface="+mj-ea"/>
                <a:ea typeface="+mj-ea"/>
              </a:rPr>
              <a:t>유영훈</a:t>
            </a:r>
            <a:endParaRPr lang="en-US" altLang="ko-KR" sz="25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781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5F139B-CDDB-42FA-525C-DA01A8146D90}"/>
              </a:ext>
            </a:extLst>
          </p:cNvPr>
          <p:cNvSpPr/>
          <p:nvPr/>
        </p:nvSpPr>
        <p:spPr>
          <a:xfrm>
            <a:off x="0" y="0"/>
            <a:ext cx="1573619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ko-KR" altLang="en-US" sz="3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A7417-E4D0-9D80-B82B-AA2AFA227EEF}"/>
              </a:ext>
            </a:extLst>
          </p:cNvPr>
          <p:cNvSpPr txBox="1"/>
          <p:nvPr/>
        </p:nvSpPr>
        <p:spPr>
          <a:xfrm>
            <a:off x="425171" y="1120140"/>
            <a:ext cx="723275" cy="4725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  </a:t>
            </a:r>
            <a:r>
              <a:rPr lang="ko-KR" altLang="en-US" sz="3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</a:t>
            </a:r>
            <a:r>
              <a:rPr lang="ko-KR" altLang="en-US" sz="3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템     기  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AF0FB7C-0D1B-E13B-183E-B4354A3AF426}"/>
              </a:ext>
            </a:extLst>
          </p:cNvPr>
          <p:cNvSpPr/>
          <p:nvPr/>
        </p:nvSpPr>
        <p:spPr>
          <a:xfrm>
            <a:off x="2449769" y="3111199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권한별</a:t>
            </a:r>
            <a:endParaRPr lang="en-US" altLang="ko-K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선택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B1B416-9FBF-EB7E-18CF-388DFD4D59D5}"/>
              </a:ext>
            </a:extLst>
          </p:cNvPr>
          <p:cNvSpPr/>
          <p:nvPr/>
        </p:nvSpPr>
        <p:spPr>
          <a:xfrm>
            <a:off x="2451167" y="11627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로그인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8433DBD-6C81-2F32-797D-0FF486083E95}"/>
              </a:ext>
            </a:extLst>
          </p:cNvPr>
          <p:cNvSpPr/>
          <p:nvPr/>
        </p:nvSpPr>
        <p:spPr>
          <a:xfrm>
            <a:off x="2451167" y="1783249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CD74DD7-5A07-6D52-A206-E2535F7FACD7}"/>
              </a:ext>
            </a:extLst>
          </p:cNvPr>
          <p:cNvSpPr/>
          <p:nvPr/>
        </p:nvSpPr>
        <p:spPr>
          <a:xfrm>
            <a:off x="2466932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수정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E369ED-43D5-3971-F33D-72BF04D06DCE}"/>
              </a:ext>
            </a:extLst>
          </p:cNvPr>
          <p:cNvCxnSpPr>
            <a:cxnSpLocks/>
          </p:cNvCxnSpPr>
          <p:nvPr/>
        </p:nvCxnSpPr>
        <p:spPr>
          <a:xfrm>
            <a:off x="1973747" y="952381"/>
            <a:ext cx="493" cy="255043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2B65A07-ABAB-C66F-5DBC-B0700CD8F5D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965412" y="1338288"/>
            <a:ext cx="48575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D14EB48-971E-4B49-B056-BEC37EBAF5D1}"/>
              </a:ext>
            </a:extLst>
          </p:cNvPr>
          <p:cNvCxnSpPr>
            <a:cxnSpLocks/>
          </p:cNvCxnSpPr>
          <p:nvPr/>
        </p:nvCxnSpPr>
        <p:spPr>
          <a:xfrm flipH="1">
            <a:off x="1957077" y="1962063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014220B-923F-C605-F4B3-5993BAEB8904}"/>
              </a:ext>
            </a:extLst>
          </p:cNvPr>
          <p:cNvCxnSpPr>
            <a:cxnSpLocks/>
          </p:cNvCxnSpPr>
          <p:nvPr/>
        </p:nvCxnSpPr>
        <p:spPr>
          <a:xfrm flipH="1">
            <a:off x="1974240" y="2549438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D17B6E3-98BB-9B22-8D26-C221E9644F40}"/>
              </a:ext>
            </a:extLst>
          </p:cNvPr>
          <p:cNvSpPr/>
          <p:nvPr/>
        </p:nvSpPr>
        <p:spPr>
          <a:xfrm>
            <a:off x="1768794" y="316780"/>
            <a:ext cx="2165131" cy="635601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</a:t>
            </a:r>
            <a:endParaRPr lang="ko-KR" alt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D670A68-6249-B71E-649F-CD22736B1C14}"/>
              </a:ext>
            </a:extLst>
          </p:cNvPr>
          <p:cNvCxnSpPr>
            <a:cxnSpLocks/>
          </p:cNvCxnSpPr>
          <p:nvPr/>
        </p:nvCxnSpPr>
        <p:spPr>
          <a:xfrm flipH="1">
            <a:off x="1957077" y="3482884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9945D3E-71AD-2DD2-55B1-D7141F10841F}"/>
              </a:ext>
            </a:extLst>
          </p:cNvPr>
          <p:cNvCxnSpPr>
            <a:cxnSpLocks/>
          </p:cNvCxnSpPr>
          <p:nvPr/>
        </p:nvCxnSpPr>
        <p:spPr>
          <a:xfrm flipH="1">
            <a:off x="4614900" y="3429000"/>
            <a:ext cx="49269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A0D395-1525-CF86-6857-C19768A03FDD}"/>
              </a:ext>
            </a:extLst>
          </p:cNvPr>
          <p:cNvSpPr/>
          <p:nvPr/>
        </p:nvSpPr>
        <p:spPr>
          <a:xfrm>
            <a:off x="5040139" y="2387594"/>
            <a:ext cx="1195923" cy="351078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읽기 전용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0A74544-7000-AB8D-08F9-E7208B2AE2B3}"/>
              </a:ext>
            </a:extLst>
          </p:cNvPr>
          <p:cNvSpPr/>
          <p:nvPr/>
        </p:nvSpPr>
        <p:spPr>
          <a:xfrm>
            <a:off x="5040139" y="3143325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관리자 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전용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A5A19BA-51A6-998E-A05F-4008CB698EE9}"/>
              </a:ext>
            </a:extLst>
          </p:cNvPr>
          <p:cNvCxnSpPr>
            <a:cxnSpLocks/>
          </p:cNvCxnSpPr>
          <p:nvPr/>
        </p:nvCxnSpPr>
        <p:spPr>
          <a:xfrm>
            <a:off x="4827273" y="2563133"/>
            <a:ext cx="0" cy="86586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CBD41F8-0E31-6F2B-FAA6-9053533B0928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4807780" y="2563133"/>
            <a:ext cx="23235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AD8D22C-2582-BBB1-96C5-F2EE22048ADC}"/>
              </a:ext>
            </a:extLst>
          </p:cNvPr>
          <p:cNvSpPr/>
          <p:nvPr/>
        </p:nvSpPr>
        <p:spPr>
          <a:xfrm>
            <a:off x="8028857" y="2025815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E2A77B-6560-7E0F-CA25-003A46A26C97}"/>
              </a:ext>
            </a:extLst>
          </p:cNvPr>
          <p:cNvSpPr/>
          <p:nvPr/>
        </p:nvSpPr>
        <p:spPr>
          <a:xfrm>
            <a:off x="8045917" y="2674984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하위 목표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F3F0E7E-27E0-BE04-BCDE-7AD8DB0A1157}"/>
              </a:ext>
            </a:extLst>
          </p:cNvPr>
          <p:cNvSpPr/>
          <p:nvPr/>
        </p:nvSpPr>
        <p:spPr>
          <a:xfrm>
            <a:off x="8045642" y="342899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세부 작업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BD2C291-4BE6-3C38-E44F-1340DDFFAADF}"/>
              </a:ext>
            </a:extLst>
          </p:cNvPr>
          <p:cNvSpPr/>
          <p:nvPr/>
        </p:nvSpPr>
        <p:spPr>
          <a:xfrm>
            <a:off x="8045917" y="1364140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캘린더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098EDDD-3727-8093-0767-BA99EEE06BFC}"/>
              </a:ext>
            </a:extLst>
          </p:cNvPr>
          <p:cNvSpPr/>
          <p:nvPr/>
        </p:nvSpPr>
        <p:spPr>
          <a:xfrm>
            <a:off x="8045917" y="15562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멤버 초대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94E04E4-E937-F533-6729-0E711199652E}"/>
              </a:ext>
            </a:extLst>
          </p:cNvPr>
          <p:cNvSpPr/>
          <p:nvPr/>
        </p:nvSpPr>
        <p:spPr>
          <a:xfrm>
            <a:off x="8045642" y="736716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메시지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F55E570-7DB0-82F0-5C05-5DAB2321A3E1}"/>
              </a:ext>
            </a:extLst>
          </p:cNvPr>
          <p:cNvSpPr/>
          <p:nvPr/>
        </p:nvSpPr>
        <p:spPr>
          <a:xfrm>
            <a:off x="9573260" y="34264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댓글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7B37861-9479-8EE5-EE80-52C461E65199}"/>
              </a:ext>
            </a:extLst>
          </p:cNvPr>
          <p:cNvCxnSpPr>
            <a:cxnSpLocks/>
          </p:cNvCxnSpPr>
          <p:nvPr/>
        </p:nvCxnSpPr>
        <p:spPr>
          <a:xfrm>
            <a:off x="7630406" y="316780"/>
            <a:ext cx="0" cy="453025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09A97FA-406B-F447-F773-A0B25FC0DB2C}"/>
              </a:ext>
            </a:extLst>
          </p:cNvPr>
          <p:cNvCxnSpPr>
            <a:cxnSpLocks/>
          </p:cNvCxnSpPr>
          <p:nvPr/>
        </p:nvCxnSpPr>
        <p:spPr>
          <a:xfrm flipH="1">
            <a:off x="7613346" y="2212158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4D85EEB-032D-6E0F-BB95-D69D1A211598}"/>
              </a:ext>
            </a:extLst>
          </p:cNvPr>
          <p:cNvCxnSpPr>
            <a:cxnSpLocks/>
            <a:stCxn id="78" idx="1"/>
            <a:endCxn id="73" idx="3"/>
          </p:cNvCxnSpPr>
          <p:nvPr/>
        </p:nvCxnSpPr>
        <p:spPr>
          <a:xfrm flipH="1">
            <a:off x="9294901" y="3609820"/>
            <a:ext cx="278359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4BF95202-0B49-D3D0-9960-B69E6524B0BA}"/>
              </a:ext>
            </a:extLst>
          </p:cNvPr>
          <p:cNvCxnSpPr>
            <a:cxnSpLocks/>
          </p:cNvCxnSpPr>
          <p:nvPr/>
        </p:nvCxnSpPr>
        <p:spPr>
          <a:xfrm flipH="1">
            <a:off x="7630406" y="2844019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C5B7E19-D07D-CF6F-2878-1BFDD1956584}"/>
              </a:ext>
            </a:extLst>
          </p:cNvPr>
          <p:cNvCxnSpPr>
            <a:cxnSpLocks/>
          </p:cNvCxnSpPr>
          <p:nvPr/>
        </p:nvCxnSpPr>
        <p:spPr>
          <a:xfrm flipH="1">
            <a:off x="7637851" y="155642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043B87BF-F0DE-0694-7095-6BEAF29FD792}"/>
              </a:ext>
            </a:extLst>
          </p:cNvPr>
          <p:cNvSpPr/>
          <p:nvPr/>
        </p:nvSpPr>
        <p:spPr>
          <a:xfrm>
            <a:off x="8032667" y="4542452"/>
            <a:ext cx="2111721" cy="571348"/>
          </a:xfrm>
          <a:prstGeom prst="roundRect">
            <a:avLst>
              <a:gd name="adj" fmla="val 15623"/>
            </a:avLst>
          </a:prstGeom>
          <a:solidFill>
            <a:srgbClr val="1D9A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문서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C02BC40-05FF-A3B4-5E76-EAC21EF75663}"/>
              </a:ext>
            </a:extLst>
          </p:cNvPr>
          <p:cNvCxnSpPr>
            <a:cxnSpLocks/>
          </p:cNvCxnSpPr>
          <p:nvPr/>
        </p:nvCxnSpPr>
        <p:spPr>
          <a:xfrm flipH="1">
            <a:off x="7637851" y="338996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48426998-431A-1D7E-4077-217CBCD54463}"/>
              </a:ext>
            </a:extLst>
          </p:cNvPr>
          <p:cNvCxnSpPr>
            <a:cxnSpLocks/>
          </p:cNvCxnSpPr>
          <p:nvPr/>
        </p:nvCxnSpPr>
        <p:spPr>
          <a:xfrm flipH="1">
            <a:off x="7637851" y="920083"/>
            <a:ext cx="41551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5BD64937-C103-413A-4D63-C4B4C353DE03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7151860" y="3426452"/>
            <a:ext cx="494334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940F9BF-F351-BFE2-5C3C-885CA1F2F45B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670272" y="3795734"/>
            <a:ext cx="0" cy="74671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7FE4E68-5607-D2AF-4D0A-5F021ECB392E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7630406" y="4828126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63043603-4679-B8C4-DD76-73AACB481408}"/>
              </a:ext>
            </a:extLst>
          </p:cNvPr>
          <p:cNvCxnSpPr>
            <a:cxnSpLocks/>
          </p:cNvCxnSpPr>
          <p:nvPr/>
        </p:nvCxnSpPr>
        <p:spPr>
          <a:xfrm>
            <a:off x="7642827" y="3609819"/>
            <a:ext cx="40226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F1EC011D-BCA2-178D-5BEC-786C17563053}"/>
              </a:ext>
            </a:extLst>
          </p:cNvPr>
          <p:cNvCxnSpPr>
            <a:cxnSpLocks/>
          </p:cNvCxnSpPr>
          <p:nvPr/>
        </p:nvCxnSpPr>
        <p:spPr>
          <a:xfrm>
            <a:off x="9088527" y="5113800"/>
            <a:ext cx="0" cy="45477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B6A8D230-E6A8-D36C-3C73-20EB8106C38D}"/>
              </a:ext>
            </a:extLst>
          </p:cNvPr>
          <p:cNvSpPr/>
          <p:nvPr/>
        </p:nvSpPr>
        <p:spPr>
          <a:xfrm>
            <a:off x="7422939" y="5378111"/>
            <a:ext cx="1260846" cy="370137"/>
          </a:xfrm>
          <a:prstGeom prst="roundRect">
            <a:avLst>
              <a:gd name="adj" fmla="val 15623"/>
            </a:avLst>
          </a:prstGeom>
          <a:solidFill>
            <a:srgbClr val="7BAA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FBF9A73-E0EE-E70F-4320-427DD7318289}"/>
              </a:ext>
            </a:extLst>
          </p:cNvPr>
          <p:cNvCxnSpPr>
            <a:cxnSpLocks/>
          </p:cNvCxnSpPr>
          <p:nvPr/>
        </p:nvCxnSpPr>
        <p:spPr>
          <a:xfrm flipH="1">
            <a:off x="8683785" y="556173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930B3450-426D-315A-AB37-78DFCDD17CFF}"/>
              </a:ext>
            </a:extLst>
          </p:cNvPr>
          <p:cNvSpPr/>
          <p:nvPr/>
        </p:nvSpPr>
        <p:spPr>
          <a:xfrm>
            <a:off x="5771420" y="4795509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</a:t>
            </a:r>
          </a:p>
          <a:p>
            <a:pPr algn="ctr"/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Log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27D3B58-1F48-812E-9507-B38C899ABCA2}"/>
              </a:ext>
            </a:extLst>
          </p:cNvPr>
          <p:cNvSpPr/>
          <p:nvPr/>
        </p:nvSpPr>
        <p:spPr>
          <a:xfrm>
            <a:off x="5771418" y="5974458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동영상</a:t>
            </a: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68157B6-C7D6-516E-F329-101C42B5B22C}"/>
              </a:ext>
            </a:extLst>
          </p:cNvPr>
          <p:cNvSpPr/>
          <p:nvPr/>
        </p:nvSpPr>
        <p:spPr>
          <a:xfrm>
            <a:off x="5771419" y="5387952"/>
            <a:ext cx="1249259" cy="366735"/>
          </a:xfrm>
          <a:prstGeom prst="roundRect">
            <a:avLst>
              <a:gd name="adj" fmla="val 15623"/>
            </a:avLst>
          </a:prstGeom>
          <a:solidFill>
            <a:srgbClr val="3AAC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</a:t>
            </a: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6C0DF138-FDB4-77B9-9189-383218EC5B6B}"/>
              </a:ext>
            </a:extLst>
          </p:cNvPr>
          <p:cNvCxnSpPr>
            <a:cxnSpLocks/>
          </p:cNvCxnSpPr>
          <p:nvPr/>
        </p:nvCxnSpPr>
        <p:spPr>
          <a:xfrm flipH="1">
            <a:off x="7022796" y="5566023"/>
            <a:ext cx="404742" cy="254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40EC8BC-8B32-21A7-6EBD-2FF9B5A2562F}"/>
              </a:ext>
            </a:extLst>
          </p:cNvPr>
          <p:cNvCxnSpPr>
            <a:cxnSpLocks/>
          </p:cNvCxnSpPr>
          <p:nvPr/>
        </p:nvCxnSpPr>
        <p:spPr>
          <a:xfrm>
            <a:off x="7227888" y="4921250"/>
            <a:ext cx="0" cy="128746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BB1F9B2-F326-AE13-9C06-7C9D5FB686F2}"/>
              </a:ext>
            </a:extLst>
          </p:cNvPr>
          <p:cNvCxnSpPr>
            <a:cxnSpLocks/>
          </p:cNvCxnSpPr>
          <p:nvPr/>
        </p:nvCxnSpPr>
        <p:spPr>
          <a:xfrm>
            <a:off x="7020678" y="4939250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90ABF4A-4D81-86E6-6960-8EAD169240F7}"/>
              </a:ext>
            </a:extLst>
          </p:cNvPr>
          <p:cNvCxnSpPr>
            <a:cxnSpLocks/>
          </p:cNvCxnSpPr>
          <p:nvPr/>
        </p:nvCxnSpPr>
        <p:spPr>
          <a:xfrm>
            <a:off x="7022266" y="6199725"/>
            <a:ext cx="22149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716C8B-EECE-CBDE-07FE-5E2890915DF1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8670272" y="2387594"/>
            <a:ext cx="275" cy="28739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E43084-8A06-E33C-782A-8A71EF3F6064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8670271" y="3044747"/>
            <a:ext cx="1" cy="38425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26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1786</TotalTime>
  <Words>556</Words>
  <Application>Microsoft Office PowerPoint</Application>
  <PresentationFormat>와이드스크린</PresentationFormat>
  <Paragraphs>163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</vt:lpstr>
      <vt:lpstr>맑은 고딕</vt:lpstr>
      <vt:lpstr>Arial</vt:lpstr>
      <vt:lpstr>Calibri</vt:lpstr>
      <vt:lpstr>Calibri Light</vt:lpstr>
      <vt:lpstr>Office 테마</vt:lpstr>
      <vt:lpstr>B. P. M.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A조 프로토타입 발표</dc:title>
  <dc:creator>박종혁</dc:creator>
  <cp:lastModifiedBy>박종혁</cp:lastModifiedBy>
  <cp:revision>87</cp:revision>
  <dcterms:created xsi:type="dcterms:W3CDTF">2023-05-30T14:51:57Z</dcterms:created>
  <dcterms:modified xsi:type="dcterms:W3CDTF">2023-06-29T05:44:48Z</dcterms:modified>
</cp:coreProperties>
</file>