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1" r:id="rId4"/>
    <p:sldId id="264" r:id="rId5"/>
    <p:sldId id="278" r:id="rId6"/>
    <p:sldId id="285" r:id="rId7"/>
    <p:sldId id="292" r:id="rId8"/>
    <p:sldId id="293" r:id="rId9"/>
    <p:sldId id="294" r:id="rId10"/>
    <p:sldId id="295" r:id="rId11"/>
    <p:sldId id="296" r:id="rId12"/>
    <p:sldId id="265" r:id="rId13"/>
    <p:sldId id="268" r:id="rId14"/>
    <p:sldId id="286" r:id="rId15"/>
    <p:sldId id="297" r:id="rId16"/>
    <p:sldId id="288" r:id="rId17"/>
    <p:sldId id="289" r:id="rId18"/>
    <p:sldId id="262" r:id="rId19"/>
  </p:sldIdLst>
  <p:sldSz cx="12192000" cy="6858000"/>
  <p:notesSz cx="6858000" cy="9144000"/>
  <p:embeddedFontLst>
    <p:embeddedFont>
      <p:font typeface="나눔고딕" panose="020B0600000101010101" charset="-127"/>
      <p:regular r:id="rId21"/>
      <p:bold r:id="rId22"/>
    </p:embeddedFont>
    <p:embeddedFont>
      <p:font typeface="나눔고딕 ExtraBold" panose="020B0600000101010101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240" autoAdjust="0"/>
  </p:normalViewPr>
  <p:slideViewPr>
    <p:cSldViewPr snapToGrid="0">
      <p:cViewPr>
        <p:scale>
          <a:sx n="75" d="100"/>
          <a:sy n="75" d="100"/>
        </p:scale>
        <p:origin x="-1956" y="-8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5B2-D45C-4F52-8A6E-792744C75C99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01B07-0FF9-427B-9EE2-F0392E188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5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01B07-0FF9-427B-9EE2-F0392E1882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7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3594643" y="2020163"/>
            <a:ext cx="5279165" cy="190106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19797" y="2494448"/>
            <a:ext cx="5628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나눔고딕 ExtraBold" pitchFamily="50" charset="-127"/>
                <a:ea typeface="나눔고딕 ExtraBold" pitchFamily="50" charset="-127"/>
              </a:rPr>
              <a:t>배달 건양</a:t>
            </a:r>
            <a:endParaRPr lang="en-US" altLang="ko-KR" sz="40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pPr algn="ctr"/>
            <a:r>
              <a:rPr lang="en-US" altLang="ko-KR" sz="2000" dirty="0" smtClean="0">
                <a:latin typeface="나눔고딕 ExtraBold" pitchFamily="50" charset="-127"/>
                <a:ea typeface="나눔고딕 ExtraBold" pitchFamily="50" charset="-127"/>
              </a:rPr>
              <a:t>P15 Project</a:t>
            </a:r>
            <a:r>
              <a:rPr lang="ko-KR" altLang="en-US" sz="40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ko-KR" altLang="en-US" sz="40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9047" y="3958564"/>
            <a:ext cx="300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고딕 ExtraBold" pitchFamily="50" charset="-127"/>
                <a:ea typeface="나눔고딕 ExtraBold" pitchFamily="50" charset="-127"/>
              </a:rPr>
              <a:t>박종민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/>
              <a:t>8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72916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요구사항 분석</a:t>
            </a:r>
            <a:r>
              <a:rPr lang="en-US" altLang="ko-KR" sz="2500" b="1" dirty="0" smtClean="0"/>
              <a:t>(SRS – </a:t>
            </a:r>
            <a:r>
              <a:rPr lang="ko-KR" altLang="en-US" sz="2500" b="1" dirty="0" smtClean="0"/>
              <a:t>외부 인터페이스 요구 사항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05375" y="2998023"/>
            <a:ext cx="7134225" cy="2062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err="1" smtClean="0">
                <a:latin typeface="+mj-ea"/>
                <a:ea typeface="+mj-ea"/>
              </a:rPr>
              <a:t>단축기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– </a:t>
            </a:r>
            <a:r>
              <a:rPr lang="ko-KR" altLang="en-US" sz="1600" dirty="0" err="1" smtClean="0">
                <a:latin typeface="+mj-ea"/>
                <a:ea typeface="+mj-ea"/>
              </a:rPr>
              <a:t>스마트폰에</a:t>
            </a:r>
            <a:r>
              <a:rPr lang="ko-KR" altLang="en-US" sz="1600" dirty="0" smtClean="0">
                <a:latin typeface="+mj-ea"/>
                <a:ea typeface="+mj-ea"/>
              </a:rPr>
              <a:t> 따른 적용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해상도 조건 </a:t>
            </a:r>
            <a:r>
              <a:rPr lang="en-US" altLang="ko-KR" sz="1600" dirty="0" smtClean="0">
                <a:latin typeface="+mj-ea"/>
                <a:ea typeface="+mj-ea"/>
              </a:rPr>
              <a:t>– </a:t>
            </a:r>
            <a:r>
              <a:rPr lang="ko-KR" altLang="en-US" sz="1600" dirty="0" smtClean="0">
                <a:latin typeface="+mj-ea"/>
                <a:ea typeface="+mj-ea"/>
              </a:rPr>
              <a:t>고화질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메시지 표시 규칙 </a:t>
            </a:r>
            <a:r>
              <a:rPr lang="en-US" altLang="ko-KR" sz="1600" dirty="0" smtClean="0">
                <a:latin typeface="+mj-ea"/>
                <a:ea typeface="+mj-ea"/>
              </a:rPr>
              <a:t>– </a:t>
            </a:r>
            <a:r>
              <a:rPr lang="ko-KR" altLang="en-US" sz="1600" dirty="0" smtClean="0">
                <a:latin typeface="+mj-ea"/>
                <a:ea typeface="+mj-ea"/>
              </a:rPr>
              <a:t>할인이벤트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리뷰 </a:t>
            </a:r>
            <a:r>
              <a:rPr lang="en-US" altLang="ko-KR" sz="1600" dirty="0" smtClean="0">
                <a:latin typeface="+mj-ea"/>
                <a:ea typeface="+mj-ea"/>
              </a:rPr>
              <a:t>– </a:t>
            </a:r>
            <a:r>
              <a:rPr lang="ko-KR" altLang="en-US" sz="1600" dirty="0" smtClean="0">
                <a:latin typeface="+mj-ea"/>
                <a:ea typeface="+mj-ea"/>
              </a:rPr>
              <a:t>악의적으로 음식점에 안 좋은 평 막기  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6" name="AutoShape 2" descr="스토리뉴스 #더]쿠폰이 비처럼 내려와···배달 앱: 전쟁의 시작 - 모바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스토리뉴스 #더]쿠폰이 비처럼 내려와···배달 앱: 전쟁의 시작 - 모바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9" y="1576388"/>
            <a:ext cx="44291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9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72916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요구사항 분석</a:t>
            </a:r>
            <a:r>
              <a:rPr lang="en-US" altLang="ko-KR" sz="2500" b="1" dirty="0" smtClean="0"/>
              <a:t>(SRS – </a:t>
            </a:r>
            <a:r>
              <a:rPr lang="ko-KR" altLang="en-US" sz="2500" b="1" dirty="0" smtClean="0"/>
              <a:t>기능 이외의 성능 요구사항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05375" y="2998023"/>
            <a:ext cx="7134225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성능 요구 사항 </a:t>
            </a:r>
            <a:r>
              <a:rPr lang="en-US" altLang="ko-KR" sz="1600" dirty="0" smtClean="0">
                <a:latin typeface="+mj-ea"/>
                <a:ea typeface="+mj-ea"/>
              </a:rPr>
              <a:t>: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실시간 시스템 개선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보안 안전 요구 사항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공인인증서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문자인증을 통한 보안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소프트웨어 </a:t>
            </a:r>
            <a:r>
              <a:rPr lang="ko-KR" altLang="en-US" sz="1600" dirty="0" err="1" smtClean="0">
                <a:latin typeface="+mj-ea"/>
                <a:ea typeface="+mj-ea"/>
              </a:rPr>
              <a:t>픔질</a:t>
            </a:r>
            <a:r>
              <a:rPr lang="ko-KR" altLang="en-US" sz="1600" dirty="0" smtClean="0">
                <a:latin typeface="+mj-ea"/>
                <a:ea typeface="+mj-ea"/>
              </a:rPr>
              <a:t> 특성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err="1" smtClean="0">
                <a:latin typeface="+mj-ea"/>
                <a:ea typeface="+mj-ea"/>
              </a:rPr>
              <a:t>안드로이드를</a:t>
            </a:r>
            <a:r>
              <a:rPr lang="ko-KR" altLang="en-US" sz="1600" dirty="0" smtClean="0">
                <a:latin typeface="+mj-ea"/>
                <a:ea typeface="+mj-ea"/>
              </a:rPr>
              <a:t> 사용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6" name="AutoShape 2" descr="스토리뉴스 #더]쿠폰이 비처럼 내려와···배달 앱: 전쟁의 시작 - 모바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스토리뉴스 #더]쿠폰이 비처럼 내려와···배달 앱: 전쟁의 시작 - 모바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8" name="Picture 4" descr="코로나 매출 바닥, 작은 식당들 배달업체 밀어내다 &lt; 글로벌 &lt; 뉴스 &lt; 기사본문 - 이코노믹리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7" y="2086529"/>
            <a:ext cx="4425508" cy="32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1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10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설계단계</a:t>
            </a:r>
            <a:r>
              <a:rPr lang="en-US" altLang="ko-KR" sz="2500" b="1" dirty="0" smtClean="0"/>
              <a:t>(</a:t>
            </a:r>
            <a:r>
              <a:rPr lang="ko-KR" altLang="en-US" sz="2500" b="1" dirty="0" err="1" smtClean="0"/>
              <a:t>아키텍쳐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4919008"/>
            <a:ext cx="1219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특정형태의 데이터를 입력 받기 쉬움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데이터를 필터를 이용해서 제작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새로운 서브 시스템으로 교체가 가능  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컴포넌트 입력으로 데이터를 받고 출력으로 연산된 데이터를 출력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따라서 새로운 식당이 생길 때 마다 데이터가 갱신 되어야 하기 때문에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배달건양어플에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적합한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아키텍쳐라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생각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126" name="그룹 5125"/>
          <p:cNvGrpSpPr/>
          <p:nvPr/>
        </p:nvGrpSpPr>
        <p:grpSpPr>
          <a:xfrm>
            <a:off x="-229821" y="1670781"/>
            <a:ext cx="6645342" cy="2861935"/>
            <a:chOff x="-538942" y="1821451"/>
            <a:chExt cx="5994605" cy="2421772"/>
          </a:xfrm>
        </p:grpSpPr>
        <p:sp>
          <p:nvSpPr>
            <p:cNvPr id="7" name="직사각형 6"/>
            <p:cNvSpPr/>
            <p:nvPr/>
          </p:nvSpPr>
          <p:spPr>
            <a:xfrm>
              <a:off x="1581151" y="2555081"/>
              <a:ext cx="1866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/>
                <a:t>배달 건양</a:t>
              </a:r>
              <a:endParaRPr lang="en-US" altLang="ko-KR" sz="1300" b="1" dirty="0" smtClean="0"/>
            </a:p>
            <a:p>
              <a:pPr algn="ctr"/>
              <a:r>
                <a:rPr lang="ko-KR" altLang="en-US" sz="1300" b="1" dirty="0" smtClean="0"/>
                <a:t>시스</a:t>
              </a:r>
              <a:r>
                <a:rPr lang="ko-KR" altLang="en-US" sz="1300" b="1" dirty="0"/>
                <a:t>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5992" y="1821451"/>
              <a:ext cx="1977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/>
                <a:t>안드로이드</a:t>
              </a:r>
              <a:r>
                <a:rPr lang="ko-KR" altLang="en-US" sz="1100" b="1" dirty="0" smtClean="0"/>
                <a:t> 시스템</a:t>
              </a:r>
              <a:endParaRPr lang="ko-KR" altLang="en-US" sz="1100" b="1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2514600" y="2083061"/>
              <a:ext cx="0" cy="393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3" name="직선 화살표 연결선 5122"/>
            <p:cNvCxnSpPr/>
            <p:nvPr/>
          </p:nvCxnSpPr>
          <p:spPr>
            <a:xfrm>
              <a:off x="866775" y="2771775"/>
              <a:ext cx="581025" cy="95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866774" y="3040856"/>
              <a:ext cx="581025" cy="95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-538942" y="2640970"/>
              <a:ext cx="19772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사용자</a:t>
              </a:r>
              <a:endParaRPr lang="ko-KR" altLang="en-US" sz="11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336147" y="2914813"/>
              <a:ext cx="15361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DBMS</a:t>
              </a:r>
              <a:endParaRPr lang="ko-KR" altLang="en-US" sz="1100" b="1" dirty="0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3629024" y="2893055"/>
              <a:ext cx="581025" cy="95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19536" y="2795751"/>
              <a:ext cx="15361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결제 기능</a:t>
              </a:r>
              <a:endParaRPr lang="ko-KR" altLang="en-US" sz="1100" b="1" dirty="0"/>
            </a:p>
          </p:txBody>
        </p:sp>
        <p:cxnSp>
          <p:nvCxnSpPr>
            <p:cNvPr id="5125" name="직선 화살표 연결선 5124"/>
            <p:cNvCxnSpPr/>
            <p:nvPr/>
          </p:nvCxnSpPr>
          <p:spPr>
            <a:xfrm>
              <a:off x="2514601" y="3457575"/>
              <a:ext cx="0" cy="428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746537" y="3981613"/>
              <a:ext cx="15361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리뷰</a:t>
              </a:r>
              <a:endParaRPr lang="ko-KR" altLang="en-US" sz="1100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629400" y="277819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데이터 흐름 </a:t>
            </a:r>
            <a:r>
              <a:rPr lang="ko-KR" altLang="en-US" b="1" dirty="0" err="1" smtClean="0"/>
              <a:t>아키텍쳐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(Data Flow Architecture)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91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설계단계</a:t>
            </a:r>
            <a:r>
              <a:rPr lang="en-US" altLang="ko-KR" sz="2500" b="1" dirty="0" smtClean="0"/>
              <a:t>(</a:t>
            </a:r>
            <a:r>
              <a:rPr lang="ko-KR" altLang="en-US" sz="2500" b="1" dirty="0" smtClean="0"/>
              <a:t>클래스 다이어그램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1532"/>
          <a:stretch/>
        </p:blipFill>
        <p:spPr bwMode="auto">
          <a:xfrm>
            <a:off x="749833" y="1523999"/>
            <a:ext cx="10175342" cy="503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91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12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설계단계</a:t>
            </a:r>
            <a:r>
              <a:rPr lang="en-US" altLang="ko-KR" sz="2500" b="1" dirty="0" smtClean="0"/>
              <a:t>(ERD)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6" y="1344048"/>
            <a:ext cx="9991724" cy="538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06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13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디자인 패턴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4919008"/>
            <a:ext cx="1219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단일 객체와 복합 객체를 동일하게 여기기 때문에 묶어서 관리하기가 편함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객체들의 관계를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트리로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구성 가능 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컴파일 단계에서가 아닌 런타임 단계에서 복합 방법이나 대상을 변경할 수 있는 유연성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일관적인 관리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따라서 배달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어플에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만들기에 적합한 디자인 패턴이라고 생각함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29400" y="277819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컴포지트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패턴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복합체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(Composite </a:t>
            </a:r>
            <a:r>
              <a:rPr lang="en-US" altLang="ko-KR" b="1" dirty="0" err="1" smtClean="0"/>
              <a:t>pateern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96050" y="2053148"/>
            <a:ext cx="4310380" cy="2279650"/>
            <a:chOff x="1239520" y="2127250"/>
            <a:chExt cx="2887980" cy="1518718"/>
          </a:xfrm>
        </p:grpSpPr>
        <p:sp>
          <p:nvSpPr>
            <p:cNvPr id="4" name="직사각형 3"/>
            <p:cNvSpPr/>
            <p:nvPr/>
          </p:nvSpPr>
          <p:spPr>
            <a:xfrm>
              <a:off x="1905000" y="2127250"/>
              <a:ext cx="1709420" cy="546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식당명</a:t>
              </a:r>
              <a:endParaRPr lang="ko-KR" altLang="en-US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239520" y="2673350"/>
              <a:ext cx="2887980" cy="972618"/>
              <a:chOff x="1239520" y="2673350"/>
              <a:chExt cx="2887980" cy="972618"/>
            </a:xfrm>
          </p:grpSpPr>
          <p:cxnSp>
            <p:nvCxnSpPr>
              <p:cNvPr id="8" name="직선 연결선 7"/>
              <p:cNvCxnSpPr/>
              <p:nvPr/>
            </p:nvCxnSpPr>
            <p:spPr>
              <a:xfrm flipH="1">
                <a:off x="1798320" y="2673350"/>
                <a:ext cx="482600" cy="650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3190240" y="2673350"/>
                <a:ext cx="279400" cy="650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239520" y="3322803"/>
                <a:ext cx="1041400" cy="323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식당</a:t>
                </a:r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928620" y="3322803"/>
                <a:ext cx="1198880" cy="323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식당전화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27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14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4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사용자 테스트 점검 항목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대전/궁동] 알리바바 트레져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9" y="2100171"/>
            <a:ext cx="3395832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PM 5.7 치명적 버그, 업데이트 주의보 - 지디넷코리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1" y="2120290"/>
            <a:ext cx="3797299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93000" y="2647208"/>
            <a:ext cx="4699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리뷰 기능이 잘 작동하는가</a:t>
            </a:r>
            <a:r>
              <a:rPr lang="en-US" altLang="ko-KR" b="1" dirty="0" smtClean="0"/>
              <a:t>?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다양한 평가 </a:t>
            </a:r>
            <a:endParaRPr lang="en-US" altLang="ko-KR" b="1" dirty="0" smtClean="0"/>
          </a:p>
          <a:p>
            <a:pPr algn="ctr">
              <a:lnSpc>
                <a:spcPct val="150000"/>
              </a:lnSpc>
            </a:pP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en-US" altLang="ko-KR" b="1" dirty="0" smtClean="0"/>
              <a:t>2. </a:t>
            </a:r>
            <a:r>
              <a:rPr lang="ko-KR" altLang="en-US" b="1" dirty="0" err="1" smtClean="0"/>
              <a:t>어플에</a:t>
            </a:r>
            <a:r>
              <a:rPr lang="ko-KR" altLang="en-US" b="1" dirty="0" smtClean="0"/>
              <a:t> 버그가 있는가</a:t>
            </a:r>
            <a:r>
              <a:rPr lang="en-US" altLang="ko-KR" b="1" dirty="0" smtClean="0"/>
              <a:t>?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b="1" dirty="0" smtClean="0"/>
              <a:t>불편함을 최소화 하기 위해서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3752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4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유지보수에 필요한 </a:t>
            </a:r>
            <a:r>
              <a:rPr lang="ko-KR" altLang="en-US" sz="2500" b="1" dirty="0" smtClean="0"/>
              <a:t>단계 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4919008"/>
            <a:ext cx="1219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배달이라는 시스템은 실시간이 중요하기 때문에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운영 및 유지보수가 제일 중요하다고 생각합니다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코로나로 인한 배달의 상승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IT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관련 전문인력 투자 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배민으로 주문한 매출들의 값을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나눠먹는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비율을 최소한으로 하여서 음식점에 이윤창출 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새로운 음식점이 등록 할 때 유지보수 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36" y="1612899"/>
            <a:ext cx="3411622" cy="294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29400" y="2901433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운영 및 유지보수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487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14614" y="335505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+mj-lt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+mj-lt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268450" y="6669131"/>
            <a:ext cx="59757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69867" y="335505"/>
            <a:ext cx="59757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69867" y="1268618"/>
            <a:ext cx="58842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개발할 소프트웨어 주제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소프트웨어 개발 프로세스 모델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요구사항 분석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DFD(Data Flow Diagram)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SRS(Software Requirement Specification)</a:t>
            </a:r>
          </a:p>
          <a:p>
            <a:endParaRPr lang="en-US" altLang="ko-KR" dirty="0"/>
          </a:p>
          <a:p>
            <a:r>
              <a:rPr lang="en-US" altLang="ko-KR" b="1" dirty="0" smtClean="0"/>
              <a:t>4. </a:t>
            </a:r>
            <a:r>
              <a:rPr lang="en-US" altLang="ko-KR" b="1" dirty="0"/>
              <a:t> </a:t>
            </a:r>
            <a:r>
              <a:rPr lang="ko-KR" altLang="en-US" b="1" dirty="0" smtClean="0"/>
              <a:t>설계 단계  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아키텍쳐</a:t>
            </a:r>
            <a:r>
              <a:rPr lang="ko-KR" altLang="en-US" dirty="0" smtClean="0"/>
              <a:t> 모델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클래스 다이어그램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ERD</a:t>
            </a:r>
          </a:p>
          <a:p>
            <a:endParaRPr lang="en-US" altLang="ko-KR" dirty="0"/>
          </a:p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디자인 패턴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6. </a:t>
            </a:r>
            <a:r>
              <a:rPr lang="ko-KR" altLang="en-US" b="1" dirty="0" smtClean="0"/>
              <a:t>사용자 테스트 점검 항목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7. </a:t>
            </a:r>
            <a:r>
              <a:rPr lang="ko-KR" altLang="en-US" b="1" dirty="0" smtClean="0"/>
              <a:t>유지보수 단계에 필요한 문서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6" y="490656"/>
            <a:ext cx="43509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개발할 소프트웨어 주제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배달의민족+요기요'…점유율 90% '공룡' 탄생? - 매일신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9" y="2224541"/>
            <a:ext cx="609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56400" y="3333042"/>
            <a:ext cx="4829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1</a:t>
            </a:r>
            <a:r>
              <a:rPr lang="ko-KR" altLang="en-US" sz="1600" b="1" dirty="0" smtClean="0"/>
              <a:t>인 음식 배달 및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배달 요금이 붙지 않는</a:t>
            </a:r>
            <a:endParaRPr lang="en-US" altLang="ko-KR" sz="1600" b="1" dirty="0"/>
          </a:p>
          <a:p>
            <a:pPr algn="ctr"/>
            <a:r>
              <a:rPr lang="ko-KR" altLang="en-US" sz="1600" b="1" dirty="0" smtClean="0"/>
              <a:t>배달 건</a:t>
            </a:r>
            <a:r>
              <a:rPr lang="ko-KR" altLang="en-US" sz="1600" b="1" dirty="0"/>
              <a:t>양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제작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1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소프트웨어 개발 프로세스 모델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4919008"/>
            <a:ext cx="1219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위치기반 서비스와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위치 선정을 해야 하는 서비스 기반에 적합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중요 일부터 차례 대로 개발 가능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새 시스템 개발 부담이 적음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시스템에서 일어나는 예상하지 못했던 문제를 신속 꾸준히 고치기 가능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연관성 고려 필요 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" b="6544"/>
          <a:stretch/>
        </p:blipFill>
        <p:spPr bwMode="auto">
          <a:xfrm>
            <a:off x="159192" y="1498600"/>
            <a:ext cx="509860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29400" y="295223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단계적 개발 모델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516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요구사항 분석</a:t>
            </a:r>
            <a:r>
              <a:rPr lang="en-US" altLang="ko-KR" sz="2500" b="1" dirty="0" smtClean="0"/>
              <a:t>(DFD)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59192" y="1315289"/>
            <a:ext cx="11581380" cy="5323208"/>
            <a:chOff x="251520" y="1727230"/>
            <a:chExt cx="8424936" cy="4250025"/>
          </a:xfrm>
        </p:grpSpPr>
        <p:sp>
          <p:nvSpPr>
            <p:cNvPr id="16" name="직사각형 15"/>
            <p:cNvSpPr/>
            <p:nvPr/>
          </p:nvSpPr>
          <p:spPr>
            <a:xfrm>
              <a:off x="251520" y="3068960"/>
              <a:ext cx="129614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고객 </a:t>
              </a:r>
              <a:endParaRPr lang="ko-KR" altLang="en-US" sz="1100" b="1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613039" y="3297560"/>
              <a:ext cx="65470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2411760" y="3047394"/>
              <a:ext cx="108012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1. App</a:t>
              </a:r>
            </a:p>
            <a:p>
              <a:pPr algn="ctr"/>
              <a:r>
                <a:rPr lang="ko-KR" altLang="en-US" sz="1100" b="1" dirty="0" smtClean="0"/>
                <a:t>접속</a:t>
              </a:r>
              <a:endParaRPr lang="ko-KR" altLang="en-US" sz="1100" b="1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3491880" y="2636912"/>
              <a:ext cx="432048" cy="4104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>
              <a:off x="3635896" y="2842152"/>
              <a:ext cx="432048" cy="370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3927740" y="2330726"/>
              <a:ext cx="108012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2.</a:t>
              </a:r>
              <a:r>
                <a:rPr lang="ko-KR" altLang="en-US" sz="1100" b="1" dirty="0"/>
                <a:t> </a:t>
              </a:r>
              <a:r>
                <a:rPr lang="ko-KR" altLang="en-US" sz="1100" b="1" dirty="0" smtClean="0"/>
                <a:t>고객</a:t>
              </a:r>
              <a:endParaRPr lang="en-US" altLang="ko-KR" sz="1100" b="1" dirty="0" smtClean="0"/>
            </a:p>
            <a:p>
              <a:pPr algn="ctr"/>
              <a:r>
                <a:rPr lang="ko-KR" altLang="en-US" sz="1100" b="1" dirty="0" smtClean="0"/>
                <a:t>등</a:t>
              </a:r>
              <a:r>
                <a:rPr lang="ko-KR" altLang="en-US" sz="1100" b="1" dirty="0"/>
                <a:t>록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H="1">
              <a:off x="4932040" y="2132856"/>
              <a:ext cx="36004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5112060" y="2427072"/>
              <a:ext cx="324036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2080" y="1943254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주소</a:t>
              </a:r>
              <a:endParaRPr lang="ko-KR" altLang="en-US" sz="11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36096" y="2237470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번호</a:t>
              </a:r>
              <a:endParaRPr lang="ko-KR" altLang="en-US" sz="1100" b="1" dirty="0"/>
            </a:p>
          </p:txBody>
        </p:sp>
        <p:cxnSp>
          <p:nvCxnSpPr>
            <p:cNvPr id="27" name="직선 화살표 연결선 26"/>
            <p:cNvCxnSpPr>
              <a:stCxn id="18" idx="5"/>
            </p:cNvCxnSpPr>
            <p:nvPr/>
          </p:nvCxnSpPr>
          <p:spPr>
            <a:xfrm>
              <a:off x="3333700" y="3477633"/>
              <a:ext cx="594040" cy="239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4000791" y="3551450"/>
              <a:ext cx="108012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3. </a:t>
              </a:r>
              <a:r>
                <a:rPr lang="ko-KR" altLang="en-US" sz="1100" b="1" dirty="0" smtClean="0"/>
                <a:t>메뉴</a:t>
              </a:r>
              <a:endParaRPr lang="en-US" altLang="ko-KR" sz="1100" b="1" dirty="0" smtClean="0"/>
            </a:p>
            <a:p>
              <a:pPr algn="ctr"/>
              <a:r>
                <a:rPr lang="ko-KR" altLang="en-US" sz="1100" b="1" dirty="0" smtClean="0"/>
                <a:t>선</a:t>
              </a:r>
              <a:r>
                <a:rPr lang="ko-KR" altLang="en-US" sz="1100" b="1" dirty="0"/>
                <a:t>택</a:t>
              </a: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4988415" y="3343781"/>
              <a:ext cx="36004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5168435" y="3637997"/>
              <a:ext cx="324036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348455" y="3154179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/>
                <a:t>메뉴명</a:t>
              </a:r>
              <a:endParaRPr lang="ko-KR" altLang="en-US" sz="11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92471" y="3448395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/>
                <a:t>식당명</a:t>
              </a:r>
              <a:r>
                <a:rPr lang="ko-KR" altLang="en-US" sz="1100" b="1" dirty="0" smtClean="0"/>
                <a:t> </a:t>
              </a:r>
              <a:endParaRPr lang="ko-KR" altLang="en-US" sz="1100" b="1" dirty="0"/>
            </a:p>
          </p:txBody>
        </p:sp>
        <p:cxnSp>
          <p:nvCxnSpPr>
            <p:cNvPr id="33" name="직선 화살표 연결선 32"/>
            <p:cNvCxnSpPr>
              <a:stCxn id="34" idx="1"/>
            </p:cNvCxnSpPr>
            <p:nvPr/>
          </p:nvCxnSpPr>
          <p:spPr>
            <a:xfrm flipH="1">
              <a:off x="5123882" y="3912818"/>
              <a:ext cx="429977" cy="142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553859" y="3782013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가격</a:t>
              </a:r>
              <a:endParaRPr lang="ko-KR" altLang="en-US" sz="1100" b="1" dirty="0"/>
            </a:p>
          </p:txBody>
        </p:sp>
        <p:cxnSp>
          <p:nvCxnSpPr>
            <p:cNvPr id="35" name="직선 화살표 연결선 34"/>
            <p:cNvCxnSpPr>
              <a:stCxn id="36" idx="1"/>
            </p:cNvCxnSpPr>
            <p:nvPr/>
          </p:nvCxnSpPr>
          <p:spPr>
            <a:xfrm flipH="1">
              <a:off x="5051389" y="2629885"/>
              <a:ext cx="441082" cy="151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92471" y="2499080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고객 이름</a:t>
              </a:r>
              <a:endParaRPr lang="ko-KR" altLang="en-US" sz="1100" b="1" dirty="0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flipH="1">
              <a:off x="4644008" y="1988840"/>
              <a:ext cx="344407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026116" y="1727230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고객 </a:t>
              </a:r>
              <a:r>
                <a:rPr lang="en-US" altLang="ko-KR" sz="1100" b="1" dirty="0" smtClean="0"/>
                <a:t>ID</a:t>
              </a:r>
              <a:endParaRPr lang="ko-KR" altLang="en-US" sz="1100" b="1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04248" y="3415027"/>
              <a:ext cx="129614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DATABASE</a:t>
              </a:r>
              <a:endParaRPr lang="ko-KR" altLang="en-US" sz="1100" b="1" dirty="0"/>
            </a:p>
          </p:txBody>
        </p:sp>
        <p:cxnSp>
          <p:nvCxnSpPr>
            <p:cNvPr id="40" name="직선 연결선 39"/>
            <p:cNvCxnSpPr>
              <a:stCxn id="31" idx="3"/>
            </p:cNvCxnSpPr>
            <p:nvPr/>
          </p:nvCxnSpPr>
          <p:spPr>
            <a:xfrm>
              <a:off x="6140543" y="3284984"/>
              <a:ext cx="447681" cy="20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140543" y="3597332"/>
              <a:ext cx="447681" cy="3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084168" y="3847075"/>
              <a:ext cx="504056" cy="65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7236296" y="2924944"/>
              <a:ext cx="0" cy="374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7668344" y="2924944"/>
              <a:ext cx="0" cy="418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948264" y="2618187"/>
              <a:ext cx="576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/>
                <a:t>식</a:t>
              </a:r>
              <a:r>
                <a:rPr lang="ko-KR" altLang="en-US" sz="1100" b="1" dirty="0"/>
                <a:t>당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52320" y="2621496"/>
              <a:ext cx="576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maps</a:t>
              </a:r>
              <a:endParaRPr lang="ko-KR" altLang="en-US" sz="1100" b="1" dirty="0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>
              <a:off x="3707904" y="4055506"/>
              <a:ext cx="759896" cy="3816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2585193" y="4185084"/>
              <a:ext cx="108012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4. </a:t>
              </a:r>
              <a:r>
                <a:rPr lang="ko-KR" altLang="en-US" sz="1100" b="1" dirty="0" smtClean="0"/>
                <a:t>주문</a:t>
              </a:r>
              <a:endParaRPr lang="ko-KR" altLang="en-US" sz="1100" b="1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943708" y="4437112"/>
              <a:ext cx="4680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110273" y="4230945"/>
              <a:ext cx="576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/>
                <a:t>갯수</a:t>
              </a:r>
              <a:endParaRPr lang="ko-KR" altLang="en-US" sz="11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59632" y="4558335"/>
              <a:ext cx="6807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/>
                <a:t>메뉴명</a:t>
              </a:r>
              <a:endParaRPr lang="ko-KR" altLang="en-US" sz="1100" b="1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 flipV="1">
              <a:off x="2051720" y="4689140"/>
              <a:ext cx="533473" cy="36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3635896" y="4689140"/>
              <a:ext cx="576064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4276151" y="4746622"/>
              <a:ext cx="108012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5. </a:t>
              </a:r>
              <a:r>
                <a:rPr lang="ko-KR" altLang="en-US" sz="1100" b="1" dirty="0" smtClean="0"/>
                <a:t>결제</a:t>
              </a:r>
              <a:endParaRPr lang="ko-KR" altLang="en-US" sz="1100" b="1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6206834" y="4746622"/>
              <a:ext cx="1080120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6. </a:t>
              </a:r>
              <a:r>
                <a:rPr lang="ko-KR" altLang="en-US" sz="1100" b="1" dirty="0" smtClean="0"/>
                <a:t>배달</a:t>
              </a:r>
              <a:endParaRPr lang="ko-KR" altLang="en-US" sz="1100" b="1" dirty="0"/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V="1">
              <a:off x="4000791" y="5250678"/>
              <a:ext cx="467009" cy="122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256856" y="5311947"/>
              <a:ext cx="6807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err="1" smtClean="0"/>
                <a:t>총금액</a:t>
              </a:r>
              <a:endParaRPr lang="ko-KR" altLang="en-US" sz="1100" b="1" dirty="0"/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>
              <a:off x="5436096" y="4998650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V="1">
              <a:off x="5949903" y="5311947"/>
              <a:ext cx="386293" cy="349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499279" y="5676518"/>
              <a:ext cx="785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smtClean="0"/>
                <a:t>주문번호</a:t>
              </a:r>
              <a:endParaRPr lang="ko-KR" altLang="en-US" sz="1100" b="1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6746894" y="5373216"/>
              <a:ext cx="0" cy="30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36196" y="5715645"/>
              <a:ext cx="785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배달직원</a:t>
              </a:r>
              <a:endParaRPr lang="ko-KR" altLang="en-US" sz="1100" b="1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H="1" flipV="1">
              <a:off x="7020272" y="5311947"/>
              <a:ext cx="266682" cy="2616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121476" y="5634897"/>
              <a:ext cx="785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주문시간</a:t>
              </a:r>
              <a:endParaRPr lang="ko-KR" altLang="en-US" sz="1100" b="1" dirty="0"/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 flipH="1" flipV="1">
              <a:off x="7452320" y="5129752"/>
              <a:ext cx="454436" cy="1821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740352" y="5355792"/>
              <a:ext cx="936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직원전화</a:t>
              </a:r>
              <a:endParaRPr lang="ko-KR" altLang="en-US" sz="11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40352" y="4694040"/>
              <a:ext cx="785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직원</a:t>
              </a:r>
              <a:r>
                <a:rPr lang="en-US" altLang="ko-KR" sz="1100" b="1" dirty="0" smtClean="0"/>
                <a:t>ID</a:t>
              </a:r>
              <a:endParaRPr lang="ko-KR" altLang="en-US" sz="1100" b="1" dirty="0"/>
            </a:p>
          </p:txBody>
        </p:sp>
        <p:cxnSp>
          <p:nvCxnSpPr>
            <p:cNvPr id="68" name="직선 화살표 연결선 67"/>
            <p:cNvCxnSpPr>
              <a:stCxn id="67" idx="1"/>
            </p:cNvCxnSpPr>
            <p:nvPr/>
          </p:nvCxnSpPr>
          <p:spPr>
            <a:xfrm flipH="1">
              <a:off x="7452320" y="4824845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0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요구사항 분석</a:t>
            </a:r>
            <a:r>
              <a:rPr lang="en-US" altLang="ko-KR" sz="2500" b="1" dirty="0" smtClean="0"/>
              <a:t>(SRS – </a:t>
            </a:r>
            <a:r>
              <a:rPr lang="ko-KR" altLang="en-US" sz="2500" b="1" dirty="0" smtClean="0"/>
              <a:t>소개</a:t>
            </a:r>
            <a:r>
              <a:rPr lang="en-US" altLang="ko-KR" sz="2500" b="1" dirty="0" smtClean="0"/>
              <a:t>)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배달어플제작비용 600만원 어디?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" r="333" b="34007"/>
          <a:stretch/>
        </p:blipFill>
        <p:spPr bwMode="auto">
          <a:xfrm>
            <a:off x="159192" y="2285054"/>
            <a:ext cx="4205551" cy="307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86413" y="2792762"/>
            <a:ext cx="7534180" cy="2062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>
                <a:latin typeface="+mj-ea"/>
                <a:ea typeface="+mj-ea"/>
              </a:rPr>
              <a:t>목적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제품명 건양배달</a:t>
            </a:r>
            <a:r>
              <a:rPr lang="en-US" altLang="ko-KR" sz="1600" dirty="0">
                <a:latin typeface="+mj-ea"/>
                <a:ea typeface="+mj-ea"/>
              </a:rPr>
              <a:t>, 1</a:t>
            </a:r>
            <a:r>
              <a:rPr lang="ko-KR" altLang="en-US" sz="1600" dirty="0">
                <a:latin typeface="+mj-ea"/>
                <a:ea typeface="+mj-ea"/>
              </a:rPr>
              <a:t>인 </a:t>
            </a:r>
            <a:r>
              <a:rPr lang="ko-KR" altLang="en-US" sz="1600" dirty="0" err="1">
                <a:latin typeface="+mj-ea"/>
                <a:ea typeface="+mj-ea"/>
              </a:rPr>
              <a:t>혼밥족들</a:t>
            </a:r>
            <a:r>
              <a:rPr lang="ko-KR" altLang="en-US" sz="1600" dirty="0">
                <a:latin typeface="+mj-ea"/>
                <a:ea typeface="+mj-ea"/>
              </a:rPr>
              <a:t> 및 고객을 위한 배달음식과 </a:t>
            </a:r>
            <a:r>
              <a:rPr lang="ko-KR" altLang="en-US" sz="1600" dirty="0" err="1" smtClean="0">
                <a:latin typeface="+mj-ea"/>
                <a:ea typeface="+mj-ea"/>
              </a:rPr>
              <a:t>배달비</a:t>
            </a:r>
            <a:r>
              <a:rPr lang="en-US" altLang="ko-KR" sz="1600" dirty="0" smtClean="0">
                <a:latin typeface="+mj-ea"/>
                <a:ea typeface="+mj-ea"/>
              </a:rPr>
              <a:t>0</a:t>
            </a:r>
            <a:r>
              <a:rPr lang="ko-KR" altLang="en-US" sz="1600" dirty="0" smtClean="0">
                <a:latin typeface="+mj-ea"/>
                <a:ea typeface="+mj-ea"/>
              </a:rPr>
              <a:t>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2. </a:t>
            </a:r>
            <a:r>
              <a:rPr lang="ko-KR" altLang="en-US" sz="1600" dirty="0">
                <a:latin typeface="+mj-ea"/>
                <a:ea typeface="+mj-ea"/>
              </a:rPr>
              <a:t>문서규칙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텍스트 스타일 고딕모음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3. </a:t>
            </a:r>
            <a:r>
              <a:rPr lang="ko-KR" altLang="en-US" sz="1600" dirty="0">
                <a:latin typeface="+mj-ea"/>
                <a:ea typeface="+mj-ea"/>
              </a:rPr>
              <a:t>독자대상과 읽는 방법 </a:t>
            </a: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독자계층 배달을 좋아하는 사람이면 누구나</a:t>
            </a:r>
            <a:r>
              <a:rPr lang="en-US" altLang="ko-KR" sz="1600" dirty="0" smtClean="0">
                <a:latin typeface="+mj-ea"/>
                <a:ea typeface="+mj-ea"/>
              </a:rPr>
              <a:t>!!!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j-ea"/>
                <a:ea typeface="+mj-ea"/>
              </a:rPr>
              <a:t>4. </a:t>
            </a:r>
            <a:r>
              <a:rPr lang="ko-KR" altLang="en-US" sz="1600" dirty="0">
                <a:latin typeface="+mj-ea"/>
                <a:ea typeface="+mj-ea"/>
              </a:rPr>
              <a:t>프로젝트 범위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부담 없이 배달을 시키는 가격이 되는 그 날까지</a:t>
            </a:r>
            <a:r>
              <a:rPr lang="en-US" altLang="ko-KR" sz="1600" dirty="0">
                <a:latin typeface="+mj-ea"/>
                <a:ea typeface="+mj-ea"/>
              </a:rPr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37281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요구사항 분석</a:t>
            </a:r>
            <a:r>
              <a:rPr lang="en-US" altLang="ko-KR" sz="2500" b="1" dirty="0" smtClean="0"/>
              <a:t>(SRS – </a:t>
            </a:r>
            <a:r>
              <a:rPr lang="ko-KR" altLang="en-US" sz="2500" b="1" dirty="0" smtClean="0"/>
              <a:t>전체 설명</a:t>
            </a:r>
            <a:r>
              <a:rPr lang="en-US" altLang="ko-KR" sz="2500" b="1" dirty="0" smtClean="0"/>
              <a:t>)</a:t>
            </a:r>
            <a:r>
              <a:rPr lang="ko-KR" altLang="en-US" sz="2500" b="1" dirty="0" smtClean="0"/>
              <a:t> 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86413" y="2164365"/>
            <a:ext cx="7619862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제품 조망 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배달의 민족에서 </a:t>
            </a:r>
            <a:r>
              <a:rPr lang="ko-KR" altLang="en-US" sz="1600" dirty="0" err="1" smtClean="0">
                <a:latin typeface="+mj-ea"/>
                <a:ea typeface="+mj-ea"/>
              </a:rPr>
              <a:t>배달비를</a:t>
            </a:r>
            <a:r>
              <a:rPr lang="ko-KR" altLang="en-US" sz="1600" dirty="0" smtClean="0">
                <a:latin typeface="+mj-ea"/>
                <a:ea typeface="+mj-ea"/>
              </a:rPr>
              <a:t> 적용하지 않는 확장된 </a:t>
            </a:r>
            <a:r>
              <a:rPr lang="ko-KR" altLang="en-US" sz="1600" dirty="0" err="1" smtClean="0">
                <a:latin typeface="+mj-ea"/>
                <a:ea typeface="+mj-ea"/>
              </a:rPr>
              <a:t>제품군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제품 기능 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en-US" altLang="ko-KR" sz="1600" dirty="0" smtClean="0">
                <a:latin typeface="+mj-ea"/>
                <a:ea typeface="+mj-ea"/>
              </a:rPr>
              <a:t> 5</a:t>
            </a:r>
            <a:r>
              <a:rPr lang="ko-KR" altLang="en-US" sz="1600" dirty="0" smtClean="0">
                <a:latin typeface="+mj-ea"/>
                <a:ea typeface="+mj-ea"/>
              </a:rPr>
              <a:t>천원부터 배달 가능한 </a:t>
            </a:r>
            <a:r>
              <a:rPr lang="en-US" altLang="ko-KR" sz="1600" dirty="0" smtClean="0">
                <a:latin typeface="+mj-ea"/>
                <a:ea typeface="+mj-ea"/>
              </a:rPr>
              <a:t>1</a:t>
            </a:r>
            <a:r>
              <a:rPr lang="ko-KR" altLang="en-US" sz="1600" dirty="0" err="1" smtClean="0">
                <a:latin typeface="+mj-ea"/>
                <a:ea typeface="+mj-ea"/>
              </a:rPr>
              <a:t>인음식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기능 추가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사용자 계층과 특징 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혼자 사는 사람들 및 추가 배달요금 </a:t>
            </a:r>
            <a:r>
              <a:rPr lang="ko-KR" altLang="en-US" sz="1600" dirty="0" err="1" smtClean="0">
                <a:latin typeface="+mj-ea"/>
                <a:ea typeface="+mj-ea"/>
              </a:rPr>
              <a:t>붙는거에</a:t>
            </a:r>
            <a:r>
              <a:rPr lang="ko-KR" altLang="en-US" sz="1600" dirty="0" smtClean="0">
                <a:latin typeface="+mj-ea"/>
                <a:ea typeface="+mj-ea"/>
              </a:rPr>
              <a:t> 지친 사람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운영 환경 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latin typeface="+mj-ea"/>
                <a:ea typeface="+mj-ea"/>
              </a:rPr>
              <a:t>안드로이드</a:t>
            </a:r>
            <a:r>
              <a:rPr lang="ko-KR" altLang="en-US" sz="1600" dirty="0" smtClean="0">
                <a:latin typeface="+mj-ea"/>
                <a:ea typeface="+mj-ea"/>
              </a:rPr>
              <a:t> 체제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설계 및 구현 제약 사항 </a:t>
            </a:r>
            <a:r>
              <a:rPr lang="en-US" altLang="ko-KR" sz="1600" dirty="0" smtClean="0">
                <a:latin typeface="+mj-ea"/>
                <a:ea typeface="+mj-ea"/>
              </a:rPr>
              <a:t>– </a:t>
            </a:r>
            <a:r>
              <a:rPr lang="ko-KR" altLang="en-US" sz="1600" dirty="0" smtClean="0">
                <a:latin typeface="+mj-ea"/>
                <a:ea typeface="+mj-ea"/>
              </a:rPr>
              <a:t>비즈니스 규칙에 따른 제약 파악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음식점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사용자 문서 </a:t>
            </a:r>
            <a:r>
              <a:rPr lang="en-US" altLang="ko-KR" sz="1600" dirty="0" smtClean="0">
                <a:latin typeface="+mj-ea"/>
                <a:ea typeface="+mj-ea"/>
              </a:rPr>
              <a:t>– </a:t>
            </a:r>
            <a:r>
              <a:rPr lang="ko-KR" altLang="en-US" sz="1600" dirty="0" err="1" smtClean="0">
                <a:latin typeface="+mj-ea"/>
                <a:ea typeface="+mj-ea"/>
              </a:rPr>
              <a:t>모바</a:t>
            </a:r>
            <a:r>
              <a:rPr lang="ko-KR" altLang="en-US" sz="1600" dirty="0" err="1">
                <a:latin typeface="+mj-ea"/>
                <a:ea typeface="+mj-ea"/>
              </a:rPr>
              <a:t>일</a:t>
            </a:r>
            <a:r>
              <a:rPr lang="ko-KR" altLang="en-US" sz="1600" dirty="0" smtClean="0">
                <a:latin typeface="+mj-ea"/>
                <a:ea typeface="+mj-ea"/>
              </a:rPr>
              <a:t> 도움말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3074" name="Picture 2" descr="카드뉴스] 제로배달 유니온 사용설명서 - 매일경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t="42414" b="5823"/>
          <a:stretch/>
        </p:blipFill>
        <p:spPr bwMode="auto">
          <a:xfrm>
            <a:off x="159192" y="2076449"/>
            <a:ext cx="4186544" cy="313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99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요구사항 분석</a:t>
            </a:r>
            <a:r>
              <a:rPr lang="en-US" altLang="ko-KR" sz="2500" b="1" dirty="0" smtClean="0"/>
              <a:t>(SRS – </a:t>
            </a:r>
            <a:r>
              <a:rPr lang="en-US" altLang="ko-KR" sz="2500" b="1" dirty="0" err="1" smtClean="0"/>
              <a:t>Usecase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53300" y="2564477"/>
            <a:ext cx="4752974" cy="25545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제목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음식의 리뷰 출력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개요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고객이 먹은 리뷰를 원하는 음식 클릭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선행조건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음식을 주문해서 </a:t>
            </a:r>
            <a:r>
              <a:rPr lang="ko-KR" altLang="en-US" sz="1600" dirty="0" err="1" smtClean="0">
                <a:latin typeface="+mj-ea"/>
                <a:ea typeface="+mj-ea"/>
              </a:rPr>
              <a:t>먹어야한다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관력 </a:t>
            </a:r>
            <a:r>
              <a:rPr lang="ko-KR" altLang="en-US" sz="1600" dirty="0" err="1" smtClean="0">
                <a:latin typeface="+mj-ea"/>
                <a:ea typeface="+mj-ea"/>
              </a:rPr>
              <a:t>액터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err="1" smtClean="0">
                <a:latin typeface="+mj-ea"/>
                <a:ea typeface="+mj-ea"/>
              </a:rPr>
              <a:t>앱</a:t>
            </a:r>
            <a:r>
              <a:rPr lang="ko-KR" altLang="en-US" sz="1600" dirty="0" smtClean="0">
                <a:latin typeface="+mj-ea"/>
                <a:ea typeface="+mj-ea"/>
              </a:rPr>
              <a:t> 사용자 </a:t>
            </a:r>
            <a:r>
              <a:rPr lang="en-US" altLang="ko-KR" sz="1600" dirty="0" smtClean="0">
                <a:latin typeface="+mj-ea"/>
                <a:ea typeface="+mj-ea"/>
              </a:rPr>
              <a:t>, Database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기타 요구 사항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err="1" smtClean="0">
                <a:latin typeface="+mj-ea"/>
                <a:ea typeface="+mj-ea"/>
              </a:rPr>
              <a:t>앱과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Data </a:t>
            </a:r>
            <a:r>
              <a:rPr lang="ko-KR" altLang="en-US" sz="1600" dirty="0" smtClean="0">
                <a:latin typeface="+mj-ea"/>
                <a:ea typeface="+mj-ea"/>
              </a:rPr>
              <a:t>원할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6250" r="2917" b="39445"/>
          <a:stretch/>
        </p:blipFill>
        <p:spPr bwMode="auto">
          <a:xfrm>
            <a:off x="299869" y="1816100"/>
            <a:ext cx="6939131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0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192" y="182880"/>
            <a:ext cx="185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0975" y="490656"/>
            <a:ext cx="68429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요구사항 분석</a:t>
            </a:r>
            <a:r>
              <a:rPr lang="en-US" altLang="ko-KR" sz="2500" b="1" dirty="0" smtClean="0"/>
              <a:t>(SRS – </a:t>
            </a:r>
            <a:r>
              <a:rPr lang="ko-KR" altLang="en-US" sz="2500" b="1" dirty="0" smtClean="0"/>
              <a:t>시스템 특징</a:t>
            </a:r>
            <a:r>
              <a:rPr lang="en-US" altLang="ko-KR" sz="2500" b="1" dirty="0" smtClean="0"/>
              <a:t>)</a:t>
            </a:r>
            <a:endParaRPr lang="ko-KR" altLang="en-US" sz="25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99869" y="1210698"/>
            <a:ext cx="1128588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24450" y="3134693"/>
            <a:ext cx="691515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설명과 우선순위 </a:t>
            </a:r>
            <a:r>
              <a:rPr lang="en-US" altLang="ko-KR" sz="1600" dirty="0" smtClean="0">
                <a:latin typeface="+mj-ea"/>
                <a:ea typeface="+mj-ea"/>
              </a:rPr>
              <a:t>– </a:t>
            </a:r>
            <a:r>
              <a:rPr lang="ko-KR" altLang="en-US" sz="1600" dirty="0" err="1" smtClean="0">
                <a:latin typeface="+mj-ea"/>
                <a:ea typeface="+mj-ea"/>
              </a:rPr>
              <a:t>어플</a:t>
            </a:r>
            <a:r>
              <a:rPr lang="ko-KR" altLang="en-US" sz="1600" dirty="0" smtClean="0">
                <a:latin typeface="+mj-ea"/>
                <a:ea typeface="+mj-ea"/>
              </a:rPr>
              <a:t> 실행 후 메뉴 선택 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자극 </a:t>
            </a:r>
            <a:r>
              <a:rPr lang="en-US" altLang="ko-KR" sz="1600" dirty="0" smtClean="0">
                <a:latin typeface="+mj-ea"/>
                <a:ea typeface="+mj-ea"/>
              </a:rPr>
              <a:t>/</a:t>
            </a:r>
            <a:r>
              <a:rPr lang="ko-KR" altLang="en-US" sz="1600" dirty="0" smtClean="0">
                <a:latin typeface="+mj-ea"/>
                <a:ea typeface="+mj-ea"/>
              </a:rPr>
              <a:t>응답 순서 </a:t>
            </a:r>
            <a:r>
              <a:rPr lang="en-US" altLang="ko-KR" sz="1600" dirty="0" smtClean="0">
                <a:latin typeface="+mj-ea"/>
                <a:ea typeface="+mj-ea"/>
              </a:rPr>
              <a:t>– </a:t>
            </a:r>
            <a:r>
              <a:rPr lang="ko-KR" altLang="en-US" sz="1600" dirty="0" smtClean="0">
                <a:latin typeface="+mj-ea"/>
                <a:ea typeface="+mj-ea"/>
              </a:rPr>
              <a:t>메뉴선택 후 주문 결제 이후 음식의 </a:t>
            </a:r>
            <a:r>
              <a:rPr lang="ko-KR" altLang="en-US" sz="1600" dirty="0" err="1" smtClean="0">
                <a:latin typeface="+mj-ea"/>
                <a:ea typeface="+mj-ea"/>
              </a:rPr>
              <a:t>별점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기능 요구 상황 </a:t>
            </a:r>
            <a:r>
              <a:rPr lang="en-US" altLang="ko-KR" sz="1600" dirty="0" smtClean="0">
                <a:latin typeface="+mj-ea"/>
                <a:ea typeface="+mj-ea"/>
              </a:rPr>
              <a:t>– </a:t>
            </a:r>
            <a:r>
              <a:rPr lang="ko-KR" altLang="en-US" sz="1600" dirty="0" smtClean="0">
                <a:latin typeface="+mj-ea"/>
                <a:ea typeface="+mj-ea"/>
              </a:rPr>
              <a:t>버그 발생시에 대한 즉각적인 문의 처리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098" name="Picture 2" descr="최강배달 - 배달대행솔루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7" y="1762096"/>
            <a:ext cx="4885500" cy="431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637</Words>
  <Application>Microsoft Office PowerPoint</Application>
  <PresentationFormat>사용자 지정</PresentationFormat>
  <Paragraphs>179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Arial</vt:lpstr>
      <vt:lpstr>KoPub돋움체 Bold</vt:lpstr>
      <vt:lpstr>나눔스퀘어 ExtraBold</vt:lpstr>
      <vt:lpstr>나눔고딕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박종만두</cp:lastModifiedBy>
  <cp:revision>351</cp:revision>
  <dcterms:created xsi:type="dcterms:W3CDTF">2017-11-16T00:50:54Z</dcterms:created>
  <dcterms:modified xsi:type="dcterms:W3CDTF">2020-12-12T10:38:06Z</dcterms:modified>
</cp:coreProperties>
</file>