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15"/>
  </p:handoutMasterIdLst>
  <p:sldIdLst>
    <p:sldId id="256" r:id="rId2"/>
    <p:sldId id="285" r:id="rId3"/>
    <p:sldId id="272" r:id="rId4"/>
    <p:sldId id="262" r:id="rId5"/>
    <p:sldId id="292" r:id="rId6"/>
    <p:sldId id="259" r:id="rId7"/>
    <p:sldId id="296" r:id="rId8"/>
    <p:sldId id="295" r:id="rId9"/>
    <p:sldId id="293" r:id="rId10"/>
    <p:sldId id="297" r:id="rId11"/>
    <p:sldId id="271" r:id="rId12"/>
    <p:sldId id="264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4"/>
    <a:srgbClr val="FDFDDF"/>
    <a:srgbClr val="525252"/>
    <a:srgbClr val="FCFBFA"/>
    <a:srgbClr val="F8F8F6"/>
    <a:srgbClr val="F4F3EE"/>
    <a:srgbClr val="E0E0D8"/>
    <a:srgbClr val="F4F3F2"/>
    <a:srgbClr val="F4F2F0"/>
    <a:srgbClr val="F1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7" d="100"/>
          <a:sy n="107" d="100"/>
        </p:scale>
        <p:origin x="-102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2019-11-23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faceplusplus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pple.com/library/ios/documentation/GraphicsImaging/Conceptual/CoreImaging/ci_detect_faces/ci_detect_faces.html" TargetMode="External"/><Relationship Id="rId5" Type="http://schemas.openxmlformats.org/officeDocument/2006/relationships/hyperlink" Target="https://www.microsoft.com/cognitive-services/en-us/face-api" TargetMode="External"/><Relationship Id="rId4" Type="http://schemas.openxmlformats.org/officeDocument/2006/relationships/hyperlink" Target="http://docs.opencv.org/trunk/d7/d8b/tutorial_py_face_detectio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hdphoto" Target="../media/hdphoto4.wdp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82878" y="400109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COFFEE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000250"/>
            <a:ext cx="42005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81256" y="1136342"/>
            <a:ext cx="382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성별 안면 인식기 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069150" y="5308847"/>
            <a:ext cx="2396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/>
              <a:t>4</a:t>
            </a:r>
            <a:r>
              <a:rPr lang="ko-KR" altLang="en-US" sz="5400" dirty="0" smtClean="0"/>
              <a:t>조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210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31046" y="333376"/>
            <a:ext cx="3557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기존 시스템과의 비교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0" y="431738"/>
            <a:ext cx="499761" cy="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80794" y="2615770"/>
            <a:ext cx="596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accent6"/>
                </a:solidFill>
                <a:latin typeface="+mj-ea"/>
                <a:ea typeface="+mj-ea"/>
              </a:rPr>
              <a:t>&gt;</a:t>
            </a:r>
            <a:endParaRPr lang="ko-KR" altLang="en-US" sz="7200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15" y="1855433"/>
            <a:ext cx="2706811" cy="252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5920" y="5095777"/>
            <a:ext cx="11182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현재 여자  화장실에는  </a:t>
            </a:r>
            <a:r>
              <a:rPr lang="ko-KR" altLang="en-US" b="1" dirty="0" err="1" smtClean="0"/>
              <a:t>안전벨이</a:t>
            </a:r>
            <a:r>
              <a:rPr lang="ko-KR" altLang="en-US" b="1" dirty="0" smtClean="0"/>
              <a:t>  설치되어 있음에도 불구하고  여성들의 안전은 크게  위협받고 있다</a:t>
            </a:r>
            <a:r>
              <a:rPr lang="en-US" altLang="ko-KR" b="1" dirty="0" smtClean="0"/>
              <a:t>. </a:t>
            </a:r>
          </a:p>
          <a:p>
            <a:r>
              <a:rPr lang="ko-KR" altLang="en-US" b="1" dirty="0" smtClean="0"/>
              <a:t>이러한   문제점을</a:t>
            </a:r>
            <a:r>
              <a:rPr lang="en-US" altLang="ko-KR" b="1" dirty="0" smtClean="0"/>
              <a:t>  </a:t>
            </a:r>
            <a:r>
              <a:rPr lang="ko-KR" altLang="en-US" b="1" dirty="0" smtClean="0">
                <a:solidFill>
                  <a:srgbClr val="FF0000"/>
                </a:solidFill>
              </a:rPr>
              <a:t>화장실이   안이  아니라  밖에서  보다  효율적으로   남성의 출입  자체를  제한 </a:t>
            </a:r>
            <a:r>
              <a:rPr lang="ko-KR" altLang="en-US" b="1" dirty="0" smtClean="0"/>
              <a:t>할 수 있다는 </a:t>
            </a:r>
            <a:endParaRPr lang="en-US" altLang="ko-KR" b="1" dirty="0" smtClean="0"/>
          </a:p>
          <a:p>
            <a:r>
              <a:rPr lang="ko-KR" altLang="en-US" b="1" dirty="0" smtClean="0"/>
              <a:t>장점을 가지고 </a:t>
            </a:r>
            <a:r>
              <a:rPr lang="en-US" altLang="ko-KR" b="1" dirty="0"/>
              <a:t> </a:t>
            </a:r>
            <a:r>
              <a:rPr lang="ko-KR" altLang="en-US" b="1" dirty="0" smtClean="0"/>
              <a:t>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58" y="1356943"/>
            <a:ext cx="4924425" cy="14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0" y="3095621"/>
            <a:ext cx="5451213" cy="144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6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6096742" y="3216092"/>
            <a:ext cx="0" cy="1192863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4793145" y="4407104"/>
            <a:ext cx="1288010" cy="774495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128206" y="4407101"/>
            <a:ext cx="1072693" cy="679245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31046" y="333376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  <p:sp>
        <p:nvSpPr>
          <p:cNvPr id="3" name="타원 2"/>
          <p:cNvSpPr/>
          <p:nvPr/>
        </p:nvSpPr>
        <p:spPr>
          <a:xfrm>
            <a:off x="3561091" y="4613459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실질적 범죄 예방 효과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217359" y="1457326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976125" y="4613459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200899" y="2106724"/>
            <a:ext cx="2499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b="1" dirty="0" smtClean="0"/>
              <a:t>데이터 베이스에 저장되어 있는 안면 인식 정보를 이용하지 않고 실시간 인식 되는 영상 정보를 통해 남녀 성별인식만 사용 후 데이터 파기</a:t>
            </a:r>
            <a:endParaRPr lang="ko-KR" altLang="en-US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977072" y="5469045"/>
            <a:ext cx="2499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일반 의류 및 </a:t>
            </a:r>
            <a:r>
              <a:rPr lang="ko-KR" altLang="en-US" sz="1100" b="1" dirty="0" err="1" smtClean="0"/>
              <a:t>마트에서</a:t>
            </a:r>
            <a:r>
              <a:rPr lang="ko-KR" altLang="en-US" sz="1100" b="1" dirty="0" smtClean="0"/>
              <a:t> 볼 수 있는 도난 경보기와 접목시킴으로써 안면 </a:t>
            </a:r>
            <a:r>
              <a:rPr lang="ko-KR" altLang="en-US" sz="1100" b="1" dirty="0" smtClean="0"/>
              <a:t>인식이라는 자칫하면 거부감이 들 수 있는 점을 보완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331497" y="2088212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/>
              <a:t>개인정보를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필요로 하지 않음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229373" y="5255388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/>
              <a:t>손쉬운 인식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방법</a:t>
            </a:r>
            <a:endParaRPr lang="ko-KR" alt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31046" y="363994"/>
            <a:ext cx="3204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독창성 및 파급효과</a:t>
            </a:r>
            <a:endParaRPr lang="ko-KR" alt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28212" y="5596351"/>
            <a:ext cx="2499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b="1" dirty="0" err="1" smtClean="0"/>
              <a:t>경보음과</a:t>
            </a:r>
            <a:r>
              <a:rPr lang="ko-KR" altLang="en-US" sz="1100" b="1" dirty="0" smtClean="0"/>
              <a:t> 안면 인식을 통한 성별 확인이라는 절차를 통해  여성들의 심리적 안정감  증가</a:t>
            </a:r>
            <a:r>
              <a:rPr lang="en-US" altLang="ko-KR" sz="1100" b="1" dirty="0" smtClean="0"/>
              <a:t>,  </a:t>
            </a:r>
            <a:r>
              <a:rPr lang="ko-KR" altLang="en-US" sz="1100" b="1" dirty="0" smtClean="0"/>
              <a:t>잠재적 범죄자의 범죄 심리 억압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03884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68399" y="6505575"/>
            <a:ext cx="23535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733550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3</a:t>
            </a:r>
            <a:endParaRPr lang="ko-KR" altLang="en-US" sz="199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1334" y="2967937"/>
            <a:ext cx="71096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필요한 오픈 소스 소개</a:t>
            </a:r>
            <a:endParaRPr lang="en-US" altLang="ko-KR" sz="5400" dirty="0" smtClean="0">
              <a:solidFill>
                <a:schemeClr val="accent4">
                  <a:lumMod val="20000"/>
                  <a:lumOff val="80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-</a:t>
            </a:r>
            <a:r>
              <a:rPr lang="ko-KR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필요한 오픈 소스</a:t>
            </a:r>
            <a:endParaRPr lang="en-US" altLang="ko-KR" dirty="0" smtClean="0">
              <a:solidFill>
                <a:schemeClr val="accent4">
                  <a:lumMod val="20000"/>
                  <a:lumOff val="80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-</a:t>
            </a:r>
            <a:r>
              <a:rPr lang="ko-KR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필요 기술</a:t>
            </a:r>
            <a:endParaRPr lang="en-US" altLang="ko-KR" dirty="0" smtClean="0">
              <a:solidFill>
                <a:schemeClr val="accent4">
                  <a:lumMod val="20000"/>
                  <a:lumOff val="80000"/>
                </a:schemeClr>
              </a:solidFill>
              <a:latin typeface="+mn-ea"/>
            </a:endParaRPr>
          </a:p>
          <a:p>
            <a:endParaRPr lang="ko-KR" altLang="en-US" dirty="0">
              <a:solidFill>
                <a:schemeClr val="accent4">
                  <a:lumMod val="20000"/>
                  <a:lumOff val="8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60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31046" y="333376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관련 오프소스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0" y="431738"/>
            <a:ext cx="499761" cy="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31046" y="146481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ko-KR" b="1" dirty="0"/>
              <a:t>관련 </a:t>
            </a:r>
            <a:r>
              <a:rPr lang="ko-KR" altLang="ko-KR" b="1" dirty="0" err="1"/>
              <a:t>오픈소스</a:t>
            </a:r>
            <a:r>
              <a:rPr lang="en-US" altLang="ko-KR" b="1" dirty="0"/>
              <a:t>&gt;</a:t>
            </a:r>
            <a:endParaRPr lang="ko-KR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en-US" altLang="ko-KR" dirty="0"/>
              <a:t>Face </a:t>
            </a:r>
            <a:r>
              <a:rPr lang="en-US" altLang="ko-KR" dirty="0" smtClean="0"/>
              <a:t>Detection </a:t>
            </a:r>
            <a:r>
              <a:rPr lang="ko-KR" altLang="en-US" dirty="0" smtClean="0"/>
              <a:t>성별과 나이를 구분하는 </a:t>
            </a:r>
            <a:r>
              <a:rPr lang="ko-KR" altLang="en-US" dirty="0" err="1" smtClean="0"/>
              <a:t>오픈소스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::</a:t>
            </a:r>
            <a:r>
              <a:rPr lang="en-US" altLang="ko-KR" dirty="0"/>
              <a:t> </a:t>
            </a:r>
            <a:r>
              <a:rPr lang="en-US" altLang="ko-KR" u="sng" dirty="0">
                <a:hlinkClick r:id="rId4"/>
              </a:rPr>
              <a:t>http://docs.opencv.org/trunk/d7/d8b/tutorial_py_face_detection.html</a:t>
            </a:r>
            <a:endParaRPr lang="ko-KR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ko-KR" dirty="0"/>
              <a:t>마이크로소프트의 서버용</a:t>
            </a:r>
            <a:r>
              <a:rPr lang="en-US" altLang="ko-KR" dirty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얼굴 특성 감지 알고리즘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/>
              <a:t>:: </a:t>
            </a:r>
            <a:r>
              <a:rPr lang="en-US" altLang="ko-KR" u="sng" dirty="0">
                <a:hlinkClick r:id="rId5"/>
              </a:rPr>
              <a:t>https://www.microsoft.com/cognitive-services/en-us/face-api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-OSX/</a:t>
            </a:r>
            <a:r>
              <a:rPr lang="en-US" altLang="ko-KR" dirty="0" err="1"/>
              <a:t>iOSSDK</a:t>
            </a:r>
            <a:r>
              <a:rPr lang="en-US" altLang="ko-KR" dirty="0"/>
              <a:t> </a:t>
            </a:r>
            <a:r>
              <a:rPr lang="ko-KR" altLang="ko-KR" dirty="0"/>
              <a:t>얼굴인식</a:t>
            </a:r>
            <a:r>
              <a:rPr lang="en-US" altLang="ko-KR" dirty="0"/>
              <a:t> :</a:t>
            </a:r>
            <a:endParaRPr lang="ko-KR" altLang="ko-KR" dirty="0"/>
          </a:p>
          <a:p>
            <a:r>
              <a:rPr lang="en-US" altLang="ko-KR" dirty="0"/>
              <a:t> </a:t>
            </a:r>
            <a:r>
              <a:rPr lang="en-US" altLang="ko-KR" u="sng" dirty="0">
                <a:hlinkClick r:id="rId6"/>
              </a:rPr>
              <a:t>https://developer.apple.com/library/ios/documentation/GraphicsImaging/Conceptual/CoreImaging/ci_detect_faces/ci_detect_faces.html</a:t>
            </a:r>
            <a:endParaRPr lang="ko-KR" altLang="ko-KR" dirty="0"/>
          </a:p>
          <a:p>
            <a:r>
              <a:rPr lang="en-US" altLang="ko-KR" dirty="0"/>
              <a:t>-</a:t>
            </a:r>
            <a:r>
              <a:rPr lang="ko-KR" altLang="ko-KR" dirty="0"/>
              <a:t>얼굴인식</a:t>
            </a:r>
            <a:r>
              <a:rPr lang="en-US" altLang="ko-KR" dirty="0"/>
              <a:t>,</a:t>
            </a:r>
            <a:r>
              <a:rPr lang="ko-KR" altLang="ko-KR" dirty="0"/>
              <a:t>성별</a:t>
            </a:r>
            <a:r>
              <a:rPr lang="en-US" altLang="ko-KR" dirty="0"/>
              <a:t>,</a:t>
            </a:r>
            <a:r>
              <a:rPr lang="ko-KR" altLang="ko-KR" dirty="0"/>
              <a:t>나이</a:t>
            </a:r>
            <a:r>
              <a:rPr lang="en-US" altLang="ko-KR" dirty="0"/>
              <a:t>,</a:t>
            </a:r>
            <a:r>
              <a:rPr lang="ko-KR" altLang="ko-KR" dirty="0"/>
              <a:t>웃음의 강도의 관련 </a:t>
            </a:r>
            <a:r>
              <a:rPr lang="ko-KR" altLang="ko-KR" dirty="0" err="1"/>
              <a:t>오픈소스</a:t>
            </a:r>
            <a:endParaRPr lang="ko-KR" altLang="ko-KR" dirty="0"/>
          </a:p>
          <a:p>
            <a:r>
              <a:rPr lang="en-US" altLang="ko-KR" u="sng" dirty="0">
                <a:hlinkClick r:id="rId7"/>
              </a:rPr>
              <a:t>http://www.faceplusplus.com</a:t>
            </a:r>
            <a:r>
              <a:rPr lang="en-US" altLang="ko-KR" u="sng" dirty="0" smtClean="0">
                <a:hlinkClick r:id="rId7"/>
              </a:rPr>
              <a:t>/</a:t>
            </a:r>
            <a:endParaRPr lang="en-US" altLang="ko-KR" u="sng" dirty="0" smtClean="0"/>
          </a:p>
          <a:p>
            <a:r>
              <a:rPr lang="en-US" altLang="ko-KR" u="sng" dirty="0" smtClean="0"/>
              <a:t>-IBM</a:t>
            </a:r>
            <a:r>
              <a:rPr lang="ko-KR" altLang="en-US" u="sng" dirty="0" smtClean="0"/>
              <a:t>데이터 셋</a:t>
            </a:r>
            <a:endParaRPr lang="en-US" altLang="ko-KR" u="sng" dirty="0" smtClean="0"/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697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131045" y="441110"/>
            <a:ext cx="902811" cy="585046"/>
            <a:chOff x="1131045" y="507785"/>
            <a:chExt cx="902811" cy="585046"/>
          </a:xfrm>
        </p:grpSpPr>
        <p:sp>
          <p:nvSpPr>
            <p:cNvPr id="7" name="TextBox 6"/>
            <p:cNvSpPr txBox="1"/>
            <p:nvPr/>
          </p:nvSpPr>
          <p:spPr>
            <a:xfrm>
              <a:off x="1131045" y="50778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/>
                <a:t>차례</a:t>
              </a:r>
              <a:endParaRPr lang="ko-KR" altLang="en-US" sz="28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0096" y="831221"/>
              <a:ext cx="2231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.</a:t>
              </a:r>
              <a:endParaRPr lang="ko-KR" altLang="en-US" sz="1100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3636" y="2581828"/>
            <a:ext cx="1758766" cy="1758766"/>
            <a:chOff x="1686607" y="1670234"/>
            <a:chExt cx="1758766" cy="1758766"/>
          </a:xfrm>
        </p:grpSpPr>
        <p:sp>
          <p:nvSpPr>
            <p:cNvPr id="22" name="타원 21"/>
            <p:cNvSpPr/>
            <p:nvPr/>
          </p:nvSpPr>
          <p:spPr>
            <a:xfrm>
              <a:off x="168660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16426" y="2226451"/>
              <a:ext cx="14991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chemeClr val="bg1"/>
                  </a:solidFill>
                </a:rPr>
                <a:t>아이디어 소개</a:t>
              </a:r>
            </a:p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687598" y="2581828"/>
            <a:ext cx="1758766" cy="1758766"/>
            <a:chOff x="4039947" y="1670234"/>
            <a:chExt cx="1758766" cy="1758766"/>
          </a:xfrm>
        </p:grpSpPr>
        <p:sp>
          <p:nvSpPr>
            <p:cNvPr id="23" name="타원 22"/>
            <p:cNvSpPr/>
            <p:nvPr/>
          </p:nvSpPr>
          <p:spPr>
            <a:xfrm>
              <a:off x="403994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75564" y="2226451"/>
              <a:ext cx="1287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</a:rPr>
                <a:t>아이디어의 </a:t>
              </a:r>
              <a:endParaRPr lang="en-US" altLang="ko-KR" spc="-150" dirty="0" smtClean="0">
                <a:solidFill>
                  <a:schemeClr val="bg1"/>
                </a:solidFill>
              </a:endParaRPr>
            </a:p>
            <a:p>
              <a:r>
                <a:rPr lang="ko-KR" altLang="en-US" spc="-150" dirty="0" smtClean="0">
                  <a:solidFill>
                    <a:schemeClr val="bg1"/>
                  </a:solidFill>
                </a:rPr>
                <a:t>구현 </a:t>
              </a:r>
              <a:r>
                <a:rPr lang="ko-KR" altLang="en-US" spc="-150" dirty="0">
                  <a:solidFill>
                    <a:schemeClr val="bg1"/>
                  </a:solidFill>
                </a:rPr>
                <a:t>방법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671560" y="2581828"/>
            <a:ext cx="1758766" cy="1758766"/>
            <a:chOff x="6393287" y="1670234"/>
            <a:chExt cx="1758766" cy="1758766"/>
          </a:xfrm>
        </p:grpSpPr>
        <p:sp>
          <p:nvSpPr>
            <p:cNvPr id="24" name="타원 23"/>
            <p:cNvSpPr/>
            <p:nvPr/>
          </p:nvSpPr>
          <p:spPr>
            <a:xfrm>
              <a:off x="639328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28904" y="2062777"/>
              <a:ext cx="12875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>
                  <a:solidFill>
                    <a:schemeClr val="bg1"/>
                  </a:solidFill>
                </a:rPr>
                <a:t>아이디어의 </a:t>
              </a:r>
              <a:endParaRPr lang="en-US" altLang="ko-KR" spc="-150" dirty="0" smtClean="0">
                <a:solidFill>
                  <a:schemeClr val="bg1"/>
                </a:solidFill>
              </a:endParaRPr>
            </a:p>
            <a:p>
              <a:r>
                <a:rPr lang="ko-KR" altLang="en-US" spc="-150" dirty="0" smtClean="0">
                  <a:solidFill>
                    <a:schemeClr val="bg1"/>
                  </a:solidFill>
                </a:rPr>
                <a:t>독창성 </a:t>
              </a:r>
              <a:r>
                <a:rPr lang="ko-KR" altLang="en-US" spc="-150" dirty="0">
                  <a:solidFill>
                    <a:schemeClr val="bg1"/>
                  </a:solidFill>
                </a:rPr>
                <a:t>및 </a:t>
              </a:r>
              <a:endParaRPr lang="en-US" altLang="ko-KR" spc="-150" dirty="0" smtClean="0">
                <a:solidFill>
                  <a:schemeClr val="bg1"/>
                </a:solidFill>
              </a:endParaRPr>
            </a:p>
            <a:p>
              <a:r>
                <a:rPr lang="ko-KR" altLang="en-US" spc="-150" dirty="0" smtClean="0">
                  <a:solidFill>
                    <a:schemeClr val="bg1"/>
                  </a:solidFill>
                </a:rPr>
                <a:t>파급효과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655523" y="2581828"/>
            <a:ext cx="1758766" cy="1758766"/>
            <a:chOff x="8746627" y="1670234"/>
            <a:chExt cx="1758766" cy="1758766"/>
          </a:xfrm>
        </p:grpSpPr>
        <p:sp>
          <p:nvSpPr>
            <p:cNvPr id="25" name="타원 24"/>
            <p:cNvSpPr/>
            <p:nvPr/>
          </p:nvSpPr>
          <p:spPr>
            <a:xfrm>
              <a:off x="874662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31698" y="2361042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err="1">
                  <a:solidFill>
                    <a:schemeClr val="bg1"/>
                  </a:solidFill>
                </a:rPr>
                <a:t>QnA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647507" y="3272636"/>
            <a:ext cx="871869" cy="3693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>
            <a:off x="5617533" y="3251370"/>
            <a:ext cx="871869" cy="3693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오른쪽 화살표 62"/>
          <p:cNvSpPr/>
          <p:nvPr/>
        </p:nvSpPr>
        <p:spPr>
          <a:xfrm>
            <a:off x="8587559" y="3230104"/>
            <a:ext cx="871869" cy="3693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76938" y="441110"/>
            <a:ext cx="77862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8" y="518031"/>
            <a:ext cx="499761" cy="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9607" y="62267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274447" y="2143125"/>
            <a:ext cx="4086736" cy="4165339"/>
            <a:chOff x="2064616" y="2143125"/>
            <a:chExt cx="4086736" cy="4165339"/>
          </a:xfrm>
        </p:grpSpPr>
        <p:sp>
          <p:nvSpPr>
            <p:cNvPr id="6" name="TextBox 5"/>
            <p:cNvSpPr txBox="1"/>
            <p:nvPr/>
          </p:nvSpPr>
          <p:spPr>
            <a:xfrm>
              <a:off x="2064616" y="2143125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64616" y="341194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4616" y="467553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64616" y="5939132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09958" y="2143125"/>
              <a:ext cx="1499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bg1"/>
                  </a:solidFill>
                </a:rPr>
                <a:t>아이디어 소개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09958" y="3411944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bg1"/>
                  </a:solidFill>
                </a:rPr>
                <a:t>기존 기술과의 비교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09958" y="4675538"/>
              <a:ext cx="307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 dirty="0" smtClean="0">
                  <a:solidFill>
                    <a:schemeClr val="bg1"/>
                  </a:solidFill>
                </a:rPr>
                <a:t>아이디어의 독창성 및 파급효과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09958" y="5939132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 err="1" smtClean="0">
                  <a:solidFill>
                    <a:schemeClr val="bg1"/>
                  </a:solidFill>
                </a:rPr>
                <a:t>QnA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9958" y="2544089"/>
              <a:ext cx="3541394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개요 </a:t>
              </a:r>
              <a:endParaRPr lang="en-US" altLang="ko-KR" sz="1400" spc="-15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목표</a:t>
              </a:r>
              <a:endParaRPr lang="en-US" altLang="ko-KR" sz="1400" spc="-15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필요</a:t>
              </a:r>
              <a:r>
                <a:rPr lang="ko-KR" altLang="en-US" sz="1400" spc="-150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성</a:t>
              </a:r>
              <a:endParaRPr lang="ko-KR" altLang="en-US" sz="1400" spc="-15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09958" y="3808841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기여도</a:t>
              </a:r>
              <a:r>
                <a:rPr lang="en-US" altLang="ko-KR" sz="1400" spc="-150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(</a:t>
              </a:r>
              <a:r>
                <a:rPr lang="ko-KR" altLang="en-US" sz="1400" spc="-150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장점</a:t>
              </a:r>
              <a:r>
                <a:rPr lang="en-US" altLang="ko-KR" sz="1400" spc="-150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)</a:t>
              </a: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필요한 </a:t>
              </a:r>
              <a:r>
                <a:rPr lang="ko-KR" altLang="en-US" sz="1400" spc="-150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오픈 </a:t>
              </a:r>
              <a:r>
                <a:rPr lang="ko-KR" altLang="en-US" sz="1400" spc="-150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소스</a:t>
              </a:r>
              <a:endParaRPr lang="en-US" altLang="ko-KR" sz="1400" spc="-15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09958" y="5073593"/>
              <a:ext cx="354139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독창성 및 파급효과</a:t>
              </a:r>
              <a:endParaRPr lang="en-US" altLang="ko-KR" sz="1400" spc="-15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시장</a:t>
              </a:r>
              <a:r>
                <a:rPr lang="ko-KR" altLang="en-US" sz="1400" spc="-150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성</a:t>
              </a:r>
              <a:endParaRPr lang="ko-KR" altLang="en-US" sz="1400" spc="-15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68399" y="6505575"/>
            <a:ext cx="23535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83" y="1846555"/>
            <a:ext cx="5233101" cy="4277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68399" y="6505575"/>
            <a:ext cx="23535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733550"/>
            <a:ext cx="123303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1</a:t>
            </a:r>
            <a:endParaRPr lang="ko-KR" altLang="en-US" sz="199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1334" y="2849240"/>
            <a:ext cx="5262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아이디어의 소개</a:t>
            </a:r>
            <a:endParaRPr lang="en-US" altLang="ko-KR" sz="5400" dirty="0" smtClean="0">
              <a:solidFill>
                <a:schemeClr val="accent4">
                  <a:lumMod val="20000"/>
                  <a:lumOff val="80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-</a:t>
            </a:r>
            <a:r>
              <a:rPr lang="ko-KR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개요 및 목표</a:t>
            </a:r>
            <a:endParaRPr lang="en-US" altLang="ko-KR" dirty="0" smtClean="0">
              <a:solidFill>
                <a:schemeClr val="accent4">
                  <a:lumMod val="20000"/>
                  <a:lumOff val="80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-</a:t>
            </a:r>
            <a:r>
              <a:rPr lang="ko-KR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구체성</a:t>
            </a:r>
            <a:endParaRPr lang="ko-KR" altLang="en-US" dirty="0">
              <a:solidFill>
                <a:schemeClr val="accent4">
                  <a:lumMod val="20000"/>
                  <a:lumOff val="8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42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1046" y="424191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개요 및 </a:t>
            </a:r>
            <a:r>
              <a:rPr lang="ko-KR" altLang="en-US" sz="2800" b="1" dirty="0" smtClean="0"/>
              <a:t>목</a:t>
            </a:r>
            <a:r>
              <a:rPr lang="ko-KR" altLang="en-US" sz="2800" b="1" dirty="0"/>
              <a:t>표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24651" y="1668588"/>
            <a:ext cx="41374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ko-KR" sz="1200" b="1" dirty="0" err="1" smtClean="0"/>
              <a:t>강남역</a:t>
            </a:r>
            <a:r>
              <a:rPr lang="ko-KR" altLang="ko-KR" sz="1200" b="1" dirty="0" smtClean="0"/>
              <a:t> </a:t>
            </a:r>
            <a:r>
              <a:rPr lang="ko-KR" altLang="ko-KR" sz="1200" b="1" dirty="0"/>
              <a:t>묻지마 </a:t>
            </a:r>
            <a:r>
              <a:rPr lang="ko-KR" altLang="ko-KR" sz="1200" b="1" dirty="0" smtClean="0"/>
              <a:t>살인사건</a:t>
            </a:r>
            <a:r>
              <a:rPr lang="en-US" altLang="ko-KR" sz="1200" b="1" dirty="0" smtClean="0"/>
              <a:t>, </a:t>
            </a:r>
            <a:r>
              <a:rPr lang="ko-KR" altLang="en-US" sz="1200" b="1" dirty="0" err="1" smtClean="0"/>
              <a:t>몰카범죄</a:t>
            </a:r>
            <a:r>
              <a:rPr lang="ko-KR" altLang="en-US" sz="1200" b="1" dirty="0" smtClean="0"/>
              <a:t> 증가 </a:t>
            </a:r>
            <a:r>
              <a:rPr lang="ko-KR" altLang="ko-KR" sz="1200" b="1" dirty="0" smtClean="0"/>
              <a:t> </a:t>
            </a:r>
            <a:r>
              <a:rPr lang="ko-KR" altLang="en-US" sz="1200" b="1" dirty="0"/>
              <a:t>등</a:t>
            </a:r>
            <a:r>
              <a:rPr lang="ko-KR" altLang="en-US" sz="1200" b="1" dirty="0" smtClean="0"/>
              <a:t>을 </a:t>
            </a:r>
            <a:r>
              <a:rPr lang="ko-KR" altLang="ko-KR" sz="1200" b="1" dirty="0" smtClean="0"/>
              <a:t>계기로 </a:t>
            </a:r>
            <a:r>
              <a:rPr lang="ko-KR" altLang="ko-KR" sz="1200" b="1" dirty="0"/>
              <a:t>공중 화장실 및 공용화장실의 안전성이 </a:t>
            </a:r>
            <a:r>
              <a:rPr lang="ko-KR" altLang="ko-KR" sz="1200" b="1" dirty="0" smtClean="0"/>
              <a:t>개선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되어지는 줄 알았으나</a:t>
            </a:r>
            <a:r>
              <a:rPr lang="ko-KR" altLang="ko-KR" sz="1200" b="1" dirty="0" smtClean="0"/>
              <a:t> </a:t>
            </a:r>
            <a:r>
              <a:rPr lang="en-US" altLang="ko-KR" sz="1200" b="1" dirty="0"/>
              <a:t>3</a:t>
            </a:r>
            <a:r>
              <a:rPr lang="ko-KR" altLang="ko-KR" sz="1200" b="1" dirty="0"/>
              <a:t>년이 지난 지금까지 </a:t>
            </a:r>
            <a:r>
              <a:rPr lang="ko-KR" altLang="ko-KR" sz="1200" b="1" dirty="0" smtClean="0"/>
              <a:t>시설개선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및 제도는 범죄의 감소를 불러일으키지 못하고 있음</a:t>
            </a:r>
            <a:r>
              <a:rPr lang="en-US" altLang="ko-KR" sz="1200" b="1" dirty="0" smtClean="0"/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smtClean="0"/>
              <a:t> </a:t>
            </a:r>
            <a:r>
              <a:rPr lang="ko-KR" altLang="ko-KR" sz="1200" b="1" dirty="0" smtClean="0">
                <a:solidFill>
                  <a:srgbClr val="FF0000"/>
                </a:solidFill>
              </a:rPr>
              <a:t>최근 </a:t>
            </a:r>
            <a:r>
              <a:rPr lang="en-US" altLang="ko-KR" sz="1200" b="1" dirty="0">
                <a:solidFill>
                  <a:srgbClr val="FF0000"/>
                </a:solidFill>
              </a:rPr>
              <a:t>5</a:t>
            </a:r>
            <a:r>
              <a:rPr lang="ko-KR" altLang="ko-KR" sz="1200" b="1" dirty="0">
                <a:solidFill>
                  <a:srgbClr val="FF0000"/>
                </a:solidFill>
              </a:rPr>
              <a:t>년</a:t>
            </a:r>
            <a:r>
              <a:rPr lang="ko-KR" altLang="ko-KR" sz="1200" b="1" dirty="0"/>
              <a:t>간 공중화장실 </a:t>
            </a:r>
            <a:r>
              <a:rPr lang="ko-KR" altLang="ko-KR" sz="1200" b="1" dirty="0" err="1">
                <a:solidFill>
                  <a:srgbClr val="FF0000"/>
                </a:solidFill>
              </a:rPr>
              <a:t>몰카</a:t>
            </a:r>
            <a:r>
              <a:rPr lang="ko-KR" altLang="ko-KR" sz="1200" b="1" dirty="0">
                <a:solidFill>
                  <a:srgbClr val="FF0000"/>
                </a:solidFill>
              </a:rPr>
              <a:t> 범죄 </a:t>
            </a:r>
            <a:r>
              <a:rPr lang="en-US" altLang="ko-KR" sz="1200" b="1" dirty="0">
                <a:solidFill>
                  <a:srgbClr val="FF0000"/>
                </a:solidFill>
              </a:rPr>
              <a:t>34%</a:t>
            </a:r>
            <a:r>
              <a:rPr lang="ko-KR" altLang="ko-KR" sz="1200" b="1" dirty="0" smtClean="0">
                <a:solidFill>
                  <a:srgbClr val="FF0000"/>
                </a:solidFill>
              </a:rPr>
              <a:t>급증</a:t>
            </a:r>
            <a:r>
              <a:rPr lang="en-US" altLang="ko-KR" sz="1200" b="1" dirty="0"/>
              <a:t>.</a:t>
            </a:r>
            <a:endParaRPr lang="en-US" altLang="ko-KR" sz="1200" b="1" dirty="0" smtClean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smtClean="0"/>
              <a:t>17</a:t>
            </a:r>
            <a:r>
              <a:rPr lang="ko-KR" altLang="ko-KR" sz="1200" b="1" dirty="0"/>
              <a:t>년 기준 경찰청 통계자료를 보면 </a:t>
            </a:r>
            <a:r>
              <a:rPr lang="ko-KR" altLang="ko-KR" sz="1200" b="1" dirty="0">
                <a:solidFill>
                  <a:srgbClr val="FF0000"/>
                </a:solidFill>
              </a:rPr>
              <a:t>남성</a:t>
            </a:r>
            <a:r>
              <a:rPr lang="en-US" altLang="ko-KR" sz="1200" b="1" dirty="0">
                <a:solidFill>
                  <a:srgbClr val="FF0000"/>
                </a:solidFill>
              </a:rPr>
              <a:t>52%, </a:t>
            </a:r>
            <a:r>
              <a:rPr lang="ko-KR" altLang="ko-KR" sz="1200" b="1" dirty="0">
                <a:solidFill>
                  <a:srgbClr val="FF0000"/>
                </a:solidFill>
              </a:rPr>
              <a:t>여성</a:t>
            </a:r>
            <a:r>
              <a:rPr lang="en-US" altLang="ko-KR" sz="1200" b="1" dirty="0">
                <a:solidFill>
                  <a:srgbClr val="FF0000"/>
                </a:solidFill>
              </a:rPr>
              <a:t>70%</a:t>
            </a:r>
            <a:r>
              <a:rPr lang="ko-KR" altLang="ko-KR" sz="1200" b="1" dirty="0">
                <a:solidFill>
                  <a:srgbClr val="FF0000"/>
                </a:solidFill>
              </a:rPr>
              <a:t>가 공중화장실에 대한 안전성이 위험하다고 </a:t>
            </a:r>
            <a:r>
              <a:rPr lang="ko-KR" altLang="ko-KR" sz="1200" b="1" dirty="0" smtClean="0">
                <a:solidFill>
                  <a:srgbClr val="FF0000"/>
                </a:solidFill>
              </a:rPr>
              <a:t>응답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ko-KR" sz="1200" b="1" dirty="0" smtClean="0"/>
              <a:t>남녀 </a:t>
            </a:r>
            <a:r>
              <a:rPr lang="ko-KR" altLang="ko-KR" sz="1200" b="1" dirty="0"/>
              <a:t>성별 안면인식기 설치를 </a:t>
            </a:r>
            <a:r>
              <a:rPr lang="ko-KR" altLang="ko-KR" sz="1200" b="1" dirty="0" smtClean="0"/>
              <a:t>통</a:t>
            </a:r>
            <a:r>
              <a:rPr lang="ko-KR" altLang="en-US" sz="1200" b="1" dirty="0" smtClean="0"/>
              <a:t>한 출입 경보</a:t>
            </a:r>
            <a:r>
              <a:rPr lang="ko-KR" altLang="en-US" sz="1200" b="1" dirty="0"/>
              <a:t>기</a:t>
            </a:r>
            <a:r>
              <a:rPr lang="ko-KR" altLang="en-US" sz="1200" b="1" dirty="0" smtClean="0"/>
              <a:t>를 통해</a:t>
            </a:r>
            <a:r>
              <a:rPr lang="ko-KR" altLang="ko-KR" sz="1200" b="1" dirty="0" smtClean="0"/>
              <a:t> </a:t>
            </a:r>
            <a:r>
              <a:rPr lang="ko-KR" altLang="ko-KR" sz="1200" b="1" dirty="0"/>
              <a:t>보다 안전한 공중 화장실을 만들고자 하는 궁극적인 </a:t>
            </a:r>
            <a:r>
              <a:rPr lang="ko-KR" altLang="ko-KR" sz="1200" b="1" dirty="0" smtClean="0"/>
              <a:t>목표</a:t>
            </a:r>
            <a:r>
              <a:rPr lang="en-US" altLang="ko-KR" sz="1200" b="1" dirty="0" smtClean="0"/>
              <a:t>.</a:t>
            </a:r>
            <a:r>
              <a:rPr lang="ko-KR" altLang="en-US" sz="1200" b="1" dirty="0" smtClean="0"/>
              <a:t> </a:t>
            </a:r>
            <a:endParaRPr lang="en-US" altLang="ko-KR" sz="1200" b="1" dirty="0"/>
          </a:p>
        </p:txBody>
      </p:sp>
      <p:sp>
        <p:nvSpPr>
          <p:cNvPr id="12" name="타원 11"/>
          <p:cNvSpPr/>
          <p:nvPr/>
        </p:nvSpPr>
        <p:spPr>
          <a:xfrm>
            <a:off x="302482" y="352425"/>
            <a:ext cx="77862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88" y="424192"/>
            <a:ext cx="5146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6" y="1168385"/>
            <a:ext cx="63722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3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3807" y="352426"/>
            <a:ext cx="77862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1046" y="424191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필요</a:t>
            </a:r>
            <a:r>
              <a:rPr lang="ko-KR" altLang="en-US" sz="2800" b="1" dirty="0"/>
              <a:t>성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0" y="431738"/>
            <a:ext cx="499761" cy="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035" y="1249995"/>
            <a:ext cx="4644618" cy="1056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1851"/>
            <a:ext cx="6241002" cy="5104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937" y="2216550"/>
            <a:ext cx="3436814" cy="73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685439" y="4247215"/>
            <a:ext cx="4137474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ko-KR" sz="1200" b="1" dirty="0" smtClean="0"/>
              <a:t>지하철역</a:t>
            </a:r>
            <a:r>
              <a:rPr lang="en-US" altLang="ko-KR" sz="1200" b="1" dirty="0"/>
              <a:t>, </a:t>
            </a:r>
            <a:r>
              <a:rPr lang="ko-KR" altLang="ko-KR" sz="1200" b="1" dirty="0"/>
              <a:t>버스터미널</a:t>
            </a:r>
            <a:r>
              <a:rPr lang="en-US" altLang="ko-KR" sz="1200" b="1" dirty="0"/>
              <a:t>, </a:t>
            </a:r>
            <a:r>
              <a:rPr lang="ko-KR" altLang="ko-KR" sz="1200" b="1" dirty="0"/>
              <a:t>대형 상가 등에 있는 </a:t>
            </a:r>
            <a:r>
              <a:rPr lang="ko-KR" altLang="ko-KR" sz="1200" b="1" dirty="0" smtClean="0"/>
              <a:t>공</a:t>
            </a:r>
            <a:r>
              <a:rPr lang="ko-KR" altLang="en-US" sz="1200" b="1" dirty="0" smtClean="0"/>
              <a:t>중</a:t>
            </a:r>
            <a:r>
              <a:rPr lang="ko-KR" altLang="ko-KR" sz="1200" b="1" dirty="0" smtClean="0"/>
              <a:t> </a:t>
            </a:r>
            <a:r>
              <a:rPr lang="ko-KR" altLang="ko-KR" sz="1200" b="1" dirty="0"/>
              <a:t>화장실에 남녀 성별 안면 </a:t>
            </a:r>
            <a:r>
              <a:rPr lang="ko-KR" altLang="ko-KR" sz="1200" b="1" dirty="0" smtClean="0"/>
              <a:t>인식 </a:t>
            </a:r>
            <a:r>
              <a:rPr lang="ko-KR" altLang="ko-KR" sz="1200" b="1" dirty="0"/>
              <a:t>경보기를 설치함으로써 </a:t>
            </a:r>
            <a:r>
              <a:rPr lang="ko-KR" altLang="ko-KR" sz="1200" b="1" dirty="0">
                <a:solidFill>
                  <a:srgbClr val="FF0000"/>
                </a:solidFill>
              </a:rPr>
              <a:t>남성의 </a:t>
            </a:r>
            <a:r>
              <a:rPr lang="ko-KR" altLang="ko-KR" sz="1200" b="1" dirty="0" smtClean="0">
                <a:solidFill>
                  <a:srgbClr val="FF0000"/>
                </a:solidFill>
              </a:rPr>
              <a:t>출입을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직접적으로</a:t>
            </a:r>
            <a:r>
              <a:rPr lang="ko-KR" altLang="ko-KR" sz="1200" b="1" dirty="0" smtClean="0">
                <a:solidFill>
                  <a:srgbClr val="FF0000"/>
                </a:solidFill>
              </a:rPr>
              <a:t>  제한</a:t>
            </a:r>
            <a:r>
              <a:rPr lang="ko-KR" altLang="en-US" sz="1200" b="1" dirty="0" smtClean="0"/>
              <a:t>함</a:t>
            </a:r>
            <a:r>
              <a:rPr lang="ko-KR" altLang="ko-KR" sz="1200" b="1" dirty="0" smtClean="0"/>
              <a:t>으로써 </a:t>
            </a:r>
            <a:r>
              <a:rPr lang="ko-KR" altLang="ko-KR" sz="1200" b="1" dirty="0">
                <a:solidFill>
                  <a:srgbClr val="FF0000"/>
                </a:solidFill>
              </a:rPr>
              <a:t>여성의 심리적 안정감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ko-KR" sz="1200" b="1" dirty="0" smtClean="0">
                <a:solidFill>
                  <a:srgbClr val="FF0000"/>
                </a:solidFill>
              </a:rPr>
              <a:t>증가</a:t>
            </a:r>
            <a:r>
              <a:rPr lang="ko-KR" altLang="ko-KR" sz="1200" b="1" dirty="0" smtClean="0"/>
              <a:t>와 </a:t>
            </a:r>
            <a:r>
              <a:rPr lang="ko-KR" altLang="ko-KR" sz="1200" b="1" dirty="0">
                <a:solidFill>
                  <a:srgbClr val="FF0000"/>
                </a:solidFill>
              </a:rPr>
              <a:t>성 관련 </a:t>
            </a:r>
            <a:r>
              <a:rPr lang="ko-KR" altLang="ko-KR" sz="1200" b="1" dirty="0" smtClean="0">
                <a:solidFill>
                  <a:srgbClr val="FF0000"/>
                </a:solidFill>
              </a:rPr>
              <a:t>범죄 </a:t>
            </a:r>
            <a:r>
              <a:rPr lang="ko-KR" altLang="ko-KR" sz="1200" b="1" dirty="0">
                <a:solidFill>
                  <a:srgbClr val="FF0000"/>
                </a:solidFill>
              </a:rPr>
              <a:t>예방 </a:t>
            </a:r>
            <a:r>
              <a:rPr lang="ko-KR" altLang="ko-KR" sz="1200" b="1" dirty="0" smtClean="0">
                <a:solidFill>
                  <a:srgbClr val="FF0000"/>
                </a:solidFill>
              </a:rPr>
              <a:t>효과</a:t>
            </a:r>
            <a:r>
              <a:rPr lang="ko-KR" altLang="en-US" sz="1200" b="1" dirty="0" smtClean="0"/>
              <a:t>와 더불어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범죄 발생</a:t>
            </a:r>
            <a:r>
              <a:rPr lang="ko-KR" altLang="en-US" sz="1200" b="1" dirty="0">
                <a:solidFill>
                  <a:srgbClr val="FF0000"/>
                </a:solidFill>
              </a:rPr>
              <a:t>률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 감소</a:t>
            </a:r>
            <a:r>
              <a:rPr lang="ko-KR" altLang="ko-KR" sz="1200" b="1" dirty="0" smtClean="0"/>
              <a:t>를 </a:t>
            </a:r>
            <a:r>
              <a:rPr lang="ko-KR" altLang="ko-KR" sz="1200" b="1" dirty="0"/>
              <a:t>가질 수 </a:t>
            </a:r>
            <a:r>
              <a:rPr lang="ko-KR" altLang="ko-KR" sz="1200" b="1" dirty="0" smtClean="0"/>
              <a:t>있</a:t>
            </a:r>
            <a:r>
              <a:rPr lang="ko-KR" altLang="en-US" sz="1200" b="1" dirty="0" smtClean="0"/>
              <a:t>음</a:t>
            </a:r>
            <a:r>
              <a:rPr lang="en-US" altLang="ko-KR" sz="1200" b="1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8952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3807" y="352426"/>
            <a:ext cx="77862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1046" y="404522"/>
            <a:ext cx="3557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아이디어 구체적 소개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0" y="431738"/>
            <a:ext cx="499761" cy="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65" y="1296139"/>
            <a:ext cx="3869000" cy="472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245" y="939863"/>
            <a:ext cx="3560761" cy="1817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45" y="2897791"/>
            <a:ext cx="32670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6445189" y="3619729"/>
            <a:ext cx="852256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6445189" y="2263806"/>
            <a:ext cx="0" cy="1355923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05206" y="3893937"/>
            <a:ext cx="20922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기존의 </a:t>
            </a:r>
            <a:r>
              <a:rPr lang="ko-KR" altLang="en-US" sz="1100" b="1" dirty="0" err="1" smtClean="0"/>
              <a:t>출입식</a:t>
            </a:r>
            <a:r>
              <a:rPr lang="ko-KR" altLang="en-US" sz="1100" b="1" dirty="0" smtClean="0"/>
              <a:t> 경보기에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성별 안면인식기 장치만 추가적</a:t>
            </a:r>
            <a:endParaRPr lang="en-US" altLang="ko-KR" sz="1100" b="1" dirty="0" smtClean="0"/>
          </a:p>
          <a:p>
            <a:r>
              <a:rPr lang="ko-KR" altLang="en-US" sz="1100" b="1" dirty="0" err="1" smtClean="0"/>
              <a:t>으로</a:t>
            </a:r>
            <a:r>
              <a:rPr lang="ko-KR" altLang="en-US" sz="1100" b="1" dirty="0" smtClean="0"/>
              <a:t> 설치하면 실질적으로 바로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사용 가능</a:t>
            </a:r>
            <a:r>
              <a:rPr lang="en-US" altLang="ko-KR" sz="1100" b="1" dirty="0" smtClean="0"/>
              <a:t>.</a:t>
            </a:r>
          </a:p>
          <a:p>
            <a:endParaRPr lang="en-US" altLang="ko-KR" sz="1000" b="1" dirty="0" smtClean="0"/>
          </a:p>
          <a:p>
            <a:endParaRPr lang="ko-KR" altLang="en-US" sz="1000" b="1" dirty="0"/>
          </a:p>
        </p:txBody>
      </p:sp>
      <p:pic>
        <p:nvPicPr>
          <p:cNvPr id="32" name="Picture 4"/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219" y="3337781"/>
            <a:ext cx="366395" cy="28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/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86" y="3194796"/>
            <a:ext cx="481759" cy="47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/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791" y="3068009"/>
            <a:ext cx="612285" cy="82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68399" y="6505575"/>
            <a:ext cx="23535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733550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2</a:t>
            </a:r>
            <a:endParaRPr lang="ko-KR" altLang="en-US" sz="199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1334" y="2609543"/>
            <a:ext cx="6186309" cy="2613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ko-KR" dirty="0" smtClean="0">
              <a:solidFill>
                <a:schemeClr val="accent4">
                  <a:lumMod val="20000"/>
                  <a:lumOff val="80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5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기존 기술과의 비교</a:t>
            </a:r>
            <a:endParaRPr lang="en-US" altLang="ko-KR" sz="5400" dirty="0">
              <a:solidFill>
                <a:schemeClr val="accent4">
                  <a:lumMod val="20000"/>
                  <a:lumOff val="80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-</a:t>
            </a:r>
            <a:r>
              <a:rPr lang="ko-KR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기존기술과의 차이 및 파급효과</a:t>
            </a:r>
            <a:endParaRPr lang="en-US" altLang="ko-KR" dirty="0" smtClean="0">
              <a:solidFill>
                <a:schemeClr val="accent4">
                  <a:lumMod val="20000"/>
                  <a:lumOff val="80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-</a:t>
            </a:r>
            <a:r>
              <a:rPr lang="ko-KR" alt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현재 실행되고 시스템과의 비교</a:t>
            </a:r>
            <a:endParaRPr lang="en-US" altLang="ko-KR" dirty="0" smtClean="0">
              <a:solidFill>
                <a:schemeClr val="accent4">
                  <a:lumMod val="20000"/>
                  <a:lumOff val="80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ko-KR" altLang="en-US" spc="-15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4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31046" y="333376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기존 기술과의 비교</a:t>
            </a:r>
            <a:r>
              <a:rPr lang="en-US" altLang="ko-KR" sz="2800" b="1" dirty="0" smtClean="0"/>
              <a:t>1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0" y="431738"/>
            <a:ext cx="499761" cy="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585" y="1591923"/>
            <a:ext cx="296156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80794" y="2615770"/>
            <a:ext cx="596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accent6"/>
                </a:solidFill>
                <a:latin typeface="+mj-ea"/>
                <a:ea typeface="+mj-ea"/>
              </a:rPr>
              <a:t>&gt;</a:t>
            </a:r>
            <a:endParaRPr lang="ko-KR" altLang="en-US" sz="7200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15" y="1855433"/>
            <a:ext cx="2706811" cy="252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5920" y="5095777"/>
            <a:ext cx="11317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기존의 번거롭고 데이터 베이스에 저장되어 있는 정보를 이용하는  안면 인식기와는 다르게  </a:t>
            </a:r>
            <a:r>
              <a:rPr lang="en-US" altLang="ko-KR" b="1" dirty="0" smtClean="0">
                <a:solidFill>
                  <a:srgbClr val="FF0000"/>
                </a:solidFill>
              </a:rPr>
              <a:t>IBM</a:t>
            </a:r>
            <a:r>
              <a:rPr lang="ko-KR" altLang="en-US" b="1" dirty="0" smtClean="0">
                <a:solidFill>
                  <a:srgbClr val="FF0000"/>
                </a:solidFill>
              </a:rPr>
              <a:t>에서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제공하는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데이터 셋을 이용 </a:t>
            </a:r>
            <a:r>
              <a:rPr lang="ko-KR" altLang="en-US" b="1" dirty="0" smtClean="0"/>
              <a:t>남녀의 </a:t>
            </a:r>
            <a:r>
              <a:rPr lang="ko-KR" altLang="en-US" b="1" dirty="0" smtClean="0">
                <a:solidFill>
                  <a:srgbClr val="FF0000"/>
                </a:solidFill>
              </a:rPr>
              <a:t>남녀 얼굴의 특징 정보를 분석해 저장되어 있어 </a:t>
            </a:r>
            <a:r>
              <a:rPr lang="ko-KR" altLang="en-US" b="1" dirty="0" smtClean="0"/>
              <a:t>데이터 베이스에 지정된 사진이 없어도</a:t>
            </a:r>
            <a:endParaRPr lang="en-US" altLang="ko-KR" b="1" dirty="0" smtClean="0"/>
          </a:p>
          <a:p>
            <a:r>
              <a:rPr lang="ko-KR" altLang="en-US" b="1" dirty="0" smtClean="0"/>
              <a:t>남녀 성별을 구분할 수 있다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627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68_003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C87661"/>
      </a:accent1>
      <a:accent2>
        <a:srgbClr val="DF9D8C"/>
      </a:accent2>
      <a:accent3>
        <a:srgbClr val="FBD6C1"/>
      </a:accent3>
      <a:accent4>
        <a:srgbClr val="BB9F9E"/>
      </a:accent4>
      <a:accent5>
        <a:srgbClr val="8F807F"/>
      </a:accent5>
      <a:accent6>
        <a:srgbClr val="726564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1925</TotalTime>
  <Words>513</Words>
  <Application>Microsoft Office PowerPoint</Application>
  <PresentationFormat>사용자 지정</PresentationFormat>
  <Paragraphs>96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Mikei</cp:lastModifiedBy>
  <cp:revision>188</cp:revision>
  <dcterms:created xsi:type="dcterms:W3CDTF">2015-01-21T11:35:38Z</dcterms:created>
  <dcterms:modified xsi:type="dcterms:W3CDTF">2019-11-23T09:48:07Z</dcterms:modified>
</cp:coreProperties>
</file>